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60" r:id="rId1"/>
    <p:sldMasterId id="2147483945" r:id="rId2"/>
  </p:sldMasterIdLst>
  <p:notesMasterIdLst>
    <p:notesMasterId r:id="rId80"/>
  </p:notesMasterIdLst>
  <p:handoutMasterIdLst>
    <p:handoutMasterId r:id="rId81"/>
  </p:handoutMasterIdLst>
  <p:sldIdLst>
    <p:sldId id="500" r:id="rId3"/>
    <p:sldId id="541" r:id="rId4"/>
    <p:sldId id="821" r:id="rId5"/>
    <p:sldId id="825" r:id="rId6"/>
    <p:sldId id="833" r:id="rId7"/>
    <p:sldId id="808" r:id="rId8"/>
    <p:sldId id="830" r:id="rId9"/>
    <p:sldId id="831" r:id="rId10"/>
    <p:sldId id="832" r:id="rId11"/>
    <p:sldId id="829" r:id="rId12"/>
    <p:sldId id="826" r:id="rId13"/>
    <p:sldId id="835" r:id="rId14"/>
    <p:sldId id="836" r:id="rId15"/>
    <p:sldId id="837" r:id="rId16"/>
    <p:sldId id="827" r:id="rId17"/>
    <p:sldId id="839" r:id="rId18"/>
    <p:sldId id="840" r:id="rId19"/>
    <p:sldId id="841" r:id="rId20"/>
    <p:sldId id="843" r:id="rId21"/>
    <p:sldId id="842" r:id="rId22"/>
    <p:sldId id="844" r:id="rId23"/>
    <p:sldId id="845" r:id="rId24"/>
    <p:sldId id="846" r:id="rId25"/>
    <p:sldId id="828" r:id="rId26"/>
    <p:sldId id="848" r:id="rId27"/>
    <p:sldId id="849" r:id="rId28"/>
    <p:sldId id="851" r:id="rId29"/>
    <p:sldId id="850" r:id="rId30"/>
    <p:sldId id="852" r:id="rId31"/>
    <p:sldId id="853" r:id="rId32"/>
    <p:sldId id="854" r:id="rId33"/>
    <p:sldId id="855" r:id="rId34"/>
    <p:sldId id="856" r:id="rId35"/>
    <p:sldId id="857" r:id="rId36"/>
    <p:sldId id="858" r:id="rId37"/>
    <p:sldId id="859" r:id="rId38"/>
    <p:sldId id="860" r:id="rId39"/>
    <p:sldId id="862" r:id="rId40"/>
    <p:sldId id="861" r:id="rId41"/>
    <p:sldId id="863" r:id="rId42"/>
    <p:sldId id="864" r:id="rId43"/>
    <p:sldId id="865" r:id="rId44"/>
    <p:sldId id="866" r:id="rId45"/>
    <p:sldId id="867" r:id="rId46"/>
    <p:sldId id="868" r:id="rId47"/>
    <p:sldId id="869" r:id="rId48"/>
    <p:sldId id="870" r:id="rId49"/>
    <p:sldId id="871" r:id="rId50"/>
    <p:sldId id="872" r:id="rId51"/>
    <p:sldId id="873" r:id="rId52"/>
    <p:sldId id="874" r:id="rId53"/>
    <p:sldId id="875" r:id="rId54"/>
    <p:sldId id="876" r:id="rId55"/>
    <p:sldId id="877" r:id="rId56"/>
    <p:sldId id="878" r:id="rId57"/>
    <p:sldId id="880" r:id="rId58"/>
    <p:sldId id="881" r:id="rId59"/>
    <p:sldId id="882" r:id="rId60"/>
    <p:sldId id="883" r:id="rId61"/>
    <p:sldId id="884" r:id="rId62"/>
    <p:sldId id="885" r:id="rId63"/>
    <p:sldId id="886" r:id="rId64"/>
    <p:sldId id="887" r:id="rId65"/>
    <p:sldId id="888" r:id="rId66"/>
    <p:sldId id="889" r:id="rId67"/>
    <p:sldId id="890" r:id="rId68"/>
    <p:sldId id="891" r:id="rId69"/>
    <p:sldId id="892" r:id="rId70"/>
    <p:sldId id="893" r:id="rId71"/>
    <p:sldId id="894" r:id="rId72"/>
    <p:sldId id="897" r:id="rId73"/>
    <p:sldId id="898" r:id="rId74"/>
    <p:sldId id="899" r:id="rId75"/>
    <p:sldId id="824" r:id="rId76"/>
    <p:sldId id="879" r:id="rId77"/>
    <p:sldId id="895" r:id="rId78"/>
    <p:sldId id="681" r:id="rId7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C0C4"/>
    <a:srgbClr val="678DC5"/>
    <a:srgbClr val="3E67A4"/>
    <a:srgbClr val="3E8DC5"/>
    <a:srgbClr val="5F5F65"/>
    <a:srgbClr val="7E7E86"/>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p:scale>
          <a:sx n="66" d="100"/>
          <a:sy n="66" d="100"/>
        </p:scale>
        <p:origin x="-2418" y="-36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presProps" Target="presProp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63" Type="http://schemas.openxmlformats.org/officeDocument/2006/relationships/slide" Target="slides/slide67.xml"/><Relationship Id="rId68" Type="http://schemas.openxmlformats.org/officeDocument/2006/relationships/slide" Target="slides/slide72.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0.xml"/><Relationship Id="rId29" Type="http://schemas.openxmlformats.org/officeDocument/2006/relationships/slide" Target="slides/slide33.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66" Type="http://schemas.openxmlformats.org/officeDocument/2006/relationships/slide" Target="slides/slide70.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61" Type="http://schemas.openxmlformats.org/officeDocument/2006/relationships/slide" Target="slides/slide65.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69" Type="http://schemas.openxmlformats.org/officeDocument/2006/relationships/slide" Target="slides/slide73.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 Id="rId67" Type="http://schemas.openxmlformats.org/officeDocument/2006/relationships/slide" Target="slides/slide71.xml"/><Relationship Id="rId20" Type="http://schemas.openxmlformats.org/officeDocument/2006/relationships/slide" Target="slides/slide24.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7.1.2.1</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7.1.2.2</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7.1.2.4</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7.1.3.1</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7.1.3.2</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7.1.3.3</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7.1.3.3</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7.1.3.3</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7.1.3.4</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7.1.3.4</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7.1.3.4</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7.1.3.5</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7.1.4.1</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7.1.4.2</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7.1.4.3</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7.1.4.3</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7.1.4.4</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7.1.4.5</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7.1.4.6</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7.1.4.7</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a:t>
            </a:r>
            <a:endParaRPr lang="en-US" dirty="0" smtClean="0"/>
          </a:p>
          <a:p>
            <a:pPr>
              <a:lnSpc>
                <a:spcPct val="80000"/>
              </a:lnSpc>
              <a:buFontTx/>
              <a:buNone/>
            </a:pP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7.1.4.8</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7.2.1.1</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7.2.1.2</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7.2.2.1</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7.2.2.2</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7.3.1.1</a:t>
            </a:r>
            <a:endParaRPr lang="en-US" dirty="0" smtClean="0"/>
          </a:p>
          <a:p>
            <a:pPr>
              <a:lnSpc>
                <a:spcPct val="80000"/>
              </a:lnSpc>
              <a:buFontTx/>
              <a:buNone/>
            </a:pPr>
            <a:r>
              <a:rPr lang="en-US" dirty="0" smtClean="0"/>
              <a:t>7.3.1.2</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7.3.1.3</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7.3.1.4</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7.1.1.1</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7.3.1.6</a:t>
            </a: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7.3.1.7</a:t>
            </a: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7.3.2.1</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7.3.2.2</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7.3.2.2</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a:t>
            </a:r>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7.4.1.1</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7.4.1.2</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7.4.2.1</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7.4.2.2</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7.1.1.2</a:t>
            </a: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7.4.2.3</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7.4.2.4</a:t>
            </a: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7.4.2.5</a:t>
            </a: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7.4.2.6</a:t>
            </a:r>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7.4.2.6</a:t>
            </a:r>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7.4.2.7</a:t>
            </a:r>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7.4.2.8</a:t>
            </a:r>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7.4.3.1</a:t>
            </a:r>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7.4.3.2</a:t>
            </a:r>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7.4.3.3</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7.1.1.2</a:t>
            </a:r>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7.4</a:t>
            </a:r>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7.5.1.1</a:t>
            </a:r>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7.5.1.2</a:t>
            </a:r>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7.5.1.3</a:t>
            </a:r>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7.5.2.1</a:t>
            </a:r>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7.5.2.2</a:t>
            </a:r>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7.5.2.3</a:t>
            </a:r>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7.5.2.4</a:t>
            </a:r>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7.5.2.5</a:t>
            </a:r>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7.5.3.2</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7.1.1.2</a:t>
            </a:r>
            <a:endParaRPr 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7.5.4.2</a:t>
            </a:r>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7.5.4.3</a:t>
            </a:r>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7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74</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7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75</a:t>
            </a:fld>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7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76</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7.1.1.3</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7.1.2.1</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0.xml"/><Relationship Id="rId1" Type="http://schemas.openxmlformats.org/officeDocument/2006/relationships/slideLayout" Target="../slideLayouts/slideLayout14.xml"/><Relationship Id="rId4" Type="http://schemas.openxmlformats.org/officeDocument/2006/relationships/image" Target="../media/image63.png"/></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7: </a:t>
            </a:r>
            <a:r>
              <a:rPr lang="en-US" sz="2800" dirty="0" smtClean="0"/>
              <a:t>Routing Dynamically</a:t>
            </a: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Protocols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The Role of Dynamic Routing Protocols</a:t>
            </a:r>
            <a:endParaRPr lang="en-US" sz="2800" dirty="0" smtClean="0">
              <a:solidFill>
                <a:schemeClr val="accent5">
                  <a:lumMod val="75000"/>
                </a:schemeClr>
              </a:solidFill>
              <a:cs typeface="Arial" pitchFamily="34" charset="0"/>
            </a:endParaRPr>
          </a:p>
        </p:txBody>
      </p:sp>
      <p:sp>
        <p:nvSpPr>
          <p:cNvPr id="7" name="TextBox 6"/>
          <p:cNvSpPr txBox="1"/>
          <p:nvPr/>
        </p:nvSpPr>
        <p:spPr>
          <a:xfrm>
            <a:off x="580571" y="1529025"/>
            <a:ext cx="7924800" cy="5078313"/>
          </a:xfrm>
          <a:prstGeom prst="rect">
            <a:avLst/>
          </a:prstGeom>
          <a:noFill/>
        </p:spPr>
        <p:txBody>
          <a:bodyPr wrap="square" rtlCol="0">
            <a:spAutoFit/>
          </a:bodyPr>
          <a:lstStyle/>
          <a:p>
            <a:pPr marL="342900" indent="-342900" algn="l">
              <a:buFont typeface="Wingdings" pitchFamily="2" charset="2"/>
              <a:buChar char="§"/>
            </a:pPr>
            <a:r>
              <a:rPr lang="en-CA" dirty="0" smtClean="0"/>
              <a:t>Advantages of dynamic routing</a:t>
            </a:r>
          </a:p>
          <a:p>
            <a:pPr marL="800100" lvl="1" indent="-342900" algn="l">
              <a:buFont typeface="Arial" pitchFamily="34" charset="0"/>
              <a:buChar char="•"/>
            </a:pPr>
            <a:r>
              <a:rPr lang="en-CA" dirty="0" smtClean="0"/>
              <a:t>Automatically share information </a:t>
            </a:r>
            <a:r>
              <a:rPr lang="en-CA" dirty="0"/>
              <a:t>about remote </a:t>
            </a:r>
            <a:r>
              <a:rPr lang="en-CA" dirty="0" smtClean="0"/>
              <a:t>networks</a:t>
            </a:r>
          </a:p>
          <a:p>
            <a:pPr marL="800100" lvl="1" indent="-342900" algn="l">
              <a:buFont typeface="Arial" pitchFamily="34" charset="0"/>
              <a:buChar char="•"/>
            </a:pPr>
            <a:r>
              <a:rPr lang="en-CA" dirty="0"/>
              <a:t>D</a:t>
            </a:r>
            <a:r>
              <a:rPr lang="en-CA" dirty="0" smtClean="0"/>
              <a:t>etermine </a:t>
            </a:r>
            <a:r>
              <a:rPr lang="en-CA" dirty="0"/>
              <a:t>the best </a:t>
            </a:r>
            <a:r>
              <a:rPr lang="en-CA" dirty="0" smtClean="0"/>
              <a:t>path to </a:t>
            </a:r>
            <a:r>
              <a:rPr lang="en-CA" dirty="0"/>
              <a:t>each </a:t>
            </a:r>
            <a:r>
              <a:rPr lang="en-CA" dirty="0" smtClean="0"/>
              <a:t>network and add </a:t>
            </a:r>
            <a:r>
              <a:rPr lang="en-CA" dirty="0"/>
              <a:t>this information to their </a:t>
            </a:r>
            <a:r>
              <a:rPr lang="en-CA" dirty="0" smtClean="0"/>
              <a:t>routing tables</a:t>
            </a:r>
            <a:endParaRPr lang="en-US" dirty="0"/>
          </a:p>
          <a:p>
            <a:pPr marL="800100" lvl="1" indent="-342900" algn="l">
              <a:buFont typeface="Arial" pitchFamily="34" charset="0"/>
              <a:buChar char="•"/>
            </a:pPr>
            <a:r>
              <a:rPr lang="en-CA" dirty="0" smtClean="0"/>
              <a:t>Compared </a:t>
            </a:r>
            <a:r>
              <a:rPr lang="en-CA" dirty="0"/>
              <a:t>to static routing, dynamic routing protocols require less administrative </a:t>
            </a:r>
            <a:r>
              <a:rPr lang="en-CA" dirty="0" smtClean="0"/>
              <a:t>overhead</a:t>
            </a:r>
          </a:p>
          <a:p>
            <a:pPr marL="800100" lvl="1" indent="-342900" algn="l">
              <a:buFont typeface="Arial" pitchFamily="34" charset="0"/>
              <a:buChar char="•"/>
            </a:pPr>
            <a:r>
              <a:rPr lang="en-US" dirty="0" smtClean="0"/>
              <a:t>Help the </a:t>
            </a:r>
            <a:r>
              <a:rPr lang="en-US" dirty="0"/>
              <a:t>network administrator manage the time-consuming </a:t>
            </a:r>
            <a:r>
              <a:rPr lang="en-US" dirty="0" smtClean="0"/>
              <a:t>process </a:t>
            </a:r>
            <a:r>
              <a:rPr lang="en-US" dirty="0"/>
              <a:t>of configuring and maintaining static </a:t>
            </a:r>
            <a:r>
              <a:rPr lang="en-US" dirty="0" smtClean="0"/>
              <a:t>routes</a:t>
            </a:r>
            <a:endParaRPr lang="en-CA" dirty="0" smtClean="0"/>
          </a:p>
          <a:p>
            <a:pPr marL="342900" indent="-342900" algn="l">
              <a:buFont typeface="Wingdings" pitchFamily="2" charset="2"/>
              <a:buChar char="§"/>
            </a:pPr>
            <a:r>
              <a:rPr lang="en-CA" dirty="0" smtClean="0"/>
              <a:t>Disadvantages of dynamic routing</a:t>
            </a:r>
          </a:p>
          <a:p>
            <a:pPr marL="800100" lvl="1" indent="-342900" algn="l">
              <a:buFont typeface="Arial" pitchFamily="34" charset="0"/>
              <a:buChar char="•"/>
            </a:pPr>
            <a:r>
              <a:rPr lang="en-CA" dirty="0"/>
              <a:t>D</a:t>
            </a:r>
            <a:r>
              <a:rPr lang="en-CA" dirty="0" smtClean="0"/>
              <a:t>edicate </a:t>
            </a:r>
            <a:r>
              <a:rPr lang="en-CA" dirty="0"/>
              <a:t>part of a </a:t>
            </a:r>
            <a:r>
              <a:rPr lang="en-CA" dirty="0" smtClean="0"/>
              <a:t>routers </a:t>
            </a:r>
            <a:r>
              <a:rPr lang="en-CA" dirty="0"/>
              <a:t>resources for protocol operation, including CPU time </a:t>
            </a:r>
            <a:r>
              <a:rPr lang="en-CA" dirty="0" smtClean="0"/>
              <a:t>and </a:t>
            </a:r>
            <a:r>
              <a:rPr lang="en-CA" dirty="0"/>
              <a:t>network link </a:t>
            </a:r>
            <a:r>
              <a:rPr lang="en-CA" dirty="0" smtClean="0"/>
              <a:t>bandwidth</a:t>
            </a:r>
          </a:p>
          <a:p>
            <a:pPr marL="342900" indent="-342900" algn="l">
              <a:buFont typeface="Wingdings" pitchFamily="2" charset="2"/>
              <a:buChar char="§"/>
            </a:pPr>
            <a:r>
              <a:rPr lang="en-CA" dirty="0" smtClean="0"/>
              <a:t>Times </a:t>
            </a:r>
            <a:r>
              <a:rPr lang="en-CA" dirty="0"/>
              <a:t>when static routing is more </a:t>
            </a:r>
            <a:r>
              <a:rPr lang="en-CA" dirty="0" smtClean="0"/>
              <a:t>appropriate</a:t>
            </a:r>
            <a:endParaRPr lang="en-US" dirty="0"/>
          </a:p>
        </p:txBody>
      </p:sp>
    </p:spTree>
    <p:extLst>
      <p:ext uri="{BB962C8B-B14F-4D97-AF65-F5344CB8AC3E}">
        <p14:creationId xmlns:p14="http://schemas.microsoft.com/office/powerpoint/2010/main" val="233569640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Using Static Routing</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652361"/>
            <a:ext cx="7940675" cy="4386263"/>
          </a:xfrm>
        </p:spPr>
        <p:txBody>
          <a:bodyPr/>
          <a:lstStyle/>
          <a:p>
            <a:r>
              <a:rPr lang="en-CA" dirty="0"/>
              <a:t>N</a:t>
            </a:r>
            <a:r>
              <a:rPr lang="en-CA" dirty="0" smtClean="0"/>
              <a:t>etworks </a:t>
            </a:r>
            <a:r>
              <a:rPr lang="en-CA" dirty="0"/>
              <a:t>typically use a combination of both static and dynamic </a:t>
            </a:r>
            <a:r>
              <a:rPr lang="en-CA" dirty="0" smtClean="0"/>
              <a:t>routing</a:t>
            </a:r>
            <a:endParaRPr lang="en-US" dirty="0"/>
          </a:p>
          <a:p>
            <a:r>
              <a:rPr lang="en-CA" dirty="0" smtClean="0"/>
              <a:t>Static </a:t>
            </a:r>
            <a:r>
              <a:rPr lang="en-CA" dirty="0"/>
              <a:t>routing has several primary </a:t>
            </a:r>
            <a:r>
              <a:rPr lang="en-CA" dirty="0" smtClean="0"/>
              <a:t>uses </a:t>
            </a:r>
            <a:endParaRPr lang="en-US" dirty="0"/>
          </a:p>
          <a:p>
            <a:pPr marL="800100" lvl="1" indent="-342900">
              <a:buFont typeface="Arial" pitchFamily="34" charset="0"/>
              <a:buChar char="•"/>
            </a:pPr>
            <a:r>
              <a:rPr lang="en-CA" dirty="0"/>
              <a:t>Providing ease of routing table maintenance in smaller networks that are not expected to grow </a:t>
            </a:r>
            <a:r>
              <a:rPr lang="en-CA" dirty="0" smtClean="0"/>
              <a:t>significantly</a:t>
            </a:r>
            <a:endParaRPr lang="en-US" dirty="0"/>
          </a:p>
          <a:p>
            <a:pPr marL="800100" lvl="1" indent="-342900">
              <a:buFont typeface="Arial" pitchFamily="34" charset="0"/>
              <a:buChar char="•"/>
            </a:pPr>
            <a:r>
              <a:rPr lang="en-CA" dirty="0"/>
              <a:t>Routing to and from a stub </a:t>
            </a:r>
            <a:r>
              <a:rPr lang="en-CA" dirty="0" smtClean="0"/>
              <a:t>network</a:t>
            </a:r>
          </a:p>
          <a:p>
            <a:pPr marL="1139825" lvl="2" indent="-342900">
              <a:buFont typeface="Courier New" pitchFamily="49" charset="0"/>
              <a:buChar char="o"/>
            </a:pPr>
            <a:r>
              <a:rPr lang="en-CA" dirty="0" smtClean="0"/>
              <a:t>a </a:t>
            </a:r>
            <a:r>
              <a:rPr lang="en-CA" dirty="0"/>
              <a:t>network with only one default route out and no knowledge of any remote </a:t>
            </a:r>
            <a:r>
              <a:rPr lang="en-CA" dirty="0" smtClean="0"/>
              <a:t>networks</a:t>
            </a:r>
            <a:endParaRPr lang="en-US" dirty="0"/>
          </a:p>
          <a:p>
            <a:pPr marL="800100" lvl="1" indent="-342900">
              <a:buFont typeface="Arial" pitchFamily="34" charset="0"/>
              <a:buChar char="•"/>
            </a:pPr>
            <a:r>
              <a:rPr lang="en-CA" dirty="0"/>
              <a:t>Accessing a single default </a:t>
            </a:r>
            <a:r>
              <a:rPr lang="en-CA" dirty="0" smtClean="0"/>
              <a:t>router </a:t>
            </a:r>
          </a:p>
          <a:p>
            <a:pPr marL="1139825" lvl="2" indent="-342900">
              <a:buFont typeface="Courier New" pitchFamily="49" charset="0"/>
              <a:buChar char="o"/>
            </a:pPr>
            <a:r>
              <a:rPr lang="en-CA" dirty="0" smtClean="0"/>
              <a:t>used </a:t>
            </a:r>
            <a:r>
              <a:rPr lang="en-CA" dirty="0"/>
              <a:t>to represent a path to any network that does not have </a:t>
            </a:r>
            <a:r>
              <a:rPr lang="en-CA" dirty="0" smtClean="0"/>
              <a:t>a match in the routing table</a:t>
            </a:r>
            <a:r>
              <a:rPr lang="en-CA" dirty="0"/>
              <a:t> </a:t>
            </a:r>
            <a:endParaRPr lang="en-US" dirty="0"/>
          </a:p>
          <a:p>
            <a:pPr marL="0" indent="0">
              <a:buNone/>
            </a:pPr>
            <a:r>
              <a:rPr lang="en-CA" dirty="0"/>
              <a:t> </a:t>
            </a:r>
            <a:endParaRPr lang="en-US" dirty="0"/>
          </a:p>
          <a:p>
            <a:pPr lvl="1"/>
            <a:endParaRPr lang="en-US" dirty="0" smtClean="0"/>
          </a:p>
        </p:txBody>
      </p:sp>
    </p:spTree>
    <p:extLst>
      <p:ext uri="{BB962C8B-B14F-4D97-AF65-F5344CB8AC3E}">
        <p14:creationId xmlns:p14="http://schemas.microsoft.com/office/powerpoint/2010/main" val="4119872383"/>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Using Static Routing</a:t>
            </a:r>
            <a:endParaRPr lang="en-US" sz="2800" dirty="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35" y="1489669"/>
            <a:ext cx="7487535" cy="478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476937"/>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Static Routing Scorecard</a:t>
            </a:r>
            <a:endParaRPr lang="en-US" sz="2800" dirty="0" smtClean="0">
              <a:solidFill>
                <a:schemeClr val="accent5">
                  <a:lumMod val="75000"/>
                </a:schemeClr>
              </a:solidFill>
              <a:cs typeface="Arial"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38" y="1838707"/>
            <a:ext cx="7649801" cy="4083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005356"/>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verses Static Routing</a:t>
            </a:r>
            <a:br>
              <a:rPr lang="en-US" sz="1800" dirty="0" smtClean="0"/>
            </a:br>
            <a:r>
              <a:rPr lang="en-US" sz="2800" dirty="0" smtClean="0"/>
              <a:t>Dynamic Routing Scorecard</a:t>
            </a:r>
            <a:endParaRPr lang="en-US" sz="2800" dirty="0" smtClean="0">
              <a:solidFill>
                <a:schemeClr val="accent5">
                  <a:lumMod val="75000"/>
                </a:schemeClr>
              </a:solidFill>
              <a:cs typeface="Arial"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16" y="1799771"/>
            <a:ext cx="7967223" cy="418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95763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Dynamic Routing Protocol Operation</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492704"/>
            <a:ext cx="7940675" cy="5365296"/>
          </a:xfrm>
        </p:spPr>
        <p:txBody>
          <a:bodyPr/>
          <a:lstStyle/>
          <a:p>
            <a:pPr marL="0" indent="0">
              <a:buNone/>
            </a:pPr>
            <a:r>
              <a:rPr lang="en-CA" dirty="0" smtClean="0"/>
              <a:t>In </a:t>
            </a:r>
            <a:r>
              <a:rPr lang="en-CA" dirty="0"/>
              <a:t>general, the operations of a dynamic routing protocol can be described as follows: </a:t>
            </a:r>
            <a:endParaRPr lang="en-US" dirty="0"/>
          </a:p>
          <a:p>
            <a:pPr marL="457200" indent="-457200">
              <a:buFont typeface="+mj-lt"/>
              <a:buAutoNum type="arabicPeriod"/>
            </a:pPr>
            <a:r>
              <a:rPr lang="en-CA" dirty="0" smtClean="0"/>
              <a:t>The </a:t>
            </a:r>
            <a:r>
              <a:rPr lang="en-CA" dirty="0"/>
              <a:t>router sends and receives routing messages on its interfaces. </a:t>
            </a:r>
            <a:endParaRPr lang="en-US" dirty="0"/>
          </a:p>
          <a:p>
            <a:pPr marL="457200" indent="-457200">
              <a:buFont typeface="+mj-lt"/>
              <a:buAutoNum type="arabicPeriod"/>
            </a:pPr>
            <a:r>
              <a:rPr lang="en-CA" dirty="0" smtClean="0"/>
              <a:t>The </a:t>
            </a:r>
            <a:r>
              <a:rPr lang="en-CA" dirty="0"/>
              <a:t>router shares routing messages and routing information with other routers that are using the same routing protocol. </a:t>
            </a:r>
            <a:endParaRPr lang="en-US" dirty="0"/>
          </a:p>
          <a:p>
            <a:pPr marL="457200" indent="-457200">
              <a:buFont typeface="+mj-lt"/>
              <a:buAutoNum type="arabicPeriod"/>
            </a:pPr>
            <a:r>
              <a:rPr lang="en-CA" dirty="0" smtClean="0"/>
              <a:t>Routers </a:t>
            </a:r>
            <a:r>
              <a:rPr lang="en-CA" dirty="0"/>
              <a:t>exchange routing information to learn about remote networks.  </a:t>
            </a:r>
            <a:endParaRPr lang="en-US" dirty="0"/>
          </a:p>
          <a:p>
            <a:pPr marL="457200" indent="-457200">
              <a:buFont typeface="+mj-lt"/>
              <a:buAutoNum type="arabicPeriod"/>
            </a:pPr>
            <a:r>
              <a:rPr lang="en-CA" dirty="0" smtClean="0"/>
              <a:t>When </a:t>
            </a:r>
            <a:r>
              <a:rPr lang="en-CA" dirty="0"/>
              <a:t>a router detects a topology change the routing protocol can advertise this change to other routers. </a:t>
            </a:r>
            <a:endParaRPr lang="en-US" dirty="0"/>
          </a:p>
          <a:p>
            <a:pPr lvl="1"/>
            <a:endParaRPr lang="en-US" dirty="0" smtClean="0"/>
          </a:p>
        </p:txBody>
      </p:sp>
    </p:spTree>
    <p:extLst>
      <p:ext uri="{BB962C8B-B14F-4D97-AF65-F5344CB8AC3E}">
        <p14:creationId xmlns:p14="http://schemas.microsoft.com/office/powerpoint/2010/main" val="6121202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Cold Start</a:t>
            </a:r>
            <a:endParaRPr lang="en-US" sz="2800" dirty="0" smtClean="0">
              <a:solidFill>
                <a:schemeClr val="accent5">
                  <a:lumMod val="75000"/>
                </a:schemeClr>
              </a:solidFill>
              <a:cs typeface="Arial" pitchFamily="34"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57829"/>
            <a:ext cx="5549893" cy="3222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718629" y="770944"/>
            <a:ext cx="3098800" cy="5909310"/>
          </a:xfrm>
          <a:prstGeom prst="rect">
            <a:avLst/>
          </a:prstGeom>
        </p:spPr>
        <p:txBody>
          <a:bodyPr wrap="square">
            <a:spAutoFit/>
          </a:bodyPr>
          <a:lstStyle/>
          <a:p>
            <a:pPr marL="342900" indent="-342900" algn="l">
              <a:buFont typeface="Wingdings" pitchFamily="2" charset="2"/>
              <a:buChar char="§"/>
            </a:pPr>
            <a:r>
              <a:rPr lang="en-US" sz="2000" dirty="0"/>
              <a:t>R1 adds the 10.1.0.0 network available through interface </a:t>
            </a:r>
            <a:r>
              <a:rPr lang="en-US" sz="2000" dirty="0" err="1"/>
              <a:t>FastEthernet</a:t>
            </a:r>
            <a:r>
              <a:rPr lang="en-US" sz="2000" dirty="0"/>
              <a:t> 0/0 and 10.2.0.0 is available through interface Serial 0/0/0.</a:t>
            </a:r>
          </a:p>
          <a:p>
            <a:pPr marL="342900" indent="-342900" algn="l">
              <a:buFont typeface="Wingdings" pitchFamily="2" charset="2"/>
              <a:buChar char="§"/>
            </a:pPr>
            <a:r>
              <a:rPr lang="en-US" sz="2000" dirty="0"/>
              <a:t>R2 adds the 10.2.0.0 network available through interface Serial 0/0/0 and </a:t>
            </a:r>
            <a:r>
              <a:rPr lang="en-US" sz="2000" dirty="0" smtClean="0"/>
              <a:t>10.3.0.0 </a:t>
            </a:r>
            <a:r>
              <a:rPr lang="en-US" sz="2000" dirty="0"/>
              <a:t>is available through interface Serial 0/0/1.</a:t>
            </a:r>
          </a:p>
          <a:p>
            <a:pPr marL="342900" indent="-342900" algn="l">
              <a:buFont typeface="Wingdings" pitchFamily="2" charset="2"/>
              <a:buChar char="§"/>
            </a:pPr>
            <a:r>
              <a:rPr lang="en-US" sz="2000" dirty="0"/>
              <a:t>R3 adds the </a:t>
            </a:r>
            <a:r>
              <a:rPr lang="en-US" sz="2000" dirty="0" smtClean="0"/>
              <a:t>10.3.0.0 </a:t>
            </a:r>
            <a:r>
              <a:rPr lang="en-US" sz="2000" dirty="0"/>
              <a:t>network available through interface Serial 0/0/1 and 10.4.0.0 is available through interface </a:t>
            </a:r>
            <a:r>
              <a:rPr lang="en-US" sz="2000" dirty="0" err="1"/>
              <a:t>FastEthernet</a:t>
            </a:r>
            <a:r>
              <a:rPr lang="en-US" sz="2000" dirty="0"/>
              <a:t> 0/0.</a:t>
            </a:r>
          </a:p>
        </p:txBody>
      </p:sp>
      <p:sp>
        <p:nvSpPr>
          <p:cNvPr id="4" name="TextBox 3"/>
          <p:cNvSpPr txBox="1"/>
          <p:nvPr/>
        </p:nvSpPr>
        <p:spPr>
          <a:xfrm>
            <a:off x="1335313" y="5085348"/>
            <a:ext cx="3802743" cy="424732"/>
          </a:xfrm>
          <a:prstGeom prst="rect">
            <a:avLst/>
          </a:prstGeom>
          <a:noFill/>
        </p:spPr>
        <p:txBody>
          <a:bodyPr wrap="square" rtlCol="0">
            <a:spAutoFit/>
          </a:bodyPr>
          <a:lstStyle/>
          <a:p>
            <a:r>
              <a:rPr lang="en-US" dirty="0" smtClean="0"/>
              <a:t>Routers running RIPv2</a:t>
            </a:r>
            <a:endParaRPr lang="en-US" dirty="0"/>
          </a:p>
        </p:txBody>
      </p:sp>
    </p:spTree>
    <p:extLst>
      <p:ext uri="{BB962C8B-B14F-4D97-AF65-F5344CB8AC3E}">
        <p14:creationId xmlns:p14="http://schemas.microsoft.com/office/powerpoint/2010/main" val="2823779998"/>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Network Discovery</a:t>
            </a:r>
            <a:endParaRPr lang="en-US" sz="2800" dirty="0" smtClean="0">
              <a:solidFill>
                <a:schemeClr val="accent5">
                  <a:lumMod val="75000"/>
                </a:schemeClr>
              </a:solidFill>
              <a:cs typeface="Arial" pitchFamily="34" charset="0"/>
            </a:endParaRPr>
          </a:p>
        </p:txBody>
      </p:sp>
      <p:sp>
        <p:nvSpPr>
          <p:cNvPr id="3" name="Rectangle 2"/>
          <p:cNvSpPr/>
          <p:nvPr/>
        </p:nvSpPr>
        <p:spPr>
          <a:xfrm>
            <a:off x="5878286" y="1351515"/>
            <a:ext cx="3098800" cy="5078313"/>
          </a:xfrm>
          <a:prstGeom prst="rect">
            <a:avLst/>
          </a:prstGeom>
        </p:spPr>
        <p:txBody>
          <a:bodyPr wrap="square">
            <a:spAutoFit/>
          </a:bodyPr>
          <a:lstStyle/>
          <a:p>
            <a:pPr algn="l"/>
            <a:r>
              <a:rPr lang="en-CA" sz="2000" dirty="0"/>
              <a:t>R1: </a:t>
            </a:r>
            <a:endParaRPr lang="en-US" sz="2000" dirty="0"/>
          </a:p>
          <a:p>
            <a:pPr marL="342900" lvl="0" indent="-342900" algn="l">
              <a:buFont typeface="Wingdings" pitchFamily="2" charset="2"/>
              <a:buChar char="§"/>
            </a:pPr>
            <a:r>
              <a:rPr lang="en-CA" sz="2000" dirty="0"/>
              <a:t>Sends an update about network 10.1.0.0 out the Serial0/0/0 </a:t>
            </a:r>
            <a:r>
              <a:rPr lang="en-CA" sz="2000" dirty="0" smtClean="0"/>
              <a:t>interface</a:t>
            </a:r>
            <a:endParaRPr lang="en-US" sz="2000" dirty="0"/>
          </a:p>
          <a:p>
            <a:pPr marL="342900" lvl="0" indent="-342900" algn="l">
              <a:buFont typeface="Wingdings" pitchFamily="2" charset="2"/>
              <a:buChar char="§"/>
            </a:pPr>
            <a:r>
              <a:rPr lang="en-CA" sz="2000" dirty="0" smtClean="0"/>
              <a:t>Sends </a:t>
            </a:r>
            <a:r>
              <a:rPr lang="en-CA" sz="2000" dirty="0"/>
              <a:t>an update about network 10.2.0.0 out the FastEthernet0/0 </a:t>
            </a:r>
            <a:r>
              <a:rPr lang="en-CA" sz="2000" dirty="0" smtClean="0"/>
              <a:t>interface</a:t>
            </a:r>
            <a:endParaRPr lang="en-US" sz="2000" dirty="0"/>
          </a:p>
          <a:p>
            <a:pPr marL="342900" lvl="0" indent="-342900" algn="l">
              <a:buFont typeface="Wingdings" pitchFamily="2" charset="2"/>
              <a:buChar char="§"/>
            </a:pPr>
            <a:r>
              <a:rPr lang="en-CA" sz="2000" dirty="0" smtClean="0"/>
              <a:t>Receives </a:t>
            </a:r>
            <a:r>
              <a:rPr lang="en-CA" sz="2000" dirty="0"/>
              <a:t>update from R2 about network 10.3.0.0 with a metric of </a:t>
            </a:r>
            <a:r>
              <a:rPr lang="en-CA" sz="2000" dirty="0" smtClean="0"/>
              <a:t>1</a:t>
            </a:r>
            <a:endParaRPr lang="en-US" sz="2000" dirty="0"/>
          </a:p>
          <a:p>
            <a:pPr marL="342900" lvl="0" indent="-342900" algn="l">
              <a:buFont typeface="Wingdings" pitchFamily="2" charset="2"/>
              <a:buChar char="§"/>
            </a:pPr>
            <a:r>
              <a:rPr lang="en-CA" sz="2000" dirty="0" smtClean="0"/>
              <a:t>Stores </a:t>
            </a:r>
            <a:r>
              <a:rPr lang="en-CA" sz="2000" dirty="0"/>
              <a:t>network 10.3.0.0 in the routing table with a metric of 1</a:t>
            </a:r>
            <a:endParaRPr lang="en-US" sz="2000" dirty="0"/>
          </a:p>
          <a:p>
            <a:pPr algn="l"/>
            <a:r>
              <a:rPr lang="en-CA" sz="2000" dirty="0"/>
              <a:t> </a:t>
            </a:r>
            <a:endParaRPr lang="en-US" sz="20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7" y="1636033"/>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254113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7" y="1636033"/>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Network Discovery</a:t>
            </a:r>
            <a:endParaRPr lang="en-US" sz="2800" dirty="0" smtClean="0">
              <a:solidFill>
                <a:schemeClr val="accent5">
                  <a:lumMod val="75000"/>
                </a:schemeClr>
              </a:solidFill>
              <a:cs typeface="Arial" pitchFamily="34" charset="0"/>
            </a:endParaRPr>
          </a:p>
        </p:txBody>
      </p:sp>
      <p:sp>
        <p:nvSpPr>
          <p:cNvPr id="3" name="Rectangle 2"/>
          <p:cNvSpPr/>
          <p:nvPr/>
        </p:nvSpPr>
        <p:spPr>
          <a:xfrm>
            <a:off x="5733143" y="1078098"/>
            <a:ext cx="3243943" cy="4856714"/>
          </a:xfrm>
          <a:prstGeom prst="rect">
            <a:avLst/>
          </a:prstGeom>
        </p:spPr>
        <p:txBody>
          <a:bodyPr wrap="square">
            <a:spAutoFit/>
          </a:bodyPr>
          <a:lstStyle/>
          <a:p>
            <a:pPr algn="l"/>
            <a:r>
              <a:rPr lang="en-CA" sz="2000" dirty="0" smtClean="0"/>
              <a:t>R2</a:t>
            </a:r>
            <a:r>
              <a:rPr lang="en-CA" sz="2000" dirty="0"/>
              <a:t>: </a:t>
            </a:r>
            <a:endParaRPr lang="en-US" sz="2000" dirty="0"/>
          </a:p>
          <a:p>
            <a:pPr marL="342900" lvl="0" indent="-342900" algn="l">
              <a:buFont typeface="Wingdings" pitchFamily="2" charset="2"/>
              <a:buChar char="§"/>
            </a:pPr>
            <a:r>
              <a:rPr lang="en-CA" sz="1800" dirty="0"/>
              <a:t>Sends an update about network 10.3.0.0 out the Serial 0/0/0 interface</a:t>
            </a:r>
            <a:endParaRPr lang="en-US" sz="1800" dirty="0"/>
          </a:p>
          <a:p>
            <a:pPr marL="342900" lvl="0" indent="-342900" algn="l">
              <a:buFont typeface="Wingdings" pitchFamily="2" charset="2"/>
              <a:buChar char="§"/>
            </a:pPr>
            <a:r>
              <a:rPr lang="en-CA" sz="1800" dirty="0"/>
              <a:t>Sends an update about network 10.2.0.0 out the Serial 0/0/1 interface</a:t>
            </a:r>
            <a:endParaRPr lang="en-US" sz="1800" dirty="0"/>
          </a:p>
          <a:p>
            <a:pPr marL="342900" lvl="0" indent="-342900" algn="l">
              <a:buFont typeface="Wingdings" pitchFamily="2" charset="2"/>
              <a:buChar char="§"/>
            </a:pPr>
            <a:r>
              <a:rPr lang="en-CA" sz="1800" dirty="0"/>
              <a:t>Receives an update from R1 about network 10.1.0.0 with a metric of 1</a:t>
            </a:r>
            <a:endParaRPr lang="en-US" sz="1800" dirty="0"/>
          </a:p>
          <a:p>
            <a:pPr marL="342900" lvl="0" indent="-342900" algn="l">
              <a:buFont typeface="Wingdings" pitchFamily="2" charset="2"/>
              <a:buChar char="§"/>
            </a:pPr>
            <a:r>
              <a:rPr lang="en-CA" sz="1800" dirty="0"/>
              <a:t>Stores network 10.1.0.0 in the routing table with a metric of 1</a:t>
            </a:r>
            <a:endParaRPr lang="en-US" sz="1800" dirty="0"/>
          </a:p>
          <a:p>
            <a:pPr marL="342900" lvl="0" indent="-342900" algn="l">
              <a:buFont typeface="Wingdings" pitchFamily="2" charset="2"/>
              <a:buChar char="§"/>
            </a:pPr>
            <a:r>
              <a:rPr lang="en-CA" sz="1800" dirty="0"/>
              <a:t>Receives an update from R3 about network 10.4.0.0 with a metric of 1</a:t>
            </a:r>
            <a:endParaRPr lang="en-US" sz="1800" dirty="0"/>
          </a:p>
          <a:p>
            <a:pPr marL="342900" lvl="0" indent="-342900" algn="l">
              <a:buFont typeface="Wingdings" pitchFamily="2" charset="2"/>
              <a:buChar char="§"/>
            </a:pPr>
            <a:r>
              <a:rPr lang="en-CA" sz="1800" dirty="0"/>
              <a:t>Stores network 10.4.0.0 in the routing table with a metric of </a:t>
            </a:r>
            <a:r>
              <a:rPr lang="en-CA" sz="1800" dirty="0" smtClean="0"/>
              <a:t>1</a:t>
            </a:r>
            <a:endParaRPr lang="en-US" sz="18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spTree>
    <p:extLst>
      <p:ext uri="{BB962C8B-B14F-4D97-AF65-F5344CB8AC3E}">
        <p14:creationId xmlns:p14="http://schemas.microsoft.com/office/powerpoint/2010/main" val="101745436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Network Discovery</a:t>
            </a:r>
            <a:endParaRPr lang="en-US" sz="2800" dirty="0" smtClean="0">
              <a:solidFill>
                <a:schemeClr val="accent5">
                  <a:lumMod val="75000"/>
                </a:schemeClr>
              </a:solidFill>
              <a:cs typeface="Arial" pitchFamily="34" charset="0"/>
            </a:endParaRPr>
          </a:p>
        </p:txBody>
      </p:sp>
      <p:sp>
        <p:nvSpPr>
          <p:cNvPr id="3" name="Rectangle 2"/>
          <p:cNvSpPr/>
          <p:nvPr/>
        </p:nvSpPr>
        <p:spPr>
          <a:xfrm>
            <a:off x="5747657" y="770944"/>
            <a:ext cx="3113315" cy="4801314"/>
          </a:xfrm>
          <a:prstGeom prst="rect">
            <a:avLst/>
          </a:prstGeom>
        </p:spPr>
        <p:txBody>
          <a:bodyPr wrap="square">
            <a:spAutoFit/>
          </a:bodyPr>
          <a:lstStyle/>
          <a:p>
            <a:pPr algn="l"/>
            <a:endParaRPr lang="en-US" sz="2000" dirty="0"/>
          </a:p>
          <a:p>
            <a:pPr algn="l"/>
            <a:r>
              <a:rPr lang="en-CA" sz="2000" dirty="0"/>
              <a:t>R3: </a:t>
            </a:r>
            <a:endParaRPr lang="en-US" sz="2000" dirty="0"/>
          </a:p>
          <a:p>
            <a:pPr marL="342900" lvl="0" indent="-342900" algn="l">
              <a:buFont typeface="Wingdings" pitchFamily="2" charset="2"/>
              <a:buChar char="§"/>
            </a:pPr>
            <a:r>
              <a:rPr lang="en-CA" sz="2000" dirty="0"/>
              <a:t>Sends an update about network 10.4.0.0 out the Serial 0/0/1 </a:t>
            </a:r>
            <a:r>
              <a:rPr lang="en-CA" sz="2000" dirty="0" smtClean="0"/>
              <a:t>interface</a:t>
            </a:r>
            <a:endParaRPr lang="en-US" sz="2000" dirty="0"/>
          </a:p>
          <a:p>
            <a:pPr marL="342900" lvl="0" indent="-342900" algn="l">
              <a:buFont typeface="Wingdings" pitchFamily="2" charset="2"/>
              <a:buChar char="§"/>
            </a:pPr>
            <a:r>
              <a:rPr lang="en-CA" sz="2000" dirty="0" smtClean="0"/>
              <a:t>Sends </a:t>
            </a:r>
            <a:r>
              <a:rPr lang="en-CA" sz="2000" dirty="0"/>
              <a:t>an update about network 10.3.0.0 out the </a:t>
            </a:r>
            <a:r>
              <a:rPr lang="en-CA" sz="2000" dirty="0" smtClean="0"/>
              <a:t>FastEthernet0/0</a:t>
            </a:r>
            <a:endParaRPr lang="en-US" sz="2000" dirty="0"/>
          </a:p>
          <a:p>
            <a:pPr marL="342900" lvl="0" indent="-342900" algn="l">
              <a:buFont typeface="Wingdings" pitchFamily="2" charset="2"/>
              <a:buChar char="§"/>
            </a:pPr>
            <a:r>
              <a:rPr lang="en-CA" sz="2000" dirty="0" smtClean="0"/>
              <a:t>Receives </a:t>
            </a:r>
            <a:r>
              <a:rPr lang="en-CA" sz="2000" dirty="0"/>
              <a:t>an update from R2 about network 10.2.0.0 with a metric of </a:t>
            </a:r>
            <a:r>
              <a:rPr lang="en-CA" sz="2000" dirty="0" smtClean="0"/>
              <a:t>1</a:t>
            </a:r>
            <a:endParaRPr lang="en-US" sz="2000" dirty="0"/>
          </a:p>
          <a:p>
            <a:pPr marL="342900" lvl="0" indent="-342900" algn="l">
              <a:buFont typeface="Wingdings" pitchFamily="2" charset="2"/>
              <a:buChar char="§"/>
            </a:pPr>
            <a:r>
              <a:rPr lang="en-CA" sz="2000" dirty="0" smtClean="0"/>
              <a:t>Stores </a:t>
            </a:r>
            <a:r>
              <a:rPr lang="en-CA" sz="2000" dirty="0"/>
              <a:t>network 10.2.0.0 in the routing table with a metric of 1</a:t>
            </a:r>
            <a:endParaRPr lang="en-US" sz="20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67" y="1636033"/>
            <a:ext cx="5545819" cy="3814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60018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7</a:t>
            </a:r>
            <a:endParaRPr lang="en-US" dirty="0"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dirty="0" smtClean="0">
                <a:cs typeface="Arial" charset="0"/>
              </a:rPr>
              <a:t>7.1 </a:t>
            </a:r>
            <a:r>
              <a:rPr lang="en-US" dirty="0" smtClean="0">
                <a:cs typeface="Arial" charset="0"/>
              </a:rPr>
              <a:t>Dynamic Routing Protocols</a:t>
            </a:r>
          </a:p>
          <a:p>
            <a:pPr marL="0" indent="0" eaLnBrk="1" hangingPunct="1">
              <a:buFont typeface="Wingdings" pitchFamily="2" charset="2"/>
              <a:buNone/>
            </a:pPr>
            <a:r>
              <a:rPr lang="en-US" dirty="0" smtClean="0">
                <a:cs typeface="Arial" charset="0"/>
              </a:rPr>
              <a:t>7.2 </a:t>
            </a:r>
            <a:r>
              <a:rPr lang="en-US" dirty="0" smtClean="0">
                <a:cs typeface="Arial" charset="0"/>
              </a:rPr>
              <a:t>Distance Vector Dynamic Routing</a:t>
            </a:r>
          </a:p>
          <a:p>
            <a:pPr marL="0" indent="0" eaLnBrk="1" hangingPunct="1">
              <a:buFont typeface="Wingdings" pitchFamily="2" charset="2"/>
              <a:buNone/>
            </a:pPr>
            <a:r>
              <a:rPr lang="en-US" dirty="0" smtClean="0">
                <a:cs typeface="Arial" charset="0"/>
              </a:rPr>
              <a:t>7.3 </a:t>
            </a:r>
            <a:r>
              <a:rPr lang="en-US" dirty="0" smtClean="0">
                <a:cs typeface="Arial" charset="0"/>
              </a:rPr>
              <a:t>RIP and </a:t>
            </a:r>
            <a:r>
              <a:rPr lang="en-US" dirty="0" err="1" smtClean="0">
                <a:cs typeface="Arial" charset="0"/>
              </a:rPr>
              <a:t>RIPng</a:t>
            </a:r>
            <a:r>
              <a:rPr lang="en-US" dirty="0" smtClean="0">
                <a:cs typeface="Arial" charset="0"/>
              </a:rPr>
              <a:t> Routing</a:t>
            </a:r>
          </a:p>
          <a:p>
            <a:pPr marL="0" indent="0" eaLnBrk="1" hangingPunct="1">
              <a:buFont typeface="Wingdings" pitchFamily="2" charset="2"/>
              <a:buNone/>
            </a:pPr>
            <a:r>
              <a:rPr lang="en-US" dirty="0" smtClean="0">
                <a:cs typeface="Arial" charset="0"/>
              </a:rPr>
              <a:t>7.4 </a:t>
            </a:r>
            <a:r>
              <a:rPr lang="en-US" dirty="0" smtClean="0">
                <a:cs typeface="Arial" charset="0"/>
              </a:rPr>
              <a:t>Link-State Dynamic Routing</a:t>
            </a:r>
          </a:p>
          <a:p>
            <a:pPr marL="0" indent="0" eaLnBrk="1" hangingPunct="1">
              <a:buFont typeface="Wingdings" pitchFamily="2" charset="2"/>
              <a:buNone/>
            </a:pPr>
            <a:r>
              <a:rPr lang="en-US" dirty="0" smtClean="0">
                <a:cs typeface="Arial" charset="0"/>
              </a:rPr>
              <a:t>7.5 </a:t>
            </a:r>
            <a:r>
              <a:rPr lang="en-US" dirty="0" smtClean="0">
                <a:cs typeface="Arial" charset="0"/>
              </a:rPr>
              <a:t>The Routing Table</a:t>
            </a:r>
          </a:p>
          <a:p>
            <a:pPr marL="0" indent="0" eaLnBrk="1" hangingPunct="1">
              <a:buFont typeface="Wingdings" pitchFamily="2" charset="2"/>
              <a:buNone/>
            </a:pPr>
            <a:r>
              <a:rPr lang="en-US" dirty="0" smtClean="0">
                <a:cs typeface="Arial" charset="0"/>
              </a:rPr>
              <a:t>7.6 </a:t>
            </a:r>
            <a:r>
              <a:rPr lang="en-US" dirty="0" smtClean="0">
                <a:cs typeface="Arial" charset="0"/>
              </a:rPr>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28" y="1814862"/>
            <a:ext cx="5682743" cy="3907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Exchanging the Routing Information</a:t>
            </a:r>
            <a:endParaRPr lang="en-US" sz="2800" dirty="0" smtClean="0">
              <a:solidFill>
                <a:schemeClr val="accent5">
                  <a:lumMod val="75000"/>
                </a:schemeClr>
              </a:solidFill>
              <a:cs typeface="Arial" pitchFamily="34" charset="0"/>
            </a:endParaRPr>
          </a:p>
        </p:txBody>
      </p:sp>
      <p:sp>
        <p:nvSpPr>
          <p:cNvPr id="3" name="Rectangle 2"/>
          <p:cNvSpPr/>
          <p:nvPr/>
        </p:nvSpPr>
        <p:spPr>
          <a:xfrm>
            <a:off x="5733141" y="1430118"/>
            <a:ext cx="3410857" cy="5355312"/>
          </a:xfrm>
          <a:prstGeom prst="rect">
            <a:avLst/>
          </a:prstGeom>
        </p:spPr>
        <p:txBody>
          <a:bodyPr wrap="square">
            <a:spAutoFit/>
          </a:bodyPr>
          <a:lstStyle/>
          <a:p>
            <a:pPr algn="l"/>
            <a:r>
              <a:rPr lang="en-US" sz="2000" dirty="0"/>
              <a:t>R1:</a:t>
            </a:r>
          </a:p>
          <a:p>
            <a:pPr marL="342900" indent="-342900" algn="l">
              <a:buFont typeface="Wingdings" pitchFamily="2" charset="2"/>
              <a:buChar char="§"/>
            </a:pPr>
            <a:r>
              <a:rPr lang="en-US" sz="1800" dirty="0"/>
              <a:t>Sends an update about network 10. 1. 0. 0 out the Serial 0/0/0 interface</a:t>
            </a:r>
          </a:p>
          <a:p>
            <a:pPr marL="342900" indent="-342900" algn="l">
              <a:buFont typeface="Wingdings" pitchFamily="2" charset="2"/>
              <a:buChar char="§"/>
            </a:pPr>
            <a:r>
              <a:rPr lang="en-US" sz="1800" dirty="0"/>
              <a:t>Sends an update about networks 10. 2. 0. 0 and 10. 3. 0. 0 out the FastEthernet0/0 interface</a:t>
            </a:r>
          </a:p>
          <a:p>
            <a:pPr marL="342900" indent="-342900" algn="l">
              <a:buFont typeface="Wingdings" pitchFamily="2" charset="2"/>
              <a:buChar char="§"/>
            </a:pPr>
            <a:r>
              <a:rPr lang="en-US" sz="1800" dirty="0"/>
              <a:t>Receives an update from R2 about network 10. 4. 0. 0 with a metric of 2</a:t>
            </a:r>
          </a:p>
          <a:p>
            <a:pPr marL="342900" indent="-342900" algn="l">
              <a:buFont typeface="Wingdings" pitchFamily="2" charset="2"/>
              <a:buChar char="§"/>
            </a:pPr>
            <a:r>
              <a:rPr lang="en-US" sz="1800" dirty="0"/>
              <a:t>Stores network 10. 4. 0. 0 in the routing table with a metric of 2</a:t>
            </a:r>
          </a:p>
          <a:p>
            <a:pPr marL="342900" indent="-342900" algn="l">
              <a:buFont typeface="Wingdings" pitchFamily="2" charset="2"/>
              <a:buChar char="§"/>
            </a:pPr>
            <a:r>
              <a:rPr lang="en-US" sz="1800" dirty="0"/>
              <a:t>Same update from R2 contains information about network 10. 3. 0. 0 with a metric of 1. There is no change; therefore, the routing information remains the </a:t>
            </a:r>
            <a:r>
              <a:rPr lang="en-US" sz="1800" dirty="0" smtClean="0"/>
              <a:t>same</a:t>
            </a:r>
            <a:endParaRPr lang="en-US" sz="1800" dirty="0"/>
          </a:p>
        </p:txBody>
      </p:sp>
      <p:sp>
        <p:nvSpPr>
          <p:cNvPr id="4" name="TextBox 3"/>
          <p:cNvSpPr txBox="1"/>
          <p:nvPr/>
        </p:nvSpPr>
        <p:spPr>
          <a:xfrm>
            <a:off x="1016114" y="5722446"/>
            <a:ext cx="3802743" cy="424732"/>
          </a:xfrm>
          <a:prstGeom prst="rect">
            <a:avLst/>
          </a:prstGeom>
          <a:noFill/>
        </p:spPr>
        <p:txBody>
          <a:bodyPr wrap="square" rtlCol="0">
            <a:spAutoFit/>
          </a:bodyPr>
          <a:lstStyle/>
          <a:p>
            <a:r>
              <a:rPr lang="en-US" dirty="0" smtClean="0"/>
              <a:t>Routers running RIPv2</a:t>
            </a:r>
            <a:endParaRPr lang="en-US" dirty="0"/>
          </a:p>
        </p:txBody>
      </p:sp>
    </p:spTree>
    <p:extLst>
      <p:ext uri="{BB962C8B-B14F-4D97-AF65-F5344CB8AC3E}">
        <p14:creationId xmlns:p14="http://schemas.microsoft.com/office/powerpoint/2010/main" val="52884230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Exchanging the Routing Information</a:t>
            </a:r>
            <a:endParaRPr lang="en-US" sz="2800" dirty="0" smtClean="0">
              <a:solidFill>
                <a:schemeClr val="accent5">
                  <a:lumMod val="75000"/>
                </a:schemeClr>
              </a:solidFill>
              <a:cs typeface="Arial" pitchFamily="34" charset="0"/>
            </a:endParaRPr>
          </a:p>
        </p:txBody>
      </p:sp>
      <p:sp>
        <p:nvSpPr>
          <p:cNvPr id="3" name="Rectangle 2"/>
          <p:cNvSpPr/>
          <p:nvPr/>
        </p:nvSpPr>
        <p:spPr>
          <a:xfrm>
            <a:off x="5718629" y="1488041"/>
            <a:ext cx="3425371" cy="5355312"/>
          </a:xfrm>
          <a:prstGeom prst="rect">
            <a:avLst/>
          </a:prstGeom>
        </p:spPr>
        <p:txBody>
          <a:bodyPr wrap="square">
            <a:spAutoFit/>
          </a:bodyPr>
          <a:lstStyle/>
          <a:p>
            <a:pPr algn="l"/>
            <a:r>
              <a:rPr lang="en-US" sz="2000" dirty="0" smtClean="0"/>
              <a:t>R2</a:t>
            </a:r>
            <a:r>
              <a:rPr lang="en-US" sz="2000" dirty="0"/>
              <a:t>:</a:t>
            </a:r>
          </a:p>
          <a:p>
            <a:pPr marL="342900" indent="-342900" algn="l">
              <a:buFont typeface="Wingdings" pitchFamily="2" charset="2"/>
              <a:buChar char="§"/>
            </a:pPr>
            <a:r>
              <a:rPr lang="en-US" sz="1800" dirty="0"/>
              <a:t>Sends an update about networks 10. 3. 0. 0 and 10. 4. 0. 0 out of Serial 0/0/0 interface</a:t>
            </a:r>
          </a:p>
          <a:p>
            <a:pPr marL="342900" indent="-342900" algn="l">
              <a:buFont typeface="Wingdings" pitchFamily="2" charset="2"/>
              <a:buChar char="§"/>
            </a:pPr>
            <a:r>
              <a:rPr lang="en-US" sz="1800" dirty="0"/>
              <a:t>Sends an update about networks 10. 1. 0. 0 and 10. 2. 0. 0 out of Serial 0/0/1 interface</a:t>
            </a:r>
          </a:p>
          <a:p>
            <a:pPr marL="342900" indent="-342900" algn="l">
              <a:buFont typeface="Wingdings" pitchFamily="2" charset="2"/>
              <a:buChar char="§"/>
            </a:pPr>
            <a:r>
              <a:rPr lang="en-US" sz="1800" dirty="0"/>
              <a:t>Receives an update from R1 about network 10. 1. 0. 0. There is no change; therefore, the routing information remains the same.</a:t>
            </a:r>
          </a:p>
          <a:p>
            <a:pPr marL="342900" indent="-342900" algn="l">
              <a:buFont typeface="Wingdings" pitchFamily="2" charset="2"/>
              <a:buChar char="§"/>
            </a:pPr>
            <a:r>
              <a:rPr lang="en-US" sz="1800" dirty="0"/>
              <a:t>Receives an update from R3 about network 10. 4. 0. 0. There is no change; therefore, the routing information remains the same</a:t>
            </a:r>
            <a:r>
              <a:rPr lang="en-US" sz="1800" dirty="0" smtClean="0"/>
              <a:t>.</a:t>
            </a:r>
            <a:endParaRPr lang="en-US" sz="1800" dirty="0"/>
          </a:p>
        </p:txBody>
      </p:sp>
      <p:sp>
        <p:nvSpPr>
          <p:cNvPr id="4" name="TextBox 3"/>
          <p:cNvSpPr txBox="1"/>
          <p:nvPr/>
        </p:nvSpPr>
        <p:spPr>
          <a:xfrm>
            <a:off x="1335312" y="5510080"/>
            <a:ext cx="3802743" cy="424732"/>
          </a:xfrm>
          <a:prstGeom prst="rect">
            <a:avLst/>
          </a:prstGeom>
          <a:noFill/>
        </p:spPr>
        <p:txBody>
          <a:bodyPr wrap="square" rtlCol="0">
            <a:spAutoFit/>
          </a:bodyPr>
          <a:lstStyle/>
          <a:p>
            <a:r>
              <a:rPr lang="en-US" dirty="0" smtClean="0"/>
              <a:t>Routers running RIPv2</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16" y="1656863"/>
            <a:ext cx="5603678" cy="3853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320929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Exchanging the Routing Information</a:t>
            </a:r>
            <a:endParaRPr lang="en-US" sz="2800" dirty="0" smtClean="0">
              <a:solidFill>
                <a:schemeClr val="accent5">
                  <a:lumMod val="75000"/>
                </a:schemeClr>
              </a:solidFill>
              <a:cs typeface="Arial" pitchFamily="34" charset="0"/>
            </a:endParaRPr>
          </a:p>
        </p:txBody>
      </p:sp>
      <p:sp>
        <p:nvSpPr>
          <p:cNvPr id="3" name="Rectangle 2"/>
          <p:cNvSpPr/>
          <p:nvPr/>
        </p:nvSpPr>
        <p:spPr>
          <a:xfrm>
            <a:off x="5842000" y="1542229"/>
            <a:ext cx="3302000" cy="5355312"/>
          </a:xfrm>
          <a:prstGeom prst="rect">
            <a:avLst/>
          </a:prstGeom>
        </p:spPr>
        <p:txBody>
          <a:bodyPr wrap="square">
            <a:spAutoFit/>
          </a:bodyPr>
          <a:lstStyle/>
          <a:p>
            <a:pPr algn="l"/>
            <a:r>
              <a:rPr lang="en-US" sz="2000" dirty="0" smtClean="0"/>
              <a:t>R3</a:t>
            </a:r>
            <a:r>
              <a:rPr lang="en-US" sz="2000" dirty="0"/>
              <a:t>:</a:t>
            </a:r>
          </a:p>
          <a:p>
            <a:pPr marL="342900" indent="-342900" algn="l">
              <a:buFont typeface="Wingdings" pitchFamily="2" charset="2"/>
              <a:buChar char="§"/>
            </a:pPr>
            <a:r>
              <a:rPr lang="en-US" sz="1800" dirty="0"/>
              <a:t>Sends an update about network 10. 4. 0. 0 out the Serial 0/0/1 interface</a:t>
            </a:r>
          </a:p>
          <a:p>
            <a:pPr marL="342900" indent="-342900" algn="l">
              <a:buFont typeface="Wingdings" pitchFamily="2" charset="2"/>
              <a:buChar char="§"/>
            </a:pPr>
            <a:r>
              <a:rPr lang="en-US" sz="1800" dirty="0"/>
              <a:t>Sends an update about networks 10. 2. 0. 0 and 10. 3. 0. 0 out the FastEthernet0/0 interface</a:t>
            </a:r>
          </a:p>
          <a:p>
            <a:pPr marL="342900" indent="-342900" algn="l">
              <a:buFont typeface="Wingdings" pitchFamily="2" charset="2"/>
              <a:buChar char="§"/>
            </a:pPr>
            <a:r>
              <a:rPr lang="en-US" sz="1800" dirty="0"/>
              <a:t>Receives an update from R2 about network 10. 1. 0. 0 with a metric of 2</a:t>
            </a:r>
          </a:p>
          <a:p>
            <a:pPr marL="342900" indent="-342900" algn="l">
              <a:buFont typeface="Wingdings" pitchFamily="2" charset="2"/>
              <a:buChar char="§"/>
            </a:pPr>
            <a:r>
              <a:rPr lang="en-US" sz="1800" dirty="0"/>
              <a:t>Stores network 10. 1. 0. 0 in the routing table with a metric of 2</a:t>
            </a:r>
          </a:p>
          <a:p>
            <a:pPr marL="342900" indent="-342900" algn="l">
              <a:buFont typeface="Wingdings" pitchFamily="2" charset="2"/>
              <a:buChar char="§"/>
            </a:pPr>
            <a:r>
              <a:rPr lang="en-US" sz="1800" dirty="0"/>
              <a:t>Same update from R2 contains information about network 10. 2. 0. 0 with a metric of 1. There is no change; therefore, the routing information remains the same.</a:t>
            </a:r>
          </a:p>
        </p:txBody>
      </p:sp>
      <p:sp>
        <p:nvSpPr>
          <p:cNvPr id="4" name="TextBox 3"/>
          <p:cNvSpPr txBox="1"/>
          <p:nvPr/>
        </p:nvSpPr>
        <p:spPr>
          <a:xfrm>
            <a:off x="1229972" y="5504731"/>
            <a:ext cx="3802743" cy="424732"/>
          </a:xfrm>
          <a:prstGeom prst="rect">
            <a:avLst/>
          </a:prstGeom>
          <a:noFill/>
        </p:spPr>
        <p:txBody>
          <a:bodyPr wrap="square" rtlCol="0">
            <a:spAutoFit/>
          </a:bodyPr>
          <a:lstStyle/>
          <a:p>
            <a:r>
              <a:rPr lang="en-US" dirty="0" smtClean="0"/>
              <a:t>Routers running RIPv2</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1629314"/>
            <a:ext cx="5421312" cy="3727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010212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Routing Protocol Operating Fundamentals</a:t>
            </a:r>
            <a:br>
              <a:rPr lang="en-US" sz="1800" dirty="0" smtClean="0"/>
            </a:br>
            <a:r>
              <a:rPr lang="en-US" sz="2800" dirty="0" smtClean="0"/>
              <a:t>Achieving Convergence</a:t>
            </a:r>
            <a:endParaRPr lang="en-US" sz="2800" dirty="0" smtClean="0">
              <a:solidFill>
                <a:schemeClr val="accent5">
                  <a:lumMod val="75000"/>
                </a:schemeClr>
              </a:solidFill>
              <a:cs typeface="Arial" pitchFamily="34" charset="0"/>
            </a:endParaRPr>
          </a:p>
        </p:txBody>
      </p:sp>
      <p:sp>
        <p:nvSpPr>
          <p:cNvPr id="3" name="Rectangle 2"/>
          <p:cNvSpPr/>
          <p:nvPr/>
        </p:nvSpPr>
        <p:spPr>
          <a:xfrm>
            <a:off x="377371" y="1745429"/>
            <a:ext cx="8360229" cy="5078313"/>
          </a:xfrm>
          <a:prstGeom prst="rect">
            <a:avLst/>
          </a:prstGeom>
        </p:spPr>
        <p:txBody>
          <a:bodyPr wrap="square">
            <a:spAutoFit/>
          </a:bodyPr>
          <a:lstStyle/>
          <a:p>
            <a:pPr marL="342900" indent="-342900" algn="l">
              <a:buFont typeface="Wingdings" pitchFamily="2" charset="2"/>
              <a:buChar char="§"/>
            </a:pPr>
            <a:r>
              <a:rPr lang="en-CA" sz="2000" dirty="0" smtClean="0"/>
              <a:t>Network converged </a:t>
            </a:r>
            <a:r>
              <a:rPr lang="en-CA" sz="2000" dirty="0"/>
              <a:t>when all routers have complete and accurate information about the entire </a:t>
            </a:r>
            <a:r>
              <a:rPr lang="en-CA" sz="2000" dirty="0" smtClean="0"/>
              <a:t>network.</a:t>
            </a:r>
          </a:p>
          <a:p>
            <a:pPr marL="342900" indent="-342900" algn="l">
              <a:buFont typeface="Wingdings" pitchFamily="2" charset="2"/>
              <a:buChar char="§"/>
            </a:pPr>
            <a:endParaRPr lang="en-CA" sz="2000" dirty="0"/>
          </a:p>
          <a:p>
            <a:pPr marL="342900" indent="-342900" algn="l">
              <a:buFont typeface="Wingdings" pitchFamily="2" charset="2"/>
              <a:buChar char="§"/>
            </a:pPr>
            <a:r>
              <a:rPr lang="en-CA" sz="2000" dirty="0" smtClean="0"/>
              <a:t>Convergence </a:t>
            </a:r>
            <a:r>
              <a:rPr lang="en-CA" sz="2000" dirty="0"/>
              <a:t>time is the time it takes routers to share information, calculate best paths, and update their routing </a:t>
            </a:r>
            <a:r>
              <a:rPr lang="en-CA" sz="2000" dirty="0" smtClean="0"/>
              <a:t>tables.</a:t>
            </a:r>
          </a:p>
          <a:p>
            <a:pPr marL="342900" indent="-342900" algn="l">
              <a:buFont typeface="Wingdings" pitchFamily="2" charset="2"/>
              <a:buChar char="§"/>
            </a:pPr>
            <a:endParaRPr lang="en-CA" sz="2000" dirty="0"/>
          </a:p>
          <a:p>
            <a:pPr marL="342900" indent="-342900" algn="l">
              <a:buFont typeface="Wingdings" pitchFamily="2" charset="2"/>
              <a:buChar char="§"/>
            </a:pPr>
            <a:r>
              <a:rPr lang="en-CA" sz="2000" dirty="0" smtClean="0"/>
              <a:t>A </a:t>
            </a:r>
            <a:r>
              <a:rPr lang="en-CA" sz="2000" dirty="0"/>
              <a:t>network is not completely operable until the network has </a:t>
            </a:r>
            <a:r>
              <a:rPr lang="en-CA" sz="2000" dirty="0" smtClean="0"/>
              <a:t>converged.</a:t>
            </a:r>
            <a:endParaRPr lang="en-US" sz="2000" dirty="0"/>
          </a:p>
          <a:p>
            <a:pPr algn="l"/>
            <a:r>
              <a:rPr lang="en-CA" sz="2000" dirty="0"/>
              <a:t> </a:t>
            </a:r>
            <a:endParaRPr lang="en-US" sz="2000" dirty="0"/>
          </a:p>
          <a:p>
            <a:pPr marL="342900" indent="-342900" algn="l">
              <a:buFont typeface="Wingdings" pitchFamily="2" charset="2"/>
              <a:buChar char="§"/>
            </a:pPr>
            <a:r>
              <a:rPr lang="en-CA" sz="2000" dirty="0"/>
              <a:t>Convergence properties include the speed of propagation of routing information and the calculation of optimal paths. The speed of propagation refers to the amount of time it takes for routers within the network to forward routing information.  </a:t>
            </a:r>
            <a:endParaRPr lang="en-US" sz="2000" dirty="0"/>
          </a:p>
          <a:p>
            <a:pPr marL="342900" indent="-342900" algn="l">
              <a:buFont typeface="Wingdings" pitchFamily="2" charset="2"/>
              <a:buChar char="§"/>
            </a:pPr>
            <a:endParaRPr lang="en-CA" sz="2000" dirty="0" smtClean="0"/>
          </a:p>
          <a:p>
            <a:pPr marL="342900" indent="-342900" algn="l">
              <a:buFont typeface="Wingdings" pitchFamily="2" charset="2"/>
              <a:buChar char="§"/>
            </a:pPr>
            <a:r>
              <a:rPr lang="en-CA" sz="2000" dirty="0" smtClean="0"/>
              <a:t>Generally</a:t>
            </a:r>
            <a:r>
              <a:rPr lang="en-CA" sz="2000" dirty="0"/>
              <a:t>, older protocols, such as RIP, are slow to converge, whereas modern protocols, such as EIGRP and OSPF, converge more quickly.  </a:t>
            </a:r>
            <a:endParaRPr lang="en-US" sz="2000" dirty="0"/>
          </a:p>
          <a:p>
            <a:pPr algn="l"/>
            <a:r>
              <a:rPr lang="en-CA" sz="2000" dirty="0"/>
              <a:t> </a:t>
            </a:r>
            <a:endParaRPr lang="en-US" sz="2000" dirty="0"/>
          </a:p>
        </p:txBody>
      </p:sp>
    </p:spTree>
    <p:extLst>
      <p:ext uri="{BB962C8B-B14F-4D97-AF65-F5344CB8AC3E}">
        <p14:creationId xmlns:p14="http://schemas.microsoft.com/office/powerpoint/2010/main" val="269837892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Types of Routing Protocols</a:t>
            </a:r>
            <a:br>
              <a:rPr lang="en-US" sz="1800" dirty="0" smtClean="0"/>
            </a:br>
            <a:r>
              <a:rPr lang="en-US" sz="2800" dirty="0" smtClean="0"/>
              <a:t>Classifying Routing Protocols</a:t>
            </a:r>
            <a:endParaRPr lang="en-US" sz="2800" dirty="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658" y="1436234"/>
            <a:ext cx="6139542" cy="516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199621"/>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a:t>IGP and EGP Routing Protocols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42133"/>
            <a:ext cx="6540500" cy="4528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037943" y="1640114"/>
            <a:ext cx="2873828" cy="5078313"/>
          </a:xfrm>
          <a:prstGeom prst="rect">
            <a:avLst/>
          </a:prstGeom>
          <a:noFill/>
        </p:spPr>
        <p:txBody>
          <a:bodyPr wrap="square" rtlCol="0">
            <a:spAutoFit/>
          </a:bodyPr>
          <a:lstStyle/>
          <a:p>
            <a:pPr algn="l"/>
            <a:r>
              <a:rPr lang="en-US" b="1" dirty="0"/>
              <a:t>Interior Gateway Protocols (IGP) </a:t>
            </a:r>
            <a:r>
              <a:rPr lang="en-US" dirty="0"/>
              <a:t>- </a:t>
            </a:r>
            <a:endParaRPr lang="en-US" dirty="0" smtClean="0"/>
          </a:p>
          <a:p>
            <a:pPr marL="342900" indent="-342900" algn="l">
              <a:buFont typeface="Wingdings" pitchFamily="2" charset="2"/>
              <a:buChar char="§"/>
            </a:pPr>
            <a:r>
              <a:rPr lang="en-US" dirty="0" smtClean="0"/>
              <a:t>Used </a:t>
            </a:r>
            <a:r>
              <a:rPr lang="en-US" dirty="0"/>
              <a:t>for routing within an </a:t>
            </a:r>
            <a:r>
              <a:rPr lang="en-US" dirty="0" smtClean="0"/>
              <a:t>AS</a:t>
            </a:r>
          </a:p>
          <a:p>
            <a:pPr marL="342900" indent="-342900" algn="l">
              <a:buFont typeface="Wingdings" pitchFamily="2" charset="2"/>
              <a:buChar char="§"/>
            </a:pPr>
            <a:r>
              <a:rPr lang="en-US" dirty="0" smtClean="0"/>
              <a:t>Include </a:t>
            </a:r>
            <a:r>
              <a:rPr lang="en-US" dirty="0"/>
              <a:t>RIP, EIGRP, OSPF, and </a:t>
            </a:r>
            <a:r>
              <a:rPr lang="en-US" dirty="0" smtClean="0"/>
              <a:t>IS-IS</a:t>
            </a:r>
            <a:endParaRPr lang="en-US" dirty="0"/>
          </a:p>
          <a:p>
            <a:pPr algn="l"/>
            <a:r>
              <a:rPr lang="en-US" b="1" dirty="0"/>
              <a:t>Exterior Gateway Protocols (EGP) </a:t>
            </a:r>
            <a:r>
              <a:rPr lang="en-US" dirty="0"/>
              <a:t>- </a:t>
            </a:r>
            <a:endParaRPr lang="en-US" dirty="0" smtClean="0"/>
          </a:p>
          <a:p>
            <a:pPr marL="342900" indent="-342900" algn="l">
              <a:buFont typeface="Wingdings" pitchFamily="2" charset="2"/>
              <a:buChar char="§"/>
            </a:pPr>
            <a:r>
              <a:rPr lang="en-US" dirty="0" smtClean="0"/>
              <a:t>Used </a:t>
            </a:r>
            <a:r>
              <a:rPr lang="en-US" dirty="0"/>
              <a:t>for routing between </a:t>
            </a:r>
            <a:r>
              <a:rPr lang="en-US" dirty="0" smtClean="0"/>
              <a:t>AS</a:t>
            </a:r>
          </a:p>
          <a:p>
            <a:pPr marL="342900" indent="-342900" algn="l">
              <a:buFont typeface="Wingdings" pitchFamily="2" charset="2"/>
              <a:buChar char="§"/>
            </a:pPr>
            <a:r>
              <a:rPr lang="en-US" dirty="0"/>
              <a:t>O</a:t>
            </a:r>
            <a:r>
              <a:rPr lang="en-US" dirty="0" smtClean="0"/>
              <a:t>fficial </a:t>
            </a:r>
            <a:r>
              <a:rPr lang="en-US" dirty="0"/>
              <a:t>routing protocol used by the </a:t>
            </a:r>
            <a:r>
              <a:rPr lang="en-US" dirty="0" smtClean="0"/>
              <a:t>Internet</a:t>
            </a:r>
            <a:endParaRPr lang="en-US" dirty="0"/>
          </a:p>
          <a:p>
            <a:pPr algn="l"/>
            <a:endParaRPr lang="en-US" dirty="0"/>
          </a:p>
        </p:txBody>
      </p:sp>
    </p:spTree>
    <p:extLst>
      <p:ext uri="{BB962C8B-B14F-4D97-AF65-F5344CB8AC3E}">
        <p14:creationId xmlns:p14="http://schemas.microsoft.com/office/powerpoint/2010/main" val="1550719312"/>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6227"/>
            <a:ext cx="6001328" cy="3280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Distance Vector Routing Protocols</a:t>
            </a:r>
            <a:endParaRPr lang="en-US" sz="2800" dirty="0"/>
          </a:p>
        </p:txBody>
      </p:sp>
      <p:sp>
        <p:nvSpPr>
          <p:cNvPr id="2" name="TextBox 1"/>
          <p:cNvSpPr txBox="1"/>
          <p:nvPr/>
        </p:nvSpPr>
        <p:spPr>
          <a:xfrm>
            <a:off x="5660571" y="1640113"/>
            <a:ext cx="3251200" cy="5078313"/>
          </a:xfrm>
          <a:prstGeom prst="rect">
            <a:avLst/>
          </a:prstGeom>
          <a:noFill/>
        </p:spPr>
        <p:txBody>
          <a:bodyPr wrap="square" rtlCol="0">
            <a:spAutoFit/>
          </a:bodyPr>
          <a:lstStyle/>
          <a:p>
            <a:pPr algn="l"/>
            <a:r>
              <a:rPr lang="en-US" dirty="0" smtClean="0"/>
              <a:t>Distance vector </a:t>
            </a:r>
            <a:r>
              <a:rPr lang="en-US" dirty="0"/>
              <a:t>IPv4 </a:t>
            </a:r>
            <a:r>
              <a:rPr lang="en-US" dirty="0" smtClean="0"/>
              <a:t>IGPs:</a:t>
            </a:r>
          </a:p>
          <a:p>
            <a:pPr marL="342900" indent="-342900" algn="l">
              <a:buFont typeface="Wingdings" pitchFamily="2" charset="2"/>
              <a:buChar char="§"/>
            </a:pPr>
            <a:r>
              <a:rPr lang="en-US" b="1" dirty="0" smtClean="0"/>
              <a:t>RIPv1</a:t>
            </a:r>
            <a:r>
              <a:rPr lang="en-US" b="1" dirty="0"/>
              <a:t> </a:t>
            </a:r>
            <a:r>
              <a:rPr lang="en-US" dirty="0"/>
              <a:t>- First generation legacy </a:t>
            </a:r>
            <a:r>
              <a:rPr lang="en-US" dirty="0" smtClean="0"/>
              <a:t>protocol</a:t>
            </a:r>
          </a:p>
          <a:p>
            <a:pPr marL="342900" indent="-342900" algn="l">
              <a:buFont typeface="Wingdings" pitchFamily="2" charset="2"/>
              <a:buChar char="§"/>
            </a:pPr>
            <a:r>
              <a:rPr lang="en-US" b="1" dirty="0" smtClean="0"/>
              <a:t>RIPv2</a:t>
            </a:r>
            <a:r>
              <a:rPr lang="en-US" b="1" dirty="0"/>
              <a:t> </a:t>
            </a:r>
            <a:r>
              <a:rPr lang="en-US" dirty="0"/>
              <a:t>- Simple distance vector routing </a:t>
            </a:r>
            <a:r>
              <a:rPr lang="en-US" dirty="0" smtClean="0"/>
              <a:t>protocol</a:t>
            </a:r>
          </a:p>
          <a:p>
            <a:pPr marL="342900" indent="-342900" algn="l">
              <a:buFont typeface="Wingdings" pitchFamily="2" charset="2"/>
              <a:buChar char="§"/>
            </a:pPr>
            <a:r>
              <a:rPr lang="en-US" b="1" dirty="0" smtClean="0"/>
              <a:t>IGRP</a:t>
            </a:r>
            <a:r>
              <a:rPr lang="en-US" b="1" dirty="0"/>
              <a:t> </a:t>
            </a:r>
            <a:r>
              <a:rPr lang="en-US" dirty="0"/>
              <a:t>- First generation Cisco proprietary protocol (</a:t>
            </a:r>
            <a:r>
              <a:rPr lang="en-US" dirty="0" smtClean="0"/>
              <a:t>obsolete)</a:t>
            </a:r>
          </a:p>
          <a:p>
            <a:pPr marL="342900" indent="-342900" algn="l">
              <a:buFont typeface="Wingdings" pitchFamily="2" charset="2"/>
              <a:buChar char="§"/>
            </a:pPr>
            <a:r>
              <a:rPr lang="en-US" b="1" dirty="0" smtClean="0"/>
              <a:t>EIGRP</a:t>
            </a:r>
            <a:r>
              <a:rPr lang="en-US" dirty="0"/>
              <a:t> </a:t>
            </a:r>
            <a:r>
              <a:rPr lang="en-US" dirty="0" smtClean="0"/>
              <a:t>- Advanced </a:t>
            </a:r>
            <a:r>
              <a:rPr lang="en-US" dirty="0"/>
              <a:t>version of distance vector </a:t>
            </a:r>
            <a:r>
              <a:rPr lang="en-US" dirty="0" smtClean="0"/>
              <a:t>routing</a:t>
            </a:r>
            <a:endParaRPr lang="en-US" dirty="0"/>
          </a:p>
        </p:txBody>
      </p:sp>
      <p:sp>
        <p:nvSpPr>
          <p:cNvPr id="3" name="TextBox 2"/>
          <p:cNvSpPr txBox="1"/>
          <p:nvPr/>
        </p:nvSpPr>
        <p:spPr>
          <a:xfrm>
            <a:off x="638629" y="5384798"/>
            <a:ext cx="4383314" cy="1089529"/>
          </a:xfrm>
          <a:prstGeom prst="rect">
            <a:avLst/>
          </a:prstGeom>
          <a:noFill/>
        </p:spPr>
        <p:txBody>
          <a:bodyPr wrap="square" rtlCol="0">
            <a:spAutoFit/>
          </a:bodyPr>
          <a:lstStyle/>
          <a:p>
            <a:r>
              <a:rPr lang="en-US" dirty="0" smtClean="0"/>
              <a:t>For R1, 172.16.3.0/24 is one hop away (distance) it can be reached through R2 (vector)</a:t>
            </a:r>
            <a:endParaRPr lang="en-US" dirty="0"/>
          </a:p>
        </p:txBody>
      </p:sp>
    </p:spTree>
    <p:extLst>
      <p:ext uri="{BB962C8B-B14F-4D97-AF65-F5344CB8AC3E}">
        <p14:creationId xmlns:p14="http://schemas.microsoft.com/office/powerpoint/2010/main" val="2321026482"/>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Distance Vector or Link-State Routing Protocols</a:t>
            </a:r>
            <a:endParaRPr lang="en-US" sz="2800" dirty="0"/>
          </a:p>
        </p:txBody>
      </p:sp>
      <p:sp>
        <p:nvSpPr>
          <p:cNvPr id="4" name="Rectangle 3"/>
          <p:cNvSpPr/>
          <p:nvPr/>
        </p:nvSpPr>
        <p:spPr>
          <a:xfrm>
            <a:off x="1973943" y="1872343"/>
            <a:ext cx="4884057" cy="1089529"/>
          </a:xfrm>
          <a:prstGeom prst="rect">
            <a:avLst/>
          </a:prstGeom>
          <a:ln w="12700">
            <a:solidFill>
              <a:schemeClr val="tx1"/>
            </a:solidFill>
          </a:ln>
        </p:spPr>
        <p:txBody>
          <a:bodyPr wrap="square">
            <a:spAutoFit/>
          </a:bodyPr>
          <a:lstStyle/>
          <a:p>
            <a:r>
              <a:rPr lang="en-US" dirty="0"/>
              <a:t>Distance vector protocols use routers as sign posts along the path to the final destination.</a:t>
            </a:r>
          </a:p>
        </p:txBody>
      </p:sp>
      <p:sp>
        <p:nvSpPr>
          <p:cNvPr id="5" name="Rectangle 4"/>
          <p:cNvSpPr/>
          <p:nvPr/>
        </p:nvSpPr>
        <p:spPr>
          <a:xfrm>
            <a:off x="928914" y="3441679"/>
            <a:ext cx="7358743" cy="2751522"/>
          </a:xfrm>
          <a:prstGeom prst="rect">
            <a:avLst/>
          </a:prstGeom>
          <a:ln w="12700">
            <a:solidFill>
              <a:schemeClr val="tx1"/>
            </a:solidFill>
          </a:ln>
        </p:spPr>
        <p:txBody>
          <a:bodyPr wrap="square">
            <a:spAutoFit/>
          </a:bodyPr>
          <a:lstStyle/>
          <a:p>
            <a:pPr algn="l"/>
            <a:r>
              <a:rPr lang="en-CA" dirty="0" smtClean="0"/>
              <a:t>A link-state </a:t>
            </a:r>
            <a:r>
              <a:rPr lang="en-CA" dirty="0"/>
              <a:t>routing protocol is like having a complete map of the network </a:t>
            </a:r>
            <a:r>
              <a:rPr lang="en-CA" dirty="0" smtClean="0"/>
              <a:t>topology. The </a:t>
            </a:r>
            <a:r>
              <a:rPr lang="en-CA" dirty="0"/>
              <a:t>sign posts along the way from source to destination are not necessary, because all link-state routers are using an identical map of the network.  A link-state router uses the link-state information to create a topology map and to select the best path to all destination networks in the topology.   </a:t>
            </a:r>
            <a:endParaRPr lang="en-US" dirty="0"/>
          </a:p>
        </p:txBody>
      </p:sp>
    </p:spTree>
    <p:extLst>
      <p:ext uri="{BB962C8B-B14F-4D97-AF65-F5344CB8AC3E}">
        <p14:creationId xmlns:p14="http://schemas.microsoft.com/office/powerpoint/2010/main" val="320188936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51" y="1733384"/>
            <a:ext cx="6183792" cy="4663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Link-State Routing Protocols</a:t>
            </a:r>
            <a:endParaRPr lang="en-US" sz="2800" dirty="0"/>
          </a:p>
        </p:txBody>
      </p:sp>
      <p:sp>
        <p:nvSpPr>
          <p:cNvPr id="2" name="TextBox 1"/>
          <p:cNvSpPr txBox="1"/>
          <p:nvPr/>
        </p:nvSpPr>
        <p:spPr>
          <a:xfrm>
            <a:off x="5558971" y="2191656"/>
            <a:ext cx="3251200" cy="2086725"/>
          </a:xfrm>
          <a:prstGeom prst="rect">
            <a:avLst/>
          </a:prstGeom>
          <a:noFill/>
        </p:spPr>
        <p:txBody>
          <a:bodyPr wrap="square" rtlCol="0">
            <a:spAutoFit/>
          </a:bodyPr>
          <a:lstStyle/>
          <a:p>
            <a:pPr algn="l"/>
            <a:r>
              <a:rPr lang="en-CA" dirty="0"/>
              <a:t>L</a:t>
            </a:r>
            <a:r>
              <a:rPr lang="en-CA" dirty="0" smtClean="0"/>
              <a:t>ink-state </a:t>
            </a:r>
            <a:r>
              <a:rPr lang="en-CA" dirty="0"/>
              <a:t>IPv4 IGPs:</a:t>
            </a:r>
            <a:endParaRPr lang="en-US" dirty="0"/>
          </a:p>
          <a:p>
            <a:pPr marL="342900" lvl="0" indent="-342900" algn="l">
              <a:buFont typeface="Wingdings" pitchFamily="2" charset="2"/>
              <a:buChar char="§"/>
            </a:pPr>
            <a:r>
              <a:rPr lang="en-CA" b="1" dirty="0"/>
              <a:t>OSPF </a:t>
            </a:r>
            <a:r>
              <a:rPr lang="en-CA" dirty="0"/>
              <a:t>- Popular standards based routing protocol</a:t>
            </a:r>
            <a:endParaRPr lang="en-US" dirty="0"/>
          </a:p>
          <a:p>
            <a:pPr marL="342900" lvl="0" indent="-342900" algn="l">
              <a:buFont typeface="Wingdings" pitchFamily="2" charset="2"/>
              <a:buChar char="§"/>
            </a:pPr>
            <a:r>
              <a:rPr lang="en-CA" b="1" dirty="0"/>
              <a:t>IS-IS </a:t>
            </a:r>
            <a:r>
              <a:rPr lang="en-CA" dirty="0"/>
              <a:t>- Popular in provider networks. </a:t>
            </a:r>
            <a:endParaRPr lang="en-US" dirty="0"/>
          </a:p>
        </p:txBody>
      </p:sp>
    </p:spTree>
    <p:extLst>
      <p:ext uri="{BB962C8B-B14F-4D97-AF65-F5344CB8AC3E}">
        <p14:creationId xmlns:p14="http://schemas.microsoft.com/office/powerpoint/2010/main" val="398517365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err="1" smtClean="0"/>
              <a:t>Classful</a:t>
            </a:r>
            <a:r>
              <a:rPr lang="en-US" sz="2800" dirty="0" smtClean="0"/>
              <a:t> Routing Protocols</a:t>
            </a:r>
            <a:endParaRPr lang="en-US" sz="2800" dirty="0"/>
          </a:p>
        </p:txBody>
      </p:sp>
      <p:sp>
        <p:nvSpPr>
          <p:cNvPr id="2" name="TextBox 1"/>
          <p:cNvSpPr txBox="1"/>
          <p:nvPr/>
        </p:nvSpPr>
        <p:spPr>
          <a:xfrm>
            <a:off x="478971" y="1843316"/>
            <a:ext cx="8331200" cy="3083921"/>
          </a:xfrm>
          <a:prstGeom prst="rect">
            <a:avLst/>
          </a:prstGeom>
          <a:noFill/>
        </p:spPr>
        <p:txBody>
          <a:bodyPr wrap="square" rtlCol="0">
            <a:spAutoFit/>
          </a:bodyPr>
          <a:lstStyle/>
          <a:p>
            <a:pPr marL="342900" indent="-342900" algn="l">
              <a:buFont typeface="Wingdings" pitchFamily="2" charset="2"/>
              <a:buChar char="§"/>
            </a:pPr>
            <a:r>
              <a:rPr lang="en-US" dirty="0" err="1"/>
              <a:t>C</a:t>
            </a:r>
            <a:r>
              <a:rPr lang="en-US" dirty="0" err="1" smtClean="0"/>
              <a:t>lassful</a:t>
            </a:r>
            <a:r>
              <a:rPr lang="en-US" dirty="0" smtClean="0"/>
              <a:t> </a:t>
            </a:r>
            <a:r>
              <a:rPr lang="en-US" dirty="0"/>
              <a:t>routing protocols </a:t>
            </a:r>
            <a:r>
              <a:rPr lang="en-US" dirty="0" smtClean="0"/>
              <a:t>do </a:t>
            </a:r>
            <a:r>
              <a:rPr lang="en-US" dirty="0"/>
              <a:t>not send subnet mask information in their routing </a:t>
            </a:r>
            <a:r>
              <a:rPr lang="en-US" dirty="0" smtClean="0"/>
              <a:t>updates </a:t>
            </a:r>
          </a:p>
          <a:p>
            <a:pPr marL="800100" lvl="1" indent="-342900" algn="l">
              <a:buFont typeface="Arial" pitchFamily="34" charset="0"/>
              <a:buChar char="•"/>
            </a:pPr>
            <a:r>
              <a:rPr lang="en-US" dirty="0" smtClean="0"/>
              <a:t>Only </a:t>
            </a:r>
            <a:r>
              <a:rPr lang="en-US" dirty="0"/>
              <a:t>RIPv1 and IGRP are </a:t>
            </a:r>
            <a:r>
              <a:rPr lang="en-US" dirty="0" err="1" smtClean="0"/>
              <a:t>classful</a:t>
            </a:r>
            <a:endParaRPr lang="en-US" dirty="0" smtClean="0"/>
          </a:p>
          <a:p>
            <a:pPr marL="800100" lvl="1" indent="-342900" algn="l">
              <a:buFont typeface="Arial" pitchFamily="34" charset="0"/>
              <a:buChar char="•"/>
            </a:pPr>
            <a:r>
              <a:rPr lang="en-US" dirty="0" smtClean="0"/>
              <a:t>Created </a:t>
            </a:r>
            <a:r>
              <a:rPr lang="en-US" dirty="0"/>
              <a:t>when network addresses were allocated based on classes </a:t>
            </a:r>
            <a:r>
              <a:rPr lang="en-US" dirty="0" smtClean="0"/>
              <a:t>(class </a:t>
            </a:r>
            <a:r>
              <a:rPr lang="en-US" dirty="0"/>
              <a:t>A, B, or C</a:t>
            </a:r>
            <a:r>
              <a:rPr lang="en-US" dirty="0" smtClean="0"/>
              <a:t>)</a:t>
            </a:r>
            <a:endParaRPr lang="en-CA" dirty="0"/>
          </a:p>
          <a:p>
            <a:pPr marL="800100" lvl="1" indent="-342900" algn="l">
              <a:buFont typeface="Arial" pitchFamily="34" charset="0"/>
              <a:buChar char="•"/>
            </a:pPr>
            <a:r>
              <a:rPr lang="en-CA" dirty="0" smtClean="0"/>
              <a:t>Cannot </a:t>
            </a:r>
            <a:r>
              <a:rPr lang="en-CA" dirty="0"/>
              <a:t>provide variable length subnet masks (VLSMs) and classless </a:t>
            </a:r>
            <a:r>
              <a:rPr lang="en-CA" dirty="0" err="1"/>
              <a:t>interdomain</a:t>
            </a:r>
            <a:r>
              <a:rPr lang="en-CA" dirty="0"/>
              <a:t> routing (CIDR</a:t>
            </a:r>
            <a:r>
              <a:rPr lang="en-CA" dirty="0" smtClean="0"/>
              <a:t>)</a:t>
            </a:r>
          </a:p>
          <a:p>
            <a:pPr marL="800100" lvl="1" indent="-342900" algn="l">
              <a:buFont typeface="Arial" pitchFamily="34" charset="0"/>
              <a:buChar char="•"/>
            </a:pPr>
            <a:r>
              <a:rPr lang="en-CA" dirty="0" smtClean="0"/>
              <a:t>Create </a:t>
            </a:r>
            <a:r>
              <a:rPr lang="en-CA" dirty="0"/>
              <a:t>problems in </a:t>
            </a:r>
            <a:r>
              <a:rPr lang="en-CA" dirty="0" err="1"/>
              <a:t>discontiguous</a:t>
            </a:r>
            <a:r>
              <a:rPr lang="en-CA" dirty="0"/>
              <a:t> </a:t>
            </a:r>
            <a:r>
              <a:rPr lang="en-CA" dirty="0" smtClean="0"/>
              <a:t>networks</a:t>
            </a:r>
          </a:p>
          <a:p>
            <a:pPr lvl="1" algn="l"/>
            <a:endParaRPr lang="en-US" dirty="0" smtClean="0"/>
          </a:p>
        </p:txBody>
      </p:sp>
    </p:spTree>
    <p:extLst>
      <p:ext uri="{BB962C8B-B14F-4D97-AF65-F5344CB8AC3E}">
        <p14:creationId xmlns:p14="http://schemas.microsoft.com/office/powerpoint/2010/main" val="164876778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7: </a:t>
            </a:r>
            <a:r>
              <a:rPr lang="en-US" dirty="0" smtClean="0"/>
              <a:t>Objectives</a:t>
            </a:r>
          </a:p>
        </p:txBody>
      </p:sp>
      <p:sp>
        <p:nvSpPr>
          <p:cNvPr id="7171" name="Content Placeholder 2"/>
          <p:cNvSpPr>
            <a:spLocks noGrp="1"/>
          </p:cNvSpPr>
          <p:nvPr>
            <p:ph idx="1"/>
          </p:nvPr>
        </p:nvSpPr>
        <p:spPr>
          <a:xfrm>
            <a:off x="684667" y="1477509"/>
            <a:ext cx="8197850" cy="4575175"/>
          </a:xfrm>
        </p:spPr>
        <p:txBody>
          <a:bodyPr/>
          <a:lstStyle/>
          <a:p>
            <a:r>
              <a:rPr lang="en-US" sz="2000" dirty="0"/>
              <a:t>Explain the basic operation of dynamic routing protocols.</a:t>
            </a:r>
          </a:p>
          <a:p>
            <a:r>
              <a:rPr lang="en-US" sz="2000" dirty="0"/>
              <a:t>Compare and contrast dynamic and static routing.</a:t>
            </a:r>
          </a:p>
          <a:p>
            <a:r>
              <a:rPr lang="en-US" sz="2000" dirty="0"/>
              <a:t>Determine which networks are available during an initial network discovery phase.</a:t>
            </a:r>
          </a:p>
          <a:p>
            <a:r>
              <a:rPr lang="en-US" sz="2000" dirty="0"/>
              <a:t>Define the different categories of routing protocols.</a:t>
            </a:r>
          </a:p>
          <a:p>
            <a:r>
              <a:rPr lang="en-US" sz="2000" dirty="0"/>
              <a:t>Describe the process by which distance vector routing protocols learn about other networks.</a:t>
            </a:r>
          </a:p>
          <a:p>
            <a:r>
              <a:rPr lang="en-US" sz="2000" dirty="0"/>
              <a:t>Identify the types of distance-vector routing protocols.</a:t>
            </a:r>
          </a:p>
          <a:p>
            <a:r>
              <a:rPr lang="en-CA" sz="2000" dirty="0"/>
              <a:t>Configure the RIP routing protocol.</a:t>
            </a:r>
          </a:p>
          <a:p>
            <a:r>
              <a:rPr lang="en-CA" sz="2000" dirty="0"/>
              <a:t>Configure the </a:t>
            </a:r>
            <a:r>
              <a:rPr lang="en-CA" sz="2000" dirty="0" err="1"/>
              <a:t>RIPng</a:t>
            </a:r>
            <a:r>
              <a:rPr lang="en-CA" sz="2000" dirty="0"/>
              <a:t> routing protocol</a:t>
            </a:r>
            <a:r>
              <a:rPr lang="en-CA" sz="2000" dirty="0" smtClean="0"/>
              <a:t>.</a:t>
            </a:r>
          </a:p>
          <a:p>
            <a:r>
              <a:rPr lang="en-US" sz="2000" dirty="0"/>
              <a:t>Explain the process by which link-state routing protocols learn about other networks.</a:t>
            </a:r>
          </a:p>
          <a:p>
            <a:endParaRPr lang="en-CA"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Classless Routing Protocols</a:t>
            </a:r>
            <a:endParaRPr lang="en-US" sz="2800" dirty="0"/>
          </a:p>
        </p:txBody>
      </p:sp>
      <p:sp>
        <p:nvSpPr>
          <p:cNvPr id="2" name="TextBox 1"/>
          <p:cNvSpPr txBox="1"/>
          <p:nvPr/>
        </p:nvSpPr>
        <p:spPr>
          <a:xfrm>
            <a:off x="478971" y="1843316"/>
            <a:ext cx="8331200" cy="1754326"/>
          </a:xfrm>
          <a:prstGeom prst="rect">
            <a:avLst/>
          </a:prstGeom>
          <a:noFill/>
        </p:spPr>
        <p:txBody>
          <a:bodyPr wrap="square" rtlCol="0">
            <a:spAutoFit/>
          </a:bodyPr>
          <a:lstStyle/>
          <a:p>
            <a:pPr marL="342900" indent="-342900" algn="l">
              <a:buFont typeface="Wingdings" pitchFamily="2" charset="2"/>
              <a:buChar char="§"/>
            </a:pPr>
            <a:r>
              <a:rPr lang="en-US" dirty="0" smtClean="0"/>
              <a:t>Classless </a:t>
            </a:r>
            <a:r>
              <a:rPr lang="en-US" dirty="0"/>
              <a:t>routing protocols include subnet </a:t>
            </a:r>
            <a:r>
              <a:rPr lang="en-US" dirty="0" smtClean="0"/>
              <a:t>mask information </a:t>
            </a:r>
            <a:r>
              <a:rPr lang="en-US" dirty="0"/>
              <a:t>in the routing </a:t>
            </a:r>
            <a:r>
              <a:rPr lang="en-US" dirty="0" smtClean="0"/>
              <a:t>updates</a:t>
            </a:r>
          </a:p>
          <a:p>
            <a:pPr marL="800100" lvl="1" indent="-342900" algn="l">
              <a:buFont typeface="Arial" pitchFamily="34" charset="0"/>
              <a:buChar char="•"/>
            </a:pPr>
            <a:r>
              <a:rPr lang="en-US" dirty="0" smtClean="0"/>
              <a:t>RIPv2, EIGRP, OSPF, and IS_IS</a:t>
            </a:r>
          </a:p>
          <a:p>
            <a:pPr marL="800100" lvl="1" indent="-342900" algn="l">
              <a:buFont typeface="Arial" pitchFamily="34" charset="0"/>
              <a:buChar char="•"/>
            </a:pPr>
            <a:r>
              <a:rPr lang="en-US" dirty="0" smtClean="0"/>
              <a:t>Support VLSM and CIDR</a:t>
            </a:r>
          </a:p>
          <a:p>
            <a:pPr marL="800100" lvl="1" indent="-342900" algn="l">
              <a:buFont typeface="Arial" pitchFamily="34" charset="0"/>
              <a:buChar char="•"/>
            </a:pPr>
            <a:r>
              <a:rPr lang="en-US" dirty="0" smtClean="0"/>
              <a:t>IPv6 routing protocols</a:t>
            </a:r>
          </a:p>
        </p:txBody>
      </p:sp>
    </p:spTree>
    <p:extLst>
      <p:ext uri="{BB962C8B-B14F-4D97-AF65-F5344CB8AC3E}">
        <p14:creationId xmlns:p14="http://schemas.microsoft.com/office/powerpoint/2010/main" val="9326607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Routing Protocol Characteristics</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4" y="1440601"/>
            <a:ext cx="8389256" cy="4353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473251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Routing Protocols</a:t>
            </a:r>
            <a:r>
              <a:rPr lang="en-US" sz="1800" dirty="0"/>
              <a:t/>
            </a:r>
            <a:br>
              <a:rPr lang="en-US" sz="1800" dirty="0"/>
            </a:br>
            <a:r>
              <a:rPr lang="en-US" sz="2800" dirty="0" smtClean="0"/>
              <a:t>Routing Protocol Metrics</a:t>
            </a:r>
            <a:endParaRPr lang="en-US" sz="2800" dirty="0"/>
          </a:p>
        </p:txBody>
      </p:sp>
      <p:sp>
        <p:nvSpPr>
          <p:cNvPr id="2" name="Rectangle 1"/>
          <p:cNvSpPr/>
          <p:nvPr/>
        </p:nvSpPr>
        <p:spPr>
          <a:xfrm>
            <a:off x="638628" y="1828800"/>
            <a:ext cx="7605485" cy="2751522"/>
          </a:xfrm>
          <a:prstGeom prst="rect">
            <a:avLst/>
          </a:prstGeom>
        </p:spPr>
        <p:txBody>
          <a:bodyPr wrap="square">
            <a:spAutoFit/>
          </a:bodyPr>
          <a:lstStyle/>
          <a:p>
            <a:pPr algn="l"/>
            <a:r>
              <a:rPr lang="en-CA" dirty="0"/>
              <a:t>A metric is a measurable value that is assigned by the routing protocol to different routes based on the usefulness of that </a:t>
            </a:r>
            <a:r>
              <a:rPr lang="en-CA" dirty="0" smtClean="0"/>
              <a:t>route</a:t>
            </a:r>
          </a:p>
          <a:p>
            <a:pPr marL="342900" indent="-342900" algn="l">
              <a:buFont typeface="Wingdings" pitchFamily="2" charset="2"/>
              <a:buChar char="§"/>
            </a:pPr>
            <a:r>
              <a:rPr lang="en-CA" dirty="0"/>
              <a:t>U</a:t>
            </a:r>
            <a:r>
              <a:rPr lang="en-CA" dirty="0" smtClean="0"/>
              <a:t>sed </a:t>
            </a:r>
            <a:r>
              <a:rPr lang="en-CA" dirty="0"/>
              <a:t>to determine the overall “cost” </a:t>
            </a:r>
            <a:r>
              <a:rPr lang="en-US" dirty="0"/>
              <a:t> </a:t>
            </a:r>
            <a:r>
              <a:rPr lang="en-CA" dirty="0"/>
              <a:t>of a path from source to </a:t>
            </a:r>
            <a:r>
              <a:rPr lang="en-CA" dirty="0" smtClean="0"/>
              <a:t>destination</a:t>
            </a:r>
          </a:p>
          <a:p>
            <a:pPr marL="342900" indent="-342900" algn="l">
              <a:buFont typeface="Wingdings" pitchFamily="2" charset="2"/>
              <a:buChar char="§"/>
            </a:pPr>
            <a:r>
              <a:rPr lang="en-CA" dirty="0" smtClean="0"/>
              <a:t>Routing </a:t>
            </a:r>
            <a:r>
              <a:rPr lang="en-CA" dirty="0"/>
              <a:t>protocols determine the best path based on the route with the lowest </a:t>
            </a:r>
            <a:r>
              <a:rPr lang="en-CA" dirty="0" smtClean="0"/>
              <a:t>cost </a:t>
            </a:r>
            <a:endParaRPr lang="en-US" dirty="0"/>
          </a:p>
          <a:p>
            <a:r>
              <a:rPr lang="en-US" dirty="0"/>
              <a:t> </a:t>
            </a:r>
          </a:p>
        </p:txBody>
      </p:sp>
    </p:spTree>
    <p:extLst>
      <p:ext uri="{BB962C8B-B14F-4D97-AF65-F5344CB8AC3E}">
        <p14:creationId xmlns:p14="http://schemas.microsoft.com/office/powerpoint/2010/main" val="43026405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en-US" sz="2800" dirty="0" smtClean="0"/>
              <a:t>Distance Vector Dynamic Routing</a:t>
            </a:r>
            <a:endParaRPr lang="en-US" sz="2800" dirty="0"/>
          </a:p>
        </p:txBody>
      </p:sp>
    </p:spTree>
    <p:extLst>
      <p:ext uri="{BB962C8B-B14F-4D97-AF65-F5344CB8AC3E}">
        <p14:creationId xmlns:p14="http://schemas.microsoft.com/office/powerpoint/2010/main" val="3954969365"/>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Distance Vector Routing Protocol Operation</a:t>
            </a:r>
            <a:r>
              <a:rPr lang="en-US" sz="1800" dirty="0"/>
              <a:t/>
            </a:r>
            <a:br>
              <a:rPr lang="en-US" sz="1800" dirty="0"/>
            </a:br>
            <a:r>
              <a:rPr lang="en-US" sz="2800" dirty="0" smtClean="0"/>
              <a:t>Distance Vector Technologies</a:t>
            </a:r>
            <a:endParaRPr lang="en-US" sz="2800" dirty="0"/>
          </a:p>
        </p:txBody>
      </p:sp>
      <p:sp>
        <p:nvSpPr>
          <p:cNvPr id="2" name="Rectangle 1"/>
          <p:cNvSpPr/>
          <p:nvPr/>
        </p:nvSpPr>
        <p:spPr>
          <a:xfrm>
            <a:off x="281779" y="1805980"/>
            <a:ext cx="5669077" cy="4081117"/>
          </a:xfrm>
          <a:prstGeom prst="rect">
            <a:avLst/>
          </a:prstGeom>
        </p:spPr>
        <p:txBody>
          <a:bodyPr wrap="square">
            <a:spAutoFit/>
          </a:bodyPr>
          <a:lstStyle/>
          <a:p>
            <a:pPr algn="l"/>
            <a:r>
              <a:rPr lang="en-US" b="1" dirty="0"/>
              <a:t>Distance vector routing protocols </a:t>
            </a:r>
            <a:endParaRPr lang="en-US" b="1" dirty="0" smtClean="0"/>
          </a:p>
          <a:p>
            <a:pPr marL="342900" indent="-342900" algn="l">
              <a:buFont typeface="Wingdings" pitchFamily="2" charset="2"/>
              <a:buChar char="§"/>
            </a:pPr>
            <a:r>
              <a:rPr lang="en-US" dirty="0"/>
              <a:t>S</a:t>
            </a:r>
            <a:r>
              <a:rPr lang="en-US" dirty="0" smtClean="0"/>
              <a:t>hare </a:t>
            </a:r>
            <a:r>
              <a:rPr lang="en-US" dirty="0"/>
              <a:t>updates between </a:t>
            </a:r>
            <a:r>
              <a:rPr lang="en-US" dirty="0" smtClean="0"/>
              <a:t>neighbors</a:t>
            </a:r>
          </a:p>
          <a:p>
            <a:pPr marL="342900" indent="-342900" algn="l">
              <a:buFont typeface="Wingdings" pitchFamily="2" charset="2"/>
              <a:buChar char="§"/>
            </a:pPr>
            <a:r>
              <a:rPr lang="en-US" dirty="0"/>
              <a:t>N</a:t>
            </a:r>
            <a:r>
              <a:rPr lang="en-US" dirty="0" smtClean="0"/>
              <a:t>ot </a:t>
            </a:r>
            <a:r>
              <a:rPr lang="en-US" dirty="0"/>
              <a:t>aware of the network </a:t>
            </a:r>
            <a:r>
              <a:rPr lang="en-US" dirty="0" smtClean="0"/>
              <a:t>topology</a:t>
            </a:r>
          </a:p>
          <a:p>
            <a:pPr marL="342900" indent="-342900" algn="l">
              <a:buFont typeface="Wingdings" pitchFamily="2" charset="2"/>
              <a:buChar char="§"/>
            </a:pPr>
            <a:r>
              <a:rPr lang="en-US" dirty="0" smtClean="0"/>
              <a:t>Some send </a:t>
            </a:r>
            <a:r>
              <a:rPr lang="en-US" dirty="0"/>
              <a:t>periodic </a:t>
            </a:r>
            <a:r>
              <a:rPr lang="en-US" dirty="0" smtClean="0"/>
              <a:t>updates to broadcast IP 255.255.255.255 even </a:t>
            </a:r>
            <a:r>
              <a:rPr lang="en-US" dirty="0"/>
              <a:t>if </a:t>
            </a:r>
            <a:r>
              <a:rPr lang="en-US" dirty="0" smtClean="0"/>
              <a:t>topology </a:t>
            </a:r>
            <a:r>
              <a:rPr lang="en-US" dirty="0"/>
              <a:t>has not </a:t>
            </a:r>
            <a:r>
              <a:rPr lang="en-US" dirty="0" smtClean="0"/>
              <a:t>changed </a:t>
            </a:r>
          </a:p>
          <a:p>
            <a:pPr marL="342900" indent="-342900" algn="l">
              <a:buFont typeface="Wingdings" pitchFamily="2" charset="2"/>
              <a:buChar char="§"/>
            </a:pPr>
            <a:r>
              <a:rPr lang="en-US" dirty="0"/>
              <a:t>U</a:t>
            </a:r>
            <a:r>
              <a:rPr lang="en-US" dirty="0" smtClean="0"/>
              <a:t>pdates </a:t>
            </a:r>
            <a:r>
              <a:rPr lang="en-US" dirty="0"/>
              <a:t>consume bandwidth and </a:t>
            </a:r>
            <a:r>
              <a:rPr lang="en-US" dirty="0" smtClean="0"/>
              <a:t>network </a:t>
            </a:r>
            <a:r>
              <a:rPr lang="en-US" dirty="0"/>
              <a:t>device CPU </a:t>
            </a:r>
            <a:r>
              <a:rPr lang="en-US" dirty="0" smtClean="0"/>
              <a:t>resources</a:t>
            </a:r>
          </a:p>
          <a:p>
            <a:pPr marL="342900" indent="-342900" algn="l">
              <a:buFont typeface="Wingdings" pitchFamily="2" charset="2"/>
              <a:buChar char="§"/>
            </a:pPr>
            <a:r>
              <a:rPr lang="en-US" dirty="0" smtClean="0"/>
              <a:t>RIPv2 </a:t>
            </a:r>
            <a:r>
              <a:rPr lang="en-US" dirty="0"/>
              <a:t>and </a:t>
            </a:r>
            <a:r>
              <a:rPr lang="en-US" dirty="0" smtClean="0"/>
              <a:t>EIGRP use </a:t>
            </a:r>
            <a:r>
              <a:rPr lang="en-US" dirty="0"/>
              <a:t>multicast </a:t>
            </a:r>
            <a:r>
              <a:rPr lang="en-US" dirty="0" smtClean="0"/>
              <a:t>addresses</a:t>
            </a:r>
          </a:p>
          <a:p>
            <a:pPr marL="342900" indent="-342900" algn="l">
              <a:buFont typeface="Wingdings" pitchFamily="2" charset="2"/>
              <a:buChar char="§"/>
            </a:pPr>
            <a:r>
              <a:rPr lang="en-US" dirty="0" smtClean="0"/>
              <a:t>EIGRP </a:t>
            </a:r>
            <a:r>
              <a:rPr lang="en-US" dirty="0"/>
              <a:t>will only send an update when </a:t>
            </a:r>
            <a:r>
              <a:rPr lang="en-US" dirty="0" smtClean="0"/>
              <a:t>topology has changed</a:t>
            </a:r>
            <a:endParaRPr 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8382" y="2162628"/>
            <a:ext cx="3149950" cy="3724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5391983"/>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Distance Vector Routing Protocol Operation</a:t>
            </a:r>
            <a:r>
              <a:rPr lang="en-US" sz="1800" dirty="0"/>
              <a:t/>
            </a:r>
            <a:br>
              <a:rPr lang="en-US" sz="1800" dirty="0"/>
            </a:br>
            <a:r>
              <a:rPr lang="en-US" sz="2800" dirty="0" smtClean="0"/>
              <a:t>Distance Vector Algorithm</a:t>
            </a:r>
            <a:endParaRPr lang="en-US" sz="2800" dirty="0"/>
          </a:p>
        </p:txBody>
      </p:sp>
      <p:sp>
        <p:nvSpPr>
          <p:cNvPr id="2" name="Rectangle 1"/>
          <p:cNvSpPr/>
          <p:nvPr/>
        </p:nvSpPr>
        <p:spPr>
          <a:xfrm>
            <a:off x="551543" y="4462346"/>
            <a:ext cx="8069943" cy="1754326"/>
          </a:xfrm>
          <a:prstGeom prst="rect">
            <a:avLst/>
          </a:prstGeom>
        </p:spPr>
        <p:txBody>
          <a:bodyPr wrap="square">
            <a:spAutoFit/>
          </a:bodyPr>
          <a:lstStyle/>
          <a:p>
            <a:pPr algn="l"/>
            <a:r>
              <a:rPr lang="en-US" dirty="0" smtClean="0"/>
              <a:t>RIP </a:t>
            </a:r>
            <a:r>
              <a:rPr lang="en-US" dirty="0"/>
              <a:t>uses the Bellman-Ford algorithm as its routing </a:t>
            </a:r>
            <a:r>
              <a:rPr lang="en-US" dirty="0" smtClean="0"/>
              <a:t>algorithm</a:t>
            </a:r>
          </a:p>
          <a:p>
            <a:pPr algn="l"/>
            <a:endParaRPr lang="en-US" dirty="0"/>
          </a:p>
          <a:p>
            <a:pPr algn="l"/>
            <a:r>
              <a:rPr lang="en-US" dirty="0" smtClean="0"/>
              <a:t>IGRP </a:t>
            </a:r>
            <a:r>
              <a:rPr lang="en-US" dirty="0"/>
              <a:t>and EIGRP use the Diffusing Update Algorithm (DUAL) routing algorithm developed by </a:t>
            </a:r>
            <a:r>
              <a:rPr lang="en-US" dirty="0" smtClean="0"/>
              <a:t>Cisco</a:t>
            </a: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1" y="1565609"/>
            <a:ext cx="5942692" cy="2693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8821734"/>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Distance Vector Routing Protocols</a:t>
            </a:r>
            <a:br>
              <a:rPr lang="en-US" sz="1800" dirty="0" smtClean="0"/>
            </a:br>
            <a:r>
              <a:rPr lang="en-US" sz="2800" dirty="0" smtClean="0"/>
              <a:t>Routing Information Protocol</a:t>
            </a:r>
            <a:endParaRPr lang="en-US" sz="2800"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114" y="1448958"/>
            <a:ext cx="6197598" cy="462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36914" y="5954476"/>
            <a:ext cx="6894283" cy="646331"/>
          </a:xfrm>
          <a:prstGeom prst="rect">
            <a:avLst/>
          </a:prstGeom>
        </p:spPr>
        <p:txBody>
          <a:bodyPr wrap="square">
            <a:spAutoFit/>
          </a:bodyPr>
          <a:lstStyle/>
          <a:p>
            <a:r>
              <a:rPr lang="en-US" sz="2000" dirty="0" err="1" smtClean="0"/>
              <a:t>RIPng</a:t>
            </a:r>
            <a:r>
              <a:rPr lang="en-US" sz="2000" dirty="0" smtClean="0"/>
              <a:t> </a:t>
            </a:r>
            <a:r>
              <a:rPr lang="en-US" sz="2000" dirty="0"/>
              <a:t>is based on </a:t>
            </a:r>
            <a:r>
              <a:rPr lang="en-US" sz="2000" dirty="0" smtClean="0"/>
              <a:t>RIPv2 with a </a:t>
            </a:r>
            <a:r>
              <a:rPr lang="en-US" sz="2000" dirty="0"/>
              <a:t>15 hop limitation and the administrative distance </a:t>
            </a:r>
            <a:r>
              <a:rPr lang="en-US" sz="2000" dirty="0" smtClean="0"/>
              <a:t>of 120</a:t>
            </a:r>
            <a:endParaRPr lang="en-US" sz="2000" dirty="0"/>
          </a:p>
        </p:txBody>
      </p:sp>
      <p:sp>
        <p:nvSpPr>
          <p:cNvPr id="5" name="TextBox 4"/>
          <p:cNvSpPr txBox="1"/>
          <p:nvPr/>
        </p:nvSpPr>
        <p:spPr>
          <a:xfrm>
            <a:off x="7837712" y="2974601"/>
            <a:ext cx="1074057" cy="1089529"/>
          </a:xfrm>
          <a:prstGeom prst="rect">
            <a:avLst/>
          </a:prstGeom>
          <a:noFill/>
        </p:spPr>
        <p:txBody>
          <a:bodyPr wrap="square" rtlCol="0">
            <a:spAutoFit/>
          </a:bodyPr>
          <a:lstStyle/>
          <a:p>
            <a:r>
              <a:rPr lang="en-US" sz="1800" dirty="0" smtClean="0"/>
              <a:t>Updates use UDP port 520</a:t>
            </a:r>
            <a:endParaRPr lang="en-US" sz="1800" dirty="0"/>
          </a:p>
        </p:txBody>
      </p:sp>
      <p:sp>
        <p:nvSpPr>
          <p:cNvPr id="6" name="Rectangle 5"/>
          <p:cNvSpPr/>
          <p:nvPr/>
        </p:nvSpPr>
        <p:spPr>
          <a:xfrm>
            <a:off x="203199" y="2974601"/>
            <a:ext cx="1596571" cy="1338828"/>
          </a:xfrm>
          <a:prstGeom prst="rect">
            <a:avLst/>
          </a:prstGeom>
        </p:spPr>
        <p:txBody>
          <a:bodyPr wrap="square">
            <a:spAutoFit/>
          </a:bodyPr>
          <a:lstStyle/>
          <a:p>
            <a:r>
              <a:rPr lang="en-US" sz="1800" dirty="0"/>
              <a:t>Routing updates </a:t>
            </a:r>
            <a:r>
              <a:rPr lang="en-US" sz="1800" dirty="0" smtClean="0"/>
              <a:t>broadcasted every </a:t>
            </a:r>
            <a:r>
              <a:rPr lang="en-US" sz="1800" dirty="0"/>
              <a:t>30 seconds</a:t>
            </a:r>
          </a:p>
        </p:txBody>
      </p:sp>
    </p:spTree>
    <p:extLst>
      <p:ext uri="{BB962C8B-B14F-4D97-AF65-F5344CB8AC3E}">
        <p14:creationId xmlns:p14="http://schemas.microsoft.com/office/powerpoint/2010/main" val="291738291"/>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tabLst>
                <a:tab pos="4803775" algn="l"/>
              </a:tabLst>
              <a:defRPr/>
            </a:pPr>
            <a:r>
              <a:rPr lang="en-US" sz="1800" dirty="0" smtClean="0"/>
              <a:t>Types of Distance Vector Routing Protocols</a:t>
            </a:r>
            <a:br>
              <a:rPr lang="en-US" sz="1800" dirty="0" smtClean="0"/>
            </a:br>
            <a:r>
              <a:rPr lang="en-US" sz="2800" dirty="0" smtClean="0"/>
              <a:t>Enhanced Interior-Gateway Routing Protocol</a:t>
            </a:r>
            <a:endParaRPr lang="en-US" sz="28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99" y="1734969"/>
            <a:ext cx="5989985" cy="4686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284685" y="2457473"/>
            <a:ext cx="2612571" cy="3471720"/>
          </a:xfrm>
          <a:prstGeom prst="rect">
            <a:avLst/>
          </a:prstGeom>
          <a:noFill/>
        </p:spPr>
        <p:txBody>
          <a:bodyPr wrap="square" rtlCol="0">
            <a:spAutoFit/>
          </a:bodyPr>
          <a:lstStyle/>
          <a:p>
            <a:pPr algn="l"/>
            <a:r>
              <a:rPr lang="en-US" dirty="0" smtClean="0"/>
              <a:t>EIGRP</a:t>
            </a:r>
          </a:p>
          <a:p>
            <a:pPr marL="342900" indent="-342900" algn="l">
              <a:buFont typeface="Wingdings" pitchFamily="2" charset="2"/>
              <a:buChar char="§"/>
            </a:pPr>
            <a:r>
              <a:rPr lang="en-US" sz="2000" dirty="0" smtClean="0"/>
              <a:t>Bounded triggered updates</a:t>
            </a:r>
          </a:p>
          <a:p>
            <a:pPr marL="342900" indent="-342900" algn="l">
              <a:buFont typeface="Wingdings" pitchFamily="2" charset="2"/>
              <a:buChar char="§"/>
            </a:pPr>
            <a:r>
              <a:rPr lang="en-US" sz="2000" dirty="0" smtClean="0"/>
              <a:t>Hello </a:t>
            </a:r>
            <a:r>
              <a:rPr lang="en-US" sz="2000" dirty="0" err="1" smtClean="0"/>
              <a:t>keepalives</a:t>
            </a:r>
            <a:r>
              <a:rPr lang="en-US" sz="2000" dirty="0" smtClean="0"/>
              <a:t> mechanism</a:t>
            </a:r>
          </a:p>
          <a:p>
            <a:pPr marL="342900" indent="-342900" algn="l">
              <a:buFont typeface="Wingdings" pitchFamily="2" charset="2"/>
              <a:buChar char="§"/>
            </a:pPr>
            <a:r>
              <a:rPr lang="en-US" sz="2000" dirty="0" smtClean="0"/>
              <a:t>Maintains a topology table</a:t>
            </a:r>
          </a:p>
          <a:p>
            <a:pPr marL="342900" indent="-342900" algn="l">
              <a:buFont typeface="Wingdings" pitchFamily="2" charset="2"/>
              <a:buChar char="§"/>
            </a:pPr>
            <a:r>
              <a:rPr lang="en-US" sz="2000" dirty="0" smtClean="0"/>
              <a:t>Rapid convergence</a:t>
            </a:r>
          </a:p>
          <a:p>
            <a:pPr marL="342900" indent="-342900" algn="l">
              <a:buFont typeface="Wingdings" pitchFamily="2" charset="2"/>
              <a:buChar char="§"/>
            </a:pPr>
            <a:r>
              <a:rPr lang="en-US" sz="2000" dirty="0" smtClean="0"/>
              <a:t>Multiple network layer protocol support</a:t>
            </a:r>
            <a:endParaRPr lang="en-US" sz="2000" dirty="0"/>
          </a:p>
        </p:txBody>
      </p:sp>
    </p:spTree>
    <p:extLst>
      <p:ext uri="{BB962C8B-B14F-4D97-AF65-F5344CB8AC3E}">
        <p14:creationId xmlns:p14="http://schemas.microsoft.com/office/powerpoint/2010/main" val="1008925259"/>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en-US" sz="2800" dirty="0" smtClean="0"/>
              <a:t>RIP and </a:t>
            </a:r>
            <a:r>
              <a:rPr lang="en-US" sz="2800" dirty="0" err="1" smtClean="0"/>
              <a:t>RIPng</a:t>
            </a:r>
            <a:r>
              <a:rPr lang="en-US" sz="2800" dirty="0" smtClean="0"/>
              <a:t> Routing</a:t>
            </a:r>
            <a:endParaRPr lang="en-US" sz="2800" dirty="0"/>
          </a:p>
        </p:txBody>
      </p:sp>
    </p:spTree>
    <p:extLst>
      <p:ext uri="{BB962C8B-B14F-4D97-AF65-F5344CB8AC3E}">
        <p14:creationId xmlns:p14="http://schemas.microsoft.com/office/powerpoint/2010/main" val="184631823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51838" y="624114"/>
            <a:ext cx="8456613" cy="1113514"/>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Router RIP Configuration Mode</a:t>
            </a:r>
            <a:br>
              <a:rPr lang="en-US" sz="2800" dirty="0" smtClean="0"/>
            </a:br>
            <a:r>
              <a:rPr lang="en-US" sz="2800" dirty="0" smtClean="0"/>
              <a:t>Advertising Networks</a:t>
            </a:r>
            <a:endParaRPr lang="en-US" sz="2800"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773" y="1969856"/>
            <a:ext cx="5561200" cy="1424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9738" y="3597724"/>
            <a:ext cx="43815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722258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7: </a:t>
            </a:r>
            <a:r>
              <a:rPr lang="en-US" dirty="0" smtClean="0"/>
              <a:t>Objectives (continued)</a:t>
            </a:r>
          </a:p>
        </p:txBody>
      </p:sp>
      <p:sp>
        <p:nvSpPr>
          <p:cNvPr id="7171" name="Content Placeholder 2"/>
          <p:cNvSpPr>
            <a:spLocks noGrp="1"/>
          </p:cNvSpPr>
          <p:nvPr>
            <p:ph idx="1"/>
          </p:nvPr>
        </p:nvSpPr>
        <p:spPr>
          <a:xfrm>
            <a:off x="684666" y="1477509"/>
            <a:ext cx="8197850" cy="4575175"/>
          </a:xfrm>
        </p:spPr>
        <p:txBody>
          <a:bodyPr/>
          <a:lstStyle/>
          <a:p>
            <a:r>
              <a:rPr lang="en-US" sz="2000" dirty="0" smtClean="0"/>
              <a:t>Describe </a:t>
            </a:r>
            <a:r>
              <a:rPr lang="en-US" sz="2000" dirty="0"/>
              <a:t>the information sent in a link-state update.</a:t>
            </a:r>
          </a:p>
          <a:p>
            <a:r>
              <a:rPr lang="en-US" sz="2000" dirty="0"/>
              <a:t>Describe advantages and disadvantages of using link-state routing protocols.</a:t>
            </a:r>
          </a:p>
          <a:p>
            <a:r>
              <a:rPr lang="en-CA" sz="2000" dirty="0"/>
              <a:t>Identify protocols that use the link-state routing process. (OSPF, IS-IS)</a:t>
            </a:r>
          </a:p>
          <a:p>
            <a:r>
              <a:rPr lang="en-US" sz="2000" dirty="0"/>
              <a:t>Determine the route source, administrative distance, and metric for a given route.</a:t>
            </a:r>
          </a:p>
          <a:p>
            <a:r>
              <a:rPr lang="en-US" sz="2000" dirty="0"/>
              <a:t>Explain the concept of a parent/child relationship in a dynamically built routing table.</a:t>
            </a:r>
          </a:p>
          <a:p>
            <a:r>
              <a:rPr lang="en-US" sz="2000" dirty="0"/>
              <a:t>Compare the IPv4 classless route lookup process and the IPv6 lookup process.</a:t>
            </a:r>
          </a:p>
          <a:p>
            <a:r>
              <a:rPr lang="en-US" sz="2000" dirty="0"/>
              <a:t>Analyze a routing table to determine which route will be used to forward a packet.</a:t>
            </a:r>
          </a:p>
        </p:txBody>
      </p:sp>
    </p:spTree>
    <p:extLst>
      <p:ext uri="{BB962C8B-B14F-4D97-AF65-F5344CB8AC3E}">
        <p14:creationId xmlns:p14="http://schemas.microsoft.com/office/powerpoint/2010/main" val="34484918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Examining Default RIP Settings</a:t>
            </a:r>
            <a:endParaRPr lang="en-US" sz="2800"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2212049"/>
            <a:ext cx="4095750" cy="4085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778" y="3023961"/>
            <a:ext cx="417195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9478308"/>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Enabling RIPv2</a:t>
            </a:r>
            <a:endParaRPr lang="en-US" sz="2800"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684" y="2359706"/>
            <a:ext cx="41814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72" y="2099356"/>
            <a:ext cx="42291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5166822"/>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Configuring Passive Interfaces</a:t>
            </a:r>
            <a:endParaRPr lang="en-US" sz="2800" dirty="0"/>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020" y="3581400"/>
            <a:ext cx="42576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48" y="1724700"/>
            <a:ext cx="4973638" cy="1958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6648" y="3904343"/>
            <a:ext cx="3710895" cy="2419124"/>
          </a:xfrm>
          <a:prstGeom prst="rect">
            <a:avLst/>
          </a:prstGeom>
          <a:noFill/>
        </p:spPr>
        <p:txBody>
          <a:bodyPr wrap="square" rtlCol="0">
            <a:spAutoFit/>
          </a:bodyPr>
          <a:lstStyle/>
          <a:p>
            <a:pPr algn="l"/>
            <a:r>
              <a:rPr lang="en-US" dirty="0" smtClean="0"/>
              <a:t>Sending </a:t>
            </a:r>
            <a:r>
              <a:rPr lang="en-US" dirty="0"/>
              <a:t>out unneeded updates on a LAN impacts the network in three ways:</a:t>
            </a:r>
          </a:p>
          <a:p>
            <a:pPr marL="342900" indent="-342900" algn="l">
              <a:buFont typeface="Wingdings" pitchFamily="2" charset="2"/>
              <a:buChar char="§"/>
            </a:pPr>
            <a:r>
              <a:rPr lang="en-US" b="1" dirty="0"/>
              <a:t>Wasted Bandwidth </a:t>
            </a:r>
            <a:endParaRPr lang="en-US" dirty="0"/>
          </a:p>
          <a:p>
            <a:pPr marL="342900" indent="-342900" algn="l">
              <a:buFont typeface="Wingdings" pitchFamily="2" charset="2"/>
              <a:buChar char="§"/>
            </a:pPr>
            <a:r>
              <a:rPr lang="en-US" b="1" dirty="0" smtClean="0"/>
              <a:t>Wasted Resources</a:t>
            </a:r>
          </a:p>
          <a:p>
            <a:pPr marL="342900" indent="-342900" algn="l">
              <a:buFont typeface="Wingdings" pitchFamily="2" charset="2"/>
              <a:buChar char="§"/>
            </a:pPr>
            <a:r>
              <a:rPr lang="en-US" b="1" dirty="0" smtClean="0"/>
              <a:t>Security </a:t>
            </a:r>
            <a:r>
              <a:rPr lang="en-US" b="1" dirty="0"/>
              <a:t>Risk </a:t>
            </a:r>
            <a:endParaRPr lang="en-US" dirty="0"/>
          </a:p>
        </p:txBody>
      </p:sp>
    </p:spTree>
    <p:extLst>
      <p:ext uri="{BB962C8B-B14F-4D97-AF65-F5344CB8AC3E}">
        <p14:creationId xmlns:p14="http://schemas.microsoft.com/office/powerpoint/2010/main" val="976766977"/>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RIP Protocol</a:t>
            </a:r>
            <a:br>
              <a:rPr lang="en-US" sz="1800" dirty="0" smtClean="0"/>
            </a:br>
            <a:r>
              <a:rPr lang="en-US" sz="2800" dirty="0" smtClean="0"/>
              <a:t>Propagating a Default Route</a:t>
            </a:r>
            <a:endParaRPr lang="en-US" sz="2800"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38" y="1535113"/>
            <a:ext cx="5157561" cy="188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229" y="3260759"/>
            <a:ext cx="4393291" cy="3453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305750"/>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a:t>
            </a:r>
            <a:r>
              <a:rPr lang="en-US" sz="1800" dirty="0" err="1" smtClean="0"/>
              <a:t>RIPng</a:t>
            </a:r>
            <a:r>
              <a:rPr lang="en-US" sz="1800" dirty="0" smtClean="0"/>
              <a:t> Protocol</a:t>
            </a:r>
            <a:br>
              <a:rPr lang="en-US" sz="1800" dirty="0" smtClean="0"/>
            </a:br>
            <a:r>
              <a:rPr lang="en-US" sz="2800" dirty="0" smtClean="0"/>
              <a:t>Advertising IPv6 Networks</a:t>
            </a:r>
            <a:endParaRPr lang="en-US" sz="2800" dirty="0"/>
          </a:p>
        </p:txBody>
      </p:sp>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788792" y="1593329"/>
            <a:ext cx="5729608" cy="5038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804060"/>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a:t>
            </a:r>
            <a:r>
              <a:rPr lang="en-US" sz="1800" dirty="0" err="1" smtClean="0"/>
              <a:t>RIPng</a:t>
            </a:r>
            <a:r>
              <a:rPr lang="en-US" sz="1800" dirty="0" smtClean="0"/>
              <a:t> Protocol</a:t>
            </a:r>
            <a:br>
              <a:rPr lang="en-US" sz="1800" dirty="0" smtClean="0"/>
            </a:br>
            <a:r>
              <a:rPr lang="en-US" sz="2800" dirty="0" smtClean="0"/>
              <a:t>Examining the </a:t>
            </a:r>
            <a:r>
              <a:rPr lang="en-US" sz="2800" dirty="0" err="1" smtClean="0"/>
              <a:t>RIPng</a:t>
            </a:r>
            <a:r>
              <a:rPr lang="en-US" sz="2800" dirty="0" smtClean="0"/>
              <a:t> Configuration</a:t>
            </a:r>
            <a:endParaRPr lang="en-US" sz="28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92" y="2376486"/>
            <a:ext cx="4272008" cy="2297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90019"/>
            <a:ext cx="4248150"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8130831"/>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Configuring the </a:t>
            </a:r>
            <a:r>
              <a:rPr lang="en-US" sz="1800" dirty="0" err="1" smtClean="0"/>
              <a:t>RIPng</a:t>
            </a:r>
            <a:r>
              <a:rPr lang="en-US" sz="1800" dirty="0" smtClean="0"/>
              <a:t> Protocol</a:t>
            </a:r>
            <a:br>
              <a:rPr lang="en-US" sz="1800" dirty="0" smtClean="0"/>
            </a:br>
            <a:r>
              <a:rPr lang="en-US" sz="2800" dirty="0" smtClean="0"/>
              <a:t>Examining the </a:t>
            </a:r>
            <a:r>
              <a:rPr lang="en-US" sz="2800" dirty="0" err="1" smtClean="0"/>
              <a:t>RIPng</a:t>
            </a:r>
            <a:r>
              <a:rPr lang="en-US" sz="2800" dirty="0" smtClean="0"/>
              <a:t> Configuration</a:t>
            </a:r>
            <a:endParaRPr lang="en-US" sz="2800"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171" y="2013630"/>
            <a:ext cx="5878286" cy="461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480131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en-US" sz="2800" dirty="0" smtClean="0"/>
              <a:t>Link-State Dynamic Routing</a:t>
            </a:r>
            <a:endParaRPr lang="en-US" sz="2800" dirty="0"/>
          </a:p>
        </p:txBody>
      </p:sp>
    </p:spTree>
    <p:extLst>
      <p:ext uri="{BB962C8B-B14F-4D97-AF65-F5344CB8AC3E}">
        <p14:creationId xmlns:p14="http://schemas.microsoft.com/office/powerpoint/2010/main" val="269850029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Routing Protocol Operation</a:t>
            </a:r>
            <a:br>
              <a:rPr lang="en-US" sz="1800" dirty="0" smtClean="0"/>
            </a:br>
            <a:r>
              <a:rPr lang="en-US" sz="2800" dirty="0" smtClean="0"/>
              <a:t>Shortest Path First Protocols</a:t>
            </a:r>
            <a:endParaRPr lang="en-US" sz="28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350" y="1612310"/>
            <a:ext cx="5454621" cy="4585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8348199"/>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Routing Protocol Operation</a:t>
            </a:r>
            <a:br>
              <a:rPr lang="en-US" sz="1800" dirty="0" smtClean="0"/>
            </a:br>
            <a:r>
              <a:rPr lang="en-US" sz="2800" dirty="0" err="1" smtClean="0"/>
              <a:t>Dijkstra’s</a:t>
            </a:r>
            <a:r>
              <a:rPr lang="en-US" sz="2800" dirty="0" smtClean="0"/>
              <a:t> Algorithm</a:t>
            </a:r>
            <a:endParaRPr lang="en-US" sz="2800"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378" y="1523999"/>
            <a:ext cx="5978108" cy="4940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88999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96182" y="854982"/>
            <a:ext cx="8456613" cy="871538"/>
          </a:xfrm>
        </p:spPr>
        <p:txBody>
          <a:bodyPr/>
          <a:lstStyle/>
          <a:p>
            <a:pPr eaLnBrk="1" hangingPunct="1">
              <a:defRPr/>
            </a:pPr>
            <a:r>
              <a:rPr lang="en-US" dirty="0" smtClean="0"/>
              <a:t>Dynamic Routing Protocols</a:t>
            </a:r>
            <a:endParaRPr lang="en-US" dirty="0" smtClean="0">
              <a:solidFill>
                <a:schemeClr val="accent5">
                  <a:lumMod val="75000"/>
                </a:schemeClr>
              </a:solidFill>
              <a:cs typeface="Arial" pitchFamily="34" charset="0"/>
            </a:endParaRPr>
          </a:p>
        </p:txBody>
      </p:sp>
    </p:spTree>
    <p:extLst>
      <p:ext uri="{BB962C8B-B14F-4D97-AF65-F5344CB8AC3E}">
        <p14:creationId xmlns:p14="http://schemas.microsoft.com/office/powerpoint/2010/main" val="3584782417"/>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Link-State Routing Process</a:t>
            </a:r>
            <a:endParaRPr lang="en-US" sz="2800" dirty="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09" y="1877090"/>
            <a:ext cx="7863820" cy="4001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0874961"/>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Link and Link-State</a:t>
            </a:r>
            <a:endParaRPr lang="en-US" sz="2800"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85" y="2544534"/>
            <a:ext cx="373380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393" y="2530020"/>
            <a:ext cx="3771900" cy="375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80456" y="1576614"/>
            <a:ext cx="6125029" cy="923330"/>
          </a:xfrm>
          <a:prstGeom prst="rect">
            <a:avLst/>
          </a:prstGeom>
        </p:spPr>
        <p:txBody>
          <a:bodyPr wrap="square">
            <a:spAutoFit/>
          </a:bodyPr>
          <a:lstStyle/>
          <a:p>
            <a:pPr algn="l"/>
            <a:r>
              <a:rPr lang="en-US" sz="2000" dirty="0"/>
              <a:t>The first step in the link-state routing process is that each router learns about its own links, its own directly connected networks. </a:t>
            </a:r>
          </a:p>
        </p:txBody>
      </p:sp>
    </p:spTree>
    <p:extLst>
      <p:ext uri="{BB962C8B-B14F-4D97-AF65-F5344CB8AC3E}">
        <p14:creationId xmlns:p14="http://schemas.microsoft.com/office/powerpoint/2010/main" val="165208993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Say Hello</a:t>
            </a:r>
            <a:endParaRPr lang="en-US" sz="2800" dirty="0"/>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32" y="2859995"/>
            <a:ext cx="43624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8597" y="2759982"/>
            <a:ext cx="358140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03086" y="1567541"/>
            <a:ext cx="6850744" cy="923330"/>
          </a:xfrm>
          <a:prstGeom prst="rect">
            <a:avLst/>
          </a:prstGeom>
          <a:noFill/>
        </p:spPr>
        <p:txBody>
          <a:bodyPr wrap="square" rtlCol="0">
            <a:spAutoFit/>
          </a:bodyPr>
          <a:lstStyle/>
          <a:p>
            <a:pPr algn="l"/>
            <a:r>
              <a:rPr lang="en-US" sz="2000" dirty="0"/>
              <a:t>The second step in the link-state routing process is that each router is responsible for meeting its neighbors on directly connected networks.</a:t>
            </a:r>
          </a:p>
        </p:txBody>
      </p:sp>
    </p:spTree>
    <p:extLst>
      <p:ext uri="{BB962C8B-B14F-4D97-AF65-F5344CB8AC3E}">
        <p14:creationId xmlns:p14="http://schemas.microsoft.com/office/powerpoint/2010/main" val="830637201"/>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Say Hello</a:t>
            </a:r>
            <a:endParaRPr lang="en-US" sz="2800" dirty="0"/>
          </a:p>
        </p:txBody>
      </p:sp>
      <p:sp>
        <p:nvSpPr>
          <p:cNvPr id="3" name="TextBox 2"/>
          <p:cNvSpPr txBox="1"/>
          <p:nvPr/>
        </p:nvSpPr>
        <p:spPr>
          <a:xfrm>
            <a:off x="493127" y="1567541"/>
            <a:ext cx="8200929" cy="923330"/>
          </a:xfrm>
          <a:prstGeom prst="rect">
            <a:avLst/>
          </a:prstGeom>
          <a:noFill/>
        </p:spPr>
        <p:txBody>
          <a:bodyPr wrap="square" rtlCol="0">
            <a:spAutoFit/>
          </a:bodyPr>
          <a:lstStyle/>
          <a:p>
            <a:pPr algn="l"/>
            <a:r>
              <a:rPr lang="en-US" sz="2000" dirty="0"/>
              <a:t>The third step in the link-state routing process is that each router builds a link-state packet (LSP) containing the state of each directly connected link.</a:t>
            </a:r>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56" y="2743200"/>
            <a:ext cx="5197379" cy="378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10627" y="2917371"/>
            <a:ext cx="3483429" cy="3139321"/>
          </a:xfrm>
          <a:prstGeom prst="rect">
            <a:avLst/>
          </a:prstGeom>
        </p:spPr>
        <p:txBody>
          <a:bodyPr wrap="square">
            <a:spAutoFit/>
          </a:bodyPr>
          <a:lstStyle/>
          <a:p>
            <a:pPr marL="457200" indent="-457200" algn="l">
              <a:buFont typeface="+mj-lt"/>
              <a:buAutoNum type="arabicPeriod"/>
            </a:pPr>
            <a:r>
              <a:rPr lang="en-US" sz="2000" dirty="0" smtClean="0"/>
              <a:t>R1</a:t>
            </a:r>
            <a:r>
              <a:rPr lang="en-US" sz="2000" dirty="0"/>
              <a:t>; Ethernet network 10.1.0.0/16; Cost 2</a:t>
            </a:r>
          </a:p>
          <a:p>
            <a:pPr marL="457200" indent="-457200" algn="l">
              <a:buFont typeface="+mj-lt"/>
              <a:buAutoNum type="arabicPeriod"/>
            </a:pPr>
            <a:r>
              <a:rPr lang="en-US" sz="2000" dirty="0" smtClean="0"/>
              <a:t>R1 </a:t>
            </a:r>
            <a:r>
              <a:rPr lang="en-US" sz="2000" dirty="0"/>
              <a:t>-&gt; R2; Serial point-to-point network; 10.2.0.0/16; Cost </a:t>
            </a:r>
            <a:r>
              <a:rPr lang="en-US" sz="2000" dirty="0" smtClean="0"/>
              <a:t>20 </a:t>
            </a:r>
          </a:p>
          <a:p>
            <a:pPr marL="457200" indent="-457200" algn="l">
              <a:buFont typeface="+mj-lt"/>
              <a:buAutoNum type="arabicPeriod"/>
            </a:pPr>
            <a:r>
              <a:rPr lang="en-US" sz="2000" dirty="0" smtClean="0"/>
              <a:t>R1 </a:t>
            </a:r>
            <a:r>
              <a:rPr lang="en-US" sz="2000" dirty="0"/>
              <a:t>-&gt; R3; Serial point-to-point network; </a:t>
            </a:r>
            <a:r>
              <a:rPr lang="en-US" sz="2000" dirty="0" smtClean="0"/>
              <a:t>10.7.0.0/16</a:t>
            </a:r>
            <a:r>
              <a:rPr lang="en-US" sz="2000" dirty="0"/>
              <a:t>; Cost 5</a:t>
            </a:r>
          </a:p>
          <a:p>
            <a:pPr marL="457200" indent="-457200" algn="l">
              <a:buFont typeface="+mj-lt"/>
              <a:buAutoNum type="arabicPeriod"/>
            </a:pPr>
            <a:r>
              <a:rPr lang="en-US" sz="2000" dirty="0" smtClean="0"/>
              <a:t>R1 </a:t>
            </a:r>
            <a:r>
              <a:rPr lang="en-US" sz="2000" dirty="0"/>
              <a:t>-&gt; R4; Serial point-to-point network; 10.4.0.0/16; Cost 20</a:t>
            </a:r>
          </a:p>
        </p:txBody>
      </p:sp>
    </p:spTree>
    <p:extLst>
      <p:ext uri="{BB962C8B-B14F-4D97-AF65-F5344CB8AC3E}">
        <p14:creationId xmlns:p14="http://schemas.microsoft.com/office/powerpoint/2010/main" val="2586376976"/>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Flooding the LSP</a:t>
            </a:r>
            <a:endParaRPr lang="en-US" sz="2800" dirty="0"/>
          </a:p>
        </p:txBody>
      </p:sp>
      <p:sp>
        <p:nvSpPr>
          <p:cNvPr id="3" name="TextBox 2"/>
          <p:cNvSpPr txBox="1"/>
          <p:nvPr/>
        </p:nvSpPr>
        <p:spPr>
          <a:xfrm>
            <a:off x="493127" y="1553023"/>
            <a:ext cx="8200929" cy="923330"/>
          </a:xfrm>
          <a:prstGeom prst="rect">
            <a:avLst/>
          </a:prstGeom>
          <a:noFill/>
        </p:spPr>
        <p:txBody>
          <a:bodyPr wrap="square" rtlCol="0">
            <a:spAutoFit/>
          </a:bodyPr>
          <a:lstStyle/>
          <a:p>
            <a:pPr algn="l"/>
            <a:r>
              <a:rPr lang="en-US" sz="2000" dirty="0"/>
              <a:t>The fourth step in the link-state routing process is that each router floods the LSP to all neighbors, who then store all LSPs received in a database.</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306" y="2477088"/>
            <a:ext cx="5336721" cy="3918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4687553"/>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Building the Link-State Database</a:t>
            </a:r>
            <a:endParaRPr lang="en-US" sz="2800" dirty="0"/>
          </a:p>
        </p:txBody>
      </p:sp>
      <p:sp>
        <p:nvSpPr>
          <p:cNvPr id="3" name="TextBox 2"/>
          <p:cNvSpPr txBox="1"/>
          <p:nvPr/>
        </p:nvSpPr>
        <p:spPr>
          <a:xfrm>
            <a:off x="493126" y="1553023"/>
            <a:ext cx="8200929" cy="923330"/>
          </a:xfrm>
          <a:prstGeom prst="rect">
            <a:avLst/>
          </a:prstGeom>
          <a:noFill/>
        </p:spPr>
        <p:txBody>
          <a:bodyPr wrap="square" rtlCol="0">
            <a:spAutoFit/>
          </a:bodyPr>
          <a:lstStyle/>
          <a:p>
            <a:pPr algn="l"/>
            <a:r>
              <a:rPr lang="en-US" sz="2000" dirty="0"/>
              <a:t>The final step in the link-state routing process is that each router uses the database to construct a complete map of the topology and computes the best path to each destination network.</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686" y="2668588"/>
            <a:ext cx="5268685" cy="4010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95056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Building the SPF Tree</a:t>
            </a:r>
            <a:endParaRPr lang="en-US"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4" y="1644195"/>
            <a:ext cx="6672942" cy="4854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29912"/>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Building the SPF Tree</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936" y="1625600"/>
            <a:ext cx="7352152" cy="4862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817786"/>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Link-State Updates</a:t>
            </a:r>
            <a:br>
              <a:rPr lang="en-US" sz="1800" dirty="0" smtClean="0"/>
            </a:br>
            <a:r>
              <a:rPr lang="en-US" sz="2800" dirty="0" smtClean="0"/>
              <a:t>Adding OSPF Routes to the Routing Table</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11" y="1509713"/>
            <a:ext cx="7649375" cy="5137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3975767"/>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Why Use Link-State Routing Protocols</a:t>
            </a:r>
            <a:br>
              <a:rPr lang="en-US" sz="1800" dirty="0" smtClean="0"/>
            </a:br>
            <a:r>
              <a:rPr lang="en-US" sz="2800" dirty="0" smtClean="0"/>
              <a:t>Why Use Link-State Protocols?</a:t>
            </a:r>
            <a:endParaRPr 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448" y="1669143"/>
            <a:ext cx="7564018" cy="3018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315456" y="4688115"/>
            <a:ext cx="6545943" cy="1754326"/>
          </a:xfrm>
          <a:prstGeom prst="rect">
            <a:avLst/>
          </a:prstGeom>
          <a:noFill/>
          <a:ln w="28575">
            <a:solidFill>
              <a:schemeClr val="bg1">
                <a:lumMod val="65000"/>
              </a:schemeClr>
            </a:solidFill>
          </a:ln>
        </p:spPr>
        <p:txBody>
          <a:bodyPr wrap="square" rtlCol="0">
            <a:spAutoFit/>
          </a:bodyPr>
          <a:lstStyle/>
          <a:p>
            <a:pPr algn="l"/>
            <a:r>
              <a:rPr lang="en-US" b="1" dirty="0" smtClean="0"/>
              <a:t>Disadvantages compared </a:t>
            </a:r>
            <a:r>
              <a:rPr lang="en-US" b="1" dirty="0"/>
              <a:t>to distance vector routing protocols:</a:t>
            </a:r>
          </a:p>
          <a:p>
            <a:pPr marL="342900" indent="-342900" algn="l">
              <a:buFont typeface="Arial" pitchFamily="34" charset="0"/>
              <a:buChar char="•"/>
            </a:pPr>
            <a:r>
              <a:rPr lang="en-US" dirty="0"/>
              <a:t>Memory Requirements </a:t>
            </a:r>
            <a:endParaRPr lang="en-US" dirty="0" smtClean="0"/>
          </a:p>
          <a:p>
            <a:pPr marL="342900" indent="-342900" algn="l">
              <a:buFont typeface="Arial" pitchFamily="34" charset="0"/>
              <a:buChar char="•"/>
            </a:pPr>
            <a:r>
              <a:rPr lang="en-US" dirty="0" smtClean="0"/>
              <a:t>Processing </a:t>
            </a:r>
            <a:r>
              <a:rPr lang="en-US" dirty="0"/>
              <a:t>Requirements </a:t>
            </a:r>
            <a:endParaRPr lang="en-US" dirty="0" smtClean="0"/>
          </a:p>
          <a:p>
            <a:pPr marL="342900" indent="-342900" algn="l">
              <a:buFont typeface="Arial" pitchFamily="34" charset="0"/>
              <a:buChar char="•"/>
            </a:pPr>
            <a:r>
              <a:rPr lang="en-US" dirty="0" smtClean="0"/>
              <a:t>Bandwidth Requirements</a:t>
            </a:r>
            <a:endParaRPr lang="en-US" dirty="0"/>
          </a:p>
        </p:txBody>
      </p:sp>
    </p:spTree>
    <p:extLst>
      <p:ext uri="{BB962C8B-B14F-4D97-AF65-F5344CB8AC3E}">
        <p14:creationId xmlns:p14="http://schemas.microsoft.com/office/powerpoint/2010/main" val="3156526395"/>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The Evolution of Dynamic Routing Protocols</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799771"/>
            <a:ext cx="7940675" cy="4151767"/>
          </a:xfrm>
        </p:spPr>
        <p:txBody>
          <a:bodyPr/>
          <a:lstStyle/>
          <a:p>
            <a:r>
              <a:rPr lang="en-CA" dirty="0" smtClean="0"/>
              <a:t>Dynamic routing protocols used in </a:t>
            </a:r>
            <a:r>
              <a:rPr lang="en-CA" dirty="0"/>
              <a:t>networks since the </a:t>
            </a:r>
            <a:r>
              <a:rPr lang="en-CA" dirty="0" smtClean="0"/>
              <a:t>late 1980s</a:t>
            </a:r>
            <a:endParaRPr lang="en-US" dirty="0"/>
          </a:p>
          <a:p>
            <a:r>
              <a:rPr lang="en-CA" dirty="0" smtClean="0"/>
              <a:t>Newer versions support </a:t>
            </a:r>
            <a:r>
              <a:rPr lang="en-CA" dirty="0"/>
              <a:t>the communication based on </a:t>
            </a:r>
            <a:r>
              <a:rPr lang="en-CA" dirty="0" smtClean="0"/>
              <a:t>IPv6</a:t>
            </a:r>
            <a:r>
              <a:rPr lang="en-CA" dirty="0"/>
              <a:t> </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02" y="3757670"/>
            <a:ext cx="8246876" cy="227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803569" y="3568982"/>
            <a:ext cx="5123543" cy="424732"/>
          </a:xfrm>
          <a:prstGeom prst="rect">
            <a:avLst/>
          </a:prstGeom>
          <a:noFill/>
        </p:spPr>
        <p:txBody>
          <a:bodyPr wrap="square" rtlCol="0">
            <a:spAutoFit/>
          </a:bodyPr>
          <a:lstStyle/>
          <a:p>
            <a:r>
              <a:rPr lang="en-US" dirty="0" smtClean="0"/>
              <a:t>Routing Protocols Classification</a:t>
            </a:r>
            <a:endParaRPr lang="en-US" dirty="0"/>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Why Use Link-State Routing Protocols</a:t>
            </a:r>
            <a:br>
              <a:rPr lang="en-US" sz="1800" dirty="0" smtClean="0"/>
            </a:br>
            <a:r>
              <a:rPr lang="en-US" sz="2800" dirty="0" smtClean="0"/>
              <a:t>Disadvantages of Link-State Protocols</a:t>
            </a:r>
            <a:endParaRPr lang="en-US" sz="28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645" y="1702028"/>
            <a:ext cx="6732825" cy="461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3471056"/>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Why Use Link-State Routing Protocols</a:t>
            </a:r>
            <a:br>
              <a:rPr lang="en-US" sz="1800" dirty="0" smtClean="0"/>
            </a:br>
            <a:r>
              <a:rPr lang="en-US" sz="2800" dirty="0" err="1" smtClean="0"/>
              <a:t>Protocols</a:t>
            </a:r>
            <a:r>
              <a:rPr lang="en-US" sz="2800" dirty="0" smtClean="0"/>
              <a:t> that Use Link-State</a:t>
            </a:r>
            <a:endParaRPr lang="en-US" sz="2800" dirty="0"/>
          </a:p>
        </p:txBody>
      </p:sp>
      <p:sp>
        <p:nvSpPr>
          <p:cNvPr id="3" name="TextBox 2"/>
          <p:cNvSpPr txBox="1"/>
          <p:nvPr/>
        </p:nvSpPr>
        <p:spPr>
          <a:xfrm>
            <a:off x="406398" y="2032000"/>
            <a:ext cx="8273143" cy="3416320"/>
          </a:xfrm>
          <a:prstGeom prst="rect">
            <a:avLst/>
          </a:prstGeom>
          <a:noFill/>
        </p:spPr>
        <p:txBody>
          <a:bodyPr wrap="square" rtlCol="0">
            <a:spAutoFit/>
          </a:bodyPr>
          <a:lstStyle/>
          <a:p>
            <a:pPr algn="l"/>
            <a:r>
              <a:rPr lang="en-US" dirty="0" smtClean="0"/>
              <a:t>Only two link-state </a:t>
            </a:r>
            <a:r>
              <a:rPr lang="en-US" dirty="0"/>
              <a:t>routing </a:t>
            </a:r>
            <a:r>
              <a:rPr lang="en-US" dirty="0" smtClean="0"/>
              <a:t>protocols:</a:t>
            </a:r>
          </a:p>
          <a:p>
            <a:pPr algn="l"/>
            <a:endParaRPr lang="en-US" dirty="0" smtClean="0"/>
          </a:p>
          <a:p>
            <a:pPr marL="342900" indent="-342900" algn="l">
              <a:buFont typeface="Wingdings" pitchFamily="2" charset="2"/>
              <a:buChar char="§"/>
            </a:pPr>
            <a:r>
              <a:rPr lang="en-US" dirty="0" smtClean="0"/>
              <a:t>Open </a:t>
            </a:r>
            <a:r>
              <a:rPr lang="en-US" dirty="0"/>
              <a:t>Shortest Path First (OSPF) </a:t>
            </a:r>
            <a:r>
              <a:rPr lang="en-US" dirty="0" smtClean="0"/>
              <a:t>most </a:t>
            </a:r>
            <a:r>
              <a:rPr lang="en-US" dirty="0"/>
              <a:t>popular </a:t>
            </a:r>
            <a:endParaRPr lang="en-US" dirty="0" smtClean="0"/>
          </a:p>
          <a:p>
            <a:pPr marL="800100" lvl="1" indent="-342900" algn="l">
              <a:buFont typeface="Arial" pitchFamily="34" charset="0"/>
              <a:buChar char="•"/>
            </a:pPr>
            <a:r>
              <a:rPr lang="en-US" dirty="0" smtClean="0"/>
              <a:t>began </a:t>
            </a:r>
            <a:r>
              <a:rPr lang="en-US" dirty="0"/>
              <a:t>in 1987 </a:t>
            </a:r>
            <a:endParaRPr lang="en-US" dirty="0" smtClean="0"/>
          </a:p>
          <a:p>
            <a:pPr marL="800100" lvl="1" indent="-342900" algn="l">
              <a:buFont typeface="Arial" pitchFamily="34" charset="0"/>
              <a:buChar char="•"/>
            </a:pPr>
            <a:r>
              <a:rPr lang="en-US" dirty="0" smtClean="0"/>
              <a:t>two </a:t>
            </a:r>
            <a:r>
              <a:rPr lang="en-US" dirty="0"/>
              <a:t>current </a:t>
            </a:r>
            <a:r>
              <a:rPr lang="en-US" dirty="0" smtClean="0"/>
              <a:t>versions</a:t>
            </a:r>
            <a:endParaRPr lang="en-US" dirty="0"/>
          </a:p>
          <a:p>
            <a:pPr marL="800100" lvl="1" indent="-342900" algn="l">
              <a:buFont typeface="Arial" pitchFamily="34" charset="0"/>
              <a:buChar char="•"/>
            </a:pPr>
            <a:r>
              <a:rPr lang="en-US" dirty="0"/>
              <a:t>OSPFv2 - OSPF for IPv4 </a:t>
            </a:r>
            <a:r>
              <a:rPr lang="en-US" dirty="0" smtClean="0"/>
              <a:t>networks</a:t>
            </a:r>
            <a:endParaRPr lang="en-US" dirty="0"/>
          </a:p>
          <a:p>
            <a:pPr marL="800100" lvl="1" indent="-342900" algn="l">
              <a:buFont typeface="Arial" pitchFamily="34" charset="0"/>
              <a:buChar char="•"/>
            </a:pPr>
            <a:r>
              <a:rPr lang="en-US" dirty="0"/>
              <a:t>OSPFv3 - OSPF for IPv6 networks </a:t>
            </a:r>
            <a:endParaRPr lang="en-US" dirty="0" smtClean="0"/>
          </a:p>
          <a:p>
            <a:pPr marL="342900" indent="-342900" algn="l">
              <a:buFont typeface="Arial" pitchFamily="34" charset="0"/>
              <a:buChar char="•"/>
            </a:pPr>
            <a:endParaRPr lang="en-US" dirty="0"/>
          </a:p>
          <a:p>
            <a:pPr marL="342900" indent="-342900" algn="l">
              <a:buFont typeface="Wingdings" pitchFamily="2" charset="2"/>
              <a:buChar char="§"/>
            </a:pPr>
            <a:r>
              <a:rPr lang="en-US" dirty="0" smtClean="0"/>
              <a:t>IS-IS </a:t>
            </a:r>
            <a:r>
              <a:rPr lang="en-US" dirty="0"/>
              <a:t>was designed by International Organization for Standardization (ISO </a:t>
            </a:r>
            <a:r>
              <a:rPr lang="en-US" dirty="0" smtClean="0"/>
              <a:t>)</a:t>
            </a:r>
            <a:endParaRPr lang="en-US" dirty="0"/>
          </a:p>
        </p:txBody>
      </p:sp>
    </p:spTree>
    <p:extLst>
      <p:ext uri="{BB962C8B-B14F-4D97-AF65-F5344CB8AC3E}">
        <p14:creationId xmlns:p14="http://schemas.microsoft.com/office/powerpoint/2010/main" val="1681237887"/>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8125" y="1072696"/>
            <a:ext cx="8456613" cy="871538"/>
          </a:xfrm>
        </p:spPr>
        <p:txBody>
          <a:bodyPr/>
          <a:lstStyle/>
          <a:p>
            <a:pPr eaLnBrk="1" hangingPunct="1">
              <a:tabLst>
                <a:tab pos="4803775" algn="l"/>
              </a:tabLst>
              <a:defRPr/>
            </a:pPr>
            <a:r>
              <a:rPr lang="en-US" sz="1800" dirty="0"/>
              <a:t/>
            </a:r>
            <a:br>
              <a:rPr lang="en-US" sz="1800" dirty="0"/>
            </a:br>
            <a:r>
              <a:rPr lang="en-US" sz="2800" dirty="0" smtClean="0"/>
              <a:t>The Routing Table</a:t>
            </a:r>
            <a:endParaRPr lang="en-US" sz="2800" dirty="0"/>
          </a:p>
        </p:txBody>
      </p:sp>
    </p:spTree>
    <p:extLst>
      <p:ext uri="{BB962C8B-B14F-4D97-AF65-F5344CB8AC3E}">
        <p14:creationId xmlns:p14="http://schemas.microsoft.com/office/powerpoint/2010/main" val="1755848092"/>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Parts of an IPv4 Route Entry</a:t>
            </a:r>
            <a:br>
              <a:rPr lang="en-US" sz="1800" dirty="0" smtClean="0"/>
            </a:br>
            <a:r>
              <a:rPr lang="en-US" sz="2800" dirty="0" smtClean="0"/>
              <a:t>Routing Table Entries</a:t>
            </a:r>
            <a:endParaRPr lang="en-US" sz="28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418" y="1704973"/>
            <a:ext cx="5790268" cy="4627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479600"/>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Parts of an IPv4 Route Entry</a:t>
            </a:r>
            <a:br>
              <a:rPr lang="en-US" sz="1800" dirty="0" smtClean="0"/>
            </a:br>
            <a:r>
              <a:rPr lang="en-US" sz="2800" dirty="0" smtClean="0"/>
              <a:t>Directly Connected Entries</a:t>
            </a:r>
            <a:endParaRPr lang="en-US" sz="28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696" y="1722891"/>
            <a:ext cx="5371086" cy="472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028692"/>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Parts of an IPv4 Route Entry</a:t>
            </a:r>
            <a:br>
              <a:rPr lang="en-US" sz="1800" dirty="0" smtClean="0"/>
            </a:br>
            <a:r>
              <a:rPr lang="en-US" sz="2800" dirty="0" smtClean="0"/>
              <a:t>Remote Network Entries</a:t>
            </a:r>
            <a:endParaRPr lang="en-US" sz="2800" dirty="0"/>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596"/>
          <a:stretch/>
        </p:blipFill>
        <p:spPr bwMode="auto">
          <a:xfrm>
            <a:off x="472347" y="1669143"/>
            <a:ext cx="7829825" cy="4093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107321"/>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015" y="1495423"/>
            <a:ext cx="5985213" cy="4859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Routing Table Terms</a:t>
            </a:r>
            <a:endParaRPr lang="en-US" sz="2800" dirty="0"/>
          </a:p>
        </p:txBody>
      </p:sp>
      <p:sp>
        <p:nvSpPr>
          <p:cNvPr id="2" name="Rectangle 1"/>
          <p:cNvSpPr/>
          <p:nvPr/>
        </p:nvSpPr>
        <p:spPr>
          <a:xfrm>
            <a:off x="1916848" y="3048256"/>
            <a:ext cx="4869543" cy="1754326"/>
          </a:xfrm>
          <a:prstGeom prst="rect">
            <a:avLst/>
          </a:prstGeom>
          <a:solidFill>
            <a:srgbClr val="FFFFFF"/>
          </a:solidFill>
        </p:spPr>
        <p:txBody>
          <a:bodyPr wrap="square">
            <a:spAutoFit/>
          </a:bodyPr>
          <a:lstStyle/>
          <a:p>
            <a:pPr algn="l"/>
            <a:r>
              <a:rPr lang="en-US" dirty="0"/>
              <a:t>Routes are discussed in terms of:</a:t>
            </a:r>
          </a:p>
          <a:p>
            <a:pPr marL="342900" indent="-342900" algn="l">
              <a:buFont typeface="Wingdings" pitchFamily="2" charset="2"/>
              <a:buChar char="§"/>
            </a:pPr>
            <a:r>
              <a:rPr lang="en-US" dirty="0"/>
              <a:t>Ultimate route</a:t>
            </a:r>
          </a:p>
          <a:p>
            <a:pPr marL="342900" indent="-342900" algn="l">
              <a:buFont typeface="Wingdings" pitchFamily="2" charset="2"/>
              <a:buChar char="§"/>
            </a:pPr>
            <a:r>
              <a:rPr lang="en-US" dirty="0"/>
              <a:t>Level 1 route</a:t>
            </a:r>
          </a:p>
          <a:p>
            <a:pPr marL="342900" indent="-342900" algn="l">
              <a:buFont typeface="Wingdings" pitchFamily="2" charset="2"/>
              <a:buChar char="§"/>
            </a:pPr>
            <a:r>
              <a:rPr lang="en-US" dirty="0"/>
              <a:t>Level 1 parent route</a:t>
            </a:r>
          </a:p>
          <a:p>
            <a:pPr marL="342900" indent="-342900" algn="l">
              <a:buFont typeface="Wingdings" pitchFamily="2" charset="2"/>
              <a:buChar char="§"/>
            </a:pPr>
            <a:r>
              <a:rPr lang="en-US" dirty="0"/>
              <a:t>Level 2 child routes</a:t>
            </a:r>
          </a:p>
        </p:txBody>
      </p:sp>
    </p:spTree>
    <p:extLst>
      <p:ext uri="{BB962C8B-B14F-4D97-AF65-F5344CB8AC3E}">
        <p14:creationId xmlns:p14="http://schemas.microsoft.com/office/powerpoint/2010/main" val="3424677280"/>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Ultimate Route</a:t>
            </a:r>
            <a:endParaRPr lang="en-US" sz="28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344" y="1462088"/>
            <a:ext cx="5908520" cy="5191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351314" y="2989942"/>
            <a:ext cx="4177668" cy="2419124"/>
          </a:xfrm>
          <a:prstGeom prst="rect">
            <a:avLst/>
          </a:prstGeom>
          <a:solidFill>
            <a:schemeClr val="bg1"/>
          </a:solidFill>
        </p:spPr>
        <p:txBody>
          <a:bodyPr wrap="square">
            <a:spAutoFit/>
          </a:bodyPr>
          <a:lstStyle/>
          <a:p>
            <a:pPr algn="l"/>
            <a:r>
              <a:rPr lang="en-US" dirty="0"/>
              <a:t>An ultimate route is a routing table entry that contains either a next-hop IP address or an exit interface. Directly connected, dynamically learned, and link local routes are ultimate routes.</a:t>
            </a:r>
          </a:p>
        </p:txBody>
      </p:sp>
    </p:spTree>
    <p:extLst>
      <p:ext uri="{BB962C8B-B14F-4D97-AF65-F5344CB8AC3E}">
        <p14:creationId xmlns:p14="http://schemas.microsoft.com/office/powerpoint/2010/main" val="2253267057"/>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Level 1 Route</a:t>
            </a:r>
            <a:endParaRPr lang="en-US" sz="28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479" y="1973943"/>
            <a:ext cx="7335626" cy="364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140800"/>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Level 1 Parent Route</a:t>
            </a:r>
            <a:endParaRPr lang="en-US" sz="28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673" y="1471613"/>
            <a:ext cx="5412605" cy="4784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689761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Purpose of Dynamic Routing Protocols</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25010" y="1698171"/>
            <a:ext cx="7940675" cy="4542972"/>
          </a:xfrm>
        </p:spPr>
        <p:txBody>
          <a:bodyPr/>
          <a:lstStyle/>
          <a:p>
            <a:r>
              <a:rPr lang="en-CA" dirty="0"/>
              <a:t>Routing P</a:t>
            </a:r>
            <a:r>
              <a:rPr lang="en-CA" dirty="0" smtClean="0"/>
              <a:t>rotocols </a:t>
            </a:r>
          </a:p>
          <a:p>
            <a:pPr marL="682625" lvl="1" indent="-334963" defTabSz="682625">
              <a:buFont typeface="Arial" pitchFamily="34" charset="0"/>
              <a:buChar char="•"/>
            </a:pPr>
            <a:r>
              <a:rPr lang="en-CA" dirty="0" smtClean="0"/>
              <a:t>Used </a:t>
            </a:r>
            <a:r>
              <a:rPr lang="en-CA" dirty="0"/>
              <a:t>to facilitate the exchange of routing information between </a:t>
            </a:r>
            <a:r>
              <a:rPr lang="en-CA" dirty="0" smtClean="0"/>
              <a:t>routers</a:t>
            </a:r>
          </a:p>
          <a:p>
            <a:r>
              <a:rPr lang="en-CA" dirty="0" smtClean="0"/>
              <a:t>Purpose of dynamic routing protocols includes:</a:t>
            </a:r>
            <a:endParaRPr lang="en-US" dirty="0" smtClean="0"/>
          </a:p>
          <a:p>
            <a:pPr marL="681037" lvl="1" indent="-342900">
              <a:buFont typeface="Arial" pitchFamily="34" charset="0"/>
              <a:buChar char="•"/>
            </a:pPr>
            <a:r>
              <a:rPr lang="en-CA" dirty="0" smtClean="0"/>
              <a:t>Discovery of remote networks</a:t>
            </a:r>
            <a:endParaRPr lang="en-US" dirty="0" smtClean="0"/>
          </a:p>
          <a:p>
            <a:pPr marL="681037" lvl="1" indent="-342900">
              <a:buFont typeface="Arial" pitchFamily="34" charset="0"/>
              <a:buChar char="•"/>
            </a:pPr>
            <a:r>
              <a:rPr lang="en-CA" dirty="0" smtClean="0"/>
              <a:t>Maintaining up-to-date routing information</a:t>
            </a:r>
            <a:endParaRPr lang="en-US" dirty="0" smtClean="0"/>
          </a:p>
          <a:p>
            <a:pPr marL="681037" lvl="1" indent="-342900">
              <a:buFont typeface="Arial" pitchFamily="34" charset="0"/>
              <a:buChar char="•"/>
            </a:pPr>
            <a:r>
              <a:rPr lang="en-CA" dirty="0" smtClean="0"/>
              <a:t>Choosing the best path to destination networks</a:t>
            </a:r>
            <a:endParaRPr lang="en-US" dirty="0" smtClean="0"/>
          </a:p>
          <a:p>
            <a:pPr marL="681037" lvl="1" indent="-342900">
              <a:buFont typeface="Arial" pitchFamily="34" charset="0"/>
              <a:buChar char="•"/>
            </a:pPr>
            <a:r>
              <a:rPr lang="en-CA" dirty="0" smtClean="0"/>
              <a:t>Ability to find a new best path if the current path is no longer available</a:t>
            </a:r>
            <a:endParaRPr lang="en-US" dirty="0" smtClean="0"/>
          </a:p>
        </p:txBody>
      </p:sp>
    </p:spTree>
    <p:extLst>
      <p:ext uri="{BB962C8B-B14F-4D97-AF65-F5344CB8AC3E}">
        <p14:creationId xmlns:p14="http://schemas.microsoft.com/office/powerpoint/2010/main" val="2309567523"/>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Dynamically Learned IPv4 Routes</a:t>
            </a:r>
            <a:br>
              <a:rPr lang="en-US" sz="1800" dirty="0" smtClean="0"/>
            </a:br>
            <a:r>
              <a:rPr lang="en-US" sz="2800" dirty="0" smtClean="0"/>
              <a:t>Level 2 Child Route</a:t>
            </a:r>
            <a:endParaRPr lang="en-US" sz="2800"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8600" y="1457324"/>
            <a:ext cx="5273675" cy="47257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166235"/>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The IPv4 Route Lookup Process</a:t>
            </a:r>
            <a:br>
              <a:rPr lang="en-US" sz="1800" dirty="0" smtClean="0"/>
            </a:br>
            <a:r>
              <a:rPr lang="en-US" sz="2800" dirty="0" smtClean="0"/>
              <a:t>Best Route = Longest Match</a:t>
            </a:r>
            <a:endParaRPr lang="en-US" sz="28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990" y="1557338"/>
            <a:ext cx="6633035" cy="4872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162817"/>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Analyze an IPVv6 Routing Table</a:t>
            </a:r>
            <a:br>
              <a:rPr lang="en-US" sz="1800" dirty="0" smtClean="0"/>
            </a:br>
            <a:r>
              <a:rPr lang="en-US" sz="2800" dirty="0" smtClean="0"/>
              <a:t>Directly Connected Entries</a:t>
            </a:r>
            <a:endParaRPr lang="en-US" sz="28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40" y="1619477"/>
            <a:ext cx="5182960" cy="4689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6725"/>
          <a:stretch/>
        </p:blipFill>
        <p:spPr bwMode="auto">
          <a:xfrm>
            <a:off x="4951187" y="1722849"/>
            <a:ext cx="3902528"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79901"/>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5724" y="493485"/>
            <a:ext cx="8456613" cy="885372"/>
          </a:xfrm>
        </p:spPr>
        <p:txBody>
          <a:bodyPr/>
          <a:lstStyle/>
          <a:p>
            <a:pPr eaLnBrk="1" hangingPunct="1">
              <a:tabLst>
                <a:tab pos="4803775" algn="l"/>
              </a:tabLst>
              <a:defRPr/>
            </a:pPr>
            <a:r>
              <a:rPr lang="en-US" sz="1800" dirty="0" smtClean="0"/>
              <a:t>Analyze an IPVv6 Routing Table</a:t>
            </a:r>
            <a:br>
              <a:rPr lang="en-US" sz="1800" dirty="0" smtClean="0"/>
            </a:br>
            <a:r>
              <a:rPr lang="en-US" sz="2800" dirty="0" smtClean="0"/>
              <a:t>Remote IPv6 Network Entries</a:t>
            </a:r>
            <a:endParaRPr lang="en-US" sz="28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9" y="1623248"/>
            <a:ext cx="4956575" cy="4491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313" y="1608734"/>
            <a:ext cx="472440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324848"/>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7: </a:t>
            </a:r>
            <a:r>
              <a:rPr lang="en-US" dirty="0" smtClean="0"/>
              <a:t>Summary</a:t>
            </a:r>
          </a:p>
        </p:txBody>
      </p:sp>
      <p:sp>
        <p:nvSpPr>
          <p:cNvPr id="52227" name="Content Placeholder 2"/>
          <p:cNvSpPr>
            <a:spLocks noGrp="1"/>
          </p:cNvSpPr>
          <p:nvPr>
            <p:ph idx="1"/>
          </p:nvPr>
        </p:nvSpPr>
        <p:spPr>
          <a:xfrm>
            <a:off x="582386" y="1317625"/>
            <a:ext cx="8082643" cy="5417004"/>
          </a:xfrm>
        </p:spPr>
        <p:txBody>
          <a:bodyPr/>
          <a:lstStyle/>
          <a:p>
            <a:pPr marL="0" indent="0">
              <a:buNone/>
            </a:pPr>
            <a:r>
              <a:rPr lang="en-US" sz="2000" dirty="0"/>
              <a:t>Dynamic routing </a:t>
            </a:r>
            <a:r>
              <a:rPr lang="en-US" sz="2000" dirty="0" smtClean="0"/>
              <a:t>protocols: </a:t>
            </a:r>
          </a:p>
          <a:p>
            <a:r>
              <a:rPr lang="en-US" sz="2000" dirty="0"/>
              <a:t>U</a:t>
            </a:r>
            <a:r>
              <a:rPr lang="en-US" sz="2000" dirty="0" smtClean="0"/>
              <a:t>sed </a:t>
            </a:r>
            <a:r>
              <a:rPr lang="en-US" sz="2000" dirty="0"/>
              <a:t>by routers to automatically learn about remote networks from other </a:t>
            </a:r>
            <a:r>
              <a:rPr lang="en-US" sz="2000" dirty="0" smtClean="0"/>
              <a:t>routers</a:t>
            </a:r>
            <a:endParaRPr lang="en-US" sz="2000" dirty="0"/>
          </a:p>
          <a:p>
            <a:r>
              <a:rPr lang="en-CA" sz="2000" dirty="0"/>
              <a:t>P</a:t>
            </a:r>
            <a:r>
              <a:rPr lang="en-CA" sz="2000" dirty="0" smtClean="0"/>
              <a:t>urpose includes</a:t>
            </a:r>
            <a:r>
              <a:rPr lang="en-CA" sz="2000" dirty="0"/>
              <a:t>: discovery of remote networks, maintaining up-to-date routing information, choosing the best path to destination networks, and ability to find a new best path if the current path is no longer </a:t>
            </a:r>
            <a:r>
              <a:rPr lang="en-CA" sz="2000" dirty="0" smtClean="0"/>
              <a:t>available</a:t>
            </a:r>
            <a:endParaRPr lang="en-US" sz="2000" dirty="0"/>
          </a:p>
          <a:p>
            <a:r>
              <a:rPr lang="en-CA" sz="2000" dirty="0"/>
              <a:t>B</a:t>
            </a:r>
            <a:r>
              <a:rPr lang="en-CA" sz="2000" dirty="0" smtClean="0"/>
              <a:t>est </a:t>
            </a:r>
            <a:r>
              <a:rPr lang="en-CA" sz="2000" dirty="0"/>
              <a:t>choice for large networks </a:t>
            </a:r>
            <a:r>
              <a:rPr lang="en-CA" sz="2000" dirty="0" smtClean="0"/>
              <a:t>but </a:t>
            </a:r>
            <a:r>
              <a:rPr lang="en-CA" sz="2000" dirty="0"/>
              <a:t>static routing is better for stub networks</a:t>
            </a:r>
            <a:r>
              <a:rPr lang="en-CA" sz="2000" dirty="0" smtClean="0"/>
              <a:t>.</a:t>
            </a:r>
            <a:endParaRPr lang="en-US" sz="2000" dirty="0"/>
          </a:p>
          <a:p>
            <a:r>
              <a:rPr lang="en-US" sz="2000" dirty="0"/>
              <a:t>F</a:t>
            </a:r>
            <a:r>
              <a:rPr lang="en-US" sz="2000" dirty="0" smtClean="0"/>
              <a:t>unction to </a:t>
            </a:r>
            <a:r>
              <a:rPr lang="en-US" sz="2000" dirty="0"/>
              <a:t>inform other routers about </a:t>
            </a:r>
            <a:r>
              <a:rPr lang="en-US" sz="2000" dirty="0" smtClean="0"/>
              <a:t>changes </a:t>
            </a:r>
            <a:r>
              <a:rPr lang="en-US" sz="2000" dirty="0"/>
              <a:t> </a:t>
            </a:r>
          </a:p>
          <a:p>
            <a:r>
              <a:rPr lang="en-US" sz="2000" dirty="0" smtClean="0"/>
              <a:t>Can be </a:t>
            </a:r>
            <a:r>
              <a:rPr lang="en-US" sz="2000" dirty="0"/>
              <a:t>classified as either </a:t>
            </a:r>
            <a:r>
              <a:rPr lang="en-US" sz="2000" dirty="0" err="1"/>
              <a:t>classful</a:t>
            </a:r>
            <a:r>
              <a:rPr lang="en-US" sz="2000" dirty="0"/>
              <a:t> or classless, distance-vector or link-state, and an interior </a:t>
            </a:r>
            <a:r>
              <a:rPr lang="en-US" sz="2000" dirty="0" smtClean="0"/>
              <a:t>or </a:t>
            </a:r>
            <a:r>
              <a:rPr lang="en-US" sz="2000" dirty="0"/>
              <a:t>an exterior gateway </a:t>
            </a:r>
            <a:r>
              <a:rPr lang="en-US" sz="2000" dirty="0" smtClean="0"/>
              <a:t>protocol</a:t>
            </a:r>
            <a:endParaRPr lang="en-US" sz="2000" dirty="0"/>
          </a:p>
          <a:p>
            <a:pPr marL="0" indent="0">
              <a:buNone/>
            </a:pPr>
            <a:endParaRPr lang="en-US"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7: </a:t>
            </a:r>
            <a:r>
              <a:rPr lang="en-US" dirty="0" smtClean="0"/>
              <a:t>Summary</a:t>
            </a:r>
          </a:p>
        </p:txBody>
      </p:sp>
      <p:sp>
        <p:nvSpPr>
          <p:cNvPr id="52227" name="Content Placeholder 2"/>
          <p:cNvSpPr>
            <a:spLocks noGrp="1"/>
          </p:cNvSpPr>
          <p:nvPr>
            <p:ph idx="1"/>
          </p:nvPr>
        </p:nvSpPr>
        <p:spPr>
          <a:xfrm>
            <a:off x="582386" y="1317625"/>
            <a:ext cx="8184243" cy="5540375"/>
          </a:xfrm>
        </p:spPr>
        <p:txBody>
          <a:bodyPr/>
          <a:lstStyle/>
          <a:p>
            <a:pPr marL="0" indent="0">
              <a:buNone/>
            </a:pPr>
            <a:r>
              <a:rPr lang="en-US" sz="2000" dirty="0"/>
              <a:t>Dynamic routing </a:t>
            </a:r>
            <a:r>
              <a:rPr lang="en-US" sz="2000" dirty="0" smtClean="0"/>
              <a:t>protocols (continued): </a:t>
            </a:r>
            <a:endParaRPr lang="en-CA" sz="2000" dirty="0" smtClean="0"/>
          </a:p>
          <a:p>
            <a:r>
              <a:rPr lang="en-CA" sz="2000" dirty="0" smtClean="0"/>
              <a:t>A link-state </a:t>
            </a:r>
            <a:r>
              <a:rPr lang="en-CA" sz="2000" dirty="0"/>
              <a:t>routing protocol can create a complete view or topology of the network by gathering information from all of the other </a:t>
            </a:r>
            <a:r>
              <a:rPr lang="en-CA" sz="2000" dirty="0" smtClean="0"/>
              <a:t>routers</a:t>
            </a:r>
            <a:endParaRPr lang="en-US" sz="2000" dirty="0"/>
          </a:p>
          <a:p>
            <a:r>
              <a:rPr lang="en-US" sz="2000" dirty="0"/>
              <a:t>Metrics </a:t>
            </a:r>
            <a:r>
              <a:rPr lang="en-US" sz="2000" dirty="0" smtClean="0"/>
              <a:t>are used to </a:t>
            </a:r>
            <a:r>
              <a:rPr lang="en-US" sz="2000" dirty="0"/>
              <a:t>determine the best path or shortest path to reach a destination </a:t>
            </a:r>
            <a:r>
              <a:rPr lang="en-US" sz="2000" dirty="0" smtClean="0"/>
              <a:t>network</a:t>
            </a:r>
          </a:p>
          <a:p>
            <a:r>
              <a:rPr lang="en-US" sz="2000" dirty="0" smtClean="0"/>
              <a:t>Different </a:t>
            </a:r>
            <a:r>
              <a:rPr lang="en-US" sz="2000" dirty="0"/>
              <a:t>routing protocols may use different  </a:t>
            </a:r>
            <a:r>
              <a:rPr lang="en-US" sz="2000" dirty="0" smtClean="0"/>
              <a:t>(hops</a:t>
            </a:r>
            <a:r>
              <a:rPr lang="en-US" sz="2000" dirty="0"/>
              <a:t>, bandwidth, delay, reliability, and </a:t>
            </a:r>
            <a:r>
              <a:rPr lang="en-US" sz="2000" dirty="0" smtClean="0"/>
              <a:t>load</a:t>
            </a:r>
            <a:r>
              <a:rPr lang="en-US" sz="2000" dirty="0"/>
              <a:t>)</a:t>
            </a:r>
            <a:endParaRPr lang="en-US" sz="2000" dirty="0" smtClean="0"/>
          </a:p>
          <a:p>
            <a:r>
              <a:rPr lang="en-CA" sz="2000" dirty="0"/>
              <a:t>S</a:t>
            </a:r>
            <a:r>
              <a:rPr lang="en-CA" sz="2000" dirty="0" smtClean="0"/>
              <a:t>how </a:t>
            </a:r>
            <a:r>
              <a:rPr lang="en-CA" sz="2000" dirty="0" err="1"/>
              <a:t>ip</a:t>
            </a:r>
            <a:r>
              <a:rPr lang="en-CA" sz="2000" dirty="0"/>
              <a:t> protocols</a:t>
            </a:r>
            <a:r>
              <a:rPr lang="en-CA" sz="2000" b="1" dirty="0"/>
              <a:t> </a:t>
            </a:r>
            <a:r>
              <a:rPr lang="en-CA" sz="2000" dirty="0"/>
              <a:t>command displays the IPv4 routing protocol settings currently configured on the </a:t>
            </a:r>
            <a:r>
              <a:rPr lang="en-CA" sz="2000" dirty="0" smtClean="0"/>
              <a:t>router,  for </a:t>
            </a:r>
            <a:r>
              <a:rPr lang="en-CA" sz="2000" dirty="0"/>
              <a:t>IPv6, use show ipv6 </a:t>
            </a:r>
            <a:r>
              <a:rPr lang="en-CA" sz="2000" dirty="0" smtClean="0"/>
              <a:t>protocols</a:t>
            </a:r>
            <a:endParaRPr lang="en-US" sz="2000" dirty="0"/>
          </a:p>
          <a:p>
            <a:pPr marL="0" indent="0">
              <a:buNone/>
            </a:pPr>
            <a:endParaRPr lang="en-US" sz="2000" dirty="0"/>
          </a:p>
        </p:txBody>
      </p:sp>
    </p:spTree>
    <p:extLst>
      <p:ext uri="{BB962C8B-B14F-4D97-AF65-F5344CB8AC3E}">
        <p14:creationId xmlns:p14="http://schemas.microsoft.com/office/powerpoint/2010/main" val="20888595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7: </a:t>
            </a:r>
            <a:r>
              <a:rPr lang="en-US" dirty="0" smtClean="0"/>
              <a:t>Summary</a:t>
            </a:r>
          </a:p>
        </p:txBody>
      </p:sp>
      <p:sp>
        <p:nvSpPr>
          <p:cNvPr id="52227" name="Content Placeholder 2"/>
          <p:cNvSpPr>
            <a:spLocks noGrp="1"/>
          </p:cNvSpPr>
          <p:nvPr>
            <p:ph idx="1"/>
          </p:nvPr>
        </p:nvSpPr>
        <p:spPr>
          <a:xfrm>
            <a:off x="582386" y="1317625"/>
            <a:ext cx="8184243" cy="5540375"/>
          </a:xfrm>
        </p:spPr>
        <p:txBody>
          <a:bodyPr/>
          <a:lstStyle/>
          <a:p>
            <a:pPr marL="0" indent="0">
              <a:buNone/>
            </a:pPr>
            <a:r>
              <a:rPr lang="en-US" sz="2000" dirty="0"/>
              <a:t>Dynamic routing protocols (continued): </a:t>
            </a:r>
            <a:endParaRPr lang="en-US" sz="2000" dirty="0" smtClean="0"/>
          </a:p>
          <a:p>
            <a:r>
              <a:rPr lang="en-US" sz="2000" dirty="0" smtClean="0"/>
              <a:t>Cisco </a:t>
            </a:r>
            <a:r>
              <a:rPr lang="en-US" sz="2000" dirty="0"/>
              <a:t>routers use the administrative distance value to determine which </a:t>
            </a:r>
            <a:r>
              <a:rPr lang="en-US" sz="2000" dirty="0" smtClean="0"/>
              <a:t>routing source </a:t>
            </a:r>
            <a:r>
              <a:rPr lang="en-US" sz="2000" dirty="0"/>
              <a:t>to </a:t>
            </a:r>
            <a:r>
              <a:rPr lang="en-US" sz="2000" dirty="0" smtClean="0"/>
              <a:t>use</a:t>
            </a:r>
          </a:p>
          <a:p>
            <a:r>
              <a:rPr lang="en-US" sz="2000" dirty="0" smtClean="0"/>
              <a:t>Each </a:t>
            </a:r>
            <a:r>
              <a:rPr lang="en-US" sz="2000" dirty="0"/>
              <a:t>dynamic routing protocol has a unique administrative value, along with static routes and directly connected </a:t>
            </a:r>
            <a:r>
              <a:rPr lang="en-US" sz="2000" dirty="0" smtClean="0"/>
              <a:t>networks, lower is preferred </a:t>
            </a:r>
            <a:r>
              <a:rPr lang="en-US" sz="2000" dirty="0"/>
              <a:t>the </a:t>
            </a:r>
            <a:r>
              <a:rPr lang="en-US" sz="2000" dirty="0" smtClean="0"/>
              <a:t>route</a:t>
            </a:r>
          </a:p>
          <a:p>
            <a:r>
              <a:rPr lang="en-US" sz="2000" dirty="0"/>
              <a:t>D</a:t>
            </a:r>
            <a:r>
              <a:rPr lang="en-US" sz="2000" dirty="0" smtClean="0"/>
              <a:t>irectly </a:t>
            </a:r>
            <a:r>
              <a:rPr lang="en-US" sz="2000" dirty="0"/>
              <a:t>connected </a:t>
            </a:r>
            <a:r>
              <a:rPr lang="en-US" sz="2000" dirty="0" smtClean="0"/>
              <a:t>networks are preferred </a:t>
            </a:r>
            <a:r>
              <a:rPr lang="en-US" sz="2000" dirty="0"/>
              <a:t>source, followed by static routes and then various dynamic routing </a:t>
            </a:r>
            <a:r>
              <a:rPr lang="en-US" sz="2000" dirty="0" smtClean="0"/>
              <a:t>protocols</a:t>
            </a:r>
            <a:endParaRPr lang="en-US" sz="2000" dirty="0"/>
          </a:p>
          <a:p>
            <a:r>
              <a:rPr lang="en-CA" sz="2000" dirty="0" smtClean="0"/>
              <a:t>An OSPF </a:t>
            </a:r>
            <a:r>
              <a:rPr lang="en-CA" sz="2000" dirty="0"/>
              <a:t>link is an interface on a </a:t>
            </a:r>
            <a:r>
              <a:rPr lang="en-CA" sz="2000" dirty="0" smtClean="0"/>
              <a:t>router, </a:t>
            </a:r>
            <a:r>
              <a:rPr lang="en-CA" sz="2000" dirty="0"/>
              <a:t>i</a:t>
            </a:r>
            <a:r>
              <a:rPr lang="en-CA" sz="2000" dirty="0" smtClean="0"/>
              <a:t>nformation </a:t>
            </a:r>
            <a:r>
              <a:rPr lang="en-CA" sz="2000" dirty="0"/>
              <a:t>about the state of </a:t>
            </a:r>
            <a:r>
              <a:rPr lang="en-CA" sz="2000" dirty="0" smtClean="0"/>
              <a:t>the </a:t>
            </a:r>
            <a:r>
              <a:rPr lang="en-CA" sz="2000" dirty="0"/>
              <a:t>links is known as </a:t>
            </a:r>
            <a:r>
              <a:rPr lang="en-CA" sz="2000" dirty="0" smtClean="0"/>
              <a:t>link-states</a:t>
            </a:r>
          </a:p>
          <a:p>
            <a:r>
              <a:rPr lang="en-CA" sz="2000" dirty="0"/>
              <a:t>L</a:t>
            </a:r>
            <a:r>
              <a:rPr lang="en-CA" sz="2000" dirty="0" smtClean="0"/>
              <a:t>ink-state </a:t>
            </a:r>
            <a:r>
              <a:rPr lang="en-CA" sz="2000" dirty="0"/>
              <a:t>routing protocols apply </a:t>
            </a:r>
            <a:r>
              <a:rPr lang="en-CA" sz="2000" dirty="0" err="1"/>
              <a:t>Dijkstra’s</a:t>
            </a:r>
            <a:r>
              <a:rPr lang="en-CA" sz="2000" dirty="0"/>
              <a:t> algorithm to calculate the best path </a:t>
            </a:r>
            <a:r>
              <a:rPr lang="en-CA" sz="2000" dirty="0" smtClean="0"/>
              <a:t>route which uses </a:t>
            </a:r>
            <a:r>
              <a:rPr lang="en-CA" sz="2000" dirty="0"/>
              <a:t>accumulated costs along each path, from source to destination, to determine the total cost of a </a:t>
            </a:r>
            <a:r>
              <a:rPr lang="en-CA" sz="2000" dirty="0" smtClean="0"/>
              <a:t>route</a:t>
            </a:r>
            <a:endParaRPr lang="en-US" sz="2000" dirty="0"/>
          </a:p>
          <a:p>
            <a:pPr marL="0" indent="0">
              <a:buNone/>
            </a:pPr>
            <a:endParaRPr lang="en-US" sz="2000" dirty="0"/>
          </a:p>
        </p:txBody>
      </p:sp>
    </p:spTree>
    <p:extLst>
      <p:ext uri="{BB962C8B-B14F-4D97-AF65-F5344CB8AC3E}">
        <p14:creationId xmlns:p14="http://schemas.microsoft.com/office/powerpoint/2010/main" val="8366699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Purpose of Dynamic Routing Protocols</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39524" y="1683657"/>
            <a:ext cx="7940675" cy="4731657"/>
          </a:xfrm>
        </p:spPr>
        <p:txBody>
          <a:bodyPr/>
          <a:lstStyle/>
          <a:p>
            <a:pPr marL="0" indent="0">
              <a:buNone/>
            </a:pPr>
            <a:r>
              <a:rPr lang="en-CA" dirty="0" smtClean="0"/>
              <a:t>Main components </a:t>
            </a:r>
            <a:r>
              <a:rPr lang="en-CA" dirty="0"/>
              <a:t>of dynamic routing protocols include:</a:t>
            </a:r>
            <a:endParaRPr lang="en-US" dirty="0"/>
          </a:p>
          <a:p>
            <a:pPr lvl="0"/>
            <a:r>
              <a:rPr lang="en-CA" b="1" dirty="0"/>
              <a:t>Data structures -</a:t>
            </a:r>
            <a:r>
              <a:rPr lang="en-CA" dirty="0"/>
              <a:t> Routing protocols typically use tables or databases for its operations. This information is kept in RAM.  </a:t>
            </a:r>
            <a:endParaRPr lang="en-US" dirty="0"/>
          </a:p>
          <a:p>
            <a:pPr lvl="0"/>
            <a:r>
              <a:rPr lang="en-CA" b="1" dirty="0"/>
              <a:t>Routing protocol messages -</a:t>
            </a:r>
            <a:r>
              <a:rPr lang="en-CA" dirty="0"/>
              <a:t> Routing protocols use various types of messages to discover neighboring routers, exchange routing information, and other tasks to learn and maintain accurate information about the network. </a:t>
            </a:r>
            <a:endParaRPr lang="en-US" dirty="0"/>
          </a:p>
          <a:p>
            <a:pPr lvl="0"/>
            <a:r>
              <a:rPr lang="en-CA" b="1" dirty="0"/>
              <a:t>Algorithm -</a:t>
            </a:r>
            <a:r>
              <a:rPr lang="en-CA" dirty="0"/>
              <a:t> </a:t>
            </a:r>
            <a:r>
              <a:rPr lang="en-CA" dirty="0" smtClean="0"/>
              <a:t>Routing </a:t>
            </a:r>
            <a:r>
              <a:rPr lang="en-CA" dirty="0"/>
              <a:t>protocols use algorithms for facilitating routing </a:t>
            </a:r>
            <a:r>
              <a:rPr lang="en-CA" dirty="0" smtClean="0"/>
              <a:t>information </a:t>
            </a:r>
            <a:r>
              <a:rPr lang="en-CA" dirty="0"/>
              <a:t>for best path determination.  </a:t>
            </a:r>
            <a:endParaRPr lang="en-US" dirty="0"/>
          </a:p>
        </p:txBody>
      </p:sp>
    </p:spTree>
    <p:extLst>
      <p:ext uri="{BB962C8B-B14F-4D97-AF65-F5344CB8AC3E}">
        <p14:creationId xmlns:p14="http://schemas.microsoft.com/office/powerpoint/2010/main" val="26076444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Dynamic Routing Protocol Operation</a:t>
            </a:r>
            <a:br>
              <a:rPr lang="en-US" sz="1800" dirty="0" smtClean="0"/>
            </a:br>
            <a:r>
              <a:rPr lang="en-US" sz="2800" dirty="0" smtClean="0"/>
              <a:t>Purpose of Dynamic Routing Protocols</a:t>
            </a:r>
            <a:endParaRPr lang="en-US" sz="2800" dirty="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886" y="1388045"/>
            <a:ext cx="6139543" cy="507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349954"/>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15492</TotalTime>
  <Pages>28</Pages>
  <Words>2605</Words>
  <Application>Microsoft Office PowerPoint</Application>
  <PresentationFormat>On-screen Show (4:3)</PresentationFormat>
  <Paragraphs>435</Paragraphs>
  <Slides>77</Slides>
  <Notes>74</Notes>
  <HiddenSlides>0</HiddenSlides>
  <MMClips>0</MMClips>
  <ScaleCrop>false</ScaleCrop>
  <HeadingPairs>
    <vt:vector size="4" baseType="variant">
      <vt:variant>
        <vt:lpstr>Theme</vt:lpstr>
      </vt:variant>
      <vt:variant>
        <vt:i4>2</vt:i4>
      </vt:variant>
      <vt:variant>
        <vt:lpstr>Slide Titles</vt:lpstr>
      </vt:variant>
      <vt:variant>
        <vt:i4>77</vt:i4>
      </vt:variant>
    </vt:vector>
  </HeadingPairs>
  <TitlesOfParts>
    <vt:vector size="79" baseType="lpstr">
      <vt:lpstr>PPT-TMPLT-WHT_C</vt:lpstr>
      <vt:lpstr>NetAcad-4F_PPT-WHT_060408</vt:lpstr>
      <vt:lpstr>Chapter 7: Routing Dynamically</vt:lpstr>
      <vt:lpstr>Chapter 7</vt:lpstr>
      <vt:lpstr>Chapter 7: Objectives</vt:lpstr>
      <vt:lpstr>Chapter 7: Objectives (continued)</vt:lpstr>
      <vt:lpstr>Dynamic Routing Protocols</vt:lpstr>
      <vt:lpstr>Dynamic Routing Protocol Operation The Evolution of Dynamic Routing Protocols</vt:lpstr>
      <vt:lpstr>Dynamic Routing Protocol Operation Purpose of Dynamic Routing Protocols</vt:lpstr>
      <vt:lpstr>Dynamic Routing Protocol Operation Purpose of Dynamic Routing Protocols</vt:lpstr>
      <vt:lpstr>Dynamic Routing Protocol Operation Purpose of Dynamic Routing Protocols</vt:lpstr>
      <vt:lpstr>Dynamic Routing Protocol Operation The Role of Dynamic Routing Protocols</vt:lpstr>
      <vt:lpstr>Dynamic verses Static Routing Using Static Routing</vt:lpstr>
      <vt:lpstr>Dynamic verses Static Routing Using Static Routing</vt:lpstr>
      <vt:lpstr>Dynamic verses Static Routing Static Routing Scorecard</vt:lpstr>
      <vt:lpstr>Dynamic verses Static Routing Dynamic Routing Scorecard</vt:lpstr>
      <vt:lpstr>Routing Protocol Operating Fundamentals Dynamic Routing Protocol Operation</vt:lpstr>
      <vt:lpstr>Routing Protocol Operating Fundamentals Cold Start</vt:lpstr>
      <vt:lpstr>Routing Protocol Operating Fundamentals Network Discovery</vt:lpstr>
      <vt:lpstr>Routing Protocol Operating Fundamentals Network Discovery</vt:lpstr>
      <vt:lpstr>Routing Protocol Operating Fundamentals Network Discovery</vt:lpstr>
      <vt:lpstr>Routing Protocol Operating Fundamentals Exchanging the Routing Information</vt:lpstr>
      <vt:lpstr>Routing Protocol Operating Fundamentals Exchanging the Routing Information</vt:lpstr>
      <vt:lpstr>Routing Protocol Operating Fundamentals Exchanging the Routing Information</vt:lpstr>
      <vt:lpstr>Routing Protocol Operating Fundamentals Achieving Convergence</vt:lpstr>
      <vt:lpstr>Types of Routing Protocols Classifying Routing Protocols</vt:lpstr>
      <vt:lpstr>Types of Routing Protocols IGP and EGP Routing Protocols</vt:lpstr>
      <vt:lpstr>Types of Routing Protocols Distance Vector Routing Protocols</vt:lpstr>
      <vt:lpstr>Types of Routing Protocols Distance Vector or Link-State Routing Protocols</vt:lpstr>
      <vt:lpstr>Types of Routing Protocols Link-State Routing Protocols</vt:lpstr>
      <vt:lpstr>Types of Routing Protocols Classful Routing Protocols</vt:lpstr>
      <vt:lpstr>Types of Routing Protocols Classless Routing Protocols</vt:lpstr>
      <vt:lpstr>Types of Routing Protocols Routing Protocol Characteristics</vt:lpstr>
      <vt:lpstr>Types of Routing Protocols Routing Protocol Metrics</vt:lpstr>
      <vt:lpstr> Distance Vector Dynamic Routing</vt:lpstr>
      <vt:lpstr>Distance Vector Routing Protocol Operation Distance Vector Technologies</vt:lpstr>
      <vt:lpstr>Distance Vector Routing Protocol Operation Distance Vector Algorithm</vt:lpstr>
      <vt:lpstr>Types of Distance Vector Routing Protocols Routing Information Protocol</vt:lpstr>
      <vt:lpstr>Types of Distance Vector Routing Protocols Enhanced Interior-Gateway Routing Protocol</vt:lpstr>
      <vt:lpstr> RIP and RIPng Routing</vt:lpstr>
      <vt:lpstr>Configuring the RIP Protocol Router RIP Configuration Mode Advertising Networks</vt:lpstr>
      <vt:lpstr>Configuring the RIP Protocol Examining Default RIP Settings</vt:lpstr>
      <vt:lpstr>Configuring the RIP Protocol Enabling RIPv2</vt:lpstr>
      <vt:lpstr>Configuring the RIP Protocol Configuring Passive Interfaces</vt:lpstr>
      <vt:lpstr>Configuring the RIP Protocol Propagating a Default Route</vt:lpstr>
      <vt:lpstr>Configuring the RIPng Protocol Advertising IPv6 Networks</vt:lpstr>
      <vt:lpstr>Configuring the RIPng Protocol Examining the RIPng Configuration</vt:lpstr>
      <vt:lpstr>Configuring the RIPng Protocol Examining the RIPng Configuration</vt:lpstr>
      <vt:lpstr> Link-State Dynamic Routing</vt:lpstr>
      <vt:lpstr>Link-State Routing Protocol Operation Shortest Path First Protocols</vt:lpstr>
      <vt:lpstr>Link-State Routing Protocol Operation Dijkstra’s Algorithm</vt:lpstr>
      <vt:lpstr>Link-State Updates Link-State Routing Process</vt:lpstr>
      <vt:lpstr>Link-State Updates Link and Link-State</vt:lpstr>
      <vt:lpstr>Link-State Updates Say Hello</vt:lpstr>
      <vt:lpstr>Link-State Updates Say Hello</vt:lpstr>
      <vt:lpstr>Link-State Updates Flooding the LSP</vt:lpstr>
      <vt:lpstr>Link-State Updates Building the Link-State Database</vt:lpstr>
      <vt:lpstr>Link-State Updates Building the SPF Tree</vt:lpstr>
      <vt:lpstr>Link-State Updates Building the SPF Tree</vt:lpstr>
      <vt:lpstr>Link-State Updates Adding OSPF Routes to the Routing Table</vt:lpstr>
      <vt:lpstr>Why Use Link-State Routing Protocols Why Use Link-State Protocols?</vt:lpstr>
      <vt:lpstr>Why Use Link-State Routing Protocols Disadvantages of Link-State Protocols</vt:lpstr>
      <vt:lpstr>Why Use Link-State Routing Protocols Protocols that Use Link-State</vt:lpstr>
      <vt:lpstr> The Routing Table</vt:lpstr>
      <vt:lpstr>Parts of an IPv4 Route Entry Routing Table Entries</vt:lpstr>
      <vt:lpstr>Parts of an IPv4 Route Entry Directly Connected Entries</vt:lpstr>
      <vt:lpstr>Parts of an IPv4 Route Entry Remote Network Entries</vt:lpstr>
      <vt:lpstr>Dynamically Learned IPv4 Routes Routing Table Terms</vt:lpstr>
      <vt:lpstr>Dynamically Learned IPv4 Routes Ultimate Route</vt:lpstr>
      <vt:lpstr>Dynamically Learned IPv4 Routes Level 1 Route</vt:lpstr>
      <vt:lpstr>Dynamically Learned IPv4 Routes Level 1 Parent Route</vt:lpstr>
      <vt:lpstr>Dynamically Learned IPv4 Routes Level 2 Child Route</vt:lpstr>
      <vt:lpstr>The IPv4 Route Lookup Process Best Route = Longest Match</vt:lpstr>
      <vt:lpstr>Analyze an IPVv6 Routing Table Directly Connected Entries</vt:lpstr>
      <vt:lpstr>Analyze an IPVv6 Routing Table Remote IPv6 Network Entries</vt:lpstr>
      <vt:lpstr>Chapter 7: Summary</vt:lpstr>
      <vt:lpstr>Chapter 7: Summary</vt:lpstr>
      <vt:lpstr>Chapter 7: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Rodrigo Floriano</cp:lastModifiedBy>
  <cp:revision>1038</cp:revision>
  <cp:lastPrinted>1999-01-27T00:54:54Z</cp:lastPrinted>
  <dcterms:created xsi:type="dcterms:W3CDTF">2006-10-23T15:07:30Z</dcterms:created>
  <dcterms:modified xsi:type="dcterms:W3CDTF">2013-06-18T20:34:39Z</dcterms:modified>
</cp:coreProperties>
</file>