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 id="2147483945" r:id="rId2"/>
  </p:sldMasterIdLst>
  <p:notesMasterIdLst>
    <p:notesMasterId r:id="rId79"/>
  </p:notesMasterIdLst>
  <p:handoutMasterIdLst>
    <p:handoutMasterId r:id="rId80"/>
  </p:handoutMasterIdLst>
  <p:sldIdLst>
    <p:sldId id="500" r:id="rId3"/>
    <p:sldId id="541" r:id="rId4"/>
    <p:sldId id="821" r:id="rId5"/>
    <p:sldId id="823" r:id="rId6"/>
    <p:sldId id="825" r:id="rId7"/>
    <p:sldId id="826" r:id="rId8"/>
    <p:sldId id="827" r:id="rId9"/>
    <p:sldId id="828" r:id="rId10"/>
    <p:sldId id="829" r:id="rId11"/>
    <p:sldId id="830" r:id="rId12"/>
    <p:sldId id="831" r:id="rId13"/>
    <p:sldId id="832" r:id="rId14"/>
    <p:sldId id="833" r:id="rId15"/>
    <p:sldId id="884" r:id="rId16"/>
    <p:sldId id="834" r:id="rId17"/>
    <p:sldId id="835" r:id="rId18"/>
    <p:sldId id="836" r:id="rId19"/>
    <p:sldId id="885" r:id="rId20"/>
    <p:sldId id="837" r:id="rId21"/>
    <p:sldId id="838" r:id="rId22"/>
    <p:sldId id="839" r:id="rId23"/>
    <p:sldId id="840" r:id="rId24"/>
    <p:sldId id="841" r:id="rId25"/>
    <p:sldId id="842" r:id="rId26"/>
    <p:sldId id="843" r:id="rId27"/>
    <p:sldId id="844" r:id="rId28"/>
    <p:sldId id="845" r:id="rId29"/>
    <p:sldId id="846" r:id="rId30"/>
    <p:sldId id="847" r:id="rId31"/>
    <p:sldId id="848" r:id="rId32"/>
    <p:sldId id="849" r:id="rId33"/>
    <p:sldId id="850" r:id="rId34"/>
    <p:sldId id="851" r:id="rId35"/>
    <p:sldId id="852" r:id="rId36"/>
    <p:sldId id="853" r:id="rId37"/>
    <p:sldId id="854" r:id="rId38"/>
    <p:sldId id="855" r:id="rId39"/>
    <p:sldId id="856" r:id="rId40"/>
    <p:sldId id="857" r:id="rId41"/>
    <p:sldId id="858" r:id="rId42"/>
    <p:sldId id="859" r:id="rId43"/>
    <p:sldId id="860" r:id="rId44"/>
    <p:sldId id="861" r:id="rId45"/>
    <p:sldId id="862" r:id="rId46"/>
    <p:sldId id="863" r:id="rId47"/>
    <p:sldId id="864" r:id="rId48"/>
    <p:sldId id="865" r:id="rId49"/>
    <p:sldId id="866" r:id="rId50"/>
    <p:sldId id="867" r:id="rId51"/>
    <p:sldId id="868" r:id="rId52"/>
    <p:sldId id="869" r:id="rId53"/>
    <p:sldId id="886" r:id="rId54"/>
    <p:sldId id="887" r:id="rId55"/>
    <p:sldId id="888" r:id="rId56"/>
    <p:sldId id="870" r:id="rId57"/>
    <p:sldId id="871" r:id="rId58"/>
    <p:sldId id="889" r:id="rId59"/>
    <p:sldId id="872" r:id="rId60"/>
    <p:sldId id="873" r:id="rId61"/>
    <p:sldId id="874" r:id="rId62"/>
    <p:sldId id="875" r:id="rId63"/>
    <p:sldId id="876" r:id="rId64"/>
    <p:sldId id="877" r:id="rId65"/>
    <p:sldId id="878" r:id="rId66"/>
    <p:sldId id="879" r:id="rId67"/>
    <p:sldId id="880" r:id="rId68"/>
    <p:sldId id="881" r:id="rId69"/>
    <p:sldId id="882" r:id="rId70"/>
    <p:sldId id="883" r:id="rId71"/>
    <p:sldId id="824" r:id="rId72"/>
    <p:sldId id="890" r:id="rId73"/>
    <p:sldId id="891" r:id="rId74"/>
    <p:sldId id="892" r:id="rId75"/>
    <p:sldId id="893" r:id="rId76"/>
    <p:sldId id="894" r:id="rId77"/>
    <p:sldId id="681" r:id="rId78"/>
  </p:sldIdLst>
  <p:sldSz cx="9144000" cy="6858000" type="screen4x3"/>
  <p:notesSz cx="7010400" cy="9296400"/>
  <p:defaultTextStyle>
    <a:defPPr>
      <a:defRPr lang="en-US"/>
    </a:defPPr>
    <a:lvl1pPr algn="ctr" rtl="0" eaLnBrk="0" fontAlgn="base" hangingPunct="0">
      <a:lnSpc>
        <a:spcPct val="90000"/>
      </a:lnSpc>
      <a:spcBef>
        <a:spcPct val="0"/>
      </a:spcBef>
      <a:spcAft>
        <a:spcPct val="0"/>
      </a:spcAft>
      <a:defRPr sz="2400" kern="1200">
        <a:solidFill>
          <a:schemeClr val="tx1"/>
        </a:solidFill>
        <a:latin typeface="Arial" charset="0"/>
        <a:ea typeface="+mn-ea"/>
        <a:cs typeface="+mn-cs"/>
      </a:defRPr>
    </a:lvl1pPr>
    <a:lvl2pPr marL="4572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2pPr>
    <a:lvl3pPr marL="9144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3pPr>
    <a:lvl4pPr marL="13716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4pPr>
    <a:lvl5pPr marL="1828800" algn="ctr" rtl="0" eaLnBrk="0" fontAlgn="base" hangingPunct="0">
      <a:lnSpc>
        <a:spcPct val="90000"/>
      </a:lnSpc>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4"/>
    <a:srgbClr val="678DC5"/>
    <a:srgbClr val="3E67A4"/>
    <a:srgbClr val="3E8DC5"/>
    <a:srgbClr val="5F5F65"/>
    <a:srgbClr val="7E7E86"/>
    <a:srgbClr val="FFFFFF"/>
    <a:srgbClr val="8E8E9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76" autoAdjust="0"/>
    <p:restoredTop sz="84254" autoAdjust="0"/>
  </p:normalViewPr>
  <p:slideViewPr>
    <p:cSldViewPr snapToGrid="0">
      <p:cViewPr>
        <p:scale>
          <a:sx n="66" d="100"/>
          <a:sy n="66" d="100"/>
        </p:scale>
        <p:origin x="-2418" y="-366"/>
      </p:cViewPr>
      <p:guideLst>
        <p:guide orient="horz" pos="2160"/>
        <p:guide pos="2880"/>
      </p:guideLst>
    </p:cSldViewPr>
  </p:slideViewPr>
  <p:outlineViewPr>
    <p:cViewPr>
      <p:scale>
        <a:sx n="33" d="100"/>
        <a:sy n="33" d="100"/>
      </p:scale>
      <p:origin x="0" y="5022"/>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 r:id="rId57" collapse="1"/>
      <p:sld r:id="rId58" collapse="1"/>
      <p:sld r:id="rId59" collapse="1"/>
      <p:sld r:id="rId60" collapse="1"/>
      <p:sld r:id="rId61" collapse="1"/>
      <p:sld r:id="rId62" collapse="1"/>
      <p:sld r:id="rId63" collapse="1"/>
      <p:sld r:id="rId64" collapse="1"/>
      <p:sld r:id="rId65" collapse="1"/>
    </p:sldLst>
  </p:outlineViewPr>
  <p:notesTextViewPr>
    <p:cViewPr>
      <p:scale>
        <a:sx n="100" d="100"/>
        <a:sy n="100" d="100"/>
      </p:scale>
      <p:origin x="0" y="0"/>
    </p:cViewPr>
  </p:notesTextViewPr>
  <p:sorterViewPr>
    <p:cViewPr>
      <p:scale>
        <a:sx n="100" d="100"/>
        <a:sy n="100" d="100"/>
      </p:scale>
      <p:origin x="0" y="7596"/>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slide" Target="slides/slide66.xml"/><Relationship Id="rId76" Type="http://schemas.openxmlformats.org/officeDocument/2006/relationships/slide" Target="slides/slide74.xml"/><Relationship Id="rId84" Type="http://schemas.openxmlformats.org/officeDocument/2006/relationships/tableStyles" Target="tableStyle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handoutMaster" Target="handoutMasters/handoutMaster1.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s>
</file>

<file path=ppt/_rels/viewProps.xml.rels><?xml version="1.0" encoding="UTF-8" standalone="yes"?>
<Relationships xmlns="http://schemas.openxmlformats.org/package/2006/relationships"><Relationship Id="rId13" Type="http://schemas.openxmlformats.org/officeDocument/2006/relationships/slide" Target="slides/slide17.xml"/><Relationship Id="rId18" Type="http://schemas.openxmlformats.org/officeDocument/2006/relationships/slide" Target="slides/slide22.xml"/><Relationship Id="rId26" Type="http://schemas.openxmlformats.org/officeDocument/2006/relationships/slide" Target="slides/slide30.xml"/><Relationship Id="rId39" Type="http://schemas.openxmlformats.org/officeDocument/2006/relationships/slide" Target="slides/slide43.xml"/><Relationship Id="rId21" Type="http://schemas.openxmlformats.org/officeDocument/2006/relationships/slide" Target="slides/slide25.xml"/><Relationship Id="rId34" Type="http://schemas.openxmlformats.org/officeDocument/2006/relationships/slide" Target="slides/slide38.xml"/><Relationship Id="rId42" Type="http://schemas.openxmlformats.org/officeDocument/2006/relationships/slide" Target="slides/slide46.xml"/><Relationship Id="rId47" Type="http://schemas.openxmlformats.org/officeDocument/2006/relationships/slide" Target="slides/slide51.xml"/><Relationship Id="rId50" Type="http://schemas.openxmlformats.org/officeDocument/2006/relationships/slide" Target="slides/slide54.xml"/><Relationship Id="rId55" Type="http://schemas.openxmlformats.org/officeDocument/2006/relationships/slide" Target="slides/slide59.xml"/><Relationship Id="rId63" Type="http://schemas.openxmlformats.org/officeDocument/2006/relationships/slide" Target="slides/slide67.xml"/><Relationship Id="rId7" Type="http://schemas.openxmlformats.org/officeDocument/2006/relationships/slide" Target="slides/slide11.xml"/><Relationship Id="rId2" Type="http://schemas.openxmlformats.org/officeDocument/2006/relationships/slide" Target="slides/slide6.xml"/><Relationship Id="rId16" Type="http://schemas.openxmlformats.org/officeDocument/2006/relationships/slide" Target="slides/slide20.xml"/><Relationship Id="rId20" Type="http://schemas.openxmlformats.org/officeDocument/2006/relationships/slide" Target="slides/slide24.xml"/><Relationship Id="rId29" Type="http://schemas.openxmlformats.org/officeDocument/2006/relationships/slide" Target="slides/slide33.xml"/><Relationship Id="rId41" Type="http://schemas.openxmlformats.org/officeDocument/2006/relationships/slide" Target="slides/slide45.xml"/><Relationship Id="rId54" Type="http://schemas.openxmlformats.org/officeDocument/2006/relationships/slide" Target="slides/slide58.xml"/><Relationship Id="rId62" Type="http://schemas.openxmlformats.org/officeDocument/2006/relationships/slide" Target="slides/slide66.xml"/><Relationship Id="rId1" Type="http://schemas.openxmlformats.org/officeDocument/2006/relationships/slide" Target="slides/slide5.xml"/><Relationship Id="rId6" Type="http://schemas.openxmlformats.org/officeDocument/2006/relationships/slide" Target="slides/slide10.xml"/><Relationship Id="rId11" Type="http://schemas.openxmlformats.org/officeDocument/2006/relationships/slide" Target="slides/slide15.xml"/><Relationship Id="rId24" Type="http://schemas.openxmlformats.org/officeDocument/2006/relationships/slide" Target="slides/slide28.xml"/><Relationship Id="rId32" Type="http://schemas.openxmlformats.org/officeDocument/2006/relationships/slide" Target="slides/slide36.xml"/><Relationship Id="rId37" Type="http://schemas.openxmlformats.org/officeDocument/2006/relationships/slide" Target="slides/slide41.xml"/><Relationship Id="rId40" Type="http://schemas.openxmlformats.org/officeDocument/2006/relationships/slide" Target="slides/slide44.xml"/><Relationship Id="rId45" Type="http://schemas.openxmlformats.org/officeDocument/2006/relationships/slide" Target="slides/slide49.xml"/><Relationship Id="rId53" Type="http://schemas.openxmlformats.org/officeDocument/2006/relationships/slide" Target="slides/slide57.xml"/><Relationship Id="rId58" Type="http://schemas.openxmlformats.org/officeDocument/2006/relationships/slide" Target="slides/slide62.xml"/><Relationship Id="rId5" Type="http://schemas.openxmlformats.org/officeDocument/2006/relationships/slide" Target="slides/slide9.xml"/><Relationship Id="rId15" Type="http://schemas.openxmlformats.org/officeDocument/2006/relationships/slide" Target="slides/slide19.xml"/><Relationship Id="rId23" Type="http://schemas.openxmlformats.org/officeDocument/2006/relationships/slide" Target="slides/slide27.xml"/><Relationship Id="rId28" Type="http://schemas.openxmlformats.org/officeDocument/2006/relationships/slide" Target="slides/slide32.xml"/><Relationship Id="rId36" Type="http://schemas.openxmlformats.org/officeDocument/2006/relationships/slide" Target="slides/slide40.xml"/><Relationship Id="rId49" Type="http://schemas.openxmlformats.org/officeDocument/2006/relationships/slide" Target="slides/slide53.xml"/><Relationship Id="rId57" Type="http://schemas.openxmlformats.org/officeDocument/2006/relationships/slide" Target="slides/slide61.xml"/><Relationship Id="rId61" Type="http://schemas.openxmlformats.org/officeDocument/2006/relationships/slide" Target="slides/slide65.xml"/><Relationship Id="rId10" Type="http://schemas.openxmlformats.org/officeDocument/2006/relationships/slide" Target="slides/slide14.xml"/><Relationship Id="rId19" Type="http://schemas.openxmlformats.org/officeDocument/2006/relationships/slide" Target="slides/slide23.xml"/><Relationship Id="rId31" Type="http://schemas.openxmlformats.org/officeDocument/2006/relationships/slide" Target="slides/slide35.xml"/><Relationship Id="rId44" Type="http://schemas.openxmlformats.org/officeDocument/2006/relationships/slide" Target="slides/slide48.xml"/><Relationship Id="rId52" Type="http://schemas.openxmlformats.org/officeDocument/2006/relationships/slide" Target="slides/slide56.xml"/><Relationship Id="rId60" Type="http://schemas.openxmlformats.org/officeDocument/2006/relationships/slide" Target="slides/slide64.xml"/><Relationship Id="rId65" Type="http://schemas.openxmlformats.org/officeDocument/2006/relationships/slide" Target="slides/slide69.xml"/><Relationship Id="rId4" Type="http://schemas.openxmlformats.org/officeDocument/2006/relationships/slide" Target="slides/slide8.xml"/><Relationship Id="rId9" Type="http://schemas.openxmlformats.org/officeDocument/2006/relationships/slide" Target="slides/slide13.xml"/><Relationship Id="rId14" Type="http://schemas.openxmlformats.org/officeDocument/2006/relationships/slide" Target="slides/slide18.xml"/><Relationship Id="rId22" Type="http://schemas.openxmlformats.org/officeDocument/2006/relationships/slide" Target="slides/slide26.xml"/><Relationship Id="rId27" Type="http://schemas.openxmlformats.org/officeDocument/2006/relationships/slide" Target="slides/slide31.xml"/><Relationship Id="rId30" Type="http://schemas.openxmlformats.org/officeDocument/2006/relationships/slide" Target="slides/slide34.xml"/><Relationship Id="rId35" Type="http://schemas.openxmlformats.org/officeDocument/2006/relationships/slide" Target="slides/slide39.xml"/><Relationship Id="rId43" Type="http://schemas.openxmlformats.org/officeDocument/2006/relationships/slide" Target="slides/slide47.xml"/><Relationship Id="rId48" Type="http://schemas.openxmlformats.org/officeDocument/2006/relationships/slide" Target="slides/slide52.xml"/><Relationship Id="rId56" Type="http://schemas.openxmlformats.org/officeDocument/2006/relationships/slide" Target="slides/slide60.xml"/><Relationship Id="rId64" Type="http://schemas.openxmlformats.org/officeDocument/2006/relationships/slide" Target="slides/slide68.xml"/><Relationship Id="rId8" Type="http://schemas.openxmlformats.org/officeDocument/2006/relationships/slide" Target="slides/slide12.xml"/><Relationship Id="rId51" Type="http://schemas.openxmlformats.org/officeDocument/2006/relationships/slide" Target="slides/slide55.xml"/><Relationship Id="rId3" Type="http://schemas.openxmlformats.org/officeDocument/2006/relationships/slide" Target="slides/slide7.xml"/><Relationship Id="rId12" Type="http://schemas.openxmlformats.org/officeDocument/2006/relationships/slide" Target="slides/slide16.xml"/><Relationship Id="rId17" Type="http://schemas.openxmlformats.org/officeDocument/2006/relationships/slide" Target="slides/slide21.xml"/><Relationship Id="rId25" Type="http://schemas.openxmlformats.org/officeDocument/2006/relationships/slide" Target="slides/slide29.xml"/><Relationship Id="rId33" Type="http://schemas.openxmlformats.org/officeDocument/2006/relationships/slide" Target="slides/slide37.xml"/><Relationship Id="rId38" Type="http://schemas.openxmlformats.org/officeDocument/2006/relationships/slide" Target="slides/slide42.xml"/><Relationship Id="rId46" Type="http://schemas.openxmlformats.org/officeDocument/2006/relationships/slide" Target="slides/slide50.xml"/><Relationship Id="rId59"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7282" name="Rectangle 11"/>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97283" name="Rectangle 12"/>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97284" name="Line 13"/>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97285" name="Rectangle 14"/>
          <p:cNvSpPr>
            <a:spLocks noChangeArrowheads="1"/>
          </p:cNvSpPr>
          <p:nvPr/>
        </p:nvSpPr>
        <p:spPr bwMode="auto">
          <a:xfrm>
            <a:off x="5929313" y="8680450"/>
            <a:ext cx="812800" cy="287338"/>
          </a:xfrm>
          <a:prstGeom prst="rect">
            <a:avLst/>
          </a:prstGeom>
          <a:noFill/>
          <a:ln w="9525">
            <a:noFill/>
            <a:miter lim="800000"/>
            <a:headEnd/>
            <a:tailEnd/>
          </a:ln>
        </p:spPr>
        <p:txBody>
          <a:bodyPr lIns="18819" tIns="0" rIns="18819" bIns="0" anchor="b"/>
          <a:lstStyle/>
          <a:p>
            <a:pPr algn="r" defTabSz="903288">
              <a:lnSpc>
                <a:spcPct val="100000"/>
              </a:lnSpc>
              <a:defRPr/>
            </a:pPr>
            <a:fld id="{DA18195A-CB64-47E2-B402-53696444ACC8}" type="slidenum">
              <a:rPr lang="en-US" sz="800"/>
              <a:pPr algn="r" defTabSz="903288">
                <a:lnSpc>
                  <a:spcPct val="100000"/>
                </a:lnSpc>
                <a:defRPr/>
              </a:pPr>
              <a:t>‹#›</a:t>
            </a:fld>
            <a:endParaRPr lang="en-US" sz="800" dirty="0"/>
          </a:p>
        </p:txBody>
      </p:sp>
    </p:spTree>
    <p:extLst>
      <p:ext uri="{BB962C8B-B14F-4D97-AF65-F5344CB8AC3E}">
        <p14:creationId xmlns:p14="http://schemas.microsoft.com/office/powerpoint/2010/main" val="5365603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02" name="Rectangle 8"/>
          <p:cNvSpPr>
            <a:spLocks noChangeArrowheads="1"/>
          </p:cNvSpPr>
          <p:nvPr/>
        </p:nvSpPr>
        <p:spPr bwMode="auto">
          <a:xfrm>
            <a:off x="6249988" y="8609013"/>
            <a:ext cx="449262" cy="212725"/>
          </a:xfrm>
          <a:prstGeom prst="rect">
            <a:avLst/>
          </a:prstGeom>
          <a:noFill/>
          <a:ln w="9525">
            <a:noFill/>
            <a:miter lim="800000"/>
            <a:headEnd/>
            <a:tailEnd/>
          </a:ln>
        </p:spPr>
        <p:txBody>
          <a:bodyPr wrap="none" anchor="ctr"/>
          <a:lstStyle/>
          <a:p>
            <a:pPr>
              <a:defRPr/>
            </a:pPr>
            <a:endParaRPr lang="en-US" dirty="0"/>
          </a:p>
        </p:txBody>
      </p:sp>
      <p:sp>
        <p:nvSpPr>
          <p:cNvPr id="51203" name="Rectangle 9"/>
          <p:cNvSpPr>
            <a:spLocks noChangeArrowheads="1"/>
          </p:cNvSpPr>
          <p:nvPr/>
        </p:nvSpPr>
        <p:spPr bwMode="auto">
          <a:xfrm>
            <a:off x="57150" y="8785225"/>
            <a:ext cx="2619375" cy="347663"/>
          </a:xfrm>
          <a:prstGeom prst="rect">
            <a:avLst/>
          </a:prstGeom>
          <a:noFill/>
          <a:ln w="9525">
            <a:noFill/>
            <a:miter lim="800000"/>
            <a:headEnd/>
            <a:tailEnd/>
          </a:ln>
        </p:spPr>
        <p:txBody>
          <a:bodyPr lIns="95667" tIns="50185" rIns="95667" bIns="50185">
            <a:spAutoFit/>
          </a:bodyPr>
          <a:lstStyle/>
          <a:p>
            <a:pPr algn="l" defTabSz="611188">
              <a:lnSpc>
                <a:spcPct val="100000"/>
              </a:lnSpc>
              <a:tabLst>
                <a:tab pos="2387600" algn="l"/>
                <a:tab pos="4830763" algn="l"/>
              </a:tabLst>
              <a:defRPr/>
            </a:pPr>
            <a:r>
              <a:rPr lang="en-US" sz="800" dirty="0"/>
              <a:t>© 2006, Cisco Systems, Inc. All rights reserved.</a:t>
            </a:r>
          </a:p>
          <a:p>
            <a:pPr algn="l" defTabSz="611188">
              <a:lnSpc>
                <a:spcPct val="100000"/>
              </a:lnSpc>
              <a:tabLst>
                <a:tab pos="2387600" algn="l"/>
                <a:tab pos="4830763" algn="l"/>
              </a:tabLst>
              <a:defRPr/>
            </a:pPr>
            <a:r>
              <a:rPr lang="en-US" sz="800" dirty="0"/>
              <a:t>Presentation_ID.scr</a:t>
            </a:r>
          </a:p>
        </p:txBody>
      </p:sp>
      <p:sp>
        <p:nvSpPr>
          <p:cNvPr id="51204" name="Line 10"/>
          <p:cNvSpPr>
            <a:spLocks noChangeShapeType="1"/>
          </p:cNvSpPr>
          <p:nvPr/>
        </p:nvSpPr>
        <p:spPr bwMode="auto">
          <a:xfrm>
            <a:off x="152400" y="8799513"/>
            <a:ext cx="6653213" cy="0"/>
          </a:xfrm>
          <a:prstGeom prst="line">
            <a:avLst/>
          </a:prstGeom>
          <a:noFill/>
          <a:ln w="12700">
            <a:solidFill>
              <a:schemeClr val="tx1"/>
            </a:solidFill>
            <a:round/>
            <a:headEnd type="none" w="sm" len="sm"/>
            <a:tailEnd type="none" w="sm" len="sm"/>
          </a:ln>
        </p:spPr>
        <p:txBody>
          <a:bodyPr wrap="none" anchor="ctr"/>
          <a:lstStyle/>
          <a:p>
            <a:pPr>
              <a:defRPr/>
            </a:pPr>
            <a:endParaRPr lang="en-US" dirty="0"/>
          </a:p>
        </p:txBody>
      </p:sp>
      <p:sp>
        <p:nvSpPr>
          <p:cNvPr id="183307" name="Rectangle 11"/>
          <p:cNvSpPr>
            <a:spLocks noGrp="1" noChangeArrowheads="1"/>
          </p:cNvSpPr>
          <p:nvPr>
            <p:ph type="sldNum" sz="quarter" idx="5"/>
          </p:nvPr>
        </p:nvSpPr>
        <p:spPr bwMode="auto">
          <a:xfrm>
            <a:off x="5929313" y="8680450"/>
            <a:ext cx="812800" cy="287338"/>
          </a:xfrm>
          <a:prstGeom prst="rect">
            <a:avLst/>
          </a:prstGeom>
          <a:noFill/>
          <a:ln w="9525">
            <a:noFill/>
            <a:miter lim="800000"/>
            <a:headEnd/>
            <a:tailEnd/>
          </a:ln>
          <a:effectLst/>
        </p:spPr>
        <p:txBody>
          <a:bodyPr vert="horz" wrap="square" lIns="18819" tIns="0" rIns="18819" bIns="0" numCol="1" anchor="b" anchorCtr="0" compatLnSpc="1">
            <a:prstTxWarp prst="textNoShape">
              <a:avLst/>
            </a:prstTxWarp>
          </a:bodyPr>
          <a:lstStyle>
            <a:lvl1pPr algn="r" defTabSz="903288">
              <a:lnSpc>
                <a:spcPct val="100000"/>
              </a:lnSpc>
              <a:defRPr sz="800"/>
            </a:lvl1pPr>
          </a:lstStyle>
          <a:p>
            <a:pPr>
              <a:defRPr/>
            </a:pPr>
            <a:fld id="{1C615CF7-9F59-4C8A-B650-E68E69E0FCFD}" type="slidenum">
              <a:rPr lang="en-US"/>
              <a:pPr>
                <a:defRPr/>
              </a:pPr>
              <a:t>‹#›</a:t>
            </a:fld>
            <a:endParaRPr lang="en-US" dirty="0"/>
          </a:p>
        </p:txBody>
      </p:sp>
      <p:sp>
        <p:nvSpPr>
          <p:cNvPr id="54278" name="Rectangle 12"/>
          <p:cNvSpPr>
            <a:spLocks noGrp="1" noRot="1" noChangeAspect="1" noChangeArrowheads="1" noTextEdit="1"/>
          </p:cNvSpPr>
          <p:nvPr>
            <p:ph type="sldImg" idx="2"/>
          </p:nvPr>
        </p:nvSpPr>
        <p:spPr bwMode="auto">
          <a:xfrm>
            <a:off x="873125" y="244475"/>
            <a:ext cx="5321300" cy="3990975"/>
          </a:xfrm>
          <a:prstGeom prst="rect">
            <a:avLst/>
          </a:prstGeom>
          <a:noFill/>
          <a:ln w="12700">
            <a:solidFill>
              <a:schemeClr val="tx1"/>
            </a:solidFill>
            <a:miter lim="800000"/>
            <a:headEnd/>
            <a:tailEnd/>
          </a:ln>
        </p:spPr>
      </p:sp>
      <p:sp>
        <p:nvSpPr>
          <p:cNvPr id="183309" name="Rectangle 13"/>
          <p:cNvSpPr>
            <a:spLocks noGrp="1" noChangeArrowheads="1"/>
          </p:cNvSpPr>
          <p:nvPr>
            <p:ph type="body" sz="quarter" idx="3"/>
          </p:nvPr>
        </p:nvSpPr>
        <p:spPr bwMode="auto">
          <a:xfrm>
            <a:off x="768350" y="4378325"/>
            <a:ext cx="5468938" cy="4252913"/>
          </a:xfrm>
          <a:prstGeom prst="rect">
            <a:avLst/>
          </a:prstGeom>
          <a:noFill/>
          <a:ln w="9525">
            <a:noFill/>
            <a:miter lim="800000"/>
            <a:headEnd/>
            <a:tailEnd/>
          </a:ln>
          <a:effectLst/>
        </p:spPr>
        <p:txBody>
          <a:bodyPr vert="horz" wrap="square" lIns="95667" tIns="50185" rIns="95667" bIns="50185" numCol="1" anchor="t" anchorCtr="0" compatLnSpc="1">
            <a:prstTxWarp prst="textNoShape">
              <a:avLst/>
            </a:prstTxWarp>
          </a:bodyPr>
          <a:lstStyle/>
          <a:p>
            <a:pPr lvl="0"/>
            <a:r>
              <a:rPr lang="en-US" noProof="0" smtClean="0"/>
              <a:t>Body Text</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Tree>
    <p:extLst>
      <p:ext uri="{BB962C8B-B14F-4D97-AF65-F5344CB8AC3E}">
        <p14:creationId xmlns:p14="http://schemas.microsoft.com/office/powerpoint/2010/main" val="3146782537"/>
      </p:ext>
    </p:extLst>
  </p:cSld>
  <p:clrMap bg1="lt1" tx1="dk1" bg2="lt2" tx2="dk2" accent1="accent1" accent2="accent2" accent3="accent3" accent4="accent4" accent5="accent5" accent6="accent6" hlink="hlink" folHlink="folHlink"/>
  <p:notesStyle>
    <a:lvl1pPr marL="112713" indent="-112713" algn="l" defTabSz="1020763" rtl="0" eaLnBrk="0" fontAlgn="base" hangingPunct="0">
      <a:lnSpc>
        <a:spcPct val="90000"/>
      </a:lnSpc>
      <a:spcBef>
        <a:spcPct val="50000"/>
      </a:spcBef>
      <a:spcAft>
        <a:spcPct val="0"/>
      </a:spcAft>
      <a:buSzPct val="100000"/>
      <a:buChar char="•"/>
      <a:defRPr sz="1200" kern="1200">
        <a:solidFill>
          <a:schemeClr val="tx1"/>
        </a:solidFill>
        <a:latin typeface="Arial" charset="0"/>
        <a:ea typeface="+mn-ea"/>
        <a:cs typeface="+mn-cs"/>
      </a:defRPr>
    </a:lvl1pPr>
    <a:lvl2pPr marL="482600" indent="-120650"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2pPr>
    <a:lvl3pPr marL="9667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3pPr>
    <a:lvl4pPr marL="14493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4pPr>
    <a:lvl5pPr marL="1931988" algn="l" defTabSz="1020763" rtl="0" eaLnBrk="0" fontAlgn="base" hangingPunct="0">
      <a:lnSpc>
        <a:spcPct val="90000"/>
      </a:lnSpc>
      <a:spcBef>
        <a:spcPct val="35000"/>
      </a:spcBef>
      <a:spcAft>
        <a:spcPct val="0"/>
      </a:spcAft>
      <a:buSzPct val="100000"/>
      <a:buChar char="•"/>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1"/>
          <p:cNvSpPr>
            <a:spLocks noGrp="1" noChangeArrowheads="1"/>
          </p:cNvSpPr>
          <p:nvPr>
            <p:ph type="sldNum" sz="quarter" idx="5"/>
          </p:nvPr>
        </p:nvSpPr>
        <p:spPr>
          <a:noFill/>
        </p:spPr>
        <p:txBody>
          <a:bodyPr/>
          <a:lstStyle/>
          <a:p>
            <a:fld id="{FF1347AE-0112-4774-B739-631BBB092071}" type="slidenum">
              <a:rPr lang="en-US" smtClean="0"/>
              <a:pPr/>
              <a:t>1</a:t>
            </a:fld>
            <a:endParaRPr lang="en-US" smtClean="0"/>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404813" y="4378325"/>
            <a:ext cx="6121400" cy="4252913"/>
          </a:xfrm>
          <a:noFill/>
          <a:ln/>
        </p:spPr>
        <p:txBody>
          <a:bodyPr/>
          <a:lstStyle/>
          <a:p>
            <a:pPr>
              <a:buFontTx/>
              <a:buNone/>
            </a:pPr>
            <a:r>
              <a:rPr lang="en-US" b="1" dirty="0" smtClean="0"/>
              <a:t>Cisco Networking Academy program</a:t>
            </a:r>
          </a:p>
          <a:p>
            <a:pPr>
              <a:buFontTx/>
              <a:buNone/>
            </a:pPr>
            <a:r>
              <a:rPr lang="en-US" b="1" dirty="0" smtClean="0"/>
              <a:t>Routing </a:t>
            </a:r>
            <a:r>
              <a:rPr lang="en-US" b="1" smtClean="0"/>
              <a:t>&amp; Switching</a:t>
            </a:r>
            <a:endParaRPr lang="en-US" b="1" dirty="0" smtClean="0"/>
          </a:p>
          <a:p>
            <a:pPr>
              <a:buFontTx/>
              <a:buNone/>
            </a:pPr>
            <a:r>
              <a:rPr lang="en-US" sz="1300" b="1" dirty="0" smtClean="0"/>
              <a:t>Chapter 9: Access Control Lists</a:t>
            </a:r>
            <a:endParaRPr lang="en-GB" b="1" dirty="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9.1.3.1</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9.1.3.2</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9.1.3.2</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9.1.3.3</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9.1.3.4</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9.1.3.5</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9.1.4.1</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9.1.4.1</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9.1.4.2</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9.1.5.1</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1"/>
          <p:cNvSpPr>
            <a:spLocks noGrp="1" noChangeArrowheads="1"/>
          </p:cNvSpPr>
          <p:nvPr>
            <p:ph type="sldNum" sz="quarter" idx="5"/>
          </p:nvPr>
        </p:nvSpPr>
        <p:spPr>
          <a:noFill/>
        </p:spPr>
        <p:txBody>
          <a:bodyPr/>
          <a:lstStyle/>
          <a:p>
            <a:fld id="{413E50C7-A33A-4B96-B5B8-3BD9C10BC48C}" type="slidenum">
              <a:rPr lang="en-US" smtClean="0"/>
              <a:pPr/>
              <a:t>2</a:t>
            </a:fld>
            <a:endParaRPr lang="en-US" smtClean="0"/>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p:spPr>
        <p:txBody>
          <a:bodyPr/>
          <a:lstStyle/>
          <a:p>
            <a:pPr>
              <a:buFontTx/>
              <a:buNone/>
            </a:pPr>
            <a:r>
              <a:rPr lang="en-US" b="1" dirty="0" smtClean="0"/>
              <a:t>Chapter 9</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9.1.5.2</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9.1.5.3</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9.2.1.1</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9.2.1.2</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9.2.1.3</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9.2.1.4</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9.2.1.5</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29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9.2.1.6</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9.2.1.7</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9.2.1.8</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9.1.1.1</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9.2.2.1</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9.2.2.2</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9.2.2.3</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9.2.2.5</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9.2.2.6</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9.2.2.7</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9.2.3.1</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39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9.2.3.2</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9.3.1.1</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9.3.1.2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9.1.1.2</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9.3.2.1</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9.3.2.2</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9.3.2.3</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9.3.2.4</a:t>
            </a: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9.3.2.5</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9.3.2.6</a:t>
            </a: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9.4.1.1</a:t>
            </a: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49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9.4.1.2</a:t>
            </a: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9.4.1.3</a:t>
            </a: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9.5.1.1</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9.1.1.3</a:t>
            </a: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9.5.1.1</a:t>
            </a: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9.5.1.1</a:t>
            </a: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9.5.1.2</a:t>
            </a: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9.5.1.2</a:t>
            </a: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9.5.1.3</a:t>
            </a: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9.5.1.4</a:t>
            </a: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9.5.2.1</a:t>
            </a: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59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9.5.2.2</a:t>
            </a: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9.5.2.3</a:t>
            </a: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9.5.2.4</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9.1.1.4</a:t>
            </a: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62</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9.5.2.5</a:t>
            </a: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63</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9.6.1.1</a:t>
            </a: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64</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9.6.1.2</a:t>
            </a: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65</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9.6.2.1</a:t>
            </a: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66</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9.6.2.2</a:t>
            </a: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67</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9.6.2.3</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68</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9.6.2.4</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69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9.6.2.5</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70</a:t>
            </a:fld>
            <a:endParaRPr lang="en-US" smtClean="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71</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9</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9.1.1.5</a:t>
            </a: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72</a:t>
            </a:fld>
            <a:endParaRPr lang="en-US" smtClean="0"/>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73</a:t>
            </a:fld>
            <a:endParaRPr lang="en-US" smtClean="0"/>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74</a:t>
            </a:fld>
            <a:endParaRPr lang="en-US" smtClean="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p:spPr>
        <p:txBody>
          <a:bodyPr/>
          <a:lstStyle/>
          <a:p>
            <a:r>
              <a:rPr lang="en-US" dirty="0" smtClean="0"/>
              <a:t>Chapter 9 Summary</a:t>
            </a:r>
          </a:p>
        </p:txBody>
      </p:sp>
      <p:sp>
        <p:nvSpPr>
          <p:cNvPr id="100356" name="Slide Number Placeholder 3"/>
          <p:cNvSpPr>
            <a:spLocks noGrp="1"/>
          </p:cNvSpPr>
          <p:nvPr>
            <p:ph type="sldNum" sz="quarter" idx="5"/>
          </p:nvPr>
        </p:nvSpPr>
        <p:spPr>
          <a:noFill/>
        </p:spPr>
        <p:txBody>
          <a:bodyPr/>
          <a:lstStyle/>
          <a:p>
            <a:fld id="{B07FA372-31D3-4433-A73B-79DE0EBFB8F4}" type="slidenum">
              <a:rPr lang="en-US" smtClean="0"/>
              <a:pPr/>
              <a:t>75</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10</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9.1.2.1</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11"/>
          <p:cNvSpPr>
            <a:spLocks noGrp="1" noChangeArrowheads="1"/>
          </p:cNvSpPr>
          <p:nvPr>
            <p:ph type="sldNum" sz="quarter" idx="5"/>
          </p:nvPr>
        </p:nvSpPr>
        <p:spPr>
          <a:noFill/>
        </p:spPr>
        <p:txBody>
          <a:bodyPr/>
          <a:lstStyle/>
          <a:p>
            <a:fld id="{570978E6-FB79-4E74-A4A4-2BA13DA27C44}" type="slidenum">
              <a:rPr lang="en-US" smtClean="0"/>
              <a:pPr/>
              <a:t>11</a:t>
            </a:fld>
            <a:endParaRPr lang="en-US" smtClean="0"/>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pPr>
              <a:lnSpc>
                <a:spcPct val="80000"/>
              </a:lnSpc>
              <a:buFontTx/>
              <a:buNone/>
            </a:pPr>
            <a:r>
              <a:rPr lang="en-US" dirty="0" smtClean="0"/>
              <a:t>9.1.2.2</a:t>
            </a: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 descr="PPt_CoverArt1"/>
          <p:cNvPicPr>
            <a:picLocks noChangeAspect="1" noChangeArrowheads="1"/>
          </p:cNvPicPr>
          <p:nvPr/>
        </p:nvPicPr>
        <p:blipFill>
          <a:blip r:embed="rId2" cstate="print"/>
          <a:srcRect/>
          <a:stretch>
            <a:fillRect/>
          </a:stretch>
        </p:blipFill>
        <p:spPr bwMode="auto">
          <a:xfrm>
            <a:off x="0" y="1893888"/>
            <a:ext cx="9140825" cy="2449512"/>
          </a:xfrm>
          <a:prstGeom prst="rect">
            <a:avLst/>
          </a:prstGeom>
          <a:noFill/>
          <a:ln w="9525">
            <a:noFill/>
            <a:miter lim="800000"/>
            <a:headEnd/>
            <a:tailEnd/>
          </a:ln>
        </p:spPr>
      </p:pic>
      <p:sp>
        <p:nvSpPr>
          <p:cNvPr id="5" name="Rectangle 3"/>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6" name="Rectangle 4"/>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
        <p:nvSpPr>
          <p:cNvPr id="7" name="Rectangle 5"/>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8" name="Rectangle 6"/>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8549DCE3-6259-4D7A-B1A4-505BEFE2CF19}"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9"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10"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1290247" name="Rectangle 7"/>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a:t>Click To Edit Master Title Style</a:t>
            </a:r>
          </a:p>
        </p:txBody>
      </p:sp>
      <p:sp>
        <p:nvSpPr>
          <p:cNvPr id="1290248" name="Rectangle 8"/>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55638" y="798513"/>
            <a:ext cx="8145462" cy="8382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655638" y="2014538"/>
            <a:ext cx="7940675" cy="3571875"/>
          </a:xfrm>
        </p:spPr>
        <p:txBody>
          <a:bodyPr/>
          <a:lstStyle/>
          <a:p>
            <a:pPr lvl="0"/>
            <a:endParaRPr lang="en-US" noProof="0" dirty="0" smtClean="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8" descr="PPt_4face_021208.jpg"/>
          <p:cNvPicPr>
            <a:picLocks noChangeAspect="1"/>
          </p:cNvPicPr>
          <p:nvPr/>
        </p:nvPicPr>
        <p:blipFill>
          <a:blip r:embed="rId2" cstate="print"/>
          <a:srcRect/>
          <a:stretch>
            <a:fillRect/>
          </a:stretch>
        </p:blipFill>
        <p:spPr bwMode="auto">
          <a:xfrm>
            <a:off x="0" y="1911350"/>
            <a:ext cx="9144000" cy="2432050"/>
          </a:xfrm>
          <a:prstGeom prst="rect">
            <a:avLst/>
          </a:prstGeom>
          <a:noFill/>
          <a:ln w="9525">
            <a:noFill/>
            <a:miter lim="800000"/>
            <a:headEnd/>
            <a:tailEnd/>
          </a:ln>
        </p:spPr>
      </p:pic>
      <p:sp>
        <p:nvSpPr>
          <p:cNvPr id="5" name="Rectangle 278"/>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6" name="Rectangle 279"/>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sp>
        <p:nvSpPr>
          <p:cNvPr id="7" name="Rectangle 280"/>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8" name="Rectangle 281"/>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68B39EAB-15C0-47DB-80CA-636A5D3D8FC3}" type="slidenum">
              <a:rPr lang="en-US" sz="1000">
                <a:solidFill>
                  <a:srgbClr val="D3D3D3"/>
                </a:solidFill>
              </a:rPr>
              <a:pPr algn="r" defTabSz="814388">
                <a:lnSpc>
                  <a:spcPct val="100000"/>
                </a:lnSpc>
                <a:defRPr/>
              </a:pPr>
              <a:t>‹#›</a:t>
            </a:fld>
            <a:endParaRPr lang="en-US" sz="1000" dirty="0">
              <a:solidFill>
                <a:srgbClr val="D3D3D3"/>
              </a:solidFill>
            </a:endParaRPr>
          </a:p>
        </p:txBody>
      </p:sp>
      <p:pic>
        <p:nvPicPr>
          <p:cNvPr id="9" name="Picture 331" descr="Cisco_NewLogo"/>
          <p:cNvPicPr>
            <a:picLocks noChangeAspect="1" noChangeArrowheads="1"/>
          </p:cNvPicPr>
          <p:nvPr/>
        </p:nvPicPr>
        <p:blipFill>
          <a:blip r:embed="rId3" cstate="print"/>
          <a:srcRect/>
          <a:stretch>
            <a:fillRect/>
          </a:stretch>
        </p:blipFill>
        <p:spPr bwMode="auto">
          <a:xfrm>
            <a:off x="5483225" y="5940425"/>
            <a:ext cx="3354388" cy="474663"/>
          </a:xfrm>
          <a:prstGeom prst="rect">
            <a:avLst/>
          </a:prstGeom>
          <a:noFill/>
          <a:ln w="9525">
            <a:noFill/>
            <a:miter lim="800000"/>
            <a:headEnd/>
            <a:tailEnd/>
          </a:ln>
        </p:spPr>
      </p:pic>
      <p:pic>
        <p:nvPicPr>
          <p:cNvPr id="10" name="Picture 333" descr="Cisco"/>
          <p:cNvPicPr>
            <a:picLocks noChangeAspect="1" noChangeArrowheads="1"/>
          </p:cNvPicPr>
          <p:nvPr/>
        </p:nvPicPr>
        <p:blipFill>
          <a:blip r:embed="rId4" cstate="print"/>
          <a:srcRect/>
          <a:stretch>
            <a:fillRect/>
          </a:stretch>
        </p:blipFill>
        <p:spPr bwMode="auto">
          <a:xfrm>
            <a:off x="246063" y="119063"/>
            <a:ext cx="1171575" cy="904875"/>
          </a:xfrm>
          <a:prstGeom prst="rect">
            <a:avLst/>
          </a:prstGeom>
          <a:noFill/>
          <a:ln w="9525">
            <a:noFill/>
            <a:miter lim="800000"/>
            <a:headEnd/>
            <a:tailEnd/>
          </a:ln>
        </p:spPr>
      </p:pic>
      <p:sp>
        <p:nvSpPr>
          <p:cNvPr id="369873" name="Rectangle 209"/>
          <p:cNvSpPr>
            <a:spLocks noGrp="1" noChangeArrowheads="1"/>
          </p:cNvSpPr>
          <p:nvPr>
            <p:ph type="ctrTitle"/>
          </p:nvPr>
        </p:nvSpPr>
        <p:spPr bwMode="white">
          <a:xfrm>
            <a:off x="311150" y="2671763"/>
            <a:ext cx="3768725" cy="830262"/>
          </a:xfrm>
          <a:ln/>
        </p:spPr>
        <p:txBody>
          <a:bodyPr anchor="ctr"/>
          <a:lstStyle>
            <a:lvl1pPr>
              <a:defRPr sz="3000" b="0">
                <a:solidFill>
                  <a:srgbClr val="FFFFFF"/>
                </a:solidFill>
              </a:defRPr>
            </a:lvl1pPr>
          </a:lstStyle>
          <a:p>
            <a:r>
              <a:rPr lang="en-US" smtClean="0"/>
              <a:t>Click to edit Master title style</a:t>
            </a:r>
            <a:endParaRPr lang="en-US"/>
          </a:p>
        </p:txBody>
      </p:sp>
      <p:sp>
        <p:nvSpPr>
          <p:cNvPr id="369874" name="Rectangle 210"/>
          <p:cNvSpPr>
            <a:spLocks noGrp="1" noChangeArrowheads="1"/>
          </p:cNvSpPr>
          <p:nvPr>
            <p:ph type="subTitle" idx="1"/>
          </p:nvPr>
        </p:nvSpPr>
        <p:spPr>
          <a:xfrm>
            <a:off x="311150" y="4672013"/>
            <a:ext cx="4103688" cy="658812"/>
          </a:xfrm>
          <a:ln/>
        </p:spPr>
        <p:txBody>
          <a:bodyPr/>
          <a:lstStyle>
            <a:lvl1pPr marL="0" indent="0">
              <a:lnSpc>
                <a:spcPct val="90000"/>
              </a:lnSpc>
              <a:buFont typeface="Wingdings" pitchFamily="2" charset="2"/>
              <a:buNone/>
              <a:defRPr sz="2000" b="1">
                <a:solidFill>
                  <a:schemeClr val="bg2"/>
                </a:solidFill>
              </a:defRPr>
            </a:lvl1pPr>
          </a:lstStyle>
          <a:p>
            <a:r>
              <a:rPr lang="en-US" smtClean="0"/>
              <a:t>Click to edit Master subtitle style</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65925" y="798513"/>
            <a:ext cx="2035175" cy="47879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55638" y="798513"/>
            <a:ext cx="5957887" cy="47879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55638" y="2014538"/>
            <a:ext cx="3894137"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702175" y="2014538"/>
            <a:ext cx="3894138" cy="35718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image" Target="../media/image5.png"/><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1027" name="Rectangle 4"/>
          <p:cNvSpPr>
            <a:spLocks noChangeArrowheads="1"/>
          </p:cNvSpPr>
          <p:nvPr/>
        </p:nvSpPr>
        <p:spPr bwMode="auto">
          <a:xfrm>
            <a:off x="193675" y="6562725"/>
            <a:ext cx="962025" cy="298450"/>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ITE PC v4.1</a:t>
            </a:r>
          </a:p>
          <a:p>
            <a:pPr algn="l" defTabSz="814388">
              <a:lnSpc>
                <a:spcPct val="100000"/>
              </a:lnSpc>
              <a:defRPr/>
            </a:pPr>
            <a:r>
              <a:rPr lang="en-US" sz="700" dirty="0">
                <a:solidFill>
                  <a:srgbClr val="D3D3D3"/>
                </a:solidFill>
              </a:rPr>
              <a:t>Chapter 1</a:t>
            </a:r>
          </a:p>
        </p:txBody>
      </p:sp>
      <p:sp>
        <p:nvSpPr>
          <p:cNvPr id="1028" name="Rectangle 5"/>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34F42D9-89E1-4620-9E58-D735D372F12F}"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1029" name="Rectangle 6"/>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pic>
        <p:nvPicPr>
          <p:cNvPr id="1030" name="Picture 7" descr="PPt_TopBand_Artwork"/>
          <p:cNvPicPr>
            <a:picLocks noChangeAspect="1" noChangeArrowheads="1"/>
          </p:cNvPicPr>
          <p:nvPr/>
        </p:nvPicPr>
        <p:blipFill>
          <a:blip r:embed="rId14" cstate="print"/>
          <a:srcRect/>
          <a:stretch>
            <a:fillRect/>
          </a:stretch>
        </p:blipFill>
        <p:spPr bwMode="auto">
          <a:xfrm>
            <a:off x="0" y="0"/>
            <a:ext cx="9140825" cy="685800"/>
          </a:xfrm>
          <a:prstGeom prst="rect">
            <a:avLst/>
          </a:prstGeom>
          <a:noFill/>
          <a:ln w="9525">
            <a:noFill/>
            <a:miter lim="800000"/>
            <a:headEnd/>
            <a:tailEnd/>
          </a:ln>
        </p:spPr>
      </p:pic>
      <p:sp>
        <p:nvSpPr>
          <p:cNvPr id="1031" name="Rectangle 8"/>
          <p:cNvSpPr>
            <a:spLocks noChangeArrowheads="1"/>
          </p:cNvSpPr>
          <p:nvPr/>
        </p:nvSpPr>
        <p:spPr bwMode="auto">
          <a:xfrm>
            <a:off x="4498975" y="6670675"/>
            <a:ext cx="2347913" cy="190500"/>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2007 – 2010, Cisco Systems, Inc. All rights reserved.</a:t>
            </a:r>
          </a:p>
        </p:txBody>
      </p:sp>
      <p:sp>
        <p:nvSpPr>
          <p:cNvPr id="1032" name="Rectangle 9"/>
          <p:cNvSpPr>
            <a:spLocks noChangeArrowheads="1"/>
          </p:cNvSpPr>
          <p:nvPr/>
        </p:nvSpPr>
        <p:spPr bwMode="auto">
          <a:xfrm>
            <a:off x="7123113" y="6672263"/>
            <a:ext cx="650875"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Public</a:t>
            </a:r>
          </a:p>
        </p:txBody>
      </p:sp>
    </p:spTree>
  </p:cSld>
  <p:clrMap bg1="lt1" tx1="dk1" bg2="lt2" tx2="dk2" accent1="accent1" accent2="accent2" accent3="accent3" accent4="accent4" accent5="accent5" accent6="accent6" hlink="hlink" folHlink="folHlink"/>
  <p:sldLayoutIdLst>
    <p:sldLayoutId id="2147484530" r:id="rId1"/>
    <p:sldLayoutId id="2147484509" r:id="rId2"/>
    <p:sldLayoutId id="2147484510" r:id="rId3"/>
    <p:sldLayoutId id="2147484511" r:id="rId4"/>
    <p:sldLayoutId id="2147484512" r:id="rId5"/>
    <p:sldLayoutId id="2147484513" r:id="rId6"/>
    <p:sldLayoutId id="2147484514" r:id="rId7"/>
    <p:sldLayoutId id="2147484515" r:id="rId8"/>
    <p:sldLayoutId id="2147484516" r:id="rId9"/>
    <p:sldLayoutId id="2147484517" r:id="rId10"/>
    <p:sldLayoutId id="2147484518" r:id="rId11"/>
    <p:sldLayoutId id="2147484519" r:id="rId12"/>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fontAlgn="base">
        <a:lnSpc>
          <a:spcPct val="90000"/>
        </a:lnSpc>
        <a:spcBef>
          <a:spcPct val="0"/>
        </a:spcBef>
        <a:spcAft>
          <a:spcPct val="0"/>
        </a:spcAft>
        <a:defRPr sz="3200" b="1">
          <a:solidFill>
            <a:srgbClr val="708CA1"/>
          </a:solidFill>
          <a:latin typeface="Arial" charset="0"/>
        </a:defRPr>
      </a:lvl6pPr>
      <a:lvl7pPr marL="914400" algn="l" defTabSz="814388" rtl="0" fontAlgn="base">
        <a:lnSpc>
          <a:spcPct val="90000"/>
        </a:lnSpc>
        <a:spcBef>
          <a:spcPct val="0"/>
        </a:spcBef>
        <a:spcAft>
          <a:spcPct val="0"/>
        </a:spcAft>
        <a:defRPr sz="3200" b="1">
          <a:solidFill>
            <a:srgbClr val="708CA1"/>
          </a:solidFill>
          <a:latin typeface="Arial" charset="0"/>
        </a:defRPr>
      </a:lvl7pPr>
      <a:lvl8pPr marL="1371600" algn="l" defTabSz="814388" rtl="0" fontAlgn="base">
        <a:lnSpc>
          <a:spcPct val="90000"/>
        </a:lnSpc>
        <a:spcBef>
          <a:spcPct val="0"/>
        </a:spcBef>
        <a:spcAft>
          <a:spcPct val="0"/>
        </a:spcAft>
        <a:defRPr sz="3200" b="1">
          <a:solidFill>
            <a:srgbClr val="708CA1"/>
          </a:solidFill>
          <a:latin typeface="Arial" charset="0"/>
        </a:defRPr>
      </a:lvl8pPr>
      <a:lvl9pPr marL="1828800" algn="l" defTabSz="814388" rtl="0" fontAlgn="base">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0" fontAlgn="base" hangingPunct="0">
        <a:lnSpc>
          <a:spcPct val="95000"/>
        </a:lnSpc>
        <a:spcBef>
          <a:spcPct val="35000"/>
        </a:spcBef>
        <a:spcAft>
          <a:spcPct val="0"/>
        </a:spcAft>
        <a:buClr>
          <a:srgbClr val="708CA1"/>
        </a:buClr>
        <a:defRPr sz="2000">
          <a:solidFill>
            <a:schemeClr val="tx1"/>
          </a:solidFill>
          <a:latin typeface="+mn-lt"/>
        </a:defRPr>
      </a:lvl6pPr>
      <a:lvl7pPr marL="2519363" algn="l" defTabSz="814388" rtl="0" eaLnBrk="0" fontAlgn="base" hangingPunct="0">
        <a:lnSpc>
          <a:spcPct val="95000"/>
        </a:lnSpc>
        <a:spcBef>
          <a:spcPct val="35000"/>
        </a:spcBef>
        <a:spcAft>
          <a:spcPct val="0"/>
        </a:spcAft>
        <a:buClr>
          <a:srgbClr val="708CA1"/>
        </a:buClr>
        <a:defRPr sz="2000">
          <a:solidFill>
            <a:schemeClr val="tx1"/>
          </a:solidFill>
          <a:latin typeface="+mn-lt"/>
        </a:defRPr>
      </a:lvl7pPr>
      <a:lvl8pPr marL="2976563" algn="l" defTabSz="814388" rtl="0" eaLnBrk="0" fontAlgn="base" hangingPunct="0">
        <a:lnSpc>
          <a:spcPct val="95000"/>
        </a:lnSpc>
        <a:spcBef>
          <a:spcPct val="35000"/>
        </a:spcBef>
        <a:spcAft>
          <a:spcPct val="0"/>
        </a:spcAft>
        <a:buClr>
          <a:srgbClr val="708CA1"/>
        </a:buClr>
        <a:defRPr sz="2000">
          <a:solidFill>
            <a:schemeClr val="tx1"/>
          </a:solidFill>
          <a:latin typeface="+mn-lt"/>
        </a:defRPr>
      </a:lvl8pPr>
      <a:lvl9pPr marL="3433763" algn="l" defTabSz="814388" rtl="0" eaLnBrk="0" fontAlgn="base" hangingPunct="0">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6146"/>
          <p:cNvSpPr>
            <a:spLocks noGrp="1" noChangeArrowheads="1"/>
          </p:cNvSpPr>
          <p:nvPr>
            <p:ph type="title"/>
          </p:nvPr>
        </p:nvSpPr>
        <p:spPr bwMode="auto">
          <a:xfrm>
            <a:off x="655638" y="798513"/>
            <a:ext cx="8145462" cy="838200"/>
          </a:xfrm>
          <a:prstGeom prst="rect">
            <a:avLst/>
          </a:prstGeom>
          <a:noFill/>
          <a:ln w="9525" algn="ctr">
            <a:noFill/>
            <a:miter lim="800000"/>
            <a:headEnd/>
            <a:tailEnd/>
          </a:ln>
        </p:spPr>
        <p:txBody>
          <a:bodyPr vert="horz" wrap="square" lIns="82124" tIns="41061" rIns="82124" bIns="41061" numCol="1" anchor="b" anchorCtr="0" compatLnSpc="1">
            <a:prstTxWarp prst="textNoShape">
              <a:avLst/>
            </a:prstTxWarp>
          </a:bodyPr>
          <a:lstStyle/>
          <a:p>
            <a:pPr lvl="0"/>
            <a:r>
              <a:rPr lang="en-US" smtClean="0"/>
              <a:t>Slide Title</a:t>
            </a:r>
          </a:p>
        </p:txBody>
      </p:sp>
      <p:sp>
        <p:nvSpPr>
          <p:cNvPr id="2051" name="Rectangle 6281"/>
          <p:cNvSpPr>
            <a:spLocks noChangeArrowheads="1"/>
          </p:cNvSpPr>
          <p:nvPr/>
        </p:nvSpPr>
        <p:spPr bwMode="auto">
          <a:xfrm>
            <a:off x="193675" y="6672263"/>
            <a:ext cx="962025" cy="188912"/>
          </a:xfrm>
          <a:prstGeom prst="rect">
            <a:avLst/>
          </a:prstGeom>
          <a:noFill/>
          <a:ln w="9525">
            <a:noFill/>
            <a:miter lim="800000"/>
            <a:headEnd/>
            <a:tailEnd/>
          </a:ln>
        </p:spPr>
        <p:txBody>
          <a:bodyPr lIns="82124" tIns="41061" rIns="82124" bIns="41061" anchor="b">
            <a:spAutoFit/>
          </a:bodyPr>
          <a:lstStyle/>
          <a:p>
            <a:pPr algn="l" defTabSz="814388">
              <a:lnSpc>
                <a:spcPct val="100000"/>
              </a:lnSpc>
              <a:defRPr/>
            </a:pPr>
            <a:r>
              <a:rPr lang="en-US" sz="700" dirty="0">
                <a:solidFill>
                  <a:srgbClr val="D3D3D3"/>
                </a:solidFill>
              </a:rPr>
              <a:t>Presentation_ID</a:t>
            </a:r>
          </a:p>
        </p:txBody>
      </p:sp>
      <p:sp>
        <p:nvSpPr>
          <p:cNvPr id="2052" name="Rectangle 6282"/>
          <p:cNvSpPr>
            <a:spLocks noChangeArrowheads="1"/>
          </p:cNvSpPr>
          <p:nvPr/>
        </p:nvSpPr>
        <p:spPr bwMode="auto">
          <a:xfrm>
            <a:off x="8596313" y="6626225"/>
            <a:ext cx="320675" cy="234950"/>
          </a:xfrm>
          <a:prstGeom prst="rect">
            <a:avLst/>
          </a:prstGeom>
          <a:noFill/>
          <a:ln w="9525" algn="ctr">
            <a:noFill/>
            <a:miter lim="800000"/>
            <a:headEnd/>
            <a:tailEnd/>
          </a:ln>
        </p:spPr>
        <p:txBody>
          <a:bodyPr wrap="none" lIns="82124" tIns="41061" rIns="82124" bIns="41061" anchor="b">
            <a:spAutoFit/>
          </a:bodyPr>
          <a:lstStyle/>
          <a:p>
            <a:pPr algn="r" defTabSz="814388">
              <a:lnSpc>
                <a:spcPct val="100000"/>
              </a:lnSpc>
              <a:defRPr/>
            </a:pPr>
            <a:fld id="{9C83DDDE-9DCD-477B-857E-9601FF96A69C}" type="slidenum">
              <a:rPr lang="en-US" sz="1000">
                <a:solidFill>
                  <a:srgbClr val="D3D3D3"/>
                </a:solidFill>
              </a:rPr>
              <a:pPr algn="r" defTabSz="814388">
                <a:lnSpc>
                  <a:spcPct val="100000"/>
                </a:lnSpc>
                <a:defRPr/>
              </a:pPr>
              <a:t>‹#›</a:t>
            </a:fld>
            <a:endParaRPr lang="en-US" sz="1000" dirty="0">
              <a:solidFill>
                <a:srgbClr val="D3D3D3"/>
              </a:solidFill>
            </a:endParaRPr>
          </a:p>
        </p:txBody>
      </p:sp>
      <p:sp>
        <p:nvSpPr>
          <p:cNvPr id="2053" name="Rectangle 6284"/>
          <p:cNvSpPr>
            <a:spLocks noGrp="1" noChangeArrowheads="1"/>
          </p:cNvSpPr>
          <p:nvPr>
            <p:ph type="body" idx="1"/>
          </p:nvPr>
        </p:nvSpPr>
        <p:spPr bwMode="auto">
          <a:xfrm>
            <a:off x="655638" y="2014538"/>
            <a:ext cx="7940675" cy="3571875"/>
          </a:xfrm>
          <a:prstGeom prst="rect">
            <a:avLst/>
          </a:prstGeom>
          <a:noFill/>
          <a:ln w="9525" algn="ctr">
            <a:noFill/>
            <a:miter lim="800000"/>
            <a:headEnd/>
            <a:tailEnd/>
          </a:ln>
        </p:spPr>
        <p:txBody>
          <a:bodyPr vert="horz" wrap="square" lIns="82124" tIns="41061" rIns="82124" bIns="41061" numCol="1" anchor="t" anchorCtr="0" compatLnSpc="1">
            <a:prstTxWarp prst="textNoShape">
              <a:avLst/>
            </a:prstTxWarp>
          </a:bodyPr>
          <a:lstStyle/>
          <a:p>
            <a:pPr lvl="0"/>
            <a:r>
              <a:rPr lang="en-US" smtClean="0"/>
              <a:t>Body Text</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2054" name="Rectangle 6312"/>
          <p:cNvSpPr>
            <a:spLocks noChangeArrowheads="1"/>
          </p:cNvSpPr>
          <p:nvPr/>
        </p:nvSpPr>
        <p:spPr bwMode="auto">
          <a:xfrm>
            <a:off x="4498975" y="6672263"/>
            <a:ext cx="2022475" cy="188912"/>
          </a:xfrm>
          <a:prstGeom prst="rect">
            <a:avLst/>
          </a:prstGeom>
          <a:noFill/>
          <a:ln w="9525">
            <a:noFill/>
            <a:miter lim="800000"/>
            <a:headEnd/>
            <a:tailEnd/>
          </a:ln>
        </p:spPr>
        <p:txBody>
          <a:bodyPr wrap="none" lIns="82124" tIns="41061" rIns="82124" bIns="41061" anchor="b" anchorCtr="1">
            <a:spAutoFit/>
          </a:bodyPr>
          <a:lstStyle/>
          <a:p>
            <a:pPr algn="l" defTabSz="814388">
              <a:lnSpc>
                <a:spcPct val="100000"/>
              </a:lnSpc>
              <a:defRPr/>
            </a:pPr>
            <a:r>
              <a:rPr lang="en-US" sz="700" dirty="0">
                <a:solidFill>
                  <a:srgbClr val="D3D3D3"/>
                </a:solidFill>
              </a:rPr>
              <a:t>© 2008 Cisco Systems, Inc. All rights reserved.</a:t>
            </a:r>
          </a:p>
        </p:txBody>
      </p:sp>
      <p:sp>
        <p:nvSpPr>
          <p:cNvPr id="2055" name="Rectangle 6313"/>
          <p:cNvSpPr>
            <a:spLocks noChangeArrowheads="1"/>
          </p:cNvSpPr>
          <p:nvPr/>
        </p:nvSpPr>
        <p:spPr bwMode="auto">
          <a:xfrm>
            <a:off x="6896100" y="6672263"/>
            <a:ext cx="877888" cy="188912"/>
          </a:xfrm>
          <a:prstGeom prst="rect">
            <a:avLst/>
          </a:prstGeom>
          <a:noFill/>
          <a:ln w="9525">
            <a:noFill/>
            <a:miter lim="800000"/>
            <a:headEnd/>
            <a:tailEnd/>
          </a:ln>
        </p:spPr>
        <p:txBody>
          <a:bodyPr wrap="none" lIns="82124" tIns="41061" rIns="82124" bIns="41061" anchor="b">
            <a:spAutoFit/>
          </a:bodyPr>
          <a:lstStyle/>
          <a:p>
            <a:pPr algn="r" defTabSz="814388">
              <a:lnSpc>
                <a:spcPct val="100000"/>
              </a:lnSpc>
              <a:defRPr/>
            </a:pPr>
            <a:r>
              <a:rPr lang="en-US" sz="700" dirty="0">
                <a:solidFill>
                  <a:srgbClr val="D3D3D3"/>
                </a:solidFill>
              </a:rPr>
              <a:t>Cisco Confidential</a:t>
            </a:r>
          </a:p>
        </p:txBody>
      </p:sp>
      <p:pic>
        <p:nvPicPr>
          <p:cNvPr id="2056" name="Picture 8" descr="Rev08_Cisco_BrandBar10_060408.png"/>
          <p:cNvPicPr>
            <a:picLocks noChangeAspect="1"/>
          </p:cNvPicPr>
          <p:nvPr/>
        </p:nvPicPr>
        <p:blipFill>
          <a:blip r:embed="rId13" cstate="print"/>
          <a:srcRect/>
          <a:stretch>
            <a:fillRect/>
          </a:stretch>
        </p:blipFill>
        <p:spPr bwMode="auto">
          <a:xfrm>
            <a:off x="0" y="0"/>
            <a:ext cx="9144000" cy="34131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531" r:id="rId1"/>
    <p:sldLayoutId id="2147484520" r:id="rId2"/>
    <p:sldLayoutId id="2147484521" r:id="rId3"/>
    <p:sldLayoutId id="2147484522" r:id="rId4"/>
    <p:sldLayoutId id="2147484523" r:id="rId5"/>
    <p:sldLayoutId id="2147484524" r:id="rId6"/>
    <p:sldLayoutId id="2147484525" r:id="rId7"/>
    <p:sldLayoutId id="2147484526" r:id="rId8"/>
    <p:sldLayoutId id="2147484527" r:id="rId9"/>
    <p:sldLayoutId id="2147484528" r:id="rId10"/>
    <p:sldLayoutId id="2147484529" r:id="rId11"/>
  </p:sldLayoutIdLst>
  <p:timing>
    <p:tnLst>
      <p:par>
        <p:cTn id="1" dur="indefinite" restart="never" nodeType="tmRoot"/>
      </p:par>
    </p:tnLst>
  </p:timing>
  <p:txStyles>
    <p:titleStyle>
      <a:lvl1pPr algn="l" defTabSz="814388" rtl="0" eaLnBrk="0" fontAlgn="base" hangingPunct="0">
        <a:lnSpc>
          <a:spcPct val="90000"/>
        </a:lnSpc>
        <a:spcBef>
          <a:spcPct val="0"/>
        </a:spcBef>
        <a:spcAft>
          <a:spcPct val="0"/>
        </a:spcAft>
        <a:defRPr sz="3200" b="1">
          <a:solidFill>
            <a:srgbClr val="708CA1"/>
          </a:solidFill>
          <a:latin typeface="+mj-lt"/>
          <a:ea typeface="+mj-ea"/>
          <a:cs typeface="+mj-cs"/>
        </a:defRPr>
      </a:lvl1pPr>
      <a:lvl2pPr algn="l" defTabSz="814388" rtl="0" eaLnBrk="0" fontAlgn="base" hangingPunct="0">
        <a:lnSpc>
          <a:spcPct val="90000"/>
        </a:lnSpc>
        <a:spcBef>
          <a:spcPct val="0"/>
        </a:spcBef>
        <a:spcAft>
          <a:spcPct val="0"/>
        </a:spcAft>
        <a:defRPr sz="3200" b="1">
          <a:solidFill>
            <a:srgbClr val="708CA1"/>
          </a:solidFill>
          <a:latin typeface="Arial" charset="0"/>
        </a:defRPr>
      </a:lvl2pPr>
      <a:lvl3pPr algn="l" defTabSz="814388" rtl="0" eaLnBrk="0" fontAlgn="base" hangingPunct="0">
        <a:lnSpc>
          <a:spcPct val="90000"/>
        </a:lnSpc>
        <a:spcBef>
          <a:spcPct val="0"/>
        </a:spcBef>
        <a:spcAft>
          <a:spcPct val="0"/>
        </a:spcAft>
        <a:defRPr sz="3200" b="1">
          <a:solidFill>
            <a:srgbClr val="708CA1"/>
          </a:solidFill>
          <a:latin typeface="Arial" charset="0"/>
        </a:defRPr>
      </a:lvl3pPr>
      <a:lvl4pPr algn="l" defTabSz="814388" rtl="0" eaLnBrk="0" fontAlgn="base" hangingPunct="0">
        <a:lnSpc>
          <a:spcPct val="90000"/>
        </a:lnSpc>
        <a:spcBef>
          <a:spcPct val="0"/>
        </a:spcBef>
        <a:spcAft>
          <a:spcPct val="0"/>
        </a:spcAft>
        <a:defRPr sz="3200" b="1">
          <a:solidFill>
            <a:srgbClr val="708CA1"/>
          </a:solidFill>
          <a:latin typeface="Arial" charset="0"/>
        </a:defRPr>
      </a:lvl4pPr>
      <a:lvl5pPr algn="l" defTabSz="814388" rtl="0" eaLnBrk="0" fontAlgn="base" hangingPunct="0">
        <a:lnSpc>
          <a:spcPct val="90000"/>
        </a:lnSpc>
        <a:spcBef>
          <a:spcPct val="0"/>
        </a:spcBef>
        <a:spcAft>
          <a:spcPct val="0"/>
        </a:spcAft>
        <a:defRPr sz="3200" b="1">
          <a:solidFill>
            <a:srgbClr val="708CA1"/>
          </a:solidFill>
          <a:latin typeface="Arial" charset="0"/>
        </a:defRPr>
      </a:lvl5pPr>
      <a:lvl6pPr marL="457200" algn="l" defTabSz="814388" rtl="0" eaLnBrk="1" fontAlgn="base" hangingPunct="1">
        <a:lnSpc>
          <a:spcPct val="90000"/>
        </a:lnSpc>
        <a:spcBef>
          <a:spcPct val="0"/>
        </a:spcBef>
        <a:spcAft>
          <a:spcPct val="0"/>
        </a:spcAft>
        <a:defRPr sz="3200" b="1">
          <a:solidFill>
            <a:srgbClr val="708CA1"/>
          </a:solidFill>
          <a:latin typeface="Arial" charset="0"/>
        </a:defRPr>
      </a:lvl6pPr>
      <a:lvl7pPr marL="914400" algn="l" defTabSz="814388" rtl="0" eaLnBrk="1" fontAlgn="base" hangingPunct="1">
        <a:lnSpc>
          <a:spcPct val="90000"/>
        </a:lnSpc>
        <a:spcBef>
          <a:spcPct val="0"/>
        </a:spcBef>
        <a:spcAft>
          <a:spcPct val="0"/>
        </a:spcAft>
        <a:defRPr sz="3200" b="1">
          <a:solidFill>
            <a:srgbClr val="708CA1"/>
          </a:solidFill>
          <a:latin typeface="Arial" charset="0"/>
        </a:defRPr>
      </a:lvl7pPr>
      <a:lvl8pPr marL="1371600" algn="l" defTabSz="814388" rtl="0" eaLnBrk="1" fontAlgn="base" hangingPunct="1">
        <a:lnSpc>
          <a:spcPct val="90000"/>
        </a:lnSpc>
        <a:spcBef>
          <a:spcPct val="0"/>
        </a:spcBef>
        <a:spcAft>
          <a:spcPct val="0"/>
        </a:spcAft>
        <a:defRPr sz="3200" b="1">
          <a:solidFill>
            <a:srgbClr val="708CA1"/>
          </a:solidFill>
          <a:latin typeface="Arial" charset="0"/>
        </a:defRPr>
      </a:lvl8pPr>
      <a:lvl9pPr marL="1828800" algn="l" defTabSz="814388" rtl="0" eaLnBrk="1" fontAlgn="base" hangingPunct="1">
        <a:lnSpc>
          <a:spcPct val="90000"/>
        </a:lnSpc>
        <a:spcBef>
          <a:spcPct val="0"/>
        </a:spcBef>
        <a:spcAft>
          <a:spcPct val="0"/>
        </a:spcAft>
        <a:defRPr sz="3200" b="1">
          <a:solidFill>
            <a:srgbClr val="708CA1"/>
          </a:solidFill>
          <a:latin typeface="Arial" charset="0"/>
        </a:defRPr>
      </a:lvl9pPr>
    </p:titleStyle>
    <p:bodyStyle>
      <a:lvl1pPr marL="236538" indent="-236538" algn="l" defTabSz="814388" rtl="0" eaLnBrk="0" fontAlgn="base" hangingPunct="0">
        <a:lnSpc>
          <a:spcPct val="95000"/>
        </a:lnSpc>
        <a:spcBef>
          <a:spcPct val="50000"/>
        </a:spcBef>
        <a:spcAft>
          <a:spcPct val="0"/>
        </a:spcAft>
        <a:buClr>
          <a:srgbClr val="708CA1"/>
        </a:buClr>
        <a:buFont typeface="Wingdings" pitchFamily="2" charset="2"/>
        <a:buChar char="§"/>
        <a:defRPr sz="2400">
          <a:solidFill>
            <a:schemeClr val="tx1"/>
          </a:solidFill>
          <a:latin typeface="+mn-lt"/>
          <a:ea typeface="+mn-ea"/>
          <a:cs typeface="+mn-cs"/>
        </a:defRPr>
      </a:lvl1pPr>
      <a:lvl2pPr marL="57467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2pPr>
      <a:lvl3pPr marL="914400" algn="l" defTabSz="814388" rtl="0" eaLnBrk="0" fontAlgn="base" hangingPunct="0">
        <a:lnSpc>
          <a:spcPct val="95000"/>
        </a:lnSpc>
        <a:spcBef>
          <a:spcPct val="35000"/>
        </a:spcBef>
        <a:spcAft>
          <a:spcPct val="0"/>
        </a:spcAft>
        <a:buClr>
          <a:srgbClr val="708CA1"/>
        </a:buClr>
        <a:defRPr sz="2000">
          <a:solidFill>
            <a:schemeClr val="tx1"/>
          </a:solidFill>
          <a:latin typeface="+mn-lt"/>
        </a:defRPr>
      </a:lvl3pPr>
      <a:lvl4pPr marL="1254125" indent="117475" algn="l" defTabSz="814388" rtl="0" eaLnBrk="0" fontAlgn="base" hangingPunct="0">
        <a:lnSpc>
          <a:spcPct val="95000"/>
        </a:lnSpc>
        <a:spcBef>
          <a:spcPct val="35000"/>
        </a:spcBef>
        <a:spcAft>
          <a:spcPct val="0"/>
        </a:spcAft>
        <a:buClr>
          <a:srgbClr val="708CA1"/>
        </a:buClr>
        <a:defRPr sz="2000">
          <a:solidFill>
            <a:schemeClr val="tx1"/>
          </a:solidFill>
          <a:latin typeface="+mn-lt"/>
        </a:defRPr>
      </a:lvl4pPr>
      <a:lvl5pPr marL="1604963" indent="223838" algn="l" defTabSz="814388" rtl="0" eaLnBrk="0" fontAlgn="base" hangingPunct="0">
        <a:lnSpc>
          <a:spcPct val="95000"/>
        </a:lnSpc>
        <a:spcBef>
          <a:spcPct val="35000"/>
        </a:spcBef>
        <a:spcAft>
          <a:spcPct val="0"/>
        </a:spcAft>
        <a:buClr>
          <a:srgbClr val="708CA1"/>
        </a:buClr>
        <a:defRPr sz="2000">
          <a:solidFill>
            <a:schemeClr val="tx1"/>
          </a:solidFill>
          <a:latin typeface="+mn-lt"/>
        </a:defRPr>
      </a:lvl5pPr>
      <a:lvl6pPr marL="2062163" algn="l" defTabSz="814388" rtl="0" eaLnBrk="1" fontAlgn="base" hangingPunct="1">
        <a:lnSpc>
          <a:spcPct val="95000"/>
        </a:lnSpc>
        <a:spcBef>
          <a:spcPct val="35000"/>
        </a:spcBef>
        <a:spcAft>
          <a:spcPct val="0"/>
        </a:spcAft>
        <a:buClr>
          <a:srgbClr val="708CA1"/>
        </a:buClr>
        <a:defRPr sz="2000">
          <a:solidFill>
            <a:schemeClr val="tx1"/>
          </a:solidFill>
          <a:latin typeface="+mn-lt"/>
        </a:defRPr>
      </a:lvl6pPr>
      <a:lvl7pPr marL="2519363" algn="l" defTabSz="814388" rtl="0" eaLnBrk="1" fontAlgn="base" hangingPunct="1">
        <a:lnSpc>
          <a:spcPct val="95000"/>
        </a:lnSpc>
        <a:spcBef>
          <a:spcPct val="35000"/>
        </a:spcBef>
        <a:spcAft>
          <a:spcPct val="0"/>
        </a:spcAft>
        <a:buClr>
          <a:srgbClr val="708CA1"/>
        </a:buClr>
        <a:defRPr sz="2000">
          <a:solidFill>
            <a:schemeClr val="tx1"/>
          </a:solidFill>
          <a:latin typeface="+mn-lt"/>
        </a:defRPr>
      </a:lvl7pPr>
      <a:lvl8pPr marL="2976563" algn="l" defTabSz="814388" rtl="0" eaLnBrk="1" fontAlgn="base" hangingPunct="1">
        <a:lnSpc>
          <a:spcPct val="95000"/>
        </a:lnSpc>
        <a:spcBef>
          <a:spcPct val="35000"/>
        </a:spcBef>
        <a:spcAft>
          <a:spcPct val="0"/>
        </a:spcAft>
        <a:buClr>
          <a:srgbClr val="708CA1"/>
        </a:buClr>
        <a:defRPr sz="2000">
          <a:solidFill>
            <a:schemeClr val="tx1"/>
          </a:solidFill>
          <a:latin typeface="+mn-lt"/>
        </a:defRPr>
      </a:lvl8pPr>
      <a:lvl9pPr marL="3433763" algn="l" defTabSz="814388" rtl="0" eaLnBrk="1" fontAlgn="base" hangingPunct="1">
        <a:lnSpc>
          <a:spcPct val="95000"/>
        </a:lnSpc>
        <a:spcBef>
          <a:spcPct val="35000"/>
        </a:spcBef>
        <a:spcAft>
          <a:spcPct val="0"/>
        </a:spcAft>
        <a:buClr>
          <a:srgbClr val="708CA1"/>
        </a:buCl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14.xml"/><Relationship Id="rId4" Type="http://schemas.openxmlformats.org/officeDocument/2006/relationships/image" Target="../media/image32.png"/></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56.xml"/><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7.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58.xml"/><Relationship Id="rId1" Type="http://schemas.openxmlformats.org/officeDocument/2006/relationships/slideLayout" Target="../slideLayouts/slideLayout14.xml"/><Relationship Id="rId4" Type="http://schemas.openxmlformats.org/officeDocument/2006/relationships/image" Target="../media/image47.png"/></Relationships>
</file>

<file path=ppt/slides/_rels/slide6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59.xml"/><Relationship Id="rId1" Type="http://schemas.openxmlformats.org/officeDocument/2006/relationships/slideLayout" Target="../slideLayouts/slideLayout14.xml"/><Relationship Id="rId4" Type="http://schemas.openxmlformats.org/officeDocument/2006/relationships/image" Target="../media/image49.png"/></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0.xml"/><Relationship Id="rId1" Type="http://schemas.openxmlformats.org/officeDocument/2006/relationships/slideLayout" Target="../slideLayouts/slideLayout14.xml"/><Relationship Id="rId4" Type="http://schemas.openxmlformats.org/officeDocument/2006/relationships/image" Target="../media/image51.png"/></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1.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63.xml"/><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64.xml"/><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65.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66.xml"/><Relationship Id="rId1" Type="http://schemas.openxmlformats.org/officeDocument/2006/relationships/slideLayout" Target="../slideLayouts/slideLayout14.xml"/><Relationship Id="rId4" Type="http://schemas.openxmlformats.org/officeDocument/2006/relationships/image" Target="../media/image57.png"/></Relationships>
</file>

<file path=ppt/slides/_rels/slide69.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67.xml"/><Relationship Id="rId1" Type="http://schemas.openxmlformats.org/officeDocument/2006/relationships/slideLayout" Target="../slideLayouts/slideLayout14.xml"/><Relationship Id="rId4" Type="http://schemas.openxmlformats.org/officeDocument/2006/relationships/image" Target="../media/image5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4.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4.xml"/></Relationships>
</file>

<file path=ppt/slides/_rels/slide7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311150" y="2263775"/>
            <a:ext cx="3854450" cy="1481138"/>
          </a:xfrm>
        </p:spPr>
        <p:txBody>
          <a:bodyPr/>
          <a:lstStyle/>
          <a:p>
            <a:pPr eaLnBrk="1" hangingPunct="1"/>
            <a:r>
              <a:rPr lang="en-US" sz="2800" dirty="0" smtClean="0"/>
              <a:t>Chapter </a:t>
            </a:r>
            <a:r>
              <a:rPr lang="en-US" sz="2800" dirty="0"/>
              <a:t>9</a:t>
            </a:r>
            <a:r>
              <a:rPr lang="en-US" sz="2800" dirty="0" smtClean="0"/>
              <a:t>: Access Control Lists</a:t>
            </a:r>
            <a:br>
              <a:rPr lang="en-US" sz="2800" dirty="0" smtClean="0"/>
            </a:br>
            <a:endParaRPr lang="en-US" sz="2800" dirty="0" smtClean="0">
              <a:solidFill>
                <a:schemeClr val="folHlink"/>
              </a:solidFill>
            </a:endParaRPr>
          </a:p>
        </p:txBody>
      </p:sp>
      <p:sp>
        <p:nvSpPr>
          <p:cNvPr id="5123" name="Rectangle 3"/>
          <p:cNvSpPr>
            <a:spLocks noGrp="1" noChangeArrowheads="1"/>
          </p:cNvSpPr>
          <p:nvPr>
            <p:ph type="subTitle" idx="1"/>
          </p:nvPr>
        </p:nvSpPr>
        <p:spPr>
          <a:xfrm>
            <a:off x="311150" y="4672013"/>
            <a:ext cx="6788150" cy="658812"/>
          </a:xfrm>
        </p:spPr>
        <p:txBody>
          <a:bodyPr/>
          <a:lstStyle/>
          <a:p>
            <a:pPr eaLnBrk="1" hangingPunct="1"/>
            <a:r>
              <a:rPr lang="en-US" sz="2400" dirty="0" smtClean="0"/>
              <a:t>Routing </a:t>
            </a:r>
            <a:r>
              <a:rPr lang="en-US" sz="2400" dirty="0" smtClean="0"/>
              <a:t>&amp; Switching</a:t>
            </a:r>
            <a:endParaRPr lang="en-US" sz="2400" dirty="0" smtClean="0"/>
          </a:p>
        </p:txBody>
      </p:sp>
    </p:spTree>
  </p:cSld>
  <p:clrMapOvr>
    <a:masterClrMapping/>
  </p:clrMapOvr>
  <p:transition>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Types of Cisco IPv4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Standard ACLs</a:t>
            </a:r>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Extended ACLs</a:t>
            </a:r>
          </a:p>
        </p:txBody>
      </p:sp>
      <p:pic>
        <p:nvPicPr>
          <p:cNvPr id="2" name="Picture 1"/>
          <p:cNvPicPr>
            <a:picLocks noChangeAspect="1"/>
          </p:cNvPicPr>
          <p:nvPr/>
        </p:nvPicPr>
        <p:blipFill>
          <a:blip r:embed="rId3"/>
          <a:stretch>
            <a:fillRect/>
          </a:stretch>
        </p:blipFill>
        <p:spPr>
          <a:xfrm>
            <a:off x="634619" y="1981543"/>
            <a:ext cx="7785100" cy="1701800"/>
          </a:xfrm>
          <a:prstGeom prst="rect">
            <a:avLst/>
          </a:prstGeom>
        </p:spPr>
      </p:pic>
      <p:pic>
        <p:nvPicPr>
          <p:cNvPr id="3" name="Picture 2"/>
          <p:cNvPicPr>
            <a:picLocks noChangeAspect="1"/>
          </p:cNvPicPr>
          <p:nvPr/>
        </p:nvPicPr>
        <p:blipFill>
          <a:blip r:embed="rId4"/>
          <a:stretch>
            <a:fillRect/>
          </a:stretch>
        </p:blipFill>
        <p:spPr>
          <a:xfrm>
            <a:off x="647319" y="4146103"/>
            <a:ext cx="7759700" cy="2260600"/>
          </a:xfrm>
          <a:prstGeom prst="rect">
            <a:avLst/>
          </a:prstGeom>
        </p:spPr>
      </p:pic>
    </p:spTree>
    <p:extLst>
      <p:ext uri="{BB962C8B-B14F-4D97-AF65-F5344CB8AC3E}">
        <p14:creationId xmlns:p14="http://schemas.microsoft.com/office/powerpoint/2010/main" val="3961710532"/>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Standard versus Extended IPv4 ACLs</a:t>
            </a:r>
            <a:r>
              <a:rPr lang="en-US" dirty="0" smtClean="0"/>
              <a:t/>
            </a:r>
            <a:br>
              <a:rPr lang="en-US" dirty="0" smtClean="0"/>
            </a:br>
            <a:r>
              <a:rPr lang="en-US" dirty="0"/>
              <a:t>Numbering and Naming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4222" r="-14222"/>
          <a:stretch>
            <a:fillRect/>
          </a:stretch>
        </p:blipFill>
        <p:spPr>
          <a:xfrm>
            <a:off x="554038" y="1565275"/>
            <a:ext cx="7940675" cy="4386263"/>
          </a:xfrm>
        </p:spPr>
      </p:pic>
    </p:spTree>
    <p:extLst>
      <p:ext uri="{BB962C8B-B14F-4D97-AF65-F5344CB8AC3E}">
        <p14:creationId xmlns:p14="http://schemas.microsoft.com/office/powerpoint/2010/main" val="1965945979"/>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Introducing ACL Wildcard Masking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Wildcard masks and subnet masks differ in the way they match binary 1s and 0s. Wildcard masks use the following rules to match binary 1s and 0s:</a:t>
            </a:r>
          </a:p>
          <a:p>
            <a:r>
              <a:rPr lang="en-US" dirty="0" smtClean="0"/>
              <a:t>Wildcard </a:t>
            </a:r>
            <a:r>
              <a:rPr lang="en-US" dirty="0"/>
              <a:t>mask bit 0 - Match the corresponding bit value in the address.</a:t>
            </a:r>
          </a:p>
          <a:p>
            <a:r>
              <a:rPr lang="en-US" dirty="0" smtClean="0"/>
              <a:t>Wildcard </a:t>
            </a:r>
            <a:r>
              <a:rPr lang="en-US" dirty="0"/>
              <a:t>mask bit 1 - Ignore the corresponding bit value in the address</a:t>
            </a:r>
            <a:r>
              <a:rPr lang="en-US" dirty="0" smtClean="0"/>
              <a:t>.</a:t>
            </a:r>
          </a:p>
          <a:p>
            <a:pPr marL="0" indent="0">
              <a:buNone/>
            </a:pPr>
            <a:r>
              <a:rPr lang="en-US" dirty="0" smtClean="0"/>
              <a:t/>
            </a:r>
            <a:br>
              <a:rPr lang="en-US" dirty="0" smtClean="0"/>
            </a:br>
            <a:r>
              <a:rPr lang="en-US" dirty="0" smtClean="0"/>
              <a:t>Wildcard </a:t>
            </a:r>
            <a:r>
              <a:rPr lang="en-US" dirty="0"/>
              <a:t>masks are often referred to as an inverse mask. The reason is that, unlike a subnet mask in which binary 1 is equal to a match and binary 0 is not a match, in a wildcard mask the reverse is true.</a:t>
            </a:r>
            <a:endParaRPr lang="en-US" dirty="0" smtClean="0"/>
          </a:p>
        </p:txBody>
      </p:sp>
    </p:spTree>
    <p:extLst>
      <p:ext uri="{BB962C8B-B14F-4D97-AF65-F5344CB8AC3E}">
        <p14:creationId xmlns:p14="http://schemas.microsoft.com/office/powerpoint/2010/main" val="2566809361"/>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Hosts / Subnets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188" r="-20188"/>
          <a:stretch>
            <a:fillRect/>
          </a:stretch>
        </p:blipFill>
        <p:spPr>
          <a:xfrm>
            <a:off x="554038" y="1565275"/>
            <a:ext cx="7940675" cy="4386263"/>
          </a:xfrm>
        </p:spPr>
      </p:pic>
    </p:spTree>
    <p:extLst>
      <p:ext uri="{BB962C8B-B14F-4D97-AF65-F5344CB8AC3E}">
        <p14:creationId xmlns:p14="http://schemas.microsoft.com/office/powerpoint/2010/main" val="335054757"/>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a:t>
            </a:r>
            <a:r>
              <a:rPr lang="en-US" dirty="0" smtClean="0"/>
              <a:t>Examples: Match Ranges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9376" r="-9376"/>
          <a:stretch>
            <a:fillRect/>
          </a:stretch>
        </p:blipFill>
        <p:spPr>
          <a:xfrm>
            <a:off x="655638" y="1577989"/>
            <a:ext cx="7940675" cy="4637749"/>
          </a:xfrm>
        </p:spPr>
      </p:pic>
    </p:spTree>
    <p:extLst>
      <p:ext uri="{BB962C8B-B14F-4D97-AF65-F5344CB8AC3E}">
        <p14:creationId xmlns:p14="http://schemas.microsoft.com/office/powerpoint/2010/main" val="3504827736"/>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Calculating the Wildcard Mask</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Calculating wildcard masks can be challenging. One shortcut method is to subtract the subnet mask from 255.255.255.255.</a:t>
            </a:r>
            <a:endParaRPr lang="en-US" dirty="0" smtClean="0"/>
          </a:p>
        </p:txBody>
      </p:sp>
      <p:pic>
        <p:nvPicPr>
          <p:cNvPr id="2" name="Picture 1"/>
          <p:cNvPicPr>
            <a:picLocks noChangeAspect="1"/>
          </p:cNvPicPr>
          <p:nvPr/>
        </p:nvPicPr>
        <p:blipFill>
          <a:blip r:embed="rId3"/>
          <a:stretch>
            <a:fillRect/>
          </a:stretch>
        </p:blipFill>
        <p:spPr>
          <a:xfrm>
            <a:off x="4290609" y="2552030"/>
            <a:ext cx="2789858" cy="3894752"/>
          </a:xfrm>
          <a:prstGeom prst="rect">
            <a:avLst/>
          </a:prstGeom>
        </p:spPr>
      </p:pic>
    </p:spTree>
    <p:extLst>
      <p:ext uri="{BB962C8B-B14F-4D97-AF65-F5344CB8AC3E}">
        <p14:creationId xmlns:p14="http://schemas.microsoft.com/office/powerpoint/2010/main" val="2902708848"/>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Wildcard Mask Keywords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9725" r="-19725"/>
          <a:stretch>
            <a:fillRect/>
          </a:stretch>
        </p:blipFill>
        <p:spPr>
          <a:xfrm>
            <a:off x="554038" y="1565275"/>
            <a:ext cx="7940675" cy="4386263"/>
          </a:xfrm>
        </p:spPr>
      </p:pic>
    </p:spTree>
    <p:extLst>
      <p:ext uri="{BB962C8B-B14F-4D97-AF65-F5344CB8AC3E}">
        <p14:creationId xmlns:p14="http://schemas.microsoft.com/office/powerpoint/2010/main" val="1903157596"/>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Wildcard Masks in ACLs</a:t>
            </a:r>
            <a:r>
              <a:rPr lang="en-US" dirty="0" smtClean="0"/>
              <a:t/>
            </a:r>
            <a:br>
              <a:rPr lang="en-US" dirty="0" smtClean="0"/>
            </a:br>
            <a:r>
              <a:rPr lang="en-US" dirty="0"/>
              <a:t>Examples Wildcard Mask Keywords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0974" b="-20974"/>
          <a:stretch>
            <a:fillRect/>
          </a:stretch>
        </p:blipFill>
        <p:spPr>
          <a:xfrm>
            <a:off x="554038" y="1565275"/>
            <a:ext cx="7940675" cy="4386263"/>
          </a:xfrm>
        </p:spPr>
      </p:pic>
    </p:spTree>
    <p:extLst>
      <p:ext uri="{BB962C8B-B14F-4D97-AF65-F5344CB8AC3E}">
        <p14:creationId xmlns:p14="http://schemas.microsoft.com/office/powerpoint/2010/main" val="1521826985"/>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General Guidelines for Creating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Use ACLs in firewall routers positioned between your internal network and an external network such as the Internet</a:t>
            </a:r>
            <a:r>
              <a:rPr lang="en-US" dirty="0" smtClean="0"/>
              <a:t>.</a:t>
            </a:r>
            <a:endParaRPr lang="en-US" dirty="0"/>
          </a:p>
          <a:p>
            <a:r>
              <a:rPr lang="en-US" dirty="0"/>
              <a:t>Use ACLs on a router positioned between two parts of your network to control traffic entering or exiting a specific part of your internal network</a:t>
            </a:r>
            <a:r>
              <a:rPr lang="en-US" dirty="0" smtClean="0"/>
              <a:t>.</a:t>
            </a:r>
            <a:endParaRPr lang="en-US" dirty="0"/>
          </a:p>
          <a:p>
            <a:r>
              <a:rPr lang="en-US" dirty="0"/>
              <a:t>Configure ACLs on border routers, that is routers situated at the edges of your networks. </a:t>
            </a:r>
          </a:p>
          <a:p>
            <a:r>
              <a:rPr lang="en-US" dirty="0"/>
              <a:t>Configure ACLs for each network protocol configured on the border router interfaces</a:t>
            </a:r>
            <a:r>
              <a:rPr lang="en-US" dirty="0" smtClean="0"/>
              <a:t>.</a:t>
            </a:r>
            <a:endParaRPr lang="en-US" dirty="0"/>
          </a:p>
        </p:txBody>
      </p:sp>
    </p:spTree>
    <p:extLst>
      <p:ext uri="{BB962C8B-B14F-4D97-AF65-F5344CB8AC3E}">
        <p14:creationId xmlns:p14="http://schemas.microsoft.com/office/powerpoint/2010/main" val="2329691331"/>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General Guidelines for Creating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The </a:t>
            </a:r>
            <a:r>
              <a:rPr lang="en-US" dirty="0"/>
              <a:t>Three </a:t>
            </a:r>
            <a:r>
              <a:rPr lang="en-US" dirty="0" smtClean="0"/>
              <a:t>Ps</a:t>
            </a:r>
            <a:endParaRPr lang="en-US" dirty="0"/>
          </a:p>
          <a:p>
            <a:r>
              <a:rPr lang="en-US" dirty="0"/>
              <a:t>One ACL per </a:t>
            </a:r>
            <a:r>
              <a:rPr lang="en-US" dirty="0" smtClean="0"/>
              <a:t>protocol - To </a:t>
            </a:r>
            <a:r>
              <a:rPr lang="en-US" dirty="0"/>
              <a:t>control traffic flow on an interface, an ACL must be defined for each protocol enabled on the interface</a:t>
            </a:r>
            <a:r>
              <a:rPr lang="en-US" dirty="0" smtClean="0"/>
              <a:t>.</a:t>
            </a:r>
            <a:endParaRPr lang="en-US" dirty="0"/>
          </a:p>
          <a:p>
            <a:r>
              <a:rPr lang="en-US" dirty="0"/>
              <a:t>One ACL per </a:t>
            </a:r>
            <a:r>
              <a:rPr lang="en-US" dirty="0" smtClean="0"/>
              <a:t>direction - ACLs </a:t>
            </a:r>
            <a:r>
              <a:rPr lang="en-US" dirty="0"/>
              <a:t>control traffic in one direction at a time on an interface. Two separate ACLs must be created to control inbound and outbound traffic</a:t>
            </a:r>
            <a:r>
              <a:rPr lang="en-US" dirty="0" smtClean="0"/>
              <a:t>.</a:t>
            </a:r>
            <a:endParaRPr lang="en-US" dirty="0"/>
          </a:p>
          <a:p>
            <a:r>
              <a:rPr lang="en-US" dirty="0"/>
              <a:t>One ACL per </a:t>
            </a:r>
            <a:r>
              <a:rPr lang="en-US" dirty="0" smtClean="0"/>
              <a:t>interface - ACLs </a:t>
            </a:r>
            <a:r>
              <a:rPr lang="en-US" dirty="0"/>
              <a:t>control traffic for an interface, for example, </a:t>
            </a:r>
            <a:r>
              <a:rPr lang="en-US" dirty="0" err="1"/>
              <a:t>GigabitEthernet</a:t>
            </a:r>
            <a:r>
              <a:rPr lang="en-US" dirty="0"/>
              <a:t> 0/0.</a:t>
            </a:r>
            <a:endParaRPr lang="en-US" dirty="0" smtClean="0"/>
          </a:p>
        </p:txBody>
      </p:sp>
    </p:spTree>
    <p:extLst>
      <p:ext uri="{BB962C8B-B14F-4D97-AF65-F5344CB8AC3E}">
        <p14:creationId xmlns:p14="http://schemas.microsoft.com/office/powerpoint/2010/main" val="3025136870"/>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274638" y="493713"/>
            <a:ext cx="8145462" cy="838200"/>
          </a:xfrm>
        </p:spPr>
        <p:txBody>
          <a:bodyPr/>
          <a:lstStyle/>
          <a:p>
            <a:pPr eaLnBrk="1" hangingPunct="1"/>
            <a:r>
              <a:rPr lang="en-US" dirty="0" smtClean="0">
                <a:ea typeface="ＭＳ Ｐゴシック" pitchFamily="34" charset="-128"/>
              </a:rPr>
              <a:t>Chapter </a:t>
            </a:r>
            <a:r>
              <a:rPr lang="en-US" dirty="0">
                <a:ea typeface="ＭＳ Ｐゴシック" pitchFamily="34" charset="-128"/>
              </a:rPr>
              <a:t>9</a:t>
            </a:r>
            <a:endParaRPr lang="en-US" dirty="0" smtClean="0">
              <a:ea typeface="ＭＳ Ｐゴシック" pitchFamily="34" charset="-128"/>
            </a:endParaRPr>
          </a:p>
        </p:txBody>
      </p:sp>
      <p:sp>
        <p:nvSpPr>
          <p:cNvPr id="6147" name="Rectangle 3"/>
          <p:cNvSpPr>
            <a:spLocks noGrp="1" noChangeArrowheads="1"/>
          </p:cNvSpPr>
          <p:nvPr>
            <p:ph idx="1"/>
          </p:nvPr>
        </p:nvSpPr>
        <p:spPr>
          <a:xfrm>
            <a:off x="747713" y="1601788"/>
            <a:ext cx="8131175" cy="4437062"/>
          </a:xfrm>
        </p:spPr>
        <p:txBody>
          <a:bodyPr/>
          <a:lstStyle/>
          <a:p>
            <a:pPr marL="0" indent="0" eaLnBrk="1" hangingPunct="1">
              <a:buFont typeface="Wingdings" pitchFamily="2" charset="2"/>
              <a:buNone/>
            </a:pPr>
            <a:r>
              <a:rPr lang="en-US" dirty="0">
                <a:cs typeface="Arial" charset="0"/>
              </a:rPr>
              <a:t>9</a:t>
            </a:r>
            <a:r>
              <a:rPr lang="en-US" dirty="0" smtClean="0">
                <a:cs typeface="Arial" charset="0"/>
              </a:rPr>
              <a:t>.1 IP ACL Operation</a:t>
            </a:r>
          </a:p>
          <a:p>
            <a:pPr marL="0" indent="0" eaLnBrk="1" hangingPunct="1">
              <a:buFont typeface="Wingdings" pitchFamily="2" charset="2"/>
              <a:buNone/>
            </a:pPr>
            <a:r>
              <a:rPr lang="en-US" dirty="0">
                <a:cs typeface="Arial" charset="0"/>
              </a:rPr>
              <a:t>9</a:t>
            </a:r>
            <a:r>
              <a:rPr lang="en-US" dirty="0" smtClean="0">
                <a:cs typeface="Arial" charset="0"/>
              </a:rPr>
              <a:t>.2 Standard IPv4 ACLs</a:t>
            </a:r>
          </a:p>
          <a:p>
            <a:pPr marL="0" indent="0" eaLnBrk="1" hangingPunct="1">
              <a:buFont typeface="Wingdings" pitchFamily="2" charset="2"/>
              <a:buNone/>
            </a:pPr>
            <a:r>
              <a:rPr lang="en-US" dirty="0">
                <a:cs typeface="Arial" charset="0"/>
              </a:rPr>
              <a:t>9</a:t>
            </a:r>
            <a:r>
              <a:rPr lang="en-US" dirty="0" smtClean="0">
                <a:cs typeface="Arial" charset="0"/>
              </a:rPr>
              <a:t>.3 Extended IPv4 ACLSs</a:t>
            </a:r>
          </a:p>
          <a:p>
            <a:pPr marL="0" indent="0" eaLnBrk="1" hangingPunct="1">
              <a:buFont typeface="Wingdings" pitchFamily="2" charset="2"/>
              <a:buNone/>
            </a:pPr>
            <a:r>
              <a:rPr lang="en-US" dirty="0">
                <a:cs typeface="Arial" charset="0"/>
              </a:rPr>
              <a:t>9</a:t>
            </a:r>
            <a:r>
              <a:rPr lang="en-US" dirty="0" smtClean="0">
                <a:cs typeface="Arial" charset="0"/>
              </a:rPr>
              <a:t>.4 Contextual Unit: Debug with ACLs</a:t>
            </a:r>
          </a:p>
          <a:p>
            <a:pPr marL="0" indent="0" eaLnBrk="1" hangingPunct="1">
              <a:buFont typeface="Wingdings" pitchFamily="2" charset="2"/>
              <a:buNone/>
            </a:pPr>
            <a:r>
              <a:rPr lang="en-US" dirty="0">
                <a:cs typeface="Arial" charset="0"/>
              </a:rPr>
              <a:t>9</a:t>
            </a:r>
            <a:r>
              <a:rPr lang="en-US" dirty="0" smtClean="0">
                <a:cs typeface="Arial" charset="0"/>
              </a:rPr>
              <a:t>.5  Troubleshoot ACLs</a:t>
            </a:r>
          </a:p>
          <a:p>
            <a:pPr marL="0" indent="0" eaLnBrk="1" hangingPunct="1">
              <a:buFont typeface="Wingdings" pitchFamily="2" charset="2"/>
              <a:buNone/>
            </a:pPr>
            <a:r>
              <a:rPr lang="en-US" dirty="0" smtClean="0">
                <a:cs typeface="Arial" charset="0"/>
              </a:rPr>
              <a:t>9.6 Contextual Unit: IPv6 ACLs</a:t>
            </a:r>
          </a:p>
          <a:p>
            <a:pPr marL="0" indent="0" eaLnBrk="1" hangingPunct="1">
              <a:buFont typeface="Wingdings" pitchFamily="2" charset="2"/>
              <a:buNone/>
            </a:pPr>
            <a:r>
              <a:rPr lang="en-US" dirty="0" smtClean="0">
                <a:cs typeface="Arial" charset="0"/>
              </a:rPr>
              <a:t>9.7 Summary</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creation</a:t>
            </a:r>
            <a:r>
              <a:rPr lang="en-US" dirty="0" smtClean="0"/>
              <a:t/>
            </a:r>
            <a:br>
              <a:rPr lang="en-US" dirty="0" smtClean="0"/>
            </a:br>
            <a:r>
              <a:rPr lang="en-US" dirty="0"/>
              <a:t>ACL Best Practices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27546" b="-27546"/>
          <a:stretch>
            <a:fillRect/>
          </a:stretch>
        </p:blipFill>
        <p:spPr>
          <a:xfrm>
            <a:off x="554038" y="1565275"/>
            <a:ext cx="7940675" cy="4386263"/>
          </a:xfrm>
        </p:spPr>
      </p:pic>
    </p:spTree>
    <p:extLst>
      <p:ext uri="{BB962C8B-B14F-4D97-AF65-F5344CB8AC3E}">
        <p14:creationId xmlns:p14="http://schemas.microsoft.com/office/powerpoint/2010/main" val="3090619653"/>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a:t>Where to Place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Every ACL should be placed where it has the greatest impact on </a:t>
            </a:r>
            <a:r>
              <a:rPr lang="en-US" dirty="0" smtClean="0"/>
              <a:t>efficiency. The basic </a:t>
            </a:r>
            <a:r>
              <a:rPr lang="en-US" dirty="0"/>
              <a:t>rules are</a:t>
            </a:r>
            <a:r>
              <a:rPr lang="en-US" dirty="0" smtClean="0"/>
              <a:t>:</a:t>
            </a:r>
            <a:endParaRPr lang="en-US" dirty="0"/>
          </a:p>
          <a:p>
            <a:r>
              <a:rPr lang="en-US" dirty="0"/>
              <a:t>Extended ACLs: Locate extended ACLs as close as possible to the source of the traffic to be filtered. </a:t>
            </a:r>
          </a:p>
          <a:p>
            <a:r>
              <a:rPr lang="en-US" dirty="0"/>
              <a:t>Standard ACLs: Because standard ACLs do not specify destination addresses, place them as close to the destination as </a:t>
            </a:r>
            <a:r>
              <a:rPr lang="en-US" dirty="0" smtClean="0"/>
              <a:t>possible.</a:t>
            </a:r>
          </a:p>
          <a:p>
            <a:pPr marL="0" indent="0">
              <a:buNone/>
            </a:pPr>
            <a:r>
              <a:rPr lang="en-US" dirty="0"/>
              <a:t>Placement of the ACL and therefore the type of ACL used may also depend </a:t>
            </a:r>
            <a:r>
              <a:rPr lang="en-US" dirty="0" smtClean="0"/>
              <a:t>on:</a:t>
            </a:r>
            <a:r>
              <a:rPr lang="en-US" dirty="0"/>
              <a:t> t</a:t>
            </a:r>
            <a:r>
              <a:rPr lang="en-US" dirty="0" smtClean="0"/>
              <a:t>he </a:t>
            </a:r>
            <a:r>
              <a:rPr lang="en-US" dirty="0"/>
              <a:t>extent of the network administrator’s </a:t>
            </a:r>
            <a:r>
              <a:rPr lang="en-US" dirty="0" smtClean="0"/>
              <a:t>control, bandwidth </a:t>
            </a:r>
            <a:r>
              <a:rPr lang="en-US" dirty="0"/>
              <a:t>of the </a:t>
            </a:r>
            <a:r>
              <a:rPr lang="en-US" dirty="0" smtClean="0"/>
              <a:t>networks involved, and ease </a:t>
            </a:r>
            <a:r>
              <a:rPr lang="en-US" dirty="0"/>
              <a:t>of </a:t>
            </a:r>
            <a:r>
              <a:rPr lang="en-US" dirty="0" smtClean="0"/>
              <a:t>configuration.</a:t>
            </a:r>
          </a:p>
        </p:txBody>
      </p:sp>
    </p:spTree>
    <p:extLst>
      <p:ext uri="{BB962C8B-B14F-4D97-AF65-F5344CB8AC3E}">
        <p14:creationId xmlns:p14="http://schemas.microsoft.com/office/powerpoint/2010/main" val="302400500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smtClean="0"/>
              <a:t>Standard </a:t>
            </a:r>
            <a:r>
              <a:rPr lang="en-US" dirty="0"/>
              <a:t>ACL Placement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238" r="-17238"/>
          <a:stretch>
            <a:fillRect/>
          </a:stretch>
        </p:blipFill>
        <p:spPr>
          <a:xfrm>
            <a:off x="554038" y="1565275"/>
            <a:ext cx="7940675" cy="4386263"/>
          </a:xfrm>
        </p:spPr>
      </p:pic>
    </p:spTree>
    <p:extLst>
      <p:ext uri="{BB962C8B-B14F-4D97-AF65-F5344CB8AC3E}">
        <p14:creationId xmlns:p14="http://schemas.microsoft.com/office/powerpoint/2010/main" val="4075579209"/>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Guidelines for ACL Placement</a:t>
            </a:r>
            <a:r>
              <a:rPr lang="en-US" dirty="0" smtClean="0"/>
              <a:t/>
            </a:r>
            <a:br>
              <a:rPr lang="en-US" dirty="0" smtClean="0"/>
            </a:br>
            <a:r>
              <a:rPr lang="en-US" dirty="0" smtClean="0"/>
              <a:t>Extended </a:t>
            </a:r>
            <a:r>
              <a:rPr lang="en-US" dirty="0"/>
              <a:t>ACL Placement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404" r="-17404"/>
          <a:stretch>
            <a:fillRect/>
          </a:stretch>
        </p:blipFill>
        <p:spPr>
          <a:xfrm>
            <a:off x="554038" y="1565275"/>
            <a:ext cx="7940675" cy="4386263"/>
          </a:xfrm>
        </p:spPr>
      </p:pic>
    </p:spTree>
    <p:extLst>
      <p:ext uri="{BB962C8B-B14F-4D97-AF65-F5344CB8AC3E}">
        <p14:creationId xmlns:p14="http://schemas.microsoft.com/office/powerpoint/2010/main" val="1980617300"/>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Entering Criteria Statements</a:t>
            </a:r>
            <a:endParaRPr lang="en-US" dirty="0" smtClean="0">
              <a:solidFill>
                <a:schemeClr val="accent5">
                  <a:lumMod val="75000"/>
                </a:schemeClr>
              </a:solidFill>
              <a:cs typeface="Arial" pitchFamily="34" charset="0"/>
            </a:endParaRPr>
          </a:p>
        </p:txBody>
      </p:sp>
      <p:pic>
        <p:nvPicPr>
          <p:cNvPr id="4" name="Content Placeholder 3"/>
          <p:cNvPicPr>
            <a:picLocks noGrp="1" noChangeAspect="1"/>
          </p:cNvPicPr>
          <p:nvPr>
            <p:ph idx="1"/>
          </p:nvPr>
        </p:nvPicPr>
        <p:blipFill>
          <a:blip r:embed="rId3"/>
          <a:srcRect l="-24871" r="-24871"/>
          <a:stretch>
            <a:fillRect/>
          </a:stretch>
        </p:blipFill>
        <p:spPr>
          <a:xfrm>
            <a:off x="554038" y="1565275"/>
            <a:ext cx="7940675" cy="4386263"/>
          </a:xfrm>
        </p:spPr>
      </p:pic>
    </p:spTree>
    <p:extLst>
      <p:ext uri="{BB962C8B-B14F-4D97-AF65-F5344CB8AC3E}">
        <p14:creationId xmlns:p14="http://schemas.microsoft.com/office/powerpoint/2010/main" val="2596599313"/>
      </p:ext>
    </p:extLst>
  </p:cSld>
  <p:clrMapOvr>
    <a:masterClrMapping/>
  </p:clrMapOvr>
  <p:transition spd="med">
    <p:wipe dir="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Configuring a Standard ACL</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2520493" y="1355179"/>
            <a:ext cx="6351534" cy="5052998"/>
          </a:xfrm>
          <a:prstGeom prst="rect">
            <a:avLst/>
          </a:prstGeom>
        </p:spPr>
      </p:pic>
      <p:sp>
        <p:nvSpPr>
          <p:cNvPr id="38915" name="Content Placeholder 5"/>
          <p:cNvSpPr>
            <a:spLocks noGrp="1"/>
          </p:cNvSpPr>
          <p:nvPr>
            <p:ph idx="1"/>
          </p:nvPr>
        </p:nvSpPr>
        <p:spPr>
          <a:xfrm>
            <a:off x="230885" y="4682775"/>
            <a:ext cx="5271869" cy="1898602"/>
          </a:xfrm>
        </p:spPr>
        <p:txBody>
          <a:bodyPr/>
          <a:lstStyle/>
          <a:p>
            <a:pPr marL="0" indent="0">
              <a:buNone/>
            </a:pPr>
            <a:r>
              <a:rPr lang="en-US" b="1" dirty="0" smtClean="0"/>
              <a:t>Example ACL</a:t>
            </a:r>
          </a:p>
          <a:p>
            <a:r>
              <a:rPr lang="en-US" sz="1400" b="1" dirty="0" smtClean="0">
                <a:latin typeface="Courier"/>
                <a:cs typeface="Courier"/>
              </a:rPr>
              <a:t>access</a:t>
            </a:r>
            <a:r>
              <a:rPr lang="en-US" sz="1400" b="1" dirty="0">
                <a:latin typeface="Courier"/>
                <a:cs typeface="Courier"/>
              </a:rPr>
              <a:t>-list 2 deny </a:t>
            </a:r>
            <a:r>
              <a:rPr lang="en-US" sz="1400" b="1" dirty="0" smtClean="0">
                <a:latin typeface="Courier"/>
                <a:cs typeface="Courier"/>
              </a:rPr>
              <a:t>host 192.168.10.10</a:t>
            </a:r>
            <a:endParaRPr lang="en-US" sz="1400" dirty="0">
              <a:latin typeface="Courier"/>
              <a:cs typeface="Courier"/>
            </a:endParaRPr>
          </a:p>
          <a:p>
            <a:r>
              <a:rPr lang="en-US" sz="1400" b="1" dirty="0">
                <a:latin typeface="Courier"/>
                <a:cs typeface="Courier"/>
              </a:rPr>
              <a:t>access-list 2 permit 192.168.10.0 0.0.0.255</a:t>
            </a:r>
            <a:endParaRPr lang="en-US" sz="1400" dirty="0">
              <a:latin typeface="Courier"/>
              <a:cs typeface="Courier"/>
            </a:endParaRPr>
          </a:p>
          <a:p>
            <a:r>
              <a:rPr lang="en-US" sz="1400" b="1" dirty="0">
                <a:latin typeface="Courier"/>
                <a:cs typeface="Courier"/>
              </a:rPr>
              <a:t>access-list 2 deny 192.168.0.0 0.0.255.255</a:t>
            </a:r>
            <a:endParaRPr lang="en-US" sz="1400" dirty="0">
              <a:latin typeface="Courier"/>
              <a:cs typeface="Courier"/>
            </a:endParaRPr>
          </a:p>
          <a:p>
            <a:r>
              <a:rPr lang="en-US" sz="1400" b="1" dirty="0">
                <a:latin typeface="Courier"/>
                <a:cs typeface="Courier"/>
              </a:rPr>
              <a:t>access-list 2 permit 192.0.0.0 0.255.255.255</a:t>
            </a:r>
            <a:endParaRPr lang="en-US" sz="1400" dirty="0" smtClean="0">
              <a:latin typeface="Courier"/>
              <a:cs typeface="Courier"/>
            </a:endParaRPr>
          </a:p>
        </p:txBody>
      </p:sp>
    </p:spTree>
    <p:extLst>
      <p:ext uri="{BB962C8B-B14F-4D97-AF65-F5344CB8AC3E}">
        <p14:creationId xmlns:p14="http://schemas.microsoft.com/office/powerpoint/2010/main" val="2552994027"/>
      </p:ext>
    </p:extLst>
  </p:cSld>
  <p:clrMapOvr>
    <a:masterClrMapping/>
  </p:clrMapOvr>
  <p:transition spd="med">
    <p:wipe dir="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Configuring a Standard ACL (Cont.)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full syntax of the standard ACL command is as follows</a:t>
            </a:r>
            <a:r>
              <a:rPr lang="en-US" dirty="0" smtClean="0"/>
              <a:t>:</a:t>
            </a:r>
            <a:endParaRPr lang="en-US" dirty="0"/>
          </a:p>
          <a:p>
            <a:pPr marL="338137" lvl="1" indent="0"/>
            <a:r>
              <a:rPr lang="en-US" dirty="0">
                <a:latin typeface="Courier"/>
                <a:cs typeface="Courier"/>
              </a:rPr>
              <a:t>Router(</a:t>
            </a:r>
            <a:r>
              <a:rPr lang="en-US" dirty="0" err="1">
                <a:latin typeface="Courier"/>
                <a:cs typeface="Courier"/>
              </a:rPr>
              <a:t>config</a:t>
            </a:r>
            <a:r>
              <a:rPr lang="en-US" dirty="0">
                <a:latin typeface="Courier"/>
                <a:cs typeface="Courier"/>
              </a:rPr>
              <a:t>)# </a:t>
            </a:r>
            <a:r>
              <a:rPr lang="en-US" b="1" dirty="0">
                <a:latin typeface="Courier"/>
                <a:cs typeface="Courier"/>
              </a:rPr>
              <a:t>access-list</a:t>
            </a:r>
            <a:r>
              <a:rPr lang="en-US" dirty="0">
                <a:latin typeface="Courier"/>
                <a:cs typeface="Courier"/>
              </a:rPr>
              <a:t> </a:t>
            </a:r>
            <a:r>
              <a:rPr lang="en-US" i="1" dirty="0">
                <a:latin typeface="Courier"/>
                <a:cs typeface="Courier"/>
              </a:rPr>
              <a:t>access-list-number</a:t>
            </a:r>
            <a:r>
              <a:rPr lang="en-US" dirty="0">
                <a:latin typeface="Courier"/>
                <a:cs typeface="Courier"/>
              </a:rPr>
              <a:t> </a:t>
            </a:r>
            <a:r>
              <a:rPr lang="en-US" b="1" dirty="0">
                <a:latin typeface="Courier"/>
                <a:cs typeface="Courier"/>
              </a:rPr>
              <a:t>deny permit remark</a:t>
            </a:r>
            <a:r>
              <a:rPr lang="en-US" dirty="0">
                <a:latin typeface="Courier"/>
                <a:cs typeface="Courier"/>
              </a:rPr>
              <a:t> </a:t>
            </a:r>
            <a:r>
              <a:rPr lang="en-US" i="1" dirty="0">
                <a:latin typeface="Courier"/>
                <a:cs typeface="Courier"/>
              </a:rPr>
              <a:t>source</a:t>
            </a:r>
            <a:r>
              <a:rPr lang="en-US" dirty="0">
                <a:latin typeface="Courier"/>
                <a:cs typeface="Courier"/>
              </a:rPr>
              <a:t> [ </a:t>
            </a:r>
            <a:r>
              <a:rPr lang="en-US" i="1" dirty="0">
                <a:latin typeface="Courier"/>
                <a:cs typeface="Courier"/>
              </a:rPr>
              <a:t>source-wildcard</a:t>
            </a:r>
            <a:r>
              <a:rPr lang="en-US" dirty="0">
                <a:latin typeface="Courier"/>
                <a:cs typeface="Courier"/>
              </a:rPr>
              <a:t> ] [ </a:t>
            </a:r>
            <a:r>
              <a:rPr lang="en-US" b="1" dirty="0">
                <a:latin typeface="Courier"/>
                <a:cs typeface="Courier"/>
              </a:rPr>
              <a:t>log</a:t>
            </a:r>
            <a:r>
              <a:rPr lang="en-US" dirty="0">
                <a:latin typeface="Courier"/>
                <a:cs typeface="Courier"/>
              </a:rPr>
              <a:t> </a:t>
            </a:r>
            <a:r>
              <a:rPr lang="en-US" dirty="0" smtClean="0">
                <a:latin typeface="Courier"/>
                <a:cs typeface="Courier"/>
              </a:rPr>
              <a:t>]</a:t>
            </a:r>
          </a:p>
          <a:p>
            <a:pPr marL="338137" lvl="1" indent="0"/>
            <a:endParaRPr lang="en-US" dirty="0">
              <a:latin typeface="Courier"/>
              <a:cs typeface="Courier"/>
            </a:endParaRPr>
          </a:p>
          <a:p>
            <a:pPr marL="0" indent="0">
              <a:buNone/>
            </a:pPr>
            <a:r>
              <a:rPr lang="en-US" dirty="0"/>
              <a:t>To remove the ACL, the global configuration </a:t>
            </a:r>
            <a:r>
              <a:rPr lang="en-US" b="1" dirty="0">
                <a:latin typeface="Courier"/>
                <a:cs typeface="Courier"/>
              </a:rPr>
              <a:t>no access-list</a:t>
            </a:r>
            <a:r>
              <a:rPr lang="en-US" dirty="0"/>
              <a:t> command is used</a:t>
            </a:r>
            <a:r>
              <a:rPr lang="en-US" dirty="0" smtClean="0"/>
              <a:t>.</a:t>
            </a:r>
          </a:p>
          <a:p>
            <a:pPr marL="0" indent="0">
              <a:buNone/>
            </a:pPr>
            <a:r>
              <a:rPr lang="en-US" dirty="0" smtClean="0"/>
              <a:t/>
            </a:r>
            <a:br>
              <a:rPr lang="en-US" dirty="0" smtClean="0"/>
            </a:br>
            <a:r>
              <a:rPr lang="en-US" dirty="0" smtClean="0"/>
              <a:t>The </a:t>
            </a:r>
            <a:r>
              <a:rPr lang="en-US" b="1" dirty="0">
                <a:latin typeface="Courier"/>
                <a:cs typeface="Courier"/>
              </a:rPr>
              <a:t>remark</a:t>
            </a:r>
            <a:r>
              <a:rPr lang="en-US" dirty="0"/>
              <a:t> keyword is used for documentation and makes access lists a great deal easier to understand.</a:t>
            </a:r>
            <a:endParaRPr lang="en-US" dirty="0" smtClean="0">
              <a:latin typeface="Courier"/>
              <a:cs typeface="Courier"/>
            </a:endParaRPr>
          </a:p>
        </p:txBody>
      </p:sp>
    </p:spTree>
    <p:extLst>
      <p:ext uri="{BB962C8B-B14F-4D97-AF65-F5344CB8AC3E}">
        <p14:creationId xmlns:p14="http://schemas.microsoft.com/office/powerpoint/2010/main" val="4211730574"/>
      </p:ext>
    </p:extLst>
  </p:cSld>
  <p:clrMapOvr>
    <a:masterClrMapping/>
  </p:clrMapOvr>
  <p:transition spd="med">
    <p:wipe dir="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Internal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Cisco IOS applies an internal logic when accepting and processing standard access list statements. As discussed previously, access list statements are processed sequentially. Therefore, the order in which statements are entered is important</a:t>
            </a:r>
            <a:r>
              <a:rPr lang="en-US" dirty="0" smtClean="0"/>
              <a:t>.</a:t>
            </a:r>
          </a:p>
        </p:txBody>
      </p:sp>
      <p:pic>
        <p:nvPicPr>
          <p:cNvPr id="2" name="Picture 1"/>
          <p:cNvPicPr>
            <a:picLocks noChangeAspect="1"/>
          </p:cNvPicPr>
          <p:nvPr/>
        </p:nvPicPr>
        <p:blipFill>
          <a:blip r:embed="rId3"/>
          <a:stretch>
            <a:fillRect/>
          </a:stretch>
        </p:blipFill>
        <p:spPr>
          <a:xfrm>
            <a:off x="808097" y="3795879"/>
            <a:ext cx="7503756" cy="2254215"/>
          </a:xfrm>
          <a:prstGeom prst="rect">
            <a:avLst/>
          </a:prstGeom>
        </p:spPr>
      </p:pic>
    </p:spTree>
    <p:extLst>
      <p:ext uri="{BB962C8B-B14F-4D97-AF65-F5344CB8AC3E}">
        <p14:creationId xmlns:p14="http://schemas.microsoft.com/office/powerpoint/2010/main" val="4108161982"/>
      </p:ext>
    </p:extLst>
  </p:cSld>
  <p:clrMapOvr>
    <a:masterClrMapping/>
  </p:clrMapOvr>
  <p:transition spd="med">
    <p:wipe dir="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Applying Standard ACLs to Interfaces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After a standard ACL is configured, it is linked to an interface using the </a:t>
            </a:r>
            <a:r>
              <a:rPr lang="en-US" b="1" dirty="0" err="1">
                <a:latin typeface="Courier"/>
                <a:cs typeface="Courier"/>
              </a:rPr>
              <a:t>ip</a:t>
            </a:r>
            <a:r>
              <a:rPr lang="en-US" b="1" dirty="0">
                <a:latin typeface="Courier"/>
                <a:cs typeface="Courier"/>
              </a:rPr>
              <a:t> access-group</a:t>
            </a:r>
            <a:r>
              <a:rPr lang="en-US" dirty="0">
                <a:latin typeface="Courier"/>
                <a:cs typeface="Courier"/>
              </a:rPr>
              <a:t> </a:t>
            </a:r>
            <a:r>
              <a:rPr lang="en-US" dirty="0"/>
              <a:t>command in interface configuration mode:</a:t>
            </a:r>
          </a:p>
          <a:p>
            <a:r>
              <a:rPr lang="en-US" dirty="0" smtClean="0">
                <a:latin typeface="Courier"/>
                <a:cs typeface="Courier"/>
              </a:rPr>
              <a:t>Router</a:t>
            </a:r>
            <a:r>
              <a:rPr lang="en-US" dirty="0">
                <a:latin typeface="Courier"/>
                <a:cs typeface="Courier"/>
              </a:rPr>
              <a:t>(</a:t>
            </a:r>
            <a:r>
              <a:rPr lang="en-US" dirty="0" err="1">
                <a:latin typeface="Courier"/>
                <a:cs typeface="Courier"/>
              </a:rPr>
              <a:t>config</a:t>
            </a:r>
            <a:r>
              <a:rPr lang="en-US" dirty="0">
                <a:latin typeface="Courier"/>
                <a:cs typeface="Courier"/>
              </a:rPr>
              <a:t>-if)# </a:t>
            </a:r>
            <a:r>
              <a:rPr lang="en-US" b="1" dirty="0" err="1">
                <a:latin typeface="Courier"/>
                <a:cs typeface="Courier"/>
              </a:rPr>
              <a:t>ip</a:t>
            </a:r>
            <a:r>
              <a:rPr lang="en-US" b="1" dirty="0">
                <a:latin typeface="Courier"/>
                <a:cs typeface="Courier"/>
              </a:rPr>
              <a:t> access-group</a:t>
            </a:r>
            <a:r>
              <a:rPr lang="en-US" dirty="0">
                <a:latin typeface="Courier"/>
                <a:cs typeface="Courier"/>
              </a:rPr>
              <a:t> { </a:t>
            </a:r>
            <a:r>
              <a:rPr lang="en-US" i="1" dirty="0">
                <a:latin typeface="Courier"/>
                <a:cs typeface="Courier"/>
              </a:rPr>
              <a:t>access-list-number</a:t>
            </a:r>
            <a:r>
              <a:rPr lang="en-US" dirty="0">
                <a:latin typeface="Courier"/>
                <a:cs typeface="Courier"/>
              </a:rPr>
              <a:t> | </a:t>
            </a:r>
            <a:r>
              <a:rPr lang="en-US" i="1" dirty="0">
                <a:latin typeface="Courier"/>
                <a:cs typeface="Courier"/>
              </a:rPr>
              <a:t>access-list-name</a:t>
            </a:r>
            <a:r>
              <a:rPr lang="en-US" dirty="0">
                <a:latin typeface="Courier"/>
                <a:cs typeface="Courier"/>
              </a:rPr>
              <a:t> } { </a:t>
            </a:r>
            <a:r>
              <a:rPr lang="en-US" b="1" dirty="0">
                <a:latin typeface="Courier"/>
                <a:cs typeface="Courier"/>
              </a:rPr>
              <a:t>in</a:t>
            </a:r>
            <a:r>
              <a:rPr lang="en-US" dirty="0">
                <a:latin typeface="Courier"/>
                <a:cs typeface="Courier"/>
              </a:rPr>
              <a:t> | </a:t>
            </a:r>
            <a:r>
              <a:rPr lang="en-US" b="1" dirty="0">
                <a:latin typeface="Courier"/>
                <a:cs typeface="Courier"/>
              </a:rPr>
              <a:t>out</a:t>
            </a:r>
            <a:r>
              <a:rPr lang="en-US" dirty="0">
                <a:latin typeface="Courier"/>
                <a:cs typeface="Courier"/>
              </a:rPr>
              <a:t> </a:t>
            </a:r>
            <a:r>
              <a:rPr lang="en-US" dirty="0" smtClean="0">
                <a:latin typeface="Courier"/>
                <a:cs typeface="Courier"/>
              </a:rPr>
              <a:t>}</a:t>
            </a:r>
            <a:endParaRPr lang="en-US" dirty="0"/>
          </a:p>
          <a:p>
            <a:pPr marL="0" indent="0">
              <a:buNone/>
            </a:pPr>
            <a:r>
              <a:rPr lang="en-US" dirty="0" smtClean="0"/>
              <a:t/>
            </a:r>
            <a:br>
              <a:rPr lang="en-US" dirty="0" smtClean="0"/>
            </a:br>
            <a:r>
              <a:rPr lang="en-US" dirty="0" smtClean="0"/>
              <a:t>To </a:t>
            </a:r>
            <a:r>
              <a:rPr lang="en-US" dirty="0"/>
              <a:t>remove an ACL from an interface, first enter the </a:t>
            </a:r>
            <a:r>
              <a:rPr lang="en-US" b="1" dirty="0">
                <a:latin typeface="Courier"/>
                <a:cs typeface="Courier"/>
              </a:rPr>
              <a:t>no </a:t>
            </a:r>
            <a:r>
              <a:rPr lang="en-US" b="1" dirty="0" err="1">
                <a:latin typeface="Courier"/>
                <a:cs typeface="Courier"/>
              </a:rPr>
              <a:t>ip</a:t>
            </a:r>
            <a:r>
              <a:rPr lang="en-US" b="1" dirty="0">
                <a:latin typeface="Courier"/>
                <a:cs typeface="Courier"/>
              </a:rPr>
              <a:t> access-group</a:t>
            </a:r>
            <a:r>
              <a:rPr lang="en-US" dirty="0"/>
              <a:t> command on the interface, and then enter the global </a:t>
            </a:r>
            <a:r>
              <a:rPr lang="en-US" b="1" dirty="0">
                <a:latin typeface="Courier"/>
                <a:cs typeface="Courier"/>
              </a:rPr>
              <a:t>no access-list</a:t>
            </a:r>
            <a:r>
              <a:rPr lang="en-US" dirty="0">
                <a:latin typeface="Courier"/>
                <a:cs typeface="Courier"/>
              </a:rPr>
              <a:t> </a:t>
            </a:r>
            <a:r>
              <a:rPr lang="en-US" dirty="0"/>
              <a:t>command to remove the entire ACL.</a:t>
            </a:r>
            <a:endParaRPr lang="en-US" dirty="0" smtClean="0"/>
          </a:p>
        </p:txBody>
      </p:sp>
    </p:spTree>
    <p:extLst>
      <p:ext uri="{BB962C8B-B14F-4D97-AF65-F5344CB8AC3E}">
        <p14:creationId xmlns:p14="http://schemas.microsoft.com/office/powerpoint/2010/main" val="4126416807"/>
      </p:ext>
    </p:extLst>
  </p:cSld>
  <p:clrMapOvr>
    <a:masterClrMapping/>
  </p:clrMapOvr>
  <p:transition spd="med">
    <p:wipe dir="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sz="3000" dirty="0"/>
              <a:t>Applying Standard ACLs to Interfaces (Cont</a:t>
            </a:r>
            <a:r>
              <a:rPr lang="en-US" sz="3000" dirty="0" smtClean="0"/>
              <a:t>.)</a:t>
            </a:r>
            <a:endParaRPr lang="en-US" sz="30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rotWithShape="1">
          <a:blip r:embed="rId3"/>
          <a:srcRect l="-27533" r="837"/>
          <a:stretch/>
        </p:blipFill>
        <p:spPr>
          <a:xfrm>
            <a:off x="554039" y="1565275"/>
            <a:ext cx="6487948" cy="4386263"/>
          </a:xfrm>
        </p:spPr>
      </p:pic>
      <p:sp>
        <p:nvSpPr>
          <p:cNvPr id="3" name="Rectangle 2"/>
          <p:cNvSpPr/>
          <p:nvPr/>
        </p:nvSpPr>
        <p:spPr bwMode="auto">
          <a:xfrm>
            <a:off x="2120900" y="4692650"/>
            <a:ext cx="2006600" cy="133350"/>
          </a:xfrm>
          <a:prstGeom prst="rect">
            <a:avLst/>
          </a:prstGeom>
          <a:solidFill>
            <a:srgbClr val="C0C0C4"/>
          </a:solidFill>
          <a:ln w="9525" cap="flat" cmpd="sng" algn="ctr">
            <a:solidFill>
              <a:srgbClr val="C0C0C4"/>
            </a:solidFill>
            <a:prstDash val="solid"/>
            <a:round/>
            <a:headEnd type="none" w="med" len="med"/>
            <a:tailEnd type="none" w="med" len="med"/>
          </a:ln>
          <a:effectLst/>
        </p:spPr>
        <p:txBody>
          <a:bodyPr vert="horz" wrap="none" lIns="82124" tIns="41061" rIns="82124" bIns="41061" numCol="1" rtlCol="0" anchor="ctr" anchorCtr="0" compatLnSpc="1">
            <a:prstTxWarp prst="textNoShape">
              <a:avLst/>
            </a:prstTxWarp>
            <a:spAutoFit/>
          </a:bodyPr>
          <a:lstStyle/>
          <a:p>
            <a:pPr marL="0" marR="0" indent="0" algn="ctr" defTabSz="814388" rtl="0" eaLnBrk="0" fontAlgn="base" latinLnBrk="0" hangingPunct="0">
              <a:lnSpc>
                <a:spcPct val="90000"/>
              </a:lnSpc>
              <a:spcBef>
                <a:spcPct val="0"/>
              </a:spcBef>
              <a:spcAft>
                <a:spcPct val="0"/>
              </a:spcAft>
              <a:buClrTx/>
              <a:buSzTx/>
              <a:buFontTx/>
              <a:buNone/>
              <a:tabLst/>
            </a:pPr>
            <a:endParaRPr kumimoji="0" lang="en-US" sz="2400" b="0" i="0" u="none" strike="noStrike" cap="none" normalizeH="0" baseline="0" smtClean="0">
              <a:ln>
                <a:noFill/>
              </a:ln>
              <a:solidFill>
                <a:schemeClr val="tx1"/>
              </a:solidFill>
              <a:effectLst/>
              <a:latin typeface="Arial" charset="0"/>
            </a:endParaRPr>
          </a:p>
        </p:txBody>
      </p:sp>
    </p:spTree>
    <p:extLst>
      <p:ext uri="{BB962C8B-B14F-4D97-AF65-F5344CB8AC3E}">
        <p14:creationId xmlns:p14="http://schemas.microsoft.com/office/powerpoint/2010/main" val="3501279812"/>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27063" y="434975"/>
            <a:ext cx="8145462" cy="838200"/>
          </a:xfrm>
        </p:spPr>
        <p:txBody>
          <a:bodyPr/>
          <a:lstStyle/>
          <a:p>
            <a:r>
              <a:rPr lang="en-US" dirty="0" smtClean="0"/>
              <a:t>Chapter </a:t>
            </a:r>
            <a:r>
              <a:rPr lang="en-US" dirty="0"/>
              <a:t>9</a:t>
            </a:r>
            <a:r>
              <a:rPr lang="en-US" dirty="0" smtClean="0"/>
              <a:t>: Objectives</a:t>
            </a:r>
          </a:p>
        </p:txBody>
      </p:sp>
      <p:sp>
        <p:nvSpPr>
          <p:cNvPr id="7171" name="Content Placeholder 2"/>
          <p:cNvSpPr>
            <a:spLocks noGrp="1"/>
          </p:cNvSpPr>
          <p:nvPr>
            <p:ph idx="1"/>
          </p:nvPr>
        </p:nvSpPr>
        <p:spPr>
          <a:xfrm>
            <a:off x="655638" y="1303338"/>
            <a:ext cx="8197850" cy="4575175"/>
          </a:xfrm>
        </p:spPr>
        <p:txBody>
          <a:bodyPr/>
          <a:lstStyle/>
          <a:p>
            <a:r>
              <a:rPr lang="en-US" dirty="0"/>
              <a:t>Explain how ACLs are used to filter traffic.</a:t>
            </a:r>
          </a:p>
          <a:p>
            <a:r>
              <a:rPr lang="en-US" dirty="0"/>
              <a:t>Compare standard and extended IPv4 ACLs.</a:t>
            </a:r>
          </a:p>
          <a:p>
            <a:r>
              <a:rPr lang="en-US" dirty="0"/>
              <a:t>Explain how ACLs use wildcard masks.</a:t>
            </a:r>
          </a:p>
          <a:p>
            <a:r>
              <a:rPr lang="en-US" dirty="0"/>
              <a:t>Explain the guidelines for creating ACLs.</a:t>
            </a:r>
          </a:p>
          <a:p>
            <a:r>
              <a:rPr lang="en-US" dirty="0"/>
              <a:t>Explain the guidelines for placement of ACLs.</a:t>
            </a:r>
          </a:p>
          <a:p>
            <a:r>
              <a:rPr lang="en-US" dirty="0"/>
              <a:t>Configure standard IPv4 ACLs to filter traffic according to networking requirements.</a:t>
            </a:r>
          </a:p>
          <a:p>
            <a:r>
              <a:rPr lang="en-US" dirty="0"/>
              <a:t>Modify a standard IPv4 ACL using sequence numbers.</a:t>
            </a:r>
          </a:p>
          <a:p>
            <a:r>
              <a:rPr lang="en-US" dirty="0"/>
              <a:t>Configure a standard ACL to secure </a:t>
            </a:r>
            <a:r>
              <a:rPr lang="en-US" dirty="0" err="1"/>
              <a:t>vty</a:t>
            </a:r>
            <a:r>
              <a:rPr lang="en-US" dirty="0"/>
              <a:t> access</a:t>
            </a:r>
            <a:r>
              <a:rPr lang="en-US" dirty="0" smtClean="0"/>
              <a:t>.</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Creating Named Standard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277" r="-12277"/>
          <a:stretch>
            <a:fillRect/>
          </a:stretch>
        </p:blipFill>
        <p:spPr>
          <a:xfrm>
            <a:off x="554038" y="1565275"/>
            <a:ext cx="7940675" cy="4386263"/>
          </a:xfrm>
        </p:spPr>
      </p:pic>
    </p:spTree>
    <p:extLst>
      <p:ext uri="{BB962C8B-B14F-4D97-AF65-F5344CB8AC3E}">
        <p14:creationId xmlns:p14="http://schemas.microsoft.com/office/powerpoint/2010/main" val="1887727648"/>
      </p:ext>
    </p:extLst>
  </p:cSld>
  <p:clrMapOvr>
    <a:masterClrMapping/>
  </p:clrMapOvr>
  <p:transition spd="med">
    <p:wipe dir="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Configure Standard IPv4 ACLs</a:t>
            </a:r>
            <a:r>
              <a:rPr lang="en-US" dirty="0" smtClean="0"/>
              <a:t/>
            </a:r>
            <a:br>
              <a:rPr lang="en-US" dirty="0" smtClean="0"/>
            </a:br>
            <a:r>
              <a:rPr lang="en-US" dirty="0"/>
              <a:t>Commenting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1179" r="-21179"/>
          <a:stretch>
            <a:fillRect/>
          </a:stretch>
        </p:blipFill>
        <p:spPr>
          <a:xfrm>
            <a:off x="554038" y="1565275"/>
            <a:ext cx="7940675" cy="4386263"/>
          </a:xfrm>
        </p:spPr>
      </p:pic>
    </p:spTree>
    <p:extLst>
      <p:ext uri="{BB962C8B-B14F-4D97-AF65-F5344CB8AC3E}">
        <p14:creationId xmlns:p14="http://schemas.microsoft.com/office/powerpoint/2010/main" val="3883492642"/>
      </p:ext>
    </p:extLst>
  </p:cSld>
  <p:clrMapOvr>
    <a:masterClrMapping/>
  </p:clrMapOvr>
  <p:transition spd="med">
    <p:wipe dir="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468" r="-26468"/>
          <a:stretch>
            <a:fillRect/>
          </a:stretch>
        </p:blipFill>
        <p:spPr>
          <a:xfrm>
            <a:off x="554038" y="1565275"/>
            <a:ext cx="7940675" cy="4386263"/>
          </a:xfrm>
        </p:spPr>
      </p:pic>
    </p:spTree>
    <p:extLst>
      <p:ext uri="{BB962C8B-B14F-4D97-AF65-F5344CB8AC3E}">
        <p14:creationId xmlns:p14="http://schemas.microsoft.com/office/powerpoint/2010/main" val="1016731259"/>
      </p:ext>
    </p:extLst>
  </p:cSld>
  <p:clrMapOvr>
    <a:masterClrMapping/>
  </p:clrMapOvr>
  <p:transition spd="med">
    <p:wipe dir="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Numbered ACLs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67" r="-25567"/>
          <a:stretch>
            <a:fillRect/>
          </a:stretch>
        </p:blipFill>
        <p:spPr>
          <a:xfrm>
            <a:off x="554038" y="1565275"/>
            <a:ext cx="7940675" cy="4386263"/>
          </a:xfrm>
        </p:spPr>
      </p:pic>
    </p:spTree>
    <p:extLst>
      <p:ext uri="{BB962C8B-B14F-4D97-AF65-F5344CB8AC3E}">
        <p14:creationId xmlns:p14="http://schemas.microsoft.com/office/powerpoint/2010/main" val="976392474"/>
      </p:ext>
    </p:extLst>
  </p:cSld>
  <p:clrMapOvr>
    <a:masterClrMapping/>
  </p:clrMapOvr>
  <p:transition spd="med">
    <p:wipe dir="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Editing Standard Named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1212" r="-21212"/>
          <a:stretch>
            <a:fillRect/>
          </a:stretch>
        </p:blipFill>
        <p:spPr>
          <a:xfrm>
            <a:off x="554038" y="1565275"/>
            <a:ext cx="7940675" cy="4386263"/>
          </a:xfrm>
        </p:spPr>
      </p:pic>
    </p:spTree>
    <p:extLst>
      <p:ext uri="{BB962C8B-B14F-4D97-AF65-F5344CB8AC3E}">
        <p14:creationId xmlns:p14="http://schemas.microsoft.com/office/powerpoint/2010/main" val="1449098399"/>
      </p:ext>
    </p:extLst>
  </p:cSld>
  <p:clrMapOvr>
    <a:masterClrMapping/>
  </p:clrMapOvr>
  <p:transition spd="med">
    <p:wipe dir="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Verifying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260" r="1260"/>
          <a:stretch>
            <a:fillRect/>
          </a:stretch>
        </p:blipFill>
        <p:spPr>
          <a:xfrm>
            <a:off x="1939347" y="1584519"/>
            <a:ext cx="5256563" cy="2903615"/>
          </a:xfrm>
        </p:spPr>
      </p:pic>
      <p:pic>
        <p:nvPicPr>
          <p:cNvPr id="3" name="Picture 2"/>
          <p:cNvPicPr>
            <a:picLocks noChangeAspect="1"/>
          </p:cNvPicPr>
          <p:nvPr/>
        </p:nvPicPr>
        <p:blipFill>
          <a:blip r:embed="rId4"/>
          <a:stretch>
            <a:fillRect/>
          </a:stretch>
        </p:blipFill>
        <p:spPr>
          <a:xfrm>
            <a:off x="1962521" y="4566747"/>
            <a:ext cx="5252629" cy="1871295"/>
          </a:xfrm>
          <a:prstGeom prst="rect">
            <a:avLst/>
          </a:prstGeom>
        </p:spPr>
      </p:pic>
    </p:spTree>
    <p:extLst>
      <p:ext uri="{BB962C8B-B14F-4D97-AF65-F5344CB8AC3E}">
        <p14:creationId xmlns:p14="http://schemas.microsoft.com/office/powerpoint/2010/main" val="3884339032"/>
      </p:ext>
    </p:extLst>
  </p:cSld>
  <p:clrMapOvr>
    <a:masterClrMapping/>
  </p:clrMapOvr>
  <p:transition spd="med">
    <p:wipe dir="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ACL Statistics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9945" r="-19945"/>
          <a:stretch>
            <a:fillRect/>
          </a:stretch>
        </p:blipFill>
        <p:spPr>
          <a:xfrm>
            <a:off x="554038" y="1565275"/>
            <a:ext cx="7940675" cy="4386263"/>
          </a:xfrm>
        </p:spPr>
      </p:pic>
    </p:spTree>
    <p:extLst>
      <p:ext uri="{BB962C8B-B14F-4D97-AF65-F5344CB8AC3E}">
        <p14:creationId xmlns:p14="http://schemas.microsoft.com/office/powerpoint/2010/main" val="4160845146"/>
      </p:ext>
    </p:extLst>
  </p:cSld>
  <p:clrMapOvr>
    <a:masterClrMapping/>
  </p:clrMapOvr>
  <p:transition spd="med">
    <p:wipe dir="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Modify IPv4 ACLs</a:t>
            </a:r>
            <a:r>
              <a:rPr lang="en-US" dirty="0" smtClean="0"/>
              <a:t/>
            </a:r>
            <a:br>
              <a:rPr lang="en-US" dirty="0" smtClean="0"/>
            </a:br>
            <a:r>
              <a:rPr lang="en-US" dirty="0"/>
              <a:t>Standard ACL Sequence Numbers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Another part of the IOS internal logic involves the internal sequencing of standard ACL statements. </a:t>
            </a:r>
            <a:r>
              <a:rPr lang="en-US" dirty="0" smtClean="0"/>
              <a:t>Range </a:t>
            </a:r>
            <a:r>
              <a:rPr lang="en-US" dirty="0"/>
              <a:t>statements that deny three networks are configured first followed by five host statements. The host statements are all valid statements because their host IP addresses are not part of the previously entered range statements</a:t>
            </a:r>
            <a:r>
              <a:rPr lang="en-US" dirty="0" smtClean="0"/>
              <a:t>.</a:t>
            </a:r>
          </a:p>
          <a:p>
            <a:r>
              <a:rPr lang="en-US" dirty="0"/>
              <a:t>The host statements are listed </a:t>
            </a:r>
            <a:r>
              <a:rPr lang="en-US" dirty="0" smtClean="0"/>
              <a:t>first by the show command, </a:t>
            </a:r>
            <a:r>
              <a:rPr lang="en-US" dirty="0"/>
              <a:t>but not necessarily in the order that they were entered. The IOS puts host statements in an order using a special hashing function. The resulting order optimizes the search for a host ACL entry.</a:t>
            </a:r>
            <a:endParaRPr lang="en-US" dirty="0" smtClean="0"/>
          </a:p>
        </p:txBody>
      </p:sp>
    </p:spTree>
    <p:extLst>
      <p:ext uri="{BB962C8B-B14F-4D97-AF65-F5344CB8AC3E}">
        <p14:creationId xmlns:p14="http://schemas.microsoft.com/office/powerpoint/2010/main" val="2828256504"/>
      </p:ext>
    </p:extLst>
  </p:cSld>
  <p:clrMapOvr>
    <a:masterClrMapping/>
  </p:clrMapOvr>
  <p:transition spd="med">
    <p:wipe dir="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700" dirty="0"/>
              <a:t>Configuring a Standard ACL to Secure a VTY Port</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Filtering Telnet or SSH traffic is typically considered an extended IP ACL function because it filters a higher level protocol. However, because </a:t>
            </a:r>
            <a:r>
              <a:rPr lang="en-US" dirty="0">
                <a:latin typeface="Courier"/>
                <a:cs typeface="Courier"/>
              </a:rPr>
              <a:t>the </a:t>
            </a:r>
            <a:r>
              <a:rPr lang="en-US" b="1" dirty="0">
                <a:latin typeface="Courier"/>
                <a:cs typeface="Courier"/>
              </a:rPr>
              <a:t>access-class</a:t>
            </a:r>
            <a:r>
              <a:rPr lang="en-US" dirty="0">
                <a:latin typeface="Courier"/>
                <a:cs typeface="Courier"/>
              </a:rPr>
              <a:t> </a:t>
            </a:r>
            <a:r>
              <a:rPr lang="en-US" dirty="0"/>
              <a:t>command is used to filter incoming or outgoing Telnet/SSH sessions by source address, a standard ACL can be used</a:t>
            </a:r>
            <a:r>
              <a:rPr lang="en-US" dirty="0" smtClean="0"/>
              <a:t>.</a:t>
            </a:r>
            <a:endParaRPr lang="en-US" dirty="0"/>
          </a:p>
          <a:p>
            <a:r>
              <a:rPr lang="en-US" dirty="0" smtClean="0">
                <a:latin typeface="Courier"/>
                <a:cs typeface="Courier"/>
              </a:rPr>
              <a:t>Router</a:t>
            </a:r>
            <a:r>
              <a:rPr lang="en-US" dirty="0">
                <a:latin typeface="Courier"/>
                <a:cs typeface="Courier"/>
              </a:rPr>
              <a:t>(</a:t>
            </a:r>
            <a:r>
              <a:rPr lang="en-US" dirty="0" err="1">
                <a:latin typeface="Courier"/>
                <a:cs typeface="Courier"/>
              </a:rPr>
              <a:t>config</a:t>
            </a:r>
            <a:r>
              <a:rPr lang="en-US" dirty="0">
                <a:latin typeface="Courier"/>
                <a:cs typeface="Courier"/>
              </a:rPr>
              <a:t>-line)# </a:t>
            </a:r>
            <a:r>
              <a:rPr lang="en-US" b="1" dirty="0">
                <a:latin typeface="Courier"/>
                <a:cs typeface="Courier"/>
              </a:rPr>
              <a:t>access-class</a:t>
            </a:r>
            <a:r>
              <a:rPr lang="en-US" dirty="0">
                <a:latin typeface="Courier"/>
                <a:cs typeface="Courier"/>
              </a:rPr>
              <a:t> </a:t>
            </a:r>
            <a:r>
              <a:rPr lang="en-US" i="1" dirty="0">
                <a:latin typeface="Courier"/>
                <a:cs typeface="Courier"/>
              </a:rPr>
              <a:t>access-list-number</a:t>
            </a:r>
            <a:r>
              <a:rPr lang="en-US" dirty="0">
                <a:latin typeface="Courier"/>
                <a:cs typeface="Courier"/>
              </a:rPr>
              <a:t> { </a:t>
            </a:r>
            <a:r>
              <a:rPr lang="en-US" b="1" dirty="0">
                <a:latin typeface="Courier"/>
                <a:cs typeface="Courier"/>
              </a:rPr>
              <a:t>in</a:t>
            </a:r>
            <a:r>
              <a:rPr lang="en-US" dirty="0">
                <a:latin typeface="Courier"/>
                <a:cs typeface="Courier"/>
              </a:rPr>
              <a:t> [ </a:t>
            </a:r>
            <a:r>
              <a:rPr lang="en-US" b="1" dirty="0" err="1">
                <a:latin typeface="Courier"/>
                <a:cs typeface="Courier"/>
              </a:rPr>
              <a:t>vrf</a:t>
            </a:r>
            <a:r>
              <a:rPr lang="en-US" b="1" dirty="0">
                <a:latin typeface="Courier"/>
                <a:cs typeface="Courier"/>
              </a:rPr>
              <a:t>-also</a:t>
            </a:r>
            <a:r>
              <a:rPr lang="en-US" dirty="0">
                <a:latin typeface="Courier"/>
                <a:cs typeface="Courier"/>
              </a:rPr>
              <a:t> ] | </a:t>
            </a:r>
            <a:r>
              <a:rPr lang="en-US" b="1" dirty="0">
                <a:latin typeface="Courier"/>
                <a:cs typeface="Courier"/>
              </a:rPr>
              <a:t>out</a:t>
            </a:r>
            <a:r>
              <a:rPr lang="en-US" dirty="0">
                <a:latin typeface="Courier"/>
                <a:cs typeface="Courier"/>
              </a:rPr>
              <a:t> }</a:t>
            </a:r>
            <a:endParaRPr lang="en-US" dirty="0" smtClean="0">
              <a:latin typeface="Courier"/>
              <a:cs typeface="Courier"/>
            </a:endParaRPr>
          </a:p>
        </p:txBody>
      </p:sp>
    </p:spTree>
    <p:extLst>
      <p:ext uri="{BB962C8B-B14F-4D97-AF65-F5344CB8AC3E}">
        <p14:creationId xmlns:p14="http://schemas.microsoft.com/office/powerpoint/2010/main" val="158083906"/>
      </p:ext>
    </p:extLst>
  </p:cSld>
  <p:clrMapOvr>
    <a:masterClrMapping/>
  </p:clrMapOvr>
  <p:transition spd="med">
    <p:wipe dir="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Securing VTY ports with a Standard IPv4 ACL</a:t>
            </a:r>
            <a:r>
              <a:rPr lang="en-US" dirty="0" smtClean="0"/>
              <a:t/>
            </a:r>
            <a:br>
              <a:rPr lang="en-US" dirty="0" smtClean="0"/>
            </a:br>
            <a:r>
              <a:rPr lang="en-US" sz="2600" dirty="0"/>
              <a:t>Verifying a Standard ACL used to Secure a VTY Port</a:t>
            </a:r>
            <a:endParaRPr lang="en-US" sz="2600"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5527" r="-25527"/>
          <a:stretch>
            <a:fillRect/>
          </a:stretch>
        </p:blipFill>
        <p:spPr>
          <a:xfrm>
            <a:off x="554038" y="1565275"/>
            <a:ext cx="7940675" cy="4386263"/>
          </a:xfrm>
        </p:spPr>
      </p:pic>
    </p:spTree>
    <p:extLst>
      <p:ext uri="{BB962C8B-B14F-4D97-AF65-F5344CB8AC3E}">
        <p14:creationId xmlns:p14="http://schemas.microsoft.com/office/powerpoint/2010/main" val="2579454848"/>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27063" y="434975"/>
            <a:ext cx="8145462" cy="838200"/>
          </a:xfrm>
        </p:spPr>
        <p:txBody>
          <a:bodyPr/>
          <a:lstStyle/>
          <a:p>
            <a:r>
              <a:rPr lang="en-US" dirty="0" smtClean="0"/>
              <a:t>Chapter </a:t>
            </a:r>
            <a:r>
              <a:rPr lang="en-US" dirty="0"/>
              <a:t>9</a:t>
            </a:r>
            <a:r>
              <a:rPr lang="en-US" dirty="0" smtClean="0"/>
              <a:t>: Objectives (continued)</a:t>
            </a:r>
          </a:p>
        </p:txBody>
      </p:sp>
      <p:sp>
        <p:nvSpPr>
          <p:cNvPr id="8195" name="Content Placeholder 2"/>
          <p:cNvSpPr>
            <a:spLocks noGrp="1"/>
          </p:cNvSpPr>
          <p:nvPr>
            <p:ph idx="1"/>
          </p:nvPr>
        </p:nvSpPr>
        <p:spPr>
          <a:xfrm>
            <a:off x="698500" y="1433513"/>
            <a:ext cx="8197850" cy="4575175"/>
          </a:xfrm>
        </p:spPr>
        <p:txBody>
          <a:bodyPr/>
          <a:lstStyle/>
          <a:p>
            <a:r>
              <a:rPr lang="en-US" dirty="0"/>
              <a:t>Explain the structure of an extended access control entry (ACE).</a:t>
            </a:r>
          </a:p>
          <a:p>
            <a:r>
              <a:rPr lang="en-US" dirty="0"/>
              <a:t>Configure extended IPv4 ACLs to filter traffic according to networking requirements.</a:t>
            </a:r>
          </a:p>
          <a:p>
            <a:r>
              <a:rPr lang="en-US" dirty="0"/>
              <a:t>Configure an ACL to limit debug output.</a:t>
            </a:r>
          </a:p>
          <a:p>
            <a:r>
              <a:rPr lang="en-US" dirty="0"/>
              <a:t>Explain how a router processes packets when an ACL is applied.</a:t>
            </a:r>
          </a:p>
          <a:p>
            <a:r>
              <a:rPr lang="en-US" dirty="0"/>
              <a:t>Troubleshoot common ACL errors using CLI commands.</a:t>
            </a:r>
          </a:p>
          <a:p>
            <a:r>
              <a:rPr lang="en-US" dirty="0"/>
              <a:t>Compare IPv4 and IPv6 ACL creation.</a:t>
            </a:r>
          </a:p>
          <a:p>
            <a:r>
              <a:rPr lang="en-US" dirty="0"/>
              <a:t>Configure IPv6 ACLs to filter traffic according to networking requirements</a:t>
            </a:r>
            <a:r>
              <a:rPr lang="en-US" dirty="0" smtClean="0"/>
              <a:t>.</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5135" r="-5135"/>
          <a:stretch>
            <a:fillRect/>
          </a:stretch>
        </p:blipFill>
        <p:spPr>
          <a:xfrm>
            <a:off x="554038" y="1565275"/>
            <a:ext cx="7940675" cy="4386263"/>
          </a:xfrm>
        </p:spPr>
      </p:pic>
    </p:spTree>
    <p:extLst>
      <p:ext uri="{BB962C8B-B14F-4D97-AF65-F5344CB8AC3E}">
        <p14:creationId xmlns:p14="http://schemas.microsoft.com/office/powerpoint/2010/main" val="1738856326"/>
      </p:ext>
    </p:extLst>
  </p:cSld>
  <p:clrMapOvr>
    <a:masterClrMapping/>
  </p:clrMapOvr>
  <p:transition spd="med">
    <p:wipe dir="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Structure of an Extended IPv4 ACL</a:t>
            </a:r>
            <a:r>
              <a:rPr lang="en-US" dirty="0" smtClean="0"/>
              <a:t/>
            </a:r>
            <a:br>
              <a:rPr lang="en-US" dirty="0" smtClean="0"/>
            </a:br>
            <a:r>
              <a:rPr lang="en-US" dirty="0"/>
              <a:t>Extended ACLs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598" b="598"/>
          <a:stretch>
            <a:fillRect/>
          </a:stretch>
        </p:blipFill>
        <p:spPr>
          <a:xfrm>
            <a:off x="554038" y="1565275"/>
            <a:ext cx="7940675" cy="4386263"/>
          </a:xfrm>
        </p:spPr>
      </p:pic>
    </p:spTree>
    <p:extLst>
      <p:ext uri="{BB962C8B-B14F-4D97-AF65-F5344CB8AC3E}">
        <p14:creationId xmlns:p14="http://schemas.microsoft.com/office/powerpoint/2010/main" val="277160545"/>
      </p:ext>
    </p:extLst>
  </p:cSld>
  <p:clrMapOvr>
    <a:masterClrMapping/>
  </p:clrMapOvr>
  <p:transition spd="med">
    <p:wipe dir="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Configuring Extended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 procedural steps for configuring extended ACLs are the same as for standard ACLs. The extended ACL is first configured, and then it is activated on an interface. However, the command syntax and parameters are more complex to support the additional features provided by extended ACLs.</a:t>
            </a:r>
            <a:endParaRPr lang="en-US" dirty="0" smtClean="0"/>
          </a:p>
        </p:txBody>
      </p:sp>
      <p:pic>
        <p:nvPicPr>
          <p:cNvPr id="2" name="Picture 1"/>
          <p:cNvPicPr>
            <a:picLocks noChangeAspect="1"/>
          </p:cNvPicPr>
          <p:nvPr/>
        </p:nvPicPr>
        <p:blipFill>
          <a:blip r:embed="rId3"/>
          <a:stretch>
            <a:fillRect/>
          </a:stretch>
        </p:blipFill>
        <p:spPr>
          <a:xfrm>
            <a:off x="634932" y="4085658"/>
            <a:ext cx="7848937" cy="1495036"/>
          </a:xfrm>
          <a:prstGeom prst="rect">
            <a:avLst/>
          </a:prstGeom>
        </p:spPr>
      </p:pic>
    </p:spTree>
    <p:extLst>
      <p:ext uri="{BB962C8B-B14F-4D97-AF65-F5344CB8AC3E}">
        <p14:creationId xmlns:p14="http://schemas.microsoft.com/office/powerpoint/2010/main" val="4064031279"/>
      </p:ext>
    </p:extLst>
  </p:cSld>
  <p:clrMapOvr>
    <a:masterClrMapping/>
  </p:clrMapOvr>
  <p:transition spd="med">
    <p:wipe dir="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Applying Extended ACLs to Interfaces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454" r="-20454"/>
          <a:stretch>
            <a:fillRect/>
          </a:stretch>
        </p:blipFill>
        <p:spPr>
          <a:xfrm>
            <a:off x="554038" y="1565275"/>
            <a:ext cx="7940675" cy="4386263"/>
          </a:xfrm>
        </p:spPr>
      </p:pic>
    </p:spTree>
    <p:extLst>
      <p:ext uri="{BB962C8B-B14F-4D97-AF65-F5344CB8AC3E}">
        <p14:creationId xmlns:p14="http://schemas.microsoft.com/office/powerpoint/2010/main" val="2931107212"/>
      </p:ext>
    </p:extLst>
  </p:cSld>
  <p:clrMapOvr>
    <a:masterClrMapping/>
  </p:clrMapOvr>
  <p:transition spd="med">
    <p:wipe dir="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Filtering Traffic with 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32097" r="-32097"/>
          <a:stretch>
            <a:fillRect/>
          </a:stretch>
        </p:blipFill>
        <p:spPr>
          <a:xfrm>
            <a:off x="554038" y="1565275"/>
            <a:ext cx="7940675" cy="4386263"/>
          </a:xfrm>
        </p:spPr>
      </p:pic>
    </p:spTree>
    <p:extLst>
      <p:ext uri="{BB962C8B-B14F-4D97-AF65-F5344CB8AC3E}">
        <p14:creationId xmlns:p14="http://schemas.microsoft.com/office/powerpoint/2010/main" val="662466829"/>
      </p:ext>
    </p:extLst>
  </p:cSld>
  <p:clrMapOvr>
    <a:masterClrMapping/>
  </p:clrMapOvr>
  <p:transition spd="med">
    <p:wipe dir="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Creating Named 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7389" r="-27389"/>
          <a:stretch>
            <a:fillRect/>
          </a:stretch>
        </p:blipFill>
        <p:spPr>
          <a:xfrm>
            <a:off x="554038" y="1565275"/>
            <a:ext cx="7940675" cy="4386263"/>
          </a:xfrm>
        </p:spPr>
      </p:pic>
    </p:spTree>
    <p:extLst>
      <p:ext uri="{BB962C8B-B14F-4D97-AF65-F5344CB8AC3E}">
        <p14:creationId xmlns:p14="http://schemas.microsoft.com/office/powerpoint/2010/main" val="887659854"/>
      </p:ext>
    </p:extLst>
  </p:cSld>
  <p:clrMapOvr>
    <a:masterClrMapping/>
  </p:clrMapOvr>
  <p:transition spd="med">
    <p:wipe dir="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smtClean="0"/>
              <a:t>Verifying </a:t>
            </a:r>
            <a:r>
              <a:rPr lang="en-US" dirty="0"/>
              <a:t>Extended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t="136" b="136"/>
          <a:stretch>
            <a:fillRect/>
          </a:stretch>
        </p:blipFill>
        <p:spPr>
          <a:xfrm>
            <a:off x="554038" y="1565275"/>
            <a:ext cx="7940675" cy="4386263"/>
          </a:xfrm>
        </p:spPr>
      </p:pic>
    </p:spTree>
    <p:extLst>
      <p:ext uri="{BB962C8B-B14F-4D97-AF65-F5344CB8AC3E}">
        <p14:creationId xmlns:p14="http://schemas.microsoft.com/office/powerpoint/2010/main" val="664160037"/>
      </p:ext>
    </p:extLst>
  </p:cSld>
  <p:clrMapOvr>
    <a:masterClrMapping/>
  </p:clrMapOvr>
  <p:transition spd="med">
    <p:wipe dir="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Configure Extended IPv4 </a:t>
            </a:r>
            <a:r>
              <a:rPr lang="en-US" sz="1800" dirty="0" smtClean="0"/>
              <a:t>ACLs</a:t>
            </a:r>
            <a:br>
              <a:rPr lang="en-US" sz="1800" dirty="0" smtClean="0"/>
            </a:br>
            <a:r>
              <a:rPr lang="en-US" dirty="0"/>
              <a:t>Editing Extended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Editing an extended ACL can be accomplished using the same process as editing a </a:t>
            </a:r>
            <a:r>
              <a:rPr lang="en-US" dirty="0" smtClean="0"/>
              <a:t>standard. </a:t>
            </a:r>
            <a:r>
              <a:rPr lang="en-US" dirty="0"/>
              <a:t>An extended ACL can be modified using</a:t>
            </a:r>
            <a:r>
              <a:rPr lang="en-US" dirty="0" smtClean="0"/>
              <a:t>:</a:t>
            </a:r>
            <a:endParaRPr lang="en-US" dirty="0"/>
          </a:p>
          <a:p>
            <a:r>
              <a:rPr lang="en-US" dirty="0"/>
              <a:t>Method 1 - Text </a:t>
            </a:r>
            <a:r>
              <a:rPr lang="en-US" dirty="0" smtClean="0"/>
              <a:t>editor</a:t>
            </a:r>
            <a:endParaRPr lang="en-US" dirty="0"/>
          </a:p>
          <a:p>
            <a:r>
              <a:rPr lang="en-US" dirty="0"/>
              <a:t>Method 2 – Sequence </a:t>
            </a:r>
            <a:r>
              <a:rPr lang="en-US" dirty="0" smtClean="0"/>
              <a:t>numbers</a:t>
            </a:r>
          </a:p>
        </p:txBody>
      </p:sp>
    </p:spTree>
    <p:extLst>
      <p:ext uri="{BB962C8B-B14F-4D97-AF65-F5344CB8AC3E}">
        <p14:creationId xmlns:p14="http://schemas.microsoft.com/office/powerpoint/2010/main" val="2993908834"/>
      </p:ext>
    </p:extLst>
  </p:cSld>
  <p:clrMapOvr>
    <a:masterClrMapping/>
  </p:clrMapOvr>
  <p:transition spd="med">
    <p:wipe dir="r"/>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Limiting Debug </a:t>
            </a:r>
            <a:r>
              <a:rPr lang="en-US" sz="1800" dirty="0" smtClean="0"/>
              <a:t>Output</a:t>
            </a:r>
            <a:br>
              <a:rPr lang="en-US" sz="1800" dirty="0" smtClean="0"/>
            </a:br>
            <a:r>
              <a:rPr lang="en-US" sz="3000" dirty="0"/>
              <a:t>Purpose of Limiting debug Output with ACLs</a:t>
            </a:r>
            <a:endParaRPr lang="en-US" sz="30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Debug </a:t>
            </a:r>
            <a:r>
              <a:rPr lang="en-US" dirty="0"/>
              <a:t>commands are tools used to help verify and troubleshoot network operations. </a:t>
            </a:r>
            <a:endParaRPr lang="en-US" dirty="0" smtClean="0"/>
          </a:p>
          <a:p>
            <a:r>
              <a:rPr lang="en-US" dirty="0" smtClean="0"/>
              <a:t>When </a:t>
            </a:r>
            <a:r>
              <a:rPr lang="en-US" dirty="0"/>
              <a:t>using some debug options, the output may display much more information than is needed or can be easily viewed. </a:t>
            </a:r>
            <a:endParaRPr lang="en-US" dirty="0" smtClean="0"/>
          </a:p>
          <a:p>
            <a:r>
              <a:rPr lang="en-US" dirty="0" smtClean="0"/>
              <a:t>In </a:t>
            </a:r>
            <a:r>
              <a:rPr lang="en-US" dirty="0"/>
              <a:t>a production network, the amount of information provided by debug commands can be overwhelming and can cause network interruptions. </a:t>
            </a:r>
          </a:p>
          <a:p>
            <a:r>
              <a:rPr lang="en-US" dirty="0"/>
              <a:t>Some debug commands can be combined with an access list to limit output so that only the information needed for verification or troubleshooting a specific issue is displayed.</a:t>
            </a:r>
            <a:endParaRPr lang="en-US" dirty="0" smtClean="0"/>
          </a:p>
        </p:txBody>
      </p:sp>
    </p:spTree>
    <p:extLst>
      <p:ext uri="{BB962C8B-B14F-4D97-AF65-F5344CB8AC3E}">
        <p14:creationId xmlns:p14="http://schemas.microsoft.com/office/powerpoint/2010/main" val="911800256"/>
      </p:ext>
    </p:extLst>
  </p:cSld>
  <p:clrMapOvr>
    <a:masterClrMapping/>
  </p:clrMapOvr>
  <p:transition spd="med">
    <p:wipe dir="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Limiting Debug </a:t>
            </a:r>
            <a:r>
              <a:rPr lang="en-US" sz="1800" dirty="0" smtClean="0"/>
              <a:t>Output</a:t>
            </a:r>
            <a:br>
              <a:rPr lang="en-US" sz="1800" dirty="0" smtClean="0"/>
            </a:br>
            <a:r>
              <a:rPr lang="en-US" dirty="0"/>
              <a:t>Configuring ACLs to Limit debug Output</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The </a:t>
            </a:r>
            <a:r>
              <a:rPr lang="en-US" dirty="0"/>
              <a:t>administrator for R2 wants to verify that traffic is being routed correctly using </a:t>
            </a:r>
            <a:r>
              <a:rPr lang="en-US" b="1" dirty="0">
                <a:latin typeface="Courier"/>
                <a:cs typeface="Courier"/>
              </a:rPr>
              <a:t>debug </a:t>
            </a:r>
            <a:r>
              <a:rPr lang="en-US" b="1" dirty="0" err="1">
                <a:latin typeface="Courier"/>
                <a:cs typeface="Courier"/>
              </a:rPr>
              <a:t>ip</a:t>
            </a:r>
            <a:r>
              <a:rPr lang="en-US" b="1" dirty="0">
                <a:latin typeface="Courier"/>
                <a:cs typeface="Courier"/>
              </a:rPr>
              <a:t> packet</a:t>
            </a:r>
            <a:r>
              <a:rPr lang="en-US" dirty="0"/>
              <a:t>. To limit the debug output to include only the ICMP traffic between R1 and R3, ACL 101 will be applied.</a:t>
            </a:r>
            <a:endParaRPr lang="en-US" dirty="0" smtClean="0"/>
          </a:p>
        </p:txBody>
      </p:sp>
      <p:pic>
        <p:nvPicPr>
          <p:cNvPr id="2" name="Picture 1"/>
          <p:cNvPicPr>
            <a:picLocks noChangeAspect="1"/>
          </p:cNvPicPr>
          <p:nvPr/>
        </p:nvPicPr>
        <p:blipFill>
          <a:blip r:embed="rId3"/>
          <a:stretch>
            <a:fillRect/>
          </a:stretch>
        </p:blipFill>
        <p:spPr>
          <a:xfrm>
            <a:off x="2173865" y="3021272"/>
            <a:ext cx="4714199" cy="3587454"/>
          </a:xfrm>
          <a:prstGeom prst="rect">
            <a:avLst/>
          </a:prstGeom>
        </p:spPr>
      </p:pic>
    </p:spTree>
    <p:extLst>
      <p:ext uri="{BB962C8B-B14F-4D97-AF65-F5344CB8AC3E}">
        <p14:creationId xmlns:p14="http://schemas.microsoft.com/office/powerpoint/2010/main" val="958410028"/>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What is an ACL?</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367" r="-18367"/>
          <a:stretch>
            <a:fillRect/>
          </a:stretch>
        </p:blipFill>
        <p:spPr>
          <a:xfrm>
            <a:off x="554038" y="1565275"/>
            <a:ext cx="7940675" cy="4386263"/>
          </a:xfrm>
        </p:spPr>
      </p:pic>
    </p:spTree>
    <p:extLst>
      <p:ext uri="{BB962C8B-B14F-4D97-AF65-F5344CB8AC3E}">
        <p14:creationId xmlns:p14="http://schemas.microsoft.com/office/powerpoint/2010/main" val="1261932052"/>
      </p:ext>
    </p:extLst>
  </p:cSld>
  <p:clrMapOvr>
    <a:masterClrMapping/>
  </p:clrMapOvr>
  <p:transition spd="med">
    <p:wipe dir="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Limiting Debug </a:t>
            </a:r>
            <a:r>
              <a:rPr lang="en-US" sz="1800" dirty="0" smtClean="0"/>
              <a:t>Output</a:t>
            </a:r>
            <a:br>
              <a:rPr lang="en-US" sz="1800" dirty="0" smtClean="0"/>
            </a:br>
            <a:r>
              <a:rPr lang="en-US" dirty="0"/>
              <a:t>Verifying ACLs that Limit debug Output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5191" r="-15191"/>
          <a:stretch>
            <a:fillRect/>
          </a:stretch>
        </p:blipFill>
        <p:spPr>
          <a:xfrm>
            <a:off x="554038" y="1565275"/>
            <a:ext cx="7940675" cy="4386263"/>
          </a:xfrm>
        </p:spPr>
      </p:pic>
    </p:spTree>
    <p:extLst>
      <p:ext uri="{BB962C8B-B14F-4D97-AF65-F5344CB8AC3E}">
        <p14:creationId xmlns:p14="http://schemas.microsoft.com/office/powerpoint/2010/main" val="2938393588"/>
      </p:ext>
    </p:extLst>
  </p:cSld>
  <p:clrMapOvr>
    <a:masterClrMapping/>
  </p:clrMapOvr>
  <p:transition spd="med">
    <p:wipe dir="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Inbound </a:t>
            </a:r>
            <a:r>
              <a:rPr lang="en-US" dirty="0"/>
              <a:t>ACL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Packets are tested against an inbound ACL, if one exists, before being routed.</a:t>
            </a:r>
          </a:p>
          <a:p>
            <a:r>
              <a:rPr lang="en-US" dirty="0" smtClean="0"/>
              <a:t>If an inbound packet matches an ACL statement with a permit, it is sent to be routed.</a:t>
            </a:r>
          </a:p>
          <a:p>
            <a:r>
              <a:rPr lang="en-US" dirty="0" smtClean="0"/>
              <a:t>If an inbound packet matches an ACL statement with a deny, it is dropped and not routed.</a:t>
            </a:r>
          </a:p>
          <a:p>
            <a:r>
              <a:rPr lang="en-US" dirty="0" smtClean="0"/>
              <a:t>If an inbound packet does not meet any ACL statements, then it is “implicitly denied” and dropped without being routed.</a:t>
            </a:r>
          </a:p>
        </p:txBody>
      </p:sp>
    </p:spTree>
    <p:extLst>
      <p:ext uri="{BB962C8B-B14F-4D97-AF65-F5344CB8AC3E}">
        <p14:creationId xmlns:p14="http://schemas.microsoft.com/office/powerpoint/2010/main" val="113355375"/>
      </p:ext>
    </p:extLst>
  </p:cSld>
  <p:clrMapOvr>
    <a:masterClrMapping/>
  </p:clrMapOvr>
  <p:transition spd="med">
    <p:wipe dir="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Outbound </a:t>
            </a:r>
            <a:r>
              <a:rPr lang="en-US" dirty="0"/>
              <a:t>ACL Logic</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Packets are first checked for a route before being sent to an outbound interface. If there is no route, the packets are dropped.</a:t>
            </a:r>
          </a:p>
          <a:p>
            <a:r>
              <a:rPr lang="en-US" dirty="0" smtClean="0"/>
              <a:t>If an outbound interface has no ACL, then the packets are sent directly to that interface.</a:t>
            </a:r>
          </a:p>
          <a:p>
            <a:r>
              <a:rPr lang="en-US" dirty="0" smtClean="0"/>
              <a:t>If there is an ACL on the outbound interface, it is tested before being sent to that interface.</a:t>
            </a:r>
          </a:p>
          <a:p>
            <a:r>
              <a:rPr lang="en-US" dirty="0"/>
              <a:t>If an </a:t>
            </a:r>
            <a:r>
              <a:rPr lang="en-US" dirty="0" smtClean="0"/>
              <a:t>outbound </a:t>
            </a:r>
            <a:r>
              <a:rPr lang="en-US" dirty="0"/>
              <a:t>packet matches an ACL statement with a permit, it is sent to </a:t>
            </a:r>
            <a:r>
              <a:rPr lang="en-US" dirty="0" smtClean="0"/>
              <a:t>the interface.</a:t>
            </a:r>
            <a:endParaRPr lang="en-US" dirty="0"/>
          </a:p>
        </p:txBody>
      </p:sp>
    </p:spTree>
    <p:extLst>
      <p:ext uri="{BB962C8B-B14F-4D97-AF65-F5344CB8AC3E}">
        <p14:creationId xmlns:p14="http://schemas.microsoft.com/office/powerpoint/2010/main" val="72757971"/>
      </p:ext>
    </p:extLst>
  </p:cSld>
  <p:clrMapOvr>
    <a:masterClrMapping/>
  </p:clrMapOvr>
  <p:transition spd="med">
    <p:wipe dir="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Outbound </a:t>
            </a:r>
            <a:r>
              <a:rPr lang="en-US" dirty="0"/>
              <a:t>ACL </a:t>
            </a:r>
            <a:r>
              <a:rPr lang="en-US" dirty="0" smtClean="0"/>
              <a:t>Logic </a:t>
            </a:r>
            <a:r>
              <a:rPr lang="en-US" dirty="0"/>
              <a:t>(continued)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If </a:t>
            </a:r>
            <a:r>
              <a:rPr lang="en-US" dirty="0"/>
              <a:t>an </a:t>
            </a:r>
            <a:r>
              <a:rPr lang="en-US" dirty="0" smtClean="0"/>
              <a:t>outbound </a:t>
            </a:r>
            <a:r>
              <a:rPr lang="en-US" dirty="0"/>
              <a:t>packet matches an ACL statement with a deny, it is </a:t>
            </a:r>
            <a:r>
              <a:rPr lang="en-US" dirty="0" smtClean="0"/>
              <a:t>dropped.</a:t>
            </a:r>
            <a:endParaRPr lang="en-US" dirty="0"/>
          </a:p>
          <a:p>
            <a:r>
              <a:rPr lang="en-US" dirty="0"/>
              <a:t>If an </a:t>
            </a:r>
            <a:r>
              <a:rPr lang="en-US" dirty="0" smtClean="0"/>
              <a:t>outbound </a:t>
            </a:r>
            <a:r>
              <a:rPr lang="en-US" dirty="0"/>
              <a:t>packet does not meet any ACL statements, then it is “implicitly denied” and </a:t>
            </a:r>
            <a:r>
              <a:rPr lang="en-US" dirty="0" smtClean="0"/>
              <a:t>dropped.</a:t>
            </a:r>
            <a:endParaRPr lang="en-US" dirty="0"/>
          </a:p>
          <a:p>
            <a:endParaRPr lang="en-US" dirty="0" smtClean="0"/>
          </a:p>
        </p:txBody>
      </p:sp>
    </p:spTree>
    <p:extLst>
      <p:ext uri="{BB962C8B-B14F-4D97-AF65-F5344CB8AC3E}">
        <p14:creationId xmlns:p14="http://schemas.microsoft.com/office/powerpoint/2010/main" val="2176205464"/>
      </p:ext>
    </p:extLst>
  </p:cSld>
  <p:clrMapOvr>
    <a:masterClrMapping/>
  </p:clrMapOvr>
  <p:transition spd="med">
    <p:wipe dir="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ACL Logic Operations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When </a:t>
            </a:r>
            <a:r>
              <a:rPr lang="en-US" dirty="0"/>
              <a:t>a packet arrives at a router interface, the router process is the same, whether ACLs are used or not. As a frame enters an interface, the router checks to see whether the destination Layer 2 address matches it’s the interface Layer 2 address or if the frame is a broadcast frame.</a:t>
            </a:r>
          </a:p>
          <a:p>
            <a:r>
              <a:rPr lang="en-US" dirty="0" smtClean="0"/>
              <a:t>If </a:t>
            </a:r>
            <a:r>
              <a:rPr lang="en-US" dirty="0"/>
              <a:t>the frame address is accepted, the frame information is stripped off and the router checks for an ACL on the inbound interface. If an ACL exists, the packet is tested against the statements in the list</a:t>
            </a:r>
            <a:r>
              <a:rPr lang="en-US" dirty="0" smtClean="0"/>
              <a:t>.</a:t>
            </a:r>
          </a:p>
        </p:txBody>
      </p:sp>
    </p:spTree>
    <p:extLst>
      <p:ext uri="{BB962C8B-B14F-4D97-AF65-F5344CB8AC3E}">
        <p14:creationId xmlns:p14="http://schemas.microsoft.com/office/powerpoint/2010/main" val="3789440797"/>
      </p:ext>
    </p:extLst>
  </p:cSld>
  <p:clrMapOvr>
    <a:masterClrMapping/>
  </p:clrMapOvr>
  <p:transition spd="med">
    <p:wipe dir="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ACL Logic </a:t>
            </a:r>
            <a:r>
              <a:rPr lang="en-US" dirty="0" smtClean="0"/>
              <a:t>Operations </a:t>
            </a:r>
            <a:r>
              <a:rPr lang="en-US" dirty="0"/>
              <a:t>(continued)</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smtClean="0"/>
              <a:t>If </a:t>
            </a:r>
            <a:r>
              <a:rPr lang="en-US" dirty="0"/>
              <a:t>the packet is accepted, it is then checked against routing table entries to determine the destination interface. If a routing table entry exists for the destination, the packet is then switched to the outgoing interface, otherwise the packet is dropped.</a:t>
            </a:r>
            <a:endParaRPr lang="en-US" dirty="0" smtClean="0"/>
          </a:p>
          <a:p>
            <a:r>
              <a:rPr lang="en-US" dirty="0"/>
              <a:t>Next, the router checks whether the outgoing interface has an ACL. If an ACL exists, the packet is tested against the statements in the list</a:t>
            </a:r>
            <a:r>
              <a:rPr lang="en-US" dirty="0" smtClean="0"/>
              <a:t>.</a:t>
            </a:r>
            <a:endParaRPr lang="en-US" dirty="0"/>
          </a:p>
          <a:p>
            <a:r>
              <a:rPr lang="en-US" dirty="0"/>
              <a:t>If there is no ACL or the packet is permitted, the packet is encapsulated in the new Layer 2 protocol and forwarded out the interface to the next device.</a:t>
            </a:r>
            <a:endParaRPr lang="en-US" dirty="0" smtClean="0"/>
          </a:p>
        </p:txBody>
      </p:sp>
    </p:spTree>
    <p:extLst>
      <p:ext uri="{BB962C8B-B14F-4D97-AF65-F5344CB8AC3E}">
        <p14:creationId xmlns:p14="http://schemas.microsoft.com/office/powerpoint/2010/main" val="2555859627"/>
      </p:ext>
    </p:extLst>
  </p:cSld>
  <p:clrMapOvr>
    <a:masterClrMapping/>
  </p:clrMapOvr>
  <p:transition spd="med">
    <p:wipe dir="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a:t>Standard ACL Decision Process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Standard ACLs only examine the source IPv4 address. The destination of the packet and the ports involved are not considered</a:t>
            </a:r>
            <a:r>
              <a:rPr lang="en-US" dirty="0" smtClean="0"/>
              <a:t>.</a:t>
            </a:r>
          </a:p>
          <a:p>
            <a:r>
              <a:rPr lang="en-US" dirty="0"/>
              <a:t>Cisco IOS software tests addresses against the conditions in the ACL one by one. The first match determines whether the software accepts or rejects the address. Because the software stops testing conditions after the first match, the order of the conditions is critical. If no conditions match, the address is rejected.</a:t>
            </a:r>
            <a:endParaRPr lang="en-US" dirty="0" smtClean="0"/>
          </a:p>
        </p:txBody>
      </p:sp>
    </p:spTree>
    <p:extLst>
      <p:ext uri="{BB962C8B-B14F-4D97-AF65-F5344CB8AC3E}">
        <p14:creationId xmlns:p14="http://schemas.microsoft.com/office/powerpoint/2010/main" val="2600069031"/>
      </p:ext>
    </p:extLst>
  </p:cSld>
  <p:clrMapOvr>
    <a:masterClrMapping/>
  </p:clrMapOvr>
  <p:transition spd="med">
    <p:wipe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Processing Packets with </a:t>
            </a:r>
            <a:r>
              <a:rPr lang="en-US" sz="1800" dirty="0" smtClean="0"/>
              <a:t>ACLs</a:t>
            </a:r>
            <a:br>
              <a:rPr lang="en-US" sz="1800" dirty="0" smtClean="0"/>
            </a:br>
            <a:r>
              <a:rPr lang="en-US" dirty="0" smtClean="0"/>
              <a:t>Extended </a:t>
            </a:r>
            <a:r>
              <a:rPr lang="en-US" dirty="0"/>
              <a:t>ACL Decision Process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T</a:t>
            </a:r>
            <a:r>
              <a:rPr lang="en-US" dirty="0" smtClean="0"/>
              <a:t>he </a:t>
            </a:r>
            <a:r>
              <a:rPr lang="en-US" dirty="0"/>
              <a:t>ACL first filters on the source address, then on the port and protocol of the source. It then filters on the destination address, then on the port and protocol of the destination, and makes a final permit or deny decision</a:t>
            </a:r>
            <a:r>
              <a:rPr lang="en-US" dirty="0" smtClean="0"/>
              <a:t>.</a:t>
            </a:r>
          </a:p>
        </p:txBody>
      </p:sp>
    </p:spTree>
    <p:extLst>
      <p:ext uri="{BB962C8B-B14F-4D97-AF65-F5344CB8AC3E}">
        <p14:creationId xmlns:p14="http://schemas.microsoft.com/office/powerpoint/2010/main" val="543443982"/>
      </p:ext>
    </p:extLst>
  </p:cSld>
  <p:clrMapOvr>
    <a:masterClrMapping/>
  </p:clrMapOvr>
  <p:transition spd="med">
    <p:wipe dir="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 Example 1</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H</a:t>
            </a:r>
            <a:r>
              <a:rPr lang="en-US" dirty="0" smtClean="0"/>
              <a:t>ost </a:t>
            </a:r>
            <a:r>
              <a:rPr lang="en-US" dirty="0"/>
              <a:t>192.168.10.10 has no connectivity with 192.168.30.12.</a:t>
            </a:r>
            <a:endParaRPr lang="en-US" dirty="0" smtClean="0"/>
          </a:p>
        </p:txBody>
      </p:sp>
      <p:pic>
        <p:nvPicPr>
          <p:cNvPr id="2" name="Picture 1"/>
          <p:cNvPicPr>
            <a:picLocks noChangeAspect="1"/>
          </p:cNvPicPr>
          <p:nvPr/>
        </p:nvPicPr>
        <p:blipFill>
          <a:blip r:embed="rId3"/>
          <a:stretch>
            <a:fillRect/>
          </a:stretch>
        </p:blipFill>
        <p:spPr>
          <a:xfrm>
            <a:off x="3559474" y="2113778"/>
            <a:ext cx="5233389" cy="4456015"/>
          </a:xfrm>
          <a:prstGeom prst="rect">
            <a:avLst/>
          </a:prstGeom>
        </p:spPr>
      </p:pic>
    </p:spTree>
    <p:extLst>
      <p:ext uri="{BB962C8B-B14F-4D97-AF65-F5344CB8AC3E}">
        <p14:creationId xmlns:p14="http://schemas.microsoft.com/office/powerpoint/2010/main" val="3081093772"/>
      </p:ext>
    </p:extLst>
  </p:cSld>
  <p:clrMapOvr>
    <a:masterClrMapping/>
  </p:clrMapOvr>
  <p:transition spd="med">
    <p:wipe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a:t>
            </a:r>
            <a:r>
              <a:rPr lang="en-US" sz="2700" dirty="0" smtClean="0"/>
              <a:t>2</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a:t>
            </a:r>
            <a:r>
              <a:rPr lang="en-US" dirty="0" smtClean="0"/>
              <a:t>he </a:t>
            </a:r>
            <a:r>
              <a:rPr lang="en-US" dirty="0"/>
              <a:t>192.168.10.0 /24 network cannot use TFTP to connect to the 192.168.30.0 /24 network.</a:t>
            </a:r>
            <a:endParaRPr lang="en-US" dirty="0" smtClean="0"/>
          </a:p>
        </p:txBody>
      </p:sp>
      <p:pic>
        <p:nvPicPr>
          <p:cNvPr id="2" name="Picture 1"/>
          <p:cNvPicPr>
            <a:picLocks noChangeAspect="1"/>
          </p:cNvPicPr>
          <p:nvPr/>
        </p:nvPicPr>
        <p:blipFill>
          <a:blip r:embed="rId3"/>
          <a:stretch>
            <a:fillRect/>
          </a:stretch>
        </p:blipFill>
        <p:spPr>
          <a:xfrm>
            <a:off x="4101323" y="2520935"/>
            <a:ext cx="4689675" cy="4009921"/>
          </a:xfrm>
          <a:prstGeom prst="rect">
            <a:avLst/>
          </a:prstGeom>
        </p:spPr>
      </p:pic>
    </p:spTree>
    <p:extLst>
      <p:ext uri="{BB962C8B-B14F-4D97-AF65-F5344CB8AC3E}">
        <p14:creationId xmlns:p14="http://schemas.microsoft.com/office/powerpoint/2010/main" val="543060281"/>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A TCP Conversation</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0173" r="-20173"/>
          <a:stretch>
            <a:fillRect/>
          </a:stretch>
        </p:blipFill>
        <p:spPr>
          <a:xfrm>
            <a:off x="554038" y="1565275"/>
            <a:ext cx="7940675" cy="4386263"/>
          </a:xfrm>
        </p:spPr>
      </p:pic>
    </p:spTree>
    <p:extLst>
      <p:ext uri="{BB962C8B-B14F-4D97-AF65-F5344CB8AC3E}">
        <p14:creationId xmlns:p14="http://schemas.microsoft.com/office/powerpoint/2010/main" val="3691409995"/>
      </p:ext>
    </p:extLst>
  </p:cSld>
  <p:clrMapOvr>
    <a:masterClrMapping/>
  </p:clrMapOvr>
  <p:transition spd="med">
    <p:wipe dir="r"/>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3</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a:t>
            </a:r>
            <a:r>
              <a:rPr lang="en-US" dirty="0" smtClean="0"/>
              <a:t>he </a:t>
            </a:r>
            <a:r>
              <a:rPr lang="en-US" dirty="0"/>
              <a:t>192.168.11.0 /24 network can use Telnet to connect to 192.168.30.0 /24, but according to company policy, this connection should not be allowed.</a:t>
            </a:r>
            <a:endParaRPr lang="en-US" dirty="0" smtClean="0"/>
          </a:p>
        </p:txBody>
      </p:sp>
      <p:pic>
        <p:nvPicPr>
          <p:cNvPr id="4" name="Picture 3"/>
          <p:cNvPicPr>
            <a:picLocks noChangeAspect="1"/>
          </p:cNvPicPr>
          <p:nvPr/>
        </p:nvPicPr>
        <p:blipFill>
          <a:blip r:embed="rId3"/>
          <a:stretch>
            <a:fillRect/>
          </a:stretch>
        </p:blipFill>
        <p:spPr>
          <a:xfrm>
            <a:off x="4252128" y="3636378"/>
            <a:ext cx="4699468" cy="2908606"/>
          </a:xfrm>
          <a:prstGeom prst="rect">
            <a:avLst/>
          </a:prstGeom>
        </p:spPr>
      </p:pic>
      <p:pic>
        <p:nvPicPr>
          <p:cNvPr id="3" name="Picture 2"/>
          <p:cNvPicPr>
            <a:picLocks noChangeAspect="1"/>
          </p:cNvPicPr>
          <p:nvPr/>
        </p:nvPicPr>
        <p:blipFill>
          <a:blip r:embed="rId4"/>
          <a:stretch>
            <a:fillRect/>
          </a:stretch>
        </p:blipFill>
        <p:spPr>
          <a:xfrm>
            <a:off x="346327" y="2765545"/>
            <a:ext cx="5502755" cy="1185209"/>
          </a:xfrm>
          <a:prstGeom prst="rect">
            <a:avLst/>
          </a:prstGeom>
        </p:spPr>
      </p:pic>
    </p:spTree>
    <p:extLst>
      <p:ext uri="{BB962C8B-B14F-4D97-AF65-F5344CB8AC3E}">
        <p14:creationId xmlns:p14="http://schemas.microsoft.com/office/powerpoint/2010/main" val="1341001151"/>
      </p:ext>
    </p:extLst>
  </p:cSld>
  <p:clrMapOvr>
    <a:masterClrMapping/>
  </p:clrMapOvr>
  <p:transition spd="med">
    <p:wipe dir="r"/>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a:t>
            </a:r>
            <a:r>
              <a:rPr lang="en-US" sz="2700" dirty="0" smtClean="0"/>
              <a:t>4</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H</a:t>
            </a:r>
            <a:r>
              <a:rPr lang="en-US" dirty="0" smtClean="0"/>
              <a:t>ost </a:t>
            </a:r>
            <a:r>
              <a:rPr lang="en-US" dirty="0"/>
              <a:t>192.168.30.12 is able to Telnet to connect to 192.168.31.12, but company policy states that this connection should not be allowed.</a:t>
            </a:r>
            <a:endParaRPr lang="en-US" dirty="0" smtClean="0"/>
          </a:p>
        </p:txBody>
      </p:sp>
      <p:pic>
        <p:nvPicPr>
          <p:cNvPr id="3" name="Picture 2"/>
          <p:cNvPicPr>
            <a:picLocks noChangeAspect="1"/>
          </p:cNvPicPr>
          <p:nvPr/>
        </p:nvPicPr>
        <p:blipFill>
          <a:blip r:embed="rId3"/>
          <a:stretch>
            <a:fillRect/>
          </a:stretch>
        </p:blipFill>
        <p:spPr>
          <a:xfrm>
            <a:off x="3937930" y="3406152"/>
            <a:ext cx="5090630" cy="3157395"/>
          </a:xfrm>
          <a:prstGeom prst="rect">
            <a:avLst/>
          </a:prstGeom>
        </p:spPr>
      </p:pic>
      <p:pic>
        <p:nvPicPr>
          <p:cNvPr id="2" name="Picture 1"/>
          <p:cNvPicPr>
            <a:picLocks noChangeAspect="1"/>
          </p:cNvPicPr>
          <p:nvPr/>
        </p:nvPicPr>
        <p:blipFill>
          <a:blip r:embed="rId4"/>
          <a:stretch>
            <a:fillRect/>
          </a:stretch>
        </p:blipFill>
        <p:spPr>
          <a:xfrm>
            <a:off x="346327" y="2706262"/>
            <a:ext cx="5291110" cy="966972"/>
          </a:xfrm>
          <a:prstGeom prst="rect">
            <a:avLst/>
          </a:prstGeom>
        </p:spPr>
      </p:pic>
    </p:spTree>
    <p:extLst>
      <p:ext uri="{BB962C8B-B14F-4D97-AF65-F5344CB8AC3E}">
        <p14:creationId xmlns:p14="http://schemas.microsoft.com/office/powerpoint/2010/main" val="3913861493"/>
      </p:ext>
    </p:extLst>
  </p:cSld>
  <p:clrMapOvr>
    <a:masterClrMapping/>
  </p:clrMapOvr>
  <p:transition spd="med">
    <p:wipe dir="r"/>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Common ACLs Errors</a:t>
            </a:r>
            <a:r>
              <a:rPr lang="en-US" sz="1800" dirty="0" smtClean="0"/>
              <a:t/>
            </a:r>
            <a:br>
              <a:rPr lang="en-US" sz="1800" dirty="0" smtClean="0"/>
            </a:br>
            <a:r>
              <a:rPr lang="en-US" sz="2700" dirty="0"/>
              <a:t>Troubleshooting Common ACL Errors </a:t>
            </a:r>
            <a:r>
              <a:rPr lang="en-US" sz="2700" dirty="0" smtClean="0"/>
              <a:t>– </a:t>
            </a:r>
            <a:r>
              <a:rPr lang="en-US" sz="2700" dirty="0"/>
              <a:t>Example 5</a:t>
            </a:r>
            <a:endParaRPr lang="en-US" sz="2700"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H</a:t>
            </a:r>
            <a:r>
              <a:rPr lang="en-US" dirty="0" smtClean="0"/>
              <a:t>ost </a:t>
            </a:r>
            <a:r>
              <a:rPr lang="en-US" dirty="0"/>
              <a:t>192.168.30.12 can use Telnet to connect to 192.168.31.12, but according to the security policy, this connection should not be allowed.</a:t>
            </a:r>
            <a:endParaRPr lang="en-US" dirty="0" smtClean="0"/>
          </a:p>
        </p:txBody>
      </p:sp>
      <p:pic>
        <p:nvPicPr>
          <p:cNvPr id="4" name="Picture 3"/>
          <p:cNvPicPr>
            <a:picLocks noChangeAspect="1"/>
          </p:cNvPicPr>
          <p:nvPr/>
        </p:nvPicPr>
        <p:blipFill>
          <a:blip r:embed="rId3"/>
          <a:stretch>
            <a:fillRect/>
          </a:stretch>
        </p:blipFill>
        <p:spPr>
          <a:xfrm>
            <a:off x="3953908" y="3521615"/>
            <a:ext cx="4939971" cy="3052288"/>
          </a:xfrm>
          <a:prstGeom prst="rect">
            <a:avLst/>
          </a:prstGeom>
        </p:spPr>
      </p:pic>
      <p:pic>
        <p:nvPicPr>
          <p:cNvPr id="2" name="Picture 1"/>
          <p:cNvPicPr>
            <a:picLocks noChangeAspect="1"/>
          </p:cNvPicPr>
          <p:nvPr/>
        </p:nvPicPr>
        <p:blipFill>
          <a:blip r:embed="rId4"/>
          <a:stretch>
            <a:fillRect/>
          </a:stretch>
        </p:blipFill>
        <p:spPr>
          <a:xfrm>
            <a:off x="346327" y="2719350"/>
            <a:ext cx="5541235" cy="1032749"/>
          </a:xfrm>
          <a:prstGeom prst="rect">
            <a:avLst/>
          </a:prstGeom>
        </p:spPr>
      </p:pic>
    </p:spTree>
    <p:extLst>
      <p:ext uri="{BB962C8B-B14F-4D97-AF65-F5344CB8AC3E}">
        <p14:creationId xmlns:p14="http://schemas.microsoft.com/office/powerpoint/2010/main" val="1724503731"/>
      </p:ext>
    </p:extLst>
  </p:cSld>
  <p:clrMapOvr>
    <a:masterClrMapping/>
  </p:clrMapOvr>
  <p:transition spd="med">
    <p:wipe dir="r"/>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Type of IPv6 ACLs</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733" r="1733"/>
          <a:stretch>
            <a:fillRect/>
          </a:stretch>
        </p:blipFill>
        <p:spPr>
          <a:xfrm>
            <a:off x="554038" y="1565275"/>
            <a:ext cx="7940675" cy="4386263"/>
          </a:xfrm>
        </p:spPr>
      </p:pic>
    </p:spTree>
    <p:extLst>
      <p:ext uri="{BB962C8B-B14F-4D97-AF65-F5344CB8AC3E}">
        <p14:creationId xmlns:p14="http://schemas.microsoft.com/office/powerpoint/2010/main" val="2316572025"/>
      </p:ext>
    </p:extLst>
  </p:cSld>
  <p:clrMapOvr>
    <a:masterClrMapping/>
  </p:clrMapOvr>
  <p:transition spd="med">
    <p:wipe dir="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IPv6 ACL Creation</a:t>
            </a:r>
            <a:r>
              <a:rPr lang="en-US" sz="1800" dirty="0" smtClean="0"/>
              <a:t/>
            </a:r>
            <a:br>
              <a:rPr lang="en-US" sz="1800" dirty="0" smtClean="0"/>
            </a:br>
            <a:r>
              <a:rPr lang="en-US" dirty="0"/>
              <a:t>Comparing IPv4 and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Although IPv4 and IPv6 ACLs are very similar, there are three significant differences between them</a:t>
            </a:r>
            <a:r>
              <a:rPr lang="en-US" dirty="0" smtClean="0"/>
              <a:t>.</a:t>
            </a:r>
            <a:endParaRPr lang="en-US" dirty="0"/>
          </a:p>
          <a:p>
            <a:r>
              <a:rPr lang="en-US" dirty="0"/>
              <a:t>Applying an IPv6 ACL</a:t>
            </a:r>
          </a:p>
          <a:p>
            <a:pPr marL="338137" lvl="1" indent="0"/>
            <a:r>
              <a:rPr lang="en-US" dirty="0" smtClean="0"/>
              <a:t>IPv6 </a:t>
            </a:r>
            <a:r>
              <a:rPr lang="en-US" dirty="0"/>
              <a:t>uses the </a:t>
            </a:r>
            <a:r>
              <a:rPr lang="en-US" b="1" dirty="0">
                <a:latin typeface="Courier"/>
                <a:cs typeface="Courier"/>
              </a:rPr>
              <a:t>ipv6 traffic-filter</a:t>
            </a:r>
            <a:r>
              <a:rPr lang="en-US" dirty="0">
                <a:latin typeface="Courier"/>
                <a:cs typeface="Courier"/>
              </a:rPr>
              <a:t> </a:t>
            </a:r>
            <a:r>
              <a:rPr lang="en-US" dirty="0"/>
              <a:t>command to perform the same function for IPv6 interfaces</a:t>
            </a:r>
            <a:r>
              <a:rPr lang="en-US" dirty="0" smtClean="0"/>
              <a:t>.</a:t>
            </a:r>
            <a:endParaRPr lang="en-US" dirty="0"/>
          </a:p>
          <a:p>
            <a:r>
              <a:rPr lang="en-US" dirty="0"/>
              <a:t>No Wildcard Masks</a:t>
            </a:r>
          </a:p>
          <a:p>
            <a:pPr marL="338137" lvl="1" indent="0"/>
            <a:r>
              <a:rPr lang="en-US" dirty="0"/>
              <a:t>T</a:t>
            </a:r>
            <a:r>
              <a:rPr lang="en-US" dirty="0" smtClean="0"/>
              <a:t>he </a:t>
            </a:r>
            <a:r>
              <a:rPr lang="en-US" dirty="0"/>
              <a:t>prefix-length is used to indicate how much of an IPv6 source or destination address should be matched</a:t>
            </a:r>
            <a:r>
              <a:rPr lang="en-US" dirty="0" smtClean="0"/>
              <a:t>.</a:t>
            </a:r>
            <a:endParaRPr lang="en-US" dirty="0"/>
          </a:p>
          <a:p>
            <a:r>
              <a:rPr lang="en-US" dirty="0"/>
              <a:t>Additional Default Statements</a:t>
            </a:r>
          </a:p>
          <a:p>
            <a:pPr marL="338137" lvl="1" indent="0"/>
            <a:r>
              <a:rPr lang="en-US" b="1" dirty="0" smtClean="0">
                <a:latin typeface="Courier"/>
                <a:cs typeface="Courier"/>
              </a:rPr>
              <a:t>permit </a:t>
            </a:r>
            <a:r>
              <a:rPr lang="en-US" b="1" dirty="0" err="1">
                <a:latin typeface="Courier"/>
                <a:cs typeface="Courier"/>
              </a:rPr>
              <a:t>icmp</a:t>
            </a:r>
            <a:r>
              <a:rPr lang="en-US" b="1" dirty="0">
                <a:latin typeface="Courier"/>
                <a:cs typeface="Courier"/>
              </a:rPr>
              <a:t> any any </a:t>
            </a:r>
            <a:r>
              <a:rPr lang="en-US" b="1" dirty="0" err="1">
                <a:latin typeface="Courier"/>
                <a:cs typeface="Courier"/>
              </a:rPr>
              <a:t>nd-na</a:t>
            </a:r>
            <a:endParaRPr lang="en-US" dirty="0">
              <a:latin typeface="Courier"/>
              <a:cs typeface="Courier"/>
            </a:endParaRPr>
          </a:p>
          <a:p>
            <a:pPr marL="338137" lvl="1" indent="0"/>
            <a:r>
              <a:rPr lang="en-US" b="1" dirty="0" smtClean="0">
                <a:latin typeface="Courier"/>
                <a:cs typeface="Courier"/>
              </a:rPr>
              <a:t>permit </a:t>
            </a:r>
            <a:r>
              <a:rPr lang="en-US" b="1" dirty="0" err="1">
                <a:latin typeface="Courier"/>
                <a:cs typeface="Courier"/>
              </a:rPr>
              <a:t>icmp</a:t>
            </a:r>
            <a:r>
              <a:rPr lang="en-US" b="1" dirty="0">
                <a:latin typeface="Courier"/>
                <a:cs typeface="Courier"/>
              </a:rPr>
              <a:t> any any </a:t>
            </a:r>
            <a:r>
              <a:rPr lang="en-US" b="1" dirty="0" err="1">
                <a:latin typeface="Courier"/>
                <a:cs typeface="Courier"/>
              </a:rPr>
              <a:t>nd</a:t>
            </a:r>
            <a:r>
              <a:rPr lang="en-US" b="1" dirty="0">
                <a:latin typeface="Courier"/>
                <a:cs typeface="Courier"/>
              </a:rPr>
              <a:t>-</a:t>
            </a:r>
            <a:r>
              <a:rPr lang="en-US" b="1" dirty="0" smtClean="0">
                <a:latin typeface="Courier"/>
                <a:cs typeface="Courier"/>
              </a:rPr>
              <a:t>ns</a:t>
            </a:r>
            <a:endParaRPr lang="en-US" dirty="0">
              <a:latin typeface="Courier"/>
              <a:cs typeface="Courier"/>
            </a:endParaRPr>
          </a:p>
        </p:txBody>
      </p:sp>
    </p:spTree>
    <p:extLst>
      <p:ext uri="{BB962C8B-B14F-4D97-AF65-F5344CB8AC3E}">
        <p14:creationId xmlns:p14="http://schemas.microsoft.com/office/powerpoint/2010/main" val="3509965954"/>
      </p:ext>
    </p:extLst>
  </p:cSld>
  <p:clrMapOvr>
    <a:masterClrMapping/>
  </p:clrMapOvr>
  <p:transition spd="med">
    <p:wipe dir="r"/>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Configuring IPv6 Topology</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8826" r="-28826"/>
          <a:stretch>
            <a:fillRect/>
          </a:stretch>
        </p:blipFill>
        <p:spPr>
          <a:xfrm>
            <a:off x="554038" y="1565275"/>
            <a:ext cx="7940675" cy="4386263"/>
          </a:xfrm>
        </p:spPr>
      </p:pic>
    </p:spTree>
    <p:extLst>
      <p:ext uri="{BB962C8B-B14F-4D97-AF65-F5344CB8AC3E}">
        <p14:creationId xmlns:p14="http://schemas.microsoft.com/office/powerpoint/2010/main" val="445637430"/>
      </p:ext>
    </p:extLst>
  </p:cSld>
  <p:clrMapOvr>
    <a:masterClrMapping/>
  </p:clrMapOvr>
  <p:transition spd="med">
    <p:wipe dir="r"/>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Configuring IPv6 ACLs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a:t>There are three basic steps to configure an IPv6 ACL:</a:t>
            </a:r>
          </a:p>
          <a:p>
            <a:r>
              <a:rPr lang="en-US" dirty="0" smtClean="0"/>
              <a:t>From </a:t>
            </a:r>
            <a:r>
              <a:rPr lang="en-US" dirty="0"/>
              <a:t>global configuration mode, use the</a:t>
            </a:r>
            <a:r>
              <a:rPr lang="en-US" dirty="0">
                <a:latin typeface="Courier"/>
                <a:cs typeface="Courier"/>
              </a:rPr>
              <a:t> </a:t>
            </a:r>
            <a:r>
              <a:rPr lang="en-US" b="1" dirty="0">
                <a:latin typeface="Courier"/>
                <a:cs typeface="Courier"/>
              </a:rPr>
              <a:t>ipv6 access-</a:t>
            </a:r>
            <a:r>
              <a:rPr lang="en-US" b="1" dirty="0" err="1">
                <a:latin typeface="Courier"/>
                <a:cs typeface="Courier"/>
              </a:rPr>
              <a:t>list</a:t>
            </a:r>
            <a:r>
              <a:rPr lang="en-US" i="1" dirty="0" err="1">
                <a:latin typeface="Courier"/>
                <a:cs typeface="Courier"/>
              </a:rPr>
              <a:t>name</a:t>
            </a:r>
            <a:r>
              <a:rPr lang="en-US" dirty="0"/>
              <a:t> command to create an IPv6 ACL. </a:t>
            </a:r>
          </a:p>
          <a:p>
            <a:r>
              <a:rPr lang="en-US" dirty="0" smtClean="0"/>
              <a:t>From </a:t>
            </a:r>
            <a:r>
              <a:rPr lang="en-US" dirty="0"/>
              <a:t>the named ACL configuration mode, use the </a:t>
            </a:r>
            <a:r>
              <a:rPr lang="en-US" b="1" dirty="0">
                <a:latin typeface="Courier"/>
                <a:cs typeface="Courier"/>
              </a:rPr>
              <a:t>permit</a:t>
            </a:r>
            <a:r>
              <a:rPr lang="en-US" dirty="0"/>
              <a:t> or </a:t>
            </a:r>
            <a:r>
              <a:rPr lang="en-US" b="1" dirty="0">
                <a:latin typeface="Courier"/>
                <a:cs typeface="Courier"/>
              </a:rPr>
              <a:t>deny</a:t>
            </a:r>
            <a:r>
              <a:rPr lang="en-US" dirty="0"/>
              <a:t> statements to specify one or more conditions to determine if a packet is forwarded or dropped.</a:t>
            </a:r>
          </a:p>
          <a:p>
            <a:r>
              <a:rPr lang="en-US" dirty="0" smtClean="0"/>
              <a:t>Return </a:t>
            </a:r>
            <a:r>
              <a:rPr lang="en-US" dirty="0"/>
              <a:t>to privileged EXEC mode with the </a:t>
            </a:r>
            <a:r>
              <a:rPr lang="en-US" b="1" dirty="0">
                <a:latin typeface="Courier"/>
                <a:cs typeface="Courier"/>
              </a:rPr>
              <a:t>end</a:t>
            </a:r>
            <a:r>
              <a:rPr lang="en-US" dirty="0"/>
              <a:t> command.</a:t>
            </a:r>
            <a:endParaRPr lang="en-US" dirty="0" smtClean="0"/>
          </a:p>
        </p:txBody>
      </p:sp>
      <p:pic>
        <p:nvPicPr>
          <p:cNvPr id="2" name="Picture 1"/>
          <p:cNvPicPr>
            <a:picLocks noChangeAspect="1"/>
          </p:cNvPicPr>
          <p:nvPr/>
        </p:nvPicPr>
        <p:blipFill>
          <a:blip r:embed="rId3"/>
          <a:stretch>
            <a:fillRect/>
          </a:stretch>
        </p:blipFill>
        <p:spPr>
          <a:xfrm>
            <a:off x="1500741" y="5343038"/>
            <a:ext cx="6118457" cy="1364307"/>
          </a:xfrm>
          <a:prstGeom prst="rect">
            <a:avLst/>
          </a:prstGeom>
        </p:spPr>
      </p:pic>
    </p:spTree>
    <p:extLst>
      <p:ext uri="{BB962C8B-B14F-4D97-AF65-F5344CB8AC3E}">
        <p14:creationId xmlns:p14="http://schemas.microsoft.com/office/powerpoint/2010/main" val="2511612161"/>
      </p:ext>
    </p:extLst>
  </p:cSld>
  <p:clrMapOvr>
    <a:masterClrMapping/>
  </p:clrMapOvr>
  <p:transition spd="med">
    <p:wipe dir="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Applying an IPv6 ACL to an Interface</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18089" r="-18089"/>
          <a:stretch>
            <a:fillRect/>
          </a:stretch>
        </p:blipFill>
        <p:spPr>
          <a:xfrm>
            <a:off x="554038" y="1565275"/>
            <a:ext cx="7940675" cy="4386263"/>
          </a:xfrm>
        </p:spPr>
      </p:pic>
    </p:spTree>
    <p:extLst>
      <p:ext uri="{BB962C8B-B14F-4D97-AF65-F5344CB8AC3E}">
        <p14:creationId xmlns:p14="http://schemas.microsoft.com/office/powerpoint/2010/main" val="3239606210"/>
      </p:ext>
    </p:extLst>
  </p:cSld>
  <p:clrMapOvr>
    <a:masterClrMapping/>
  </p:clrMapOvr>
  <p:transition spd="med">
    <p:wipe dir="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IPv6 ACL Examples</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
            </a:r>
            <a:br>
              <a:rPr lang="en-US" dirty="0" smtClean="0"/>
            </a:br>
            <a:r>
              <a:rPr lang="en-US" dirty="0" smtClean="0"/>
              <a:t>Deny FTP</a:t>
            </a:r>
          </a:p>
          <a:p>
            <a:pPr marL="0" indent="0">
              <a:buNone/>
            </a:pPr>
            <a:r>
              <a:rPr lang="en-US" dirty="0"/>
              <a:t/>
            </a:r>
            <a:br>
              <a:rPr lang="en-US" dirty="0"/>
            </a:br>
            <a:endParaRPr lang="en-US" dirty="0" smtClean="0"/>
          </a:p>
          <a:p>
            <a:pPr marL="0" indent="0">
              <a:buNone/>
            </a:pPr>
            <a:endParaRPr lang="en-US" dirty="0"/>
          </a:p>
          <a:p>
            <a:pPr marL="0" indent="0">
              <a:buNone/>
            </a:pPr>
            <a:endParaRPr lang="en-US" dirty="0" smtClean="0"/>
          </a:p>
          <a:p>
            <a:pPr marL="0" indent="0">
              <a:buNone/>
            </a:pPr>
            <a:r>
              <a:rPr lang="en-US" dirty="0" smtClean="0"/>
              <a:t>Restrict Access</a:t>
            </a:r>
          </a:p>
        </p:txBody>
      </p:sp>
      <p:pic>
        <p:nvPicPr>
          <p:cNvPr id="2" name="Picture 1"/>
          <p:cNvPicPr>
            <a:picLocks noChangeAspect="1"/>
          </p:cNvPicPr>
          <p:nvPr/>
        </p:nvPicPr>
        <p:blipFill>
          <a:blip r:embed="rId3"/>
          <a:stretch>
            <a:fillRect/>
          </a:stretch>
        </p:blipFill>
        <p:spPr>
          <a:xfrm>
            <a:off x="3559473" y="1622686"/>
            <a:ext cx="4463773" cy="1510254"/>
          </a:xfrm>
          <a:prstGeom prst="rect">
            <a:avLst/>
          </a:prstGeom>
        </p:spPr>
      </p:pic>
      <p:pic>
        <p:nvPicPr>
          <p:cNvPr id="3" name="Picture 2"/>
          <p:cNvPicPr>
            <a:picLocks noChangeAspect="1"/>
          </p:cNvPicPr>
          <p:nvPr/>
        </p:nvPicPr>
        <p:blipFill>
          <a:blip r:embed="rId4"/>
          <a:stretch>
            <a:fillRect/>
          </a:stretch>
        </p:blipFill>
        <p:spPr>
          <a:xfrm>
            <a:off x="3554668" y="3271443"/>
            <a:ext cx="4468579" cy="3426524"/>
          </a:xfrm>
          <a:prstGeom prst="rect">
            <a:avLst/>
          </a:prstGeom>
        </p:spPr>
      </p:pic>
    </p:spTree>
    <p:extLst>
      <p:ext uri="{BB962C8B-B14F-4D97-AF65-F5344CB8AC3E}">
        <p14:creationId xmlns:p14="http://schemas.microsoft.com/office/powerpoint/2010/main" val="2217303518"/>
      </p:ext>
    </p:extLst>
  </p:cSld>
  <p:clrMapOvr>
    <a:masterClrMapping/>
  </p:clrMapOvr>
  <p:transition spd="med">
    <p:wipe dir="r"/>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smtClean="0"/>
              <a:t>Configuring </a:t>
            </a:r>
            <a:r>
              <a:rPr lang="en-US" sz="1800" dirty="0"/>
              <a:t>IPv6 ACLs</a:t>
            </a:r>
            <a:r>
              <a:rPr lang="en-US" sz="1800" dirty="0" smtClean="0"/>
              <a:t/>
            </a:r>
            <a:br>
              <a:rPr lang="en-US" sz="1800" dirty="0" smtClean="0"/>
            </a:br>
            <a:r>
              <a:rPr lang="en-US" dirty="0"/>
              <a:t>Verifying IPv6 ACL</a:t>
            </a:r>
            <a:r>
              <a:rPr lang="en-US" dirty="0" smtClean="0"/>
              <a:t>s</a:t>
            </a:r>
            <a:endParaRPr lang="en-US" dirty="0" smtClean="0">
              <a:solidFill>
                <a:schemeClr val="accent5">
                  <a:lumMod val="75000"/>
                </a:schemeClr>
              </a:solidFill>
              <a:cs typeface="Arial" pitchFamily="34" charset="0"/>
            </a:endParaRPr>
          </a:p>
        </p:txBody>
      </p:sp>
      <p:pic>
        <p:nvPicPr>
          <p:cNvPr id="3" name="Picture 2"/>
          <p:cNvPicPr>
            <a:picLocks noChangeAspect="1"/>
          </p:cNvPicPr>
          <p:nvPr/>
        </p:nvPicPr>
        <p:blipFill>
          <a:blip r:embed="rId3"/>
          <a:stretch>
            <a:fillRect/>
          </a:stretch>
        </p:blipFill>
        <p:spPr>
          <a:xfrm>
            <a:off x="1212146" y="1528651"/>
            <a:ext cx="4848581" cy="2493935"/>
          </a:xfrm>
          <a:prstGeom prst="rect">
            <a:avLst/>
          </a:prstGeom>
        </p:spPr>
      </p:pic>
      <p:pic>
        <p:nvPicPr>
          <p:cNvPr id="4" name="Picture 3"/>
          <p:cNvPicPr>
            <a:picLocks noChangeAspect="1"/>
          </p:cNvPicPr>
          <p:nvPr/>
        </p:nvPicPr>
        <p:blipFill>
          <a:blip r:embed="rId4"/>
          <a:stretch>
            <a:fillRect/>
          </a:stretch>
        </p:blipFill>
        <p:spPr>
          <a:xfrm>
            <a:off x="1231387" y="4041193"/>
            <a:ext cx="4829340" cy="2494056"/>
          </a:xfrm>
          <a:prstGeom prst="rect">
            <a:avLst/>
          </a:prstGeom>
        </p:spPr>
      </p:pic>
    </p:spTree>
    <p:extLst>
      <p:ext uri="{BB962C8B-B14F-4D97-AF65-F5344CB8AC3E}">
        <p14:creationId xmlns:p14="http://schemas.microsoft.com/office/powerpoint/2010/main" val="4250767257"/>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Packet Filtering</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r>
              <a:rPr lang="en-US" dirty="0"/>
              <a:t>Packet filtering, sometimes called static packet filtering, controls access to a network by analyzing the incoming and outgoing packets and passing or dropping them based on given criteria, such as the source IP address, destination IP addresses, and the protocol carried within the packet</a:t>
            </a:r>
            <a:r>
              <a:rPr lang="en-US" dirty="0" smtClean="0"/>
              <a:t>.</a:t>
            </a:r>
          </a:p>
          <a:p>
            <a:r>
              <a:rPr lang="en-US" dirty="0"/>
              <a:t>A router acts as a packet filter when it forwards or denies packets according to filtering </a:t>
            </a:r>
            <a:r>
              <a:rPr lang="en-US" dirty="0" smtClean="0"/>
              <a:t>rules.</a:t>
            </a:r>
          </a:p>
          <a:p>
            <a:r>
              <a:rPr lang="en-US" dirty="0"/>
              <a:t>An ACL is a sequential list of permit or deny statements, known as access control entries (ACEs).</a:t>
            </a:r>
            <a:endParaRPr lang="en-US" dirty="0" smtClean="0"/>
          </a:p>
        </p:txBody>
      </p:sp>
    </p:spTree>
    <p:extLst>
      <p:ext uri="{BB962C8B-B14F-4D97-AF65-F5344CB8AC3E}">
        <p14:creationId xmlns:p14="http://schemas.microsoft.com/office/powerpoint/2010/main" val="3867731018"/>
      </p:ext>
    </p:extLst>
  </p:cSld>
  <p:clrMapOvr>
    <a:masterClrMapping/>
  </p:clrMapOvr>
  <p:transition spd="med">
    <p:wipe dir="r"/>
  </p:transition>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a:t>
            </a:r>
            <a:r>
              <a:rPr lang="en-US" dirty="0" smtClean="0"/>
              <a:t>: Summary</a:t>
            </a:r>
          </a:p>
        </p:txBody>
      </p:sp>
      <p:sp>
        <p:nvSpPr>
          <p:cNvPr id="52227" name="Content Placeholder 2"/>
          <p:cNvSpPr>
            <a:spLocks noGrp="1"/>
          </p:cNvSpPr>
          <p:nvPr>
            <p:ph idx="1"/>
          </p:nvPr>
        </p:nvSpPr>
        <p:spPr>
          <a:xfrm>
            <a:off x="698500" y="1317625"/>
            <a:ext cx="8197850" cy="4575175"/>
          </a:xfrm>
        </p:spPr>
        <p:txBody>
          <a:bodyPr/>
          <a:lstStyle/>
          <a:p>
            <a:r>
              <a:rPr lang="en-US" dirty="0"/>
              <a:t>By default a router does not filter traffic. Traffic that enters the router is routed solely based on information within the routing table.</a:t>
            </a:r>
          </a:p>
          <a:p>
            <a:r>
              <a:rPr lang="en-US" dirty="0"/>
              <a:t>Packet filtering, controls access to a network by analyzing the incoming and outgoing packets and passing or dropping them based on criteria such as the source IP address, destination IP addresses, and the protocol carried within the packet. </a:t>
            </a:r>
          </a:p>
          <a:p>
            <a:r>
              <a:rPr lang="en-US" dirty="0"/>
              <a:t>A packet-filtering router uses rules to determine whether to permit or deny traffic. A router can also perform packet filtering at Layer 4, the Transport layer.</a:t>
            </a:r>
          </a:p>
          <a:p>
            <a:r>
              <a:rPr lang="en-US" dirty="0"/>
              <a:t>An ACL is a sequential list of permit or deny statements. </a:t>
            </a:r>
          </a:p>
          <a:p>
            <a:endParaRPr lang="en-US" dirty="0" smtClean="0"/>
          </a:p>
          <a:p>
            <a:endParaRPr lang="en-US" dirty="0" smtClean="0"/>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The last statement of an ACL is always an implicit deny which blocks all traffic. To prevent the implied deny any statement at the end of the ACL from blocking all traffic, the</a:t>
            </a:r>
            <a:r>
              <a:rPr lang="en-US" b="1" dirty="0"/>
              <a:t> </a:t>
            </a:r>
            <a:r>
              <a:rPr lang="en-US" b="1" dirty="0">
                <a:latin typeface="Courier"/>
                <a:cs typeface="Courier"/>
              </a:rPr>
              <a:t>permit </a:t>
            </a:r>
            <a:r>
              <a:rPr lang="en-US" b="1" dirty="0" err="1">
                <a:latin typeface="Courier"/>
                <a:cs typeface="Courier"/>
              </a:rPr>
              <a:t>ip</a:t>
            </a:r>
            <a:r>
              <a:rPr lang="en-US" b="1" dirty="0">
                <a:latin typeface="Courier"/>
                <a:cs typeface="Courier"/>
              </a:rPr>
              <a:t> any any </a:t>
            </a:r>
            <a:r>
              <a:rPr lang="en-US" dirty="0"/>
              <a:t>statement can be added.</a:t>
            </a:r>
          </a:p>
          <a:p>
            <a:r>
              <a:rPr lang="en-US" dirty="0"/>
              <a:t>When network traffic passes through an interface configured with an ACL, the router compares the information within the packet against each entry, in sequential order, to determine if the packet matches one of the statements. If a match is found, the packet is processed accordingly.</a:t>
            </a:r>
          </a:p>
          <a:p>
            <a:r>
              <a:rPr lang="en-US" dirty="0"/>
              <a:t>ACLs are configured to apply to inbound traffic or to apply to outbound traffic.</a:t>
            </a:r>
          </a:p>
          <a:p>
            <a:endParaRPr lang="en-US" dirty="0" smtClean="0"/>
          </a:p>
          <a:p>
            <a:endParaRPr lang="en-US" dirty="0" smtClean="0"/>
          </a:p>
        </p:txBody>
      </p:sp>
    </p:spTree>
    <p:extLst>
      <p:ext uri="{BB962C8B-B14F-4D97-AF65-F5344CB8AC3E}">
        <p14:creationId xmlns:p14="http://schemas.microsoft.com/office/powerpoint/2010/main" val="2641977334"/>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Standard ACLs can be used to permit or deny traffic only from a source IPv4 addresses. The destination of the packet and the ports involved are not evaluated. The basic rule for placing a standard ACL is to place it close to the destination.</a:t>
            </a:r>
          </a:p>
          <a:p>
            <a:r>
              <a:rPr lang="en-US" dirty="0"/>
              <a:t>Extended ACLs filter packets based on several attributes: protocol type, source or destination IPv4 address, and source or destination ports. The basic rule for placing an extended ACL is to place it as close to the source as possible</a:t>
            </a:r>
            <a:r>
              <a:rPr lang="en-US" dirty="0" smtClean="0"/>
              <a:t>.</a:t>
            </a:r>
            <a:endParaRPr lang="en-US" dirty="0"/>
          </a:p>
        </p:txBody>
      </p:sp>
    </p:spTree>
    <p:extLst>
      <p:ext uri="{BB962C8B-B14F-4D97-AF65-F5344CB8AC3E}">
        <p14:creationId xmlns:p14="http://schemas.microsoft.com/office/powerpoint/2010/main" val="72027492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The</a:t>
            </a:r>
            <a:r>
              <a:rPr lang="en-US" b="1" dirty="0"/>
              <a:t> </a:t>
            </a:r>
            <a:r>
              <a:rPr lang="en-US" b="1" dirty="0">
                <a:latin typeface="Courier"/>
                <a:cs typeface="Courier"/>
              </a:rPr>
              <a:t>access-list </a:t>
            </a:r>
            <a:r>
              <a:rPr lang="en-US" dirty="0"/>
              <a:t>global configuration command defines a standard ACL with a number in the range of 1 to 99 or an extended ACL with numbers in the range of 100 to 199 and 2000 to 2699. Both standard and extended ACLs can also be named. </a:t>
            </a:r>
          </a:p>
          <a:p>
            <a:r>
              <a:rPr lang="en-US" dirty="0"/>
              <a:t>The</a:t>
            </a:r>
            <a:r>
              <a:rPr lang="en-US" b="1" dirty="0"/>
              <a:t> </a:t>
            </a:r>
            <a:r>
              <a:rPr lang="en-US" b="1" dirty="0" err="1">
                <a:latin typeface="Courier"/>
                <a:cs typeface="Courier"/>
              </a:rPr>
              <a:t>ip</a:t>
            </a:r>
            <a:r>
              <a:rPr lang="en-US" b="1" dirty="0">
                <a:latin typeface="Courier"/>
                <a:cs typeface="Courier"/>
              </a:rPr>
              <a:t> access-list standard </a:t>
            </a:r>
            <a:r>
              <a:rPr lang="en-US" i="1" dirty="0">
                <a:latin typeface="Courier"/>
                <a:cs typeface="Courier"/>
              </a:rPr>
              <a:t>name</a:t>
            </a:r>
            <a:r>
              <a:rPr lang="en-US" dirty="0">
                <a:latin typeface="Courier"/>
                <a:cs typeface="Courier"/>
              </a:rPr>
              <a:t> </a:t>
            </a:r>
            <a:r>
              <a:rPr lang="en-US" dirty="0"/>
              <a:t>is used to create a standard named ACL, whereas the command</a:t>
            </a:r>
            <a:r>
              <a:rPr lang="en-US" b="1" dirty="0"/>
              <a:t> </a:t>
            </a:r>
            <a:r>
              <a:rPr lang="en-US" b="1" dirty="0" err="1">
                <a:latin typeface="Courier"/>
                <a:cs typeface="Courier"/>
              </a:rPr>
              <a:t>ip</a:t>
            </a:r>
            <a:r>
              <a:rPr lang="en-US" b="1" dirty="0">
                <a:latin typeface="Courier"/>
                <a:cs typeface="Courier"/>
              </a:rPr>
              <a:t> access-list extended </a:t>
            </a:r>
            <a:r>
              <a:rPr lang="en-US" i="1" dirty="0">
                <a:latin typeface="Courier"/>
                <a:cs typeface="Courier"/>
              </a:rPr>
              <a:t>name</a:t>
            </a:r>
            <a:r>
              <a:rPr lang="en-US" dirty="0"/>
              <a:t> is for an extended access list. IPv4 ACL statements include the use of wildcard masks.</a:t>
            </a:r>
          </a:p>
          <a:p>
            <a:r>
              <a:rPr lang="en-US" dirty="0"/>
              <a:t>After an ACL is configured, it is linked to an interface using the</a:t>
            </a:r>
            <a:r>
              <a:rPr lang="en-US" b="1" dirty="0"/>
              <a:t> </a:t>
            </a:r>
            <a:r>
              <a:rPr lang="en-US" b="1" dirty="0" err="1">
                <a:latin typeface="Courier"/>
                <a:cs typeface="Courier"/>
              </a:rPr>
              <a:t>ip</a:t>
            </a:r>
            <a:r>
              <a:rPr lang="en-US" b="1" dirty="0">
                <a:latin typeface="Courier"/>
                <a:cs typeface="Courier"/>
              </a:rPr>
              <a:t> access-group </a:t>
            </a:r>
            <a:r>
              <a:rPr lang="en-US" dirty="0"/>
              <a:t>command in interface configuration mode. </a:t>
            </a:r>
          </a:p>
          <a:p>
            <a:endParaRPr lang="en-US" dirty="0" smtClean="0"/>
          </a:p>
          <a:p>
            <a:endParaRPr lang="en-US" dirty="0" smtClean="0"/>
          </a:p>
        </p:txBody>
      </p:sp>
    </p:spTree>
    <p:extLst>
      <p:ext uri="{BB962C8B-B14F-4D97-AF65-F5344CB8AC3E}">
        <p14:creationId xmlns:p14="http://schemas.microsoft.com/office/powerpoint/2010/main" val="3039379246"/>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Remember the three Ps, one ACL per protocol, per direction, per interface.</a:t>
            </a:r>
          </a:p>
          <a:p>
            <a:r>
              <a:rPr lang="en-US" dirty="0"/>
              <a:t>To remove an ACL from an interface, first enter the</a:t>
            </a:r>
            <a:r>
              <a:rPr lang="en-US" b="1" dirty="0"/>
              <a:t> </a:t>
            </a:r>
            <a:r>
              <a:rPr lang="en-US" b="1" dirty="0">
                <a:latin typeface="Courier"/>
                <a:cs typeface="Courier"/>
              </a:rPr>
              <a:t>no </a:t>
            </a:r>
            <a:r>
              <a:rPr lang="en-US" b="1" dirty="0" err="1">
                <a:latin typeface="Courier"/>
                <a:cs typeface="Courier"/>
              </a:rPr>
              <a:t>ip</a:t>
            </a:r>
            <a:r>
              <a:rPr lang="en-US" b="1" dirty="0">
                <a:latin typeface="Courier"/>
                <a:cs typeface="Courier"/>
              </a:rPr>
              <a:t> access-group</a:t>
            </a:r>
            <a:r>
              <a:rPr lang="en-US" b="1" dirty="0"/>
              <a:t> </a:t>
            </a:r>
            <a:r>
              <a:rPr lang="en-US" dirty="0"/>
              <a:t>command on the interface, and then enter the global </a:t>
            </a:r>
            <a:r>
              <a:rPr lang="en-US" b="1" dirty="0">
                <a:latin typeface="Courier"/>
                <a:cs typeface="Courier"/>
              </a:rPr>
              <a:t>no access-list</a:t>
            </a:r>
            <a:r>
              <a:rPr lang="en-US" dirty="0">
                <a:latin typeface="Courier"/>
                <a:cs typeface="Courier"/>
              </a:rPr>
              <a:t> </a:t>
            </a:r>
            <a:r>
              <a:rPr lang="en-US" dirty="0"/>
              <a:t>command to remove the entire ACL.</a:t>
            </a:r>
          </a:p>
          <a:p>
            <a:r>
              <a:rPr lang="en-US" dirty="0"/>
              <a:t>The</a:t>
            </a:r>
            <a:r>
              <a:rPr lang="en-US" b="1" dirty="0"/>
              <a:t> </a:t>
            </a:r>
            <a:r>
              <a:rPr lang="en-US" b="1" dirty="0">
                <a:latin typeface="Courier"/>
                <a:cs typeface="Courier"/>
              </a:rPr>
              <a:t>show running-</a:t>
            </a:r>
            <a:r>
              <a:rPr lang="en-US" b="1" dirty="0" err="1">
                <a:latin typeface="Courier"/>
                <a:cs typeface="Courier"/>
              </a:rPr>
              <a:t>config</a:t>
            </a:r>
            <a:r>
              <a:rPr lang="en-US" b="1" dirty="0"/>
              <a:t> </a:t>
            </a:r>
            <a:r>
              <a:rPr lang="en-US" dirty="0"/>
              <a:t>and</a:t>
            </a:r>
            <a:r>
              <a:rPr lang="en-US" b="1" dirty="0"/>
              <a:t> </a:t>
            </a:r>
            <a:r>
              <a:rPr lang="en-US" b="1" dirty="0">
                <a:latin typeface="Courier"/>
                <a:cs typeface="Courier"/>
              </a:rPr>
              <a:t>show access-lists </a:t>
            </a:r>
            <a:r>
              <a:rPr lang="en-US" dirty="0"/>
              <a:t>commands are used to verify ACL configuration. The</a:t>
            </a:r>
            <a:r>
              <a:rPr lang="en-US" b="1" dirty="0"/>
              <a:t> </a:t>
            </a:r>
            <a:r>
              <a:rPr lang="en-US" b="1" dirty="0">
                <a:latin typeface="Courier"/>
                <a:cs typeface="Courier"/>
              </a:rPr>
              <a:t>show </a:t>
            </a:r>
            <a:r>
              <a:rPr lang="en-US" b="1" dirty="0" err="1">
                <a:latin typeface="Courier"/>
                <a:cs typeface="Courier"/>
              </a:rPr>
              <a:t>ip</a:t>
            </a:r>
            <a:r>
              <a:rPr lang="en-US" b="1" dirty="0">
                <a:latin typeface="Courier"/>
                <a:cs typeface="Courier"/>
              </a:rPr>
              <a:t> interface </a:t>
            </a:r>
            <a:r>
              <a:rPr lang="en-US" dirty="0"/>
              <a:t>command is used to verify the ACL on the interface and the direction in which it was applied.</a:t>
            </a:r>
          </a:p>
          <a:p>
            <a:endParaRPr lang="en-US" dirty="0" smtClean="0"/>
          </a:p>
          <a:p>
            <a:endParaRPr lang="en-US" dirty="0" smtClean="0"/>
          </a:p>
        </p:txBody>
      </p:sp>
    </p:spTree>
    <p:extLst>
      <p:ext uri="{BB962C8B-B14F-4D97-AF65-F5344CB8AC3E}">
        <p14:creationId xmlns:p14="http://schemas.microsoft.com/office/powerpoint/2010/main" val="298926612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641350" y="347663"/>
            <a:ext cx="8145463" cy="838200"/>
          </a:xfrm>
        </p:spPr>
        <p:txBody>
          <a:bodyPr/>
          <a:lstStyle/>
          <a:p>
            <a:r>
              <a:rPr lang="en-US" dirty="0" smtClean="0"/>
              <a:t>Chapter </a:t>
            </a:r>
            <a:r>
              <a:rPr lang="en-US" dirty="0"/>
              <a:t>9: Summary (continued)</a:t>
            </a:r>
            <a:endParaRPr lang="en-US" dirty="0" smtClean="0"/>
          </a:p>
        </p:txBody>
      </p:sp>
      <p:sp>
        <p:nvSpPr>
          <p:cNvPr id="52227" name="Content Placeholder 2"/>
          <p:cNvSpPr>
            <a:spLocks noGrp="1"/>
          </p:cNvSpPr>
          <p:nvPr>
            <p:ph idx="1"/>
          </p:nvPr>
        </p:nvSpPr>
        <p:spPr>
          <a:xfrm>
            <a:off x="698500" y="1317625"/>
            <a:ext cx="8197850" cy="4575175"/>
          </a:xfrm>
        </p:spPr>
        <p:txBody>
          <a:bodyPr/>
          <a:lstStyle/>
          <a:p>
            <a:r>
              <a:rPr lang="en-US" dirty="0"/>
              <a:t>The</a:t>
            </a:r>
            <a:r>
              <a:rPr lang="en-US" b="1" dirty="0"/>
              <a:t> </a:t>
            </a:r>
            <a:r>
              <a:rPr lang="en-US" b="1" dirty="0">
                <a:latin typeface="Courier"/>
                <a:cs typeface="Courier"/>
              </a:rPr>
              <a:t>access-class </a:t>
            </a:r>
            <a:r>
              <a:rPr lang="en-US" dirty="0"/>
              <a:t>command configured in line configuration mode restricts incoming and outgoing connections between a particular VTY and the addresses in an access list.</a:t>
            </a:r>
          </a:p>
          <a:p>
            <a:r>
              <a:rPr lang="en-US" dirty="0"/>
              <a:t>Like IPv4 named ACLs, IPv6 names are alphanumeric, case sensitive and must be unique. Unlike IPv4, there is no need for a standard or extended option.</a:t>
            </a:r>
          </a:p>
          <a:p>
            <a:r>
              <a:rPr lang="en-US" dirty="0"/>
              <a:t>From global configuration mode, use the</a:t>
            </a:r>
            <a:r>
              <a:rPr lang="en-US" b="1" dirty="0"/>
              <a:t> </a:t>
            </a:r>
            <a:r>
              <a:rPr lang="en-US" b="1" dirty="0">
                <a:latin typeface="Courier"/>
                <a:cs typeface="Courier"/>
              </a:rPr>
              <a:t>ipv6 access-list </a:t>
            </a:r>
            <a:r>
              <a:rPr lang="en-US" i="1" dirty="0">
                <a:latin typeface="Courier"/>
                <a:cs typeface="Courier"/>
              </a:rPr>
              <a:t>name</a:t>
            </a:r>
            <a:r>
              <a:rPr lang="en-US" dirty="0"/>
              <a:t> command to create an IPv6 ACL. The prefix-length is used to indicate how much of an IPv6 source or destination address should be matched.</a:t>
            </a:r>
          </a:p>
          <a:p>
            <a:r>
              <a:rPr lang="en-US" dirty="0"/>
              <a:t>After an IPv6 ACL is configured, it is linked to an interface using the</a:t>
            </a:r>
            <a:r>
              <a:rPr lang="en-US" b="1" dirty="0"/>
              <a:t> </a:t>
            </a:r>
            <a:r>
              <a:rPr lang="en-US" b="1" dirty="0">
                <a:latin typeface="Courier"/>
                <a:cs typeface="Courier"/>
              </a:rPr>
              <a:t>ipv6 traffic-filter </a:t>
            </a:r>
            <a:r>
              <a:rPr lang="en-US" dirty="0"/>
              <a:t>command.</a:t>
            </a:r>
          </a:p>
          <a:p>
            <a:endParaRPr lang="en-US" dirty="0" smtClean="0"/>
          </a:p>
        </p:txBody>
      </p:sp>
    </p:spTree>
    <p:extLst>
      <p:ext uri="{BB962C8B-B14F-4D97-AF65-F5344CB8AC3E}">
        <p14:creationId xmlns:p14="http://schemas.microsoft.com/office/powerpoint/2010/main" val="39103977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ChangeArrowheads="1"/>
          </p:cNvSpPr>
          <p:nvPr/>
        </p:nvSpPr>
        <p:spPr bwMode="auto">
          <a:xfrm>
            <a:off x="0" y="0"/>
            <a:ext cx="9144000" cy="685800"/>
          </a:xfrm>
          <a:prstGeom prst="rect">
            <a:avLst/>
          </a:prstGeom>
          <a:solidFill>
            <a:srgbClr val="FFFFFF"/>
          </a:solidFill>
          <a:ln w="9525" algn="ctr">
            <a:noFill/>
            <a:miter lim="800000"/>
            <a:headEnd/>
            <a:tailEnd/>
          </a:ln>
        </p:spPr>
        <p:txBody>
          <a:bodyPr wrap="none" lIns="82124" tIns="41061" rIns="82124" bIns="41061" anchor="ctr"/>
          <a:lstStyle/>
          <a:p>
            <a:endParaRPr lang="en-US"/>
          </a:p>
        </p:txBody>
      </p:sp>
      <p:pic>
        <p:nvPicPr>
          <p:cNvPr id="53251" name="Picture 3" descr="CNA_largo-onwhite"/>
          <p:cNvPicPr>
            <a:picLocks noChangeAspect="1" noChangeArrowheads="1"/>
          </p:cNvPicPr>
          <p:nvPr/>
        </p:nvPicPr>
        <p:blipFill>
          <a:blip r:embed="rId2" cstate="print"/>
          <a:srcRect/>
          <a:stretch>
            <a:fillRect/>
          </a:stretch>
        </p:blipFill>
        <p:spPr bwMode="auto">
          <a:xfrm>
            <a:off x="1508125" y="2741613"/>
            <a:ext cx="6097588" cy="892175"/>
          </a:xfrm>
          <a:prstGeom prst="rect">
            <a:avLst/>
          </a:prstGeom>
          <a:noFill/>
          <a:ln w="9525">
            <a:noFill/>
            <a:miter lim="800000"/>
            <a:headEnd/>
            <a:tailEnd/>
          </a:ln>
        </p:spPr>
      </p:pic>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Packet Filtering (Cont.)</a:t>
            </a:r>
            <a:endParaRPr lang="en-US" dirty="0" smtClean="0">
              <a:solidFill>
                <a:schemeClr val="accent5">
                  <a:lumMod val="75000"/>
                </a:schemeClr>
              </a:solidFill>
              <a:cs typeface="Arial" pitchFamily="34" charset="0"/>
            </a:endParaRPr>
          </a:p>
        </p:txBody>
      </p:sp>
      <p:pic>
        <p:nvPicPr>
          <p:cNvPr id="2" name="Content Placeholder 1"/>
          <p:cNvPicPr>
            <a:picLocks noGrp="1" noChangeAspect="1"/>
          </p:cNvPicPr>
          <p:nvPr>
            <p:ph idx="1"/>
          </p:nvPr>
        </p:nvPicPr>
        <p:blipFill>
          <a:blip r:embed="rId3"/>
          <a:srcRect l="-26073" r="-26073"/>
          <a:stretch>
            <a:fillRect/>
          </a:stretch>
        </p:blipFill>
        <p:spPr>
          <a:xfrm>
            <a:off x="554038" y="1565275"/>
            <a:ext cx="7940675" cy="4386263"/>
          </a:xfrm>
        </p:spPr>
      </p:pic>
    </p:spTree>
    <p:extLst>
      <p:ext uri="{BB962C8B-B14F-4D97-AF65-F5344CB8AC3E}">
        <p14:creationId xmlns:p14="http://schemas.microsoft.com/office/powerpoint/2010/main" val="700078067"/>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39725" y="492125"/>
            <a:ext cx="8456613" cy="871538"/>
          </a:xfrm>
        </p:spPr>
        <p:txBody>
          <a:bodyPr/>
          <a:lstStyle/>
          <a:p>
            <a:pPr eaLnBrk="1" hangingPunct="1">
              <a:defRPr/>
            </a:pPr>
            <a:r>
              <a:rPr lang="en-US" sz="1800" dirty="0"/>
              <a:t>Purpose of ACLs</a:t>
            </a:r>
            <a:r>
              <a:rPr lang="en-US" dirty="0" smtClean="0"/>
              <a:t/>
            </a:r>
            <a:br>
              <a:rPr lang="en-US" dirty="0" smtClean="0"/>
            </a:br>
            <a:r>
              <a:rPr lang="en-US" dirty="0"/>
              <a:t>ACL Operation</a:t>
            </a:r>
            <a:endParaRPr lang="en-US" dirty="0" smtClean="0">
              <a:solidFill>
                <a:schemeClr val="accent5">
                  <a:lumMod val="75000"/>
                </a:schemeClr>
              </a:solidFill>
              <a:cs typeface="Arial" pitchFamily="34" charset="0"/>
            </a:endParaRPr>
          </a:p>
        </p:txBody>
      </p:sp>
      <p:sp>
        <p:nvSpPr>
          <p:cNvPr id="38915" name="Content Placeholder 5"/>
          <p:cNvSpPr>
            <a:spLocks noGrp="1"/>
          </p:cNvSpPr>
          <p:nvPr>
            <p:ph idx="1"/>
          </p:nvPr>
        </p:nvSpPr>
        <p:spPr>
          <a:xfrm>
            <a:off x="554038" y="1565275"/>
            <a:ext cx="7940675" cy="4386263"/>
          </a:xfrm>
        </p:spPr>
        <p:txBody>
          <a:bodyPr/>
          <a:lstStyle/>
          <a:p>
            <a:pPr marL="0" indent="0">
              <a:buNone/>
            </a:pP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The </a:t>
            </a:r>
            <a:r>
              <a:rPr lang="en-US" dirty="0"/>
              <a:t>last statement of an ACL is always an implicit deny. This statement is automatically inserted at the end of each ACL even though it is not physically present. The implicit deny blocks all traffic. Because of this implicit deny, an ACL that does not have at least one permit statement will block all traffic.</a:t>
            </a:r>
            <a:endParaRPr lang="en-US" dirty="0" smtClean="0"/>
          </a:p>
        </p:txBody>
      </p:sp>
      <p:pic>
        <p:nvPicPr>
          <p:cNvPr id="2" name="Picture 1"/>
          <p:cNvPicPr>
            <a:picLocks noChangeAspect="1"/>
          </p:cNvPicPr>
          <p:nvPr/>
        </p:nvPicPr>
        <p:blipFill>
          <a:blip r:embed="rId3"/>
          <a:stretch>
            <a:fillRect/>
          </a:stretch>
        </p:blipFill>
        <p:spPr>
          <a:xfrm>
            <a:off x="451041" y="1492786"/>
            <a:ext cx="8280400" cy="2717800"/>
          </a:xfrm>
          <a:prstGeom prst="rect">
            <a:avLst/>
          </a:prstGeom>
        </p:spPr>
      </p:pic>
    </p:spTree>
    <p:extLst>
      <p:ext uri="{BB962C8B-B14F-4D97-AF65-F5344CB8AC3E}">
        <p14:creationId xmlns:p14="http://schemas.microsoft.com/office/powerpoint/2010/main" val="582515525"/>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PPT-TMPLT-WHT_C">
  <a:themeElements>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PPT-TMPLT-WHT_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PPT-TMPLT-WHT_C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NetAcad-4F_PPT-WHT_060408">
  <a:themeElements>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fontScheme name="Oct_2006_Cisco White Templat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82124" tIns="41061" rIns="82124" bIns="41061" numCol="1" anchor="ctr" anchorCtr="0" compatLnSpc="1">
        <a:prstTxWarp prst="textNoShape">
          <a:avLst/>
        </a:prstTxWarp>
        <a:spAutoFit/>
      </a:bodyPr>
      <a:lstStyle>
        <a:defPPr marL="0" marR="0" indent="0" algn="ctr" defTabSz="814388" rtl="0" eaLnBrk="0" fontAlgn="base" latinLnBrk="0" hangingPunct="0">
          <a:lnSpc>
            <a:spcPct val="9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Oct_2006_Cisco White Template 1">
        <a:dk1>
          <a:srgbClr val="000000"/>
        </a:dk1>
        <a:lt1>
          <a:srgbClr val="FFFFFF"/>
        </a:lt1>
        <a:dk2>
          <a:srgbClr val="0183B7"/>
        </a:dk2>
        <a:lt2>
          <a:srgbClr val="000000"/>
        </a:lt2>
        <a:accent1>
          <a:srgbClr val="0183B7"/>
        </a:accent1>
        <a:accent2>
          <a:srgbClr val="B21A1A"/>
        </a:accent2>
        <a:accent3>
          <a:srgbClr val="FFFFFF"/>
        </a:accent3>
        <a:accent4>
          <a:srgbClr val="000000"/>
        </a:accent4>
        <a:accent5>
          <a:srgbClr val="AAC1D8"/>
        </a:accent5>
        <a:accent6>
          <a:srgbClr val="A11616"/>
        </a:accent6>
        <a:hlink>
          <a:srgbClr val="83A2CF"/>
        </a:hlink>
        <a:folHlink>
          <a:srgbClr val="EFB525"/>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13879</TotalTime>
  <Pages>28</Pages>
  <Words>2950</Words>
  <Application>Microsoft Office PowerPoint</Application>
  <PresentationFormat>On-screen Show (4:3)</PresentationFormat>
  <Paragraphs>358</Paragraphs>
  <Slides>76</Slides>
  <Notes>73</Notes>
  <HiddenSlides>0</HiddenSlides>
  <MMClips>0</MMClips>
  <ScaleCrop>false</ScaleCrop>
  <HeadingPairs>
    <vt:vector size="4" baseType="variant">
      <vt:variant>
        <vt:lpstr>Theme</vt:lpstr>
      </vt:variant>
      <vt:variant>
        <vt:i4>2</vt:i4>
      </vt:variant>
      <vt:variant>
        <vt:lpstr>Slide Titles</vt:lpstr>
      </vt:variant>
      <vt:variant>
        <vt:i4>76</vt:i4>
      </vt:variant>
    </vt:vector>
  </HeadingPairs>
  <TitlesOfParts>
    <vt:vector size="78" baseType="lpstr">
      <vt:lpstr>PPT-TMPLT-WHT_C</vt:lpstr>
      <vt:lpstr>NetAcad-4F_PPT-WHT_060408</vt:lpstr>
      <vt:lpstr>Chapter 9: Access Control Lists </vt:lpstr>
      <vt:lpstr>Chapter 9</vt:lpstr>
      <vt:lpstr>Chapter 9: Objectives</vt:lpstr>
      <vt:lpstr>Chapter 9: Objectives (continued)</vt:lpstr>
      <vt:lpstr>Purpose of ACLs What is an ACL?</vt:lpstr>
      <vt:lpstr>Purpose of ACLs A TCP Conversation</vt:lpstr>
      <vt:lpstr>Purpose of ACLs Packet Filtering</vt:lpstr>
      <vt:lpstr>Purpose of ACLs Packet Filtering (Cont.)</vt:lpstr>
      <vt:lpstr>Purpose of ACLs ACL Operation</vt:lpstr>
      <vt:lpstr>Standard versus Extended IPv4 ACLs Types of Cisco IPv4 ACLs</vt:lpstr>
      <vt:lpstr>Standard versus Extended IPv4 ACLs Numbering and Naming ACLs</vt:lpstr>
      <vt:lpstr>Wildcard Masks in ACLs Introducing ACL Wildcard Masking</vt:lpstr>
      <vt:lpstr>Wildcard Masks in ACLs Wildcard Mask Examples: Hosts / Subnets</vt:lpstr>
      <vt:lpstr>Wildcard Masks in ACLs Wildcard Mask Examples: Match Ranges</vt:lpstr>
      <vt:lpstr>Wildcard Masks in ACLs Calculating the Wildcard Mask</vt:lpstr>
      <vt:lpstr>Wildcard Masks in ACLs Wildcard Mask Keywords</vt:lpstr>
      <vt:lpstr>Wildcard Masks in ACLs Examples Wildcard Mask Keywords</vt:lpstr>
      <vt:lpstr>Guidelines for ACL creation General Guidelines for Creating ACLs</vt:lpstr>
      <vt:lpstr>Guidelines for ACL creation General Guidelines for Creating ACLs</vt:lpstr>
      <vt:lpstr>Guidelines for ACL creation ACL Best Practices</vt:lpstr>
      <vt:lpstr>Guidelines for ACL Placement Where to Place ACLs</vt:lpstr>
      <vt:lpstr>Guidelines for ACL Placement Standard ACL Placement</vt:lpstr>
      <vt:lpstr>Guidelines for ACL Placement Extended ACL Placement</vt:lpstr>
      <vt:lpstr>Configure Standard IPv4 ACLs Entering Criteria Statements</vt:lpstr>
      <vt:lpstr>Configure Standard IPv4 ACLs Configuring a Standard ACL</vt:lpstr>
      <vt:lpstr>Configure Standard IPv4 ACLs Configuring a Standard ACL (Cont.)</vt:lpstr>
      <vt:lpstr>Configure Standard IPv4 ACLs Internal Logic</vt:lpstr>
      <vt:lpstr>Configure Standard IPv4 ACLs Applying Standard ACLs to Interfaces</vt:lpstr>
      <vt:lpstr>Configure Standard IPv4 ACLs Applying Standard ACLs to Interfaces (Cont.)</vt:lpstr>
      <vt:lpstr>Configure Standard IPv4 ACLs Creating Named Standard ACLs</vt:lpstr>
      <vt:lpstr>Configure Standard IPv4 ACLs Commenting ACLs</vt:lpstr>
      <vt:lpstr>Modify IPv4 ACLs Editing Standard Numbered ACLs</vt:lpstr>
      <vt:lpstr>Modify IPv4 ACLs Editing Standard Numbered ACLs (Cont.)</vt:lpstr>
      <vt:lpstr>Modify IPv4 ACLs Editing Standard Named ACLs</vt:lpstr>
      <vt:lpstr>Modify IPv4 ACLs Verifying ACLs</vt:lpstr>
      <vt:lpstr>Modify IPv4 ACLs ACL Statistics</vt:lpstr>
      <vt:lpstr>Modify IPv4 ACLs Standard ACL Sequence Numbers</vt:lpstr>
      <vt:lpstr>Securing VTY ports with a Standard IPv4 ACL Configuring a Standard ACL to Secure a VTY Port</vt:lpstr>
      <vt:lpstr>Securing VTY ports with a Standard IPv4 ACL Verifying a Standard ACL used to Secure a VTY Port</vt:lpstr>
      <vt:lpstr>Structure of an Extended IPv4 ACL Extended ACLs</vt:lpstr>
      <vt:lpstr>Structure of an Extended IPv4 ACL Extended ACLs (Cont.)</vt:lpstr>
      <vt:lpstr>Configure Extended IPv4 ACLs Configuring Extended ACLs</vt:lpstr>
      <vt:lpstr>Configure Extended IPv4 ACLs Applying Extended ACLs to Interfaces</vt:lpstr>
      <vt:lpstr>Configure Extended IPv4 ACLs Filtering Traffic with Extended ACLs</vt:lpstr>
      <vt:lpstr>Configure Extended IPv4 ACLs Creating Named Extended ACLs</vt:lpstr>
      <vt:lpstr>Configure Extended IPv4 ACLs Verifying Extended ACLs</vt:lpstr>
      <vt:lpstr>Configure Extended IPv4 ACLs Editing Extended ACLs</vt:lpstr>
      <vt:lpstr>Limiting Debug Output Purpose of Limiting debug Output with ACLs</vt:lpstr>
      <vt:lpstr>Limiting Debug Output Configuring ACLs to Limit debug Output</vt:lpstr>
      <vt:lpstr>Limiting Debug Output Verifying ACLs that Limit debug Output</vt:lpstr>
      <vt:lpstr>Processing Packets with ACLs Inbound ACL Logic</vt:lpstr>
      <vt:lpstr>Processing Packets with ACLs Outbound ACL Logic</vt:lpstr>
      <vt:lpstr>Processing Packets with ACLs Outbound ACL Logic (continued)</vt:lpstr>
      <vt:lpstr>Processing Packets with ACLs ACL Logic Operations</vt:lpstr>
      <vt:lpstr>Processing Packets with ACLs ACL Logic Operations (continued)</vt:lpstr>
      <vt:lpstr>Processing Packets with ACLs Standard ACL Decision Process</vt:lpstr>
      <vt:lpstr>Processing Packets with ACLs Extended ACL Decision Process</vt:lpstr>
      <vt:lpstr>Common ACLs Errors Troubleshooting Common ACL Errors - Example 1</vt:lpstr>
      <vt:lpstr>Common ACLs Errors Troubleshooting Common ACL Errors – Example 2</vt:lpstr>
      <vt:lpstr>Common ACLs Errors Troubleshooting Common ACL Errors – Example 3</vt:lpstr>
      <vt:lpstr>Common ACLs Errors Troubleshooting Common ACL Errors – Example 4</vt:lpstr>
      <vt:lpstr>Common ACLs Errors Troubleshooting Common ACL Errors – Example 5</vt:lpstr>
      <vt:lpstr>IPv6 ACL Creation Type of IPv6 ACLs</vt:lpstr>
      <vt:lpstr>IPv6 ACL Creation Comparing IPv4 and IPv6 ACLs</vt:lpstr>
      <vt:lpstr>Configuring IPv6 ACLs Configuring IPv6 Topology</vt:lpstr>
      <vt:lpstr>Configuring IPv6 ACLs Configuring IPv6 ACLs</vt:lpstr>
      <vt:lpstr>Configuring IPv6 ACLs Applying an IPv6 ACL to an Interface</vt:lpstr>
      <vt:lpstr>Configuring IPv6 ACLs IPv6 ACL Examples</vt:lpstr>
      <vt:lpstr>Configuring IPv6 ACLs Verifying IPv6 ACLs</vt:lpstr>
      <vt:lpstr>Chapter 9: Summary</vt:lpstr>
      <vt:lpstr>Chapter 9: Summary (continued)</vt:lpstr>
      <vt:lpstr>Chapter 9: Summary (continued)</vt:lpstr>
      <vt:lpstr>Chapter 9: Summary (continued)</vt:lpstr>
      <vt:lpstr>Chapter 9: Summary (continued)</vt:lpstr>
      <vt:lpstr>Chapter 9: Summary (continued)</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CCNA5.0 Instructor PPT</dc:title>
  <dc:creator>Karen Alderson</dc:creator>
  <cp:lastModifiedBy>Rodrigo Floriano</cp:lastModifiedBy>
  <cp:revision>992</cp:revision>
  <cp:lastPrinted>1999-01-27T00:54:54Z</cp:lastPrinted>
  <dcterms:created xsi:type="dcterms:W3CDTF">2006-10-23T15:07:30Z</dcterms:created>
  <dcterms:modified xsi:type="dcterms:W3CDTF">2013-07-02T16:10:02Z</dcterms:modified>
</cp:coreProperties>
</file>