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49"/>
  </p:notesMasterIdLst>
  <p:handoutMasterIdLst>
    <p:handoutMasterId r:id="rId50"/>
  </p:handoutMasterIdLst>
  <p:sldIdLst>
    <p:sldId id="500" r:id="rId3"/>
    <p:sldId id="541" r:id="rId4"/>
    <p:sldId id="782" r:id="rId5"/>
    <p:sldId id="785" r:id="rId6"/>
    <p:sldId id="787" r:id="rId7"/>
    <p:sldId id="786" r:id="rId8"/>
    <p:sldId id="788" r:id="rId9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16" r:id="rId37"/>
    <p:sldId id="817" r:id="rId38"/>
    <p:sldId id="818" r:id="rId39"/>
    <p:sldId id="819" r:id="rId40"/>
    <p:sldId id="820" r:id="rId41"/>
    <p:sldId id="822" r:id="rId42"/>
    <p:sldId id="821" r:id="rId43"/>
    <p:sldId id="823" r:id="rId44"/>
    <p:sldId id="824" r:id="rId45"/>
    <p:sldId id="783" r:id="rId46"/>
    <p:sldId id="825" r:id="rId47"/>
    <p:sldId id="681" r:id="rId4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C0C4"/>
    <a:srgbClr val="678DC5"/>
    <a:srgbClr val="3E67A4"/>
    <a:srgbClr val="3E8DC5"/>
    <a:srgbClr val="5F5F65"/>
    <a:srgbClr val="7E7E8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9" autoAdjust="0"/>
    <p:restoredTop sz="84254" autoAdjust="0"/>
  </p:normalViewPr>
  <p:slideViewPr>
    <p:cSldViewPr snapToGrid="0">
      <p:cViewPr>
        <p:scale>
          <a:sx n="66" d="100"/>
          <a:sy n="66" d="100"/>
        </p:scale>
        <p:origin x="-2388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9728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728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  <a:defRPr/>
            </a:pPr>
            <a:fld id="{BCC1ECAD-6CE1-4897-9CEF-F2ECC9BEA19E}" type="slidenum">
              <a:rPr lang="en-US" sz="800"/>
              <a:pPr algn="r" defTabSz="903288">
                <a:lnSpc>
                  <a:spcPct val="100000"/>
                </a:lnSpc>
                <a:defRPr/>
              </a:pPr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05898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1203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© 2006, Cisco Systems, Inc. All rights reserved.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  <a:defRPr/>
            </a:pPr>
            <a:r>
              <a:rPr lang="en-US" sz="800" dirty="0"/>
              <a:t>Presentation_ID.scr</a:t>
            </a:r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FB004549-1125-4930-988B-40FFE37DB1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17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6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034988-36DD-4D34-B1CE-37AB851117A5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Cisco Networking Academy program</a:t>
            </a:r>
          </a:p>
          <a:p>
            <a:pPr eaLnBrk="1" hangingPunct="1">
              <a:buFontTx/>
              <a:buNone/>
            </a:pPr>
            <a:r>
              <a:rPr lang="en-US" b="1" dirty="0" smtClean="0"/>
              <a:t>Routing &amp; Switching</a:t>
            </a:r>
          </a:p>
          <a:p>
            <a:pPr>
              <a:buFontTx/>
              <a:buNone/>
            </a:pPr>
            <a:r>
              <a:rPr lang="en-US" sz="1300" b="1" dirty="0" smtClean="0"/>
              <a:t>Chapter 11: </a:t>
            </a:r>
            <a:r>
              <a:rPr lang="en-US" sz="1400" b="1" dirty="0" smtClean="0"/>
              <a:t>Network Address Translation for </a:t>
            </a:r>
            <a:r>
              <a:rPr lang="en-US" sz="1400" b="1" dirty="0" err="1" smtClean="0"/>
              <a:t>IPv4</a:t>
            </a:r>
            <a:endParaRPr lang="en-GB" b="1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11.1.1.5 </a:t>
            </a:r>
            <a:r>
              <a:rPr lang="en-US" b="1" dirty="0" smtClean="0">
                <a:ea typeface="ＭＳ Ｐゴシック" pitchFamily="34" charset="-128"/>
              </a:rPr>
              <a:t>How NAT Works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11.1.2.1 </a:t>
            </a:r>
            <a:r>
              <a:rPr lang="en-US" b="1" dirty="0" smtClean="0">
                <a:ea typeface="ＭＳ Ｐゴシック" pitchFamily="34" charset="-128"/>
              </a:rPr>
              <a:t>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11.1.2.1 </a:t>
            </a:r>
            <a:r>
              <a:rPr lang="en-US" b="1" dirty="0" smtClean="0">
                <a:ea typeface="ＭＳ Ｐゴシック" pitchFamily="34" charset="-128"/>
              </a:rPr>
              <a:t>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11.1.2.2 </a:t>
            </a:r>
            <a:r>
              <a:rPr lang="en-US" b="1" dirty="0" smtClean="0">
                <a:ea typeface="ＭＳ Ｐゴシック" pitchFamily="34" charset="-128"/>
              </a:rPr>
              <a:t>Dynamic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11.1.2.2 </a:t>
            </a:r>
            <a:r>
              <a:rPr lang="en-US" b="1" dirty="0" smtClean="0">
                <a:ea typeface="ＭＳ Ｐゴシック" pitchFamily="34" charset="-128"/>
              </a:rPr>
              <a:t>Dynamic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11.1.2.3 </a:t>
            </a:r>
            <a:r>
              <a:rPr lang="en-US" b="1" dirty="0" smtClean="0">
                <a:ea typeface="ＭＳ Ｐゴシック" pitchFamily="34" charset="-128"/>
              </a:rPr>
              <a:t>Port Address Translation NAT (PAT)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Types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11.1.2.5 </a:t>
            </a:r>
            <a:r>
              <a:rPr lang="en-US" b="1" dirty="0" smtClean="0">
                <a:ea typeface="ＭＳ Ｐゴシック" pitchFamily="34" charset="-128"/>
              </a:rPr>
              <a:t>Comparing NAT and PAT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11.1.3.1 </a:t>
            </a:r>
            <a:r>
              <a:rPr lang="en-US" sz="1200" b="1" dirty="0" smtClean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Benefits Of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11.1.3.2 </a:t>
            </a:r>
            <a:r>
              <a:rPr lang="en-US" b="1" dirty="0" smtClean="0">
                <a:ea typeface="ＭＳ Ｐゴシック" pitchFamily="34" charset="-128"/>
              </a:rPr>
              <a:t>Disadvantages of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19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EE284-7961-42D5-9E4B-29540E276A78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11.2.1.1 </a:t>
            </a:r>
            <a:r>
              <a:rPr lang="en-US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Analyzing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11.2.1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Static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11.2.1.2 </a:t>
            </a:r>
            <a:r>
              <a:rPr lang="en-US" b="1" dirty="0" smtClean="0">
                <a:ea typeface="ＭＳ Ｐゴシック" pitchFamily="34" charset="-128"/>
              </a:rPr>
              <a:t>Verifying Static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11.2.2.1 </a:t>
            </a:r>
            <a:r>
              <a:rPr lang="en-US" b="1" dirty="0" smtClean="0">
                <a:ea typeface="ＭＳ Ｐゴシック" pitchFamily="34" charset="-128"/>
              </a:rPr>
              <a:t>Dynamic NAT Operation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11.2.2.2 </a:t>
            </a:r>
            <a:r>
              <a:rPr lang="en-US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11.2.2.3 </a:t>
            </a:r>
            <a:r>
              <a:rPr lang="en-US" b="1" dirty="0" smtClean="0">
                <a:ea typeface="ＭＳ Ｐゴシック" pitchFamily="34" charset="-128"/>
              </a:rPr>
              <a:t>Analyzing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11.2.2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Dynamic NAT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11.2.2.4 </a:t>
            </a:r>
            <a:r>
              <a:rPr lang="en-US" b="1" dirty="0" smtClean="0">
                <a:ea typeface="ＭＳ Ｐゴシック" pitchFamily="34" charset="-128"/>
              </a:rPr>
              <a:t>Verifying Dynamic NAT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11.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11.2.3.1 </a:t>
            </a:r>
            <a:r>
              <a:rPr lang="en-US" b="1" dirty="0" smtClean="0">
                <a:ea typeface="ＭＳ Ｐゴシック" pitchFamily="34" charset="-128"/>
              </a:rPr>
              <a:t>Configuring PAT: Address Pool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11.2.3.2 </a:t>
            </a:r>
            <a:r>
              <a:rPr lang="en-US" b="1" dirty="0" smtClean="0">
                <a:ea typeface="ＭＳ Ｐゴシック" pitchFamily="34" charset="-128"/>
              </a:rPr>
              <a:t>Configuring PAT: Single Address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11.2.3.3 </a:t>
            </a:r>
            <a:r>
              <a:rPr lang="en-US" b="1" dirty="0" smtClean="0">
                <a:ea typeface="ＭＳ Ｐゴシック" pitchFamily="34" charset="-128"/>
              </a:rPr>
              <a:t>Analyzing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</a:t>
            </a:r>
            <a:r>
              <a:rPr lang="en-US" b="1" baseline="0" dirty="0" smtClean="0"/>
              <a:t> </a:t>
            </a:r>
            <a:r>
              <a:rPr lang="en-US" sz="1200" b="1" dirty="0" smtClean="0">
                <a:ea typeface="ＭＳ Ｐゴシック" pitchFamily="34" charset="-128"/>
              </a:rPr>
              <a:t>Configuring Port Address Translation (PAT)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11.2.3.4 </a:t>
            </a:r>
            <a:r>
              <a:rPr lang="en-US" b="1" dirty="0" smtClean="0">
                <a:ea typeface="ＭＳ Ｐゴシック" pitchFamily="34" charset="-128"/>
              </a:rPr>
              <a:t>Verifying PAT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 Port Forwarding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11.2.4.1 </a:t>
            </a:r>
            <a:r>
              <a:rPr lang="en-US" b="1" dirty="0" smtClean="0">
                <a:ea typeface="ＭＳ Ｐゴシック" pitchFamily="34" charset="-128"/>
              </a:rPr>
              <a:t>Port Forwarding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 Port Forwarding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11.2.4.2</a:t>
            </a:r>
            <a:r>
              <a:rPr lang="en-US" b="1" baseline="0" dirty="0" smtClean="0"/>
              <a:t> </a:t>
            </a:r>
            <a:r>
              <a:rPr lang="en-US" b="1" dirty="0" err="1" smtClean="0">
                <a:ea typeface="ＭＳ Ｐゴシック" pitchFamily="34" charset="-128"/>
              </a:rPr>
              <a:t>SOHO</a:t>
            </a:r>
            <a:r>
              <a:rPr lang="en-US" b="1" dirty="0" smtClean="0">
                <a:ea typeface="ＭＳ Ｐゴシック" pitchFamily="34" charset="-128"/>
              </a:rPr>
              <a:t> Example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 Port Forwarding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11.2.4.3 </a:t>
            </a:r>
            <a:r>
              <a:rPr lang="en-US" b="1" dirty="0" smtClean="0">
                <a:ea typeface="ＭＳ Ｐゴシック" pitchFamily="34" charset="-128"/>
              </a:rPr>
              <a:t>Configuring Port Forwarding with </a:t>
            </a:r>
            <a:r>
              <a:rPr lang="en-US" b="1" dirty="0" err="1" smtClean="0">
                <a:ea typeface="ＭＳ Ｐゴシック" pitchFamily="34" charset="-128"/>
              </a:rPr>
              <a:t>IOS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 </a:t>
            </a:r>
            <a:r>
              <a:rPr lang="en-US" sz="1200" b="1" dirty="0" smtClean="0">
                <a:ea typeface="ＭＳ Ｐゴシック" pitchFamily="34" charset="-128"/>
              </a:rPr>
              <a:t>Configuring NAT and </a:t>
            </a:r>
            <a:r>
              <a:rPr lang="en-US" sz="1200" b="1" dirty="0" err="1" smtClean="0">
                <a:ea typeface="ＭＳ Ｐゴシック" pitchFamily="34" charset="-128"/>
              </a:rPr>
              <a:t>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11.2.5.1 </a:t>
            </a:r>
            <a:r>
              <a:rPr lang="en-US" b="1" dirty="0" smtClean="0">
                <a:ea typeface="ＭＳ Ｐゴシック" pitchFamily="34" charset="-128"/>
              </a:rPr>
              <a:t>NAT for </a:t>
            </a:r>
            <a:r>
              <a:rPr lang="en-US" b="1" dirty="0" err="1" smtClean="0">
                <a:ea typeface="ＭＳ Ｐゴシック" pitchFamily="34" charset="-128"/>
              </a:rPr>
              <a:t>IPv6</a:t>
            </a:r>
            <a:r>
              <a:rPr lang="en-US" b="1" dirty="0" smtClean="0">
                <a:ea typeface="ＭＳ Ｐゴシック" pitchFamily="34" charset="-128"/>
              </a:rPr>
              <a:t>?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 </a:t>
            </a:r>
            <a:r>
              <a:rPr lang="en-US" sz="1200" b="1" dirty="0" smtClean="0">
                <a:ea typeface="ＭＳ Ｐゴシック" pitchFamily="34" charset="-128"/>
              </a:rPr>
              <a:t>Configuring NAT and </a:t>
            </a:r>
            <a:r>
              <a:rPr lang="en-US" sz="1200" b="1" dirty="0" err="1" smtClean="0">
                <a:ea typeface="ＭＳ Ｐゴシック" pitchFamily="34" charset="-128"/>
              </a:rPr>
              <a:t>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11.2.5.2 </a:t>
            </a:r>
            <a:r>
              <a:rPr lang="en-US" b="1" dirty="0" err="1" smtClean="0">
                <a:ea typeface="ＭＳ Ｐゴシック" pitchFamily="34" charset="-128"/>
              </a:rPr>
              <a:t>IPv6</a:t>
            </a:r>
            <a:r>
              <a:rPr lang="en-US" b="1" dirty="0" smtClean="0">
                <a:ea typeface="ＭＳ Ｐゴシック" pitchFamily="34" charset="-128"/>
              </a:rPr>
              <a:t> Unique Local Addresses</a:t>
            </a:r>
            <a:endParaRPr lang="en-US" b="1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11.1.1.1 </a:t>
            </a:r>
            <a:r>
              <a:rPr lang="en-US" b="1" dirty="0" err="1" smtClean="0"/>
              <a:t>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40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 </a:t>
            </a:r>
            <a:r>
              <a:rPr lang="en-US" sz="1200" b="1" dirty="0" smtClean="0">
                <a:ea typeface="ＭＳ Ｐゴシック" pitchFamily="34" charset="-128"/>
              </a:rPr>
              <a:t>Configuring NAT and </a:t>
            </a:r>
            <a:r>
              <a:rPr lang="en-US" sz="1200" b="1" dirty="0" err="1" smtClean="0">
                <a:ea typeface="ＭＳ Ｐゴシック" pitchFamily="34" charset="-128"/>
              </a:rPr>
              <a:t>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11.2.5.3 NAT For </a:t>
            </a:r>
            <a:r>
              <a:rPr lang="en-US" b="1" dirty="0" err="1" smtClean="0"/>
              <a:t>IPv6</a:t>
            </a:r>
            <a:endParaRPr lang="en-US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41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 </a:t>
            </a:r>
            <a:r>
              <a:rPr lang="en-US" sz="1200" b="1" dirty="0" smtClean="0">
                <a:ea typeface="ＭＳ Ｐゴシック" pitchFamily="34" charset="-128"/>
              </a:rPr>
              <a:t>Configuring NAT and </a:t>
            </a:r>
            <a:r>
              <a:rPr lang="en-US" sz="1200" b="1" dirty="0" err="1" smtClean="0">
                <a:ea typeface="ＭＳ Ｐゴシック" pitchFamily="34" charset="-128"/>
              </a:rPr>
              <a:t>IPv6</a:t>
            </a:r>
            <a:endParaRPr lang="en-US" sz="1200" b="1" dirty="0" smtClean="0">
              <a:ea typeface="ＭＳ Ｐゴシック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11.2.5.3 NAT For </a:t>
            </a:r>
            <a:r>
              <a:rPr lang="en-US" b="1" dirty="0" err="1" smtClean="0"/>
              <a:t>IPv6</a:t>
            </a:r>
            <a:endParaRPr lang="en-US" b="1" dirty="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42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 Troubleshooting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11.3.1.1</a:t>
            </a:r>
            <a:r>
              <a:rPr lang="en-US" b="1" baseline="0" dirty="0" smtClean="0"/>
              <a:t> </a:t>
            </a:r>
            <a:r>
              <a:rPr lang="en-US" b="1" dirty="0" smtClean="0"/>
              <a:t>Troubleshooting NAT: Show commands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43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 Troubleshooting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11.3.1.2 Troubleshooting NAT: Debug command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44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F77EF-9F5D-4805-BD17-79024BE7C85C}" type="slidenum">
              <a:rPr lang="en-US" smtClean="0"/>
              <a:pPr/>
              <a:t>45</a:t>
            </a:fld>
            <a:endParaRPr lang="en-US" dirty="0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b="1" dirty="0" smtClean="0"/>
              <a:t>Chapter 11 </a:t>
            </a:r>
            <a:r>
              <a:rPr lang="en-US" b="1" dirty="0" smtClean="0"/>
              <a:t>Summary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11.1.1.1 </a:t>
            </a:r>
            <a:r>
              <a:rPr lang="en-US" b="1" dirty="0" err="1" smtClean="0"/>
              <a:t>IPv4</a:t>
            </a:r>
            <a:r>
              <a:rPr lang="en-US" b="1" baseline="0" dirty="0" smtClean="0"/>
              <a:t> Private Address Space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6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 NAT?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11.1.1.2</a:t>
            </a:r>
            <a:r>
              <a:rPr lang="en-US" b="1" baseline="0" dirty="0" smtClean="0"/>
              <a:t> </a:t>
            </a:r>
            <a:r>
              <a:rPr lang="en-US" b="1" dirty="0" smtClean="0">
                <a:ea typeface="ＭＳ Ｐゴシック" pitchFamily="34" charset="-128"/>
              </a:rPr>
              <a:t>What is NAT?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8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11.1.1.3 </a:t>
            </a:r>
            <a:r>
              <a:rPr lang="en-US" b="1" dirty="0" smtClean="0">
                <a:ea typeface="ＭＳ Ｐゴシック" pitchFamily="34" charset="-128"/>
              </a:rPr>
              <a:t>NAT Terminology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9</a:t>
            </a:fld>
            <a:endParaRPr lang="en-US" dirty="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>
                <a:cs typeface="Arial" charset="0"/>
              </a:rPr>
              <a:t>11.1 NAT Operation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b="1" dirty="0" smtClean="0"/>
              <a:t>11.1.1 </a:t>
            </a:r>
            <a:r>
              <a:rPr lang="en-US" sz="1200" b="1" dirty="0" smtClean="0">
                <a:ea typeface="ＭＳ Ｐゴシック" pitchFamily="34" charset="-128"/>
              </a:rPr>
              <a:t>NAT Characteristics</a:t>
            </a:r>
            <a:endParaRPr lang="en-US" b="1" dirty="0" smtClean="0"/>
          </a:p>
          <a:p>
            <a:pPr>
              <a:buFontTx/>
              <a:buNone/>
            </a:pPr>
            <a:r>
              <a:rPr lang="en-US" b="1" dirty="0" smtClean="0"/>
              <a:t>11.1.1.3 </a:t>
            </a:r>
            <a:r>
              <a:rPr lang="en-US" b="1" dirty="0" smtClean="0">
                <a:ea typeface="ＭＳ Ｐゴシック" pitchFamily="34" charset="-128"/>
              </a:rPr>
              <a:t>NAT Terminology</a:t>
            </a:r>
            <a:endParaRPr lang="en-US" b="1" dirty="0" smtClean="0"/>
          </a:p>
          <a:p>
            <a:pPr>
              <a:buFontTx/>
              <a:buNone/>
            </a:pPr>
            <a:endParaRPr 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C31C4615-7F19-455B-A5C4-EA1B3B194C81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ACFA795C-7F0A-48D8-9FC3-F2BA5F8EB736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  <a:defRPr/>
            </a:pPr>
            <a:r>
              <a:rPr lang="en-US" sz="700" dirty="0" smtClean="0">
                <a:solidFill>
                  <a:srgbClr val="D3D3D3"/>
                </a:solidFill>
              </a:rPr>
              <a:t>Chapter 4</a:t>
            </a:r>
            <a:endParaRPr lang="en-US" sz="700" dirty="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58EC189E-ADD4-420E-B89E-1E32C54438D7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2007 – 2010, Cisco Systems, Inc. All rights reserved.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2051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2052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fld id="{85C5E045-6C48-46C0-92AE-30A8710B0BBD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  <a:defRPr/>
              </a:pPr>
              <a:t>‹#›</a:t>
            </a:fld>
            <a:endParaRPr lang="en-US" sz="1000" dirty="0">
              <a:solidFill>
                <a:srgbClr val="D3D3D3"/>
              </a:solidFill>
            </a:endParaRPr>
          </a:p>
        </p:txBody>
      </p:sp>
      <p:sp>
        <p:nvSpPr>
          <p:cNvPr id="2053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© 2008 Cisco Systems, Inc. All rights reserved.</a:t>
            </a:r>
          </a:p>
        </p:txBody>
      </p:sp>
      <p:sp>
        <p:nvSpPr>
          <p:cNvPr id="2055" name="Rectangle 6313"/>
          <p:cNvSpPr>
            <a:spLocks noChangeArrowheads="1"/>
          </p:cNvSpPr>
          <p:nvPr/>
        </p:nvSpPr>
        <p:spPr bwMode="auto">
          <a:xfrm>
            <a:off x="6896100" y="6672263"/>
            <a:ext cx="877888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  <a:defRPr/>
            </a:pPr>
            <a:r>
              <a:rPr lang="en-US" sz="700" dirty="0">
                <a:solidFill>
                  <a:srgbClr val="D3D3D3"/>
                </a:solidFill>
              </a:rPr>
              <a:t>Cisco Confidential</a:t>
            </a:r>
          </a:p>
        </p:txBody>
      </p:sp>
      <p:pic>
        <p:nvPicPr>
          <p:cNvPr id="2056" name="Picture 8" descr="Rev08_Cisco_BrandBar10_060408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Chapter 11: Network Address Translation for </a:t>
            </a:r>
            <a:r>
              <a:rPr lang="en-US" sz="2800" dirty="0" err="1" smtClean="0"/>
              <a:t>IPv4</a:t>
            </a:r>
            <a:endParaRPr lang="en-US" sz="2800" dirty="0" smtClean="0">
              <a:solidFill>
                <a:schemeClr val="folHlink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Routing And Switching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How NAT Works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556193"/>
            <a:ext cx="6848475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722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/>
              <a:t>Static NAT uses a one-to-one mapping of local and global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These </a:t>
            </a:r>
            <a:r>
              <a:rPr lang="en-US" dirty="0"/>
              <a:t>mappings are configured by the network administrator and remain </a:t>
            </a:r>
            <a:r>
              <a:rPr lang="en-US" dirty="0" smtClean="0"/>
              <a:t>constant</a:t>
            </a:r>
          </a:p>
          <a:p>
            <a:r>
              <a:rPr lang="en-US" dirty="0"/>
              <a:t>Static NAT is particularly useful </a:t>
            </a:r>
            <a:r>
              <a:rPr lang="en-US" dirty="0" smtClean="0"/>
              <a:t>when servers hosted in the inside network </a:t>
            </a:r>
            <a:r>
              <a:rPr lang="en-US" dirty="0"/>
              <a:t>must be accessible </a:t>
            </a:r>
            <a:r>
              <a:rPr lang="en-US" dirty="0" smtClean="0"/>
              <a:t>from the outside network</a:t>
            </a:r>
          </a:p>
          <a:p>
            <a:r>
              <a:rPr lang="en-US" dirty="0" smtClean="0"/>
              <a:t>A </a:t>
            </a:r>
            <a:r>
              <a:rPr lang="en-US" dirty="0"/>
              <a:t>network administrator </a:t>
            </a:r>
            <a:r>
              <a:rPr lang="en-US" dirty="0" smtClean="0"/>
              <a:t>can </a:t>
            </a:r>
            <a:r>
              <a:rPr lang="en-US" dirty="0" err="1"/>
              <a:t>SSH</a:t>
            </a:r>
            <a:r>
              <a:rPr lang="en-US" dirty="0"/>
              <a:t> to </a:t>
            </a:r>
            <a:r>
              <a:rPr lang="en-US" dirty="0" smtClean="0"/>
              <a:t>a server in the inside network by point his </a:t>
            </a:r>
            <a:r>
              <a:rPr lang="en-US" dirty="0" err="1" smtClean="0"/>
              <a:t>SSH</a:t>
            </a:r>
            <a:r>
              <a:rPr lang="en-US" dirty="0" smtClean="0"/>
              <a:t> client to the proper inside global address</a:t>
            </a:r>
          </a:p>
        </p:txBody>
      </p:sp>
    </p:spTree>
    <p:extLst>
      <p:ext uri="{BB962C8B-B14F-4D97-AF65-F5344CB8AC3E}">
        <p14:creationId xmlns:p14="http://schemas.microsoft.com/office/powerpoint/2010/main" val="38101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Static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98" y="1293163"/>
            <a:ext cx="6243205" cy="53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75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/>
              <a:t>Dynamic NAT uses a pool of public addresses and assigns them on a first-come, first-served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When </a:t>
            </a:r>
            <a:r>
              <a:rPr lang="en-US" dirty="0"/>
              <a:t>an inside device requests access to an outside network, dynamic NAT assigns an available public </a:t>
            </a:r>
            <a:r>
              <a:rPr lang="en-US" dirty="0" err="1"/>
              <a:t>IPv4</a:t>
            </a:r>
            <a:r>
              <a:rPr lang="en-US" dirty="0"/>
              <a:t> address from the </a:t>
            </a:r>
            <a:r>
              <a:rPr lang="en-US" dirty="0" smtClean="0"/>
              <a:t>pool</a:t>
            </a:r>
          </a:p>
          <a:p>
            <a:r>
              <a:rPr lang="en-US" dirty="0" smtClean="0"/>
              <a:t>Dynamic </a:t>
            </a:r>
            <a:r>
              <a:rPr lang="en-US" dirty="0"/>
              <a:t>NAT requires that enough public addresses are available to satisfy the total number of simultaneous user sessions</a:t>
            </a:r>
          </a:p>
        </p:txBody>
      </p:sp>
    </p:spTree>
    <p:extLst>
      <p:ext uri="{BB962C8B-B14F-4D97-AF65-F5344CB8AC3E}">
        <p14:creationId xmlns:p14="http://schemas.microsoft.com/office/powerpoint/2010/main" val="42152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6" y="1310482"/>
            <a:ext cx="6217228" cy="528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3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Address Translation NAT (PAT)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 smtClean="0"/>
              <a:t>PAT maps </a:t>
            </a:r>
            <a:r>
              <a:rPr lang="en-US" dirty="0"/>
              <a:t>multiple private </a:t>
            </a:r>
            <a:r>
              <a:rPr lang="en-US" dirty="0" err="1"/>
              <a:t>IPv4</a:t>
            </a:r>
            <a:r>
              <a:rPr lang="en-US" dirty="0"/>
              <a:t> addresses to a single public </a:t>
            </a:r>
            <a:r>
              <a:rPr lang="en-US" dirty="0" err="1"/>
              <a:t>IPv4</a:t>
            </a:r>
            <a:r>
              <a:rPr lang="en-US" dirty="0"/>
              <a:t> address or a few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PAT uses the pair source port and source IP address to keep track of what traffic belongs to what internal client</a:t>
            </a:r>
          </a:p>
          <a:p>
            <a:r>
              <a:rPr lang="en-US" dirty="0" smtClean="0"/>
              <a:t>PAT is also known as NAT overload</a:t>
            </a:r>
          </a:p>
          <a:p>
            <a:r>
              <a:rPr lang="en-US" dirty="0" smtClean="0"/>
              <a:t>By also using the port number, PAT is able to forward the response packets to the correct internal device</a:t>
            </a:r>
          </a:p>
          <a:p>
            <a:r>
              <a:rPr lang="en-US" dirty="0"/>
              <a:t>The PAT process also validates that the incoming packets were requested, thus adding a degree of security to the session</a:t>
            </a:r>
          </a:p>
        </p:txBody>
      </p:sp>
    </p:spTree>
    <p:extLst>
      <p:ext uri="{BB962C8B-B14F-4D97-AF65-F5344CB8AC3E}">
        <p14:creationId xmlns:p14="http://schemas.microsoft.com/office/powerpoint/2010/main" val="318990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Types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Comparing NAT and PAT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/>
              <a:t>NAT translates </a:t>
            </a:r>
            <a:r>
              <a:rPr lang="en-US" dirty="0" err="1"/>
              <a:t>IPv4</a:t>
            </a:r>
            <a:r>
              <a:rPr lang="en-US" dirty="0"/>
              <a:t> addresses on a 1:1 basis between private </a:t>
            </a:r>
            <a:r>
              <a:rPr lang="en-US" dirty="0" err="1"/>
              <a:t>IPv4</a:t>
            </a:r>
            <a:r>
              <a:rPr lang="en-US" dirty="0"/>
              <a:t> addresses and public </a:t>
            </a:r>
            <a:r>
              <a:rPr lang="en-US" dirty="0" err="1"/>
              <a:t>IPv4</a:t>
            </a:r>
            <a:r>
              <a:rPr lang="en-US" dirty="0"/>
              <a:t>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PAT </a:t>
            </a:r>
            <a:r>
              <a:rPr lang="en-US" dirty="0"/>
              <a:t>modifies both the address and the port </a:t>
            </a:r>
            <a:r>
              <a:rPr lang="en-US" dirty="0" smtClean="0"/>
              <a:t>number</a:t>
            </a:r>
          </a:p>
          <a:p>
            <a:r>
              <a:rPr lang="en-US" dirty="0"/>
              <a:t>NAT forwards incoming packets to their inside destination by referring to the incoming source </a:t>
            </a:r>
            <a:r>
              <a:rPr lang="en-US" dirty="0" err="1"/>
              <a:t>IPv4</a:t>
            </a:r>
            <a:r>
              <a:rPr lang="en-US" dirty="0"/>
              <a:t> address given by the host on the public </a:t>
            </a:r>
            <a:r>
              <a:rPr lang="en-US" dirty="0" smtClean="0"/>
              <a:t>network</a:t>
            </a:r>
          </a:p>
          <a:p>
            <a:r>
              <a:rPr lang="en-US" dirty="0" smtClean="0"/>
              <a:t>With </a:t>
            </a:r>
            <a:r>
              <a:rPr lang="en-US" dirty="0"/>
              <a:t>PAT, there is generally only one or a very few publicly exposed </a:t>
            </a:r>
            <a:r>
              <a:rPr lang="en-US" dirty="0" err="1"/>
              <a:t>IPv4</a:t>
            </a:r>
            <a:r>
              <a:rPr lang="en-US" dirty="0"/>
              <a:t> </a:t>
            </a:r>
            <a:r>
              <a:rPr lang="en-US" dirty="0" smtClean="0"/>
              <a:t>addresses</a:t>
            </a:r>
          </a:p>
          <a:p>
            <a:r>
              <a:rPr lang="en-US" dirty="0" smtClean="0"/>
              <a:t>PAT is also able to translate protocols that don’t use port numbers such as </a:t>
            </a:r>
            <a:r>
              <a:rPr lang="en-US" dirty="0" err="1" smtClean="0"/>
              <a:t>ICMP</a:t>
            </a:r>
            <a:r>
              <a:rPr lang="en-US" dirty="0" smtClean="0"/>
              <a:t>. Each one of these protocols are supported differently by 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Benefits of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40" y="2280177"/>
            <a:ext cx="8430721" cy="2675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1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Benefits Of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Disadvantages of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4" y="2243628"/>
            <a:ext cx="8367332" cy="237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052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Static 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/>
              <a:t>There are two basic tasks when configuring static NAT </a:t>
            </a:r>
            <a:r>
              <a:rPr lang="en-US" dirty="0" smtClean="0"/>
              <a:t>translations: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the mapping between the inside local and outside local </a:t>
            </a:r>
            <a:r>
              <a:rPr lang="en-US" dirty="0" smtClean="0"/>
              <a:t>addresses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Define which interface belong to the inside network and which belong to the outside network</a:t>
            </a:r>
          </a:p>
          <a:p>
            <a:pPr marL="119063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0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47713" y="1601788"/>
            <a:ext cx="8131175" cy="4437062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11.0  Introduction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11.1 NAT Operation</a:t>
            </a:r>
            <a:endParaRPr lang="en-US" dirty="0" smtClean="0">
              <a:cs typeface="Arial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11.2 Configuring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11.3 Troubleshooting NAT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dirty="0" smtClean="0">
                <a:cs typeface="Arial" charset="0"/>
              </a:rPr>
              <a:t>11.4 Summary</a:t>
            </a:r>
            <a:endParaRPr lang="en-US" dirty="0" smtClean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Static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89" y="1351219"/>
            <a:ext cx="5810250" cy="5316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8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Static NAT</a:t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Static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43" y="1550954"/>
            <a:ext cx="7648575" cy="4830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86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Static </a:t>
            </a:r>
            <a:r>
              <a:rPr lang="en-US" sz="1800" dirty="0" smtClean="0">
                <a:ea typeface="ＭＳ Ｐゴシック" pitchFamily="34" charset="-128"/>
              </a:rPr>
              <a:t>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" y="1395926"/>
            <a:ext cx="8544821" cy="4995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4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532165"/>
            <a:ext cx="6372225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Static </a:t>
            </a:r>
            <a:r>
              <a:rPr lang="en-US" sz="1800" dirty="0" smtClean="0">
                <a:ea typeface="ＭＳ Ｐゴシック" pitchFamily="34" charset="-128"/>
              </a:rPr>
              <a:t>NAT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Static NAT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27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Dynamic NAT Operation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/>
              <a:t>The pool of public </a:t>
            </a:r>
            <a:r>
              <a:rPr lang="en-US" dirty="0" err="1"/>
              <a:t>IPv4</a:t>
            </a:r>
            <a:r>
              <a:rPr lang="en-US" dirty="0"/>
              <a:t> addresses (inside global address pool) is available to any device on the inside network on a first-come first-served </a:t>
            </a:r>
            <a:r>
              <a:rPr lang="en-US" dirty="0" smtClean="0"/>
              <a:t>basis</a:t>
            </a:r>
          </a:p>
          <a:p>
            <a:r>
              <a:rPr lang="en-US" dirty="0" smtClean="0"/>
              <a:t>With </a:t>
            </a:r>
            <a:r>
              <a:rPr lang="en-US" dirty="0"/>
              <a:t>dynamic NAT, a single inside address is translated to a single outside </a:t>
            </a:r>
            <a:r>
              <a:rPr lang="en-US" dirty="0" smtClean="0"/>
              <a:t>address</a:t>
            </a:r>
          </a:p>
          <a:p>
            <a:r>
              <a:rPr lang="en-US" dirty="0" smtClean="0"/>
              <a:t>The pool must be large enough to accommodate all inside devices</a:t>
            </a:r>
          </a:p>
          <a:p>
            <a:r>
              <a:rPr lang="en-US" dirty="0" smtClean="0"/>
              <a:t>A device won’t be able to communicate to any external networks if no addresses are available in the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9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Dynamic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180" y="1563007"/>
            <a:ext cx="59531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42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</a:t>
            </a:r>
            <a:r>
              <a:rPr lang="en-US" dirty="0" smtClean="0">
                <a:ea typeface="ＭＳ Ｐゴシック" pitchFamily="34" charset="-128"/>
              </a:rPr>
              <a:t>Dynamic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68" y="1410061"/>
            <a:ext cx="7394864" cy="508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24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</a:t>
            </a:r>
            <a:r>
              <a:rPr lang="en-US" dirty="0" smtClean="0">
                <a:ea typeface="ＭＳ Ｐゴシック" pitchFamily="34" charset="-128"/>
              </a:rPr>
              <a:t>Dynamic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2" y="1402681"/>
            <a:ext cx="7533409" cy="5039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6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smtClean="0">
                <a:ea typeface="ＭＳ Ｐゴシック" pitchFamily="34" charset="-128"/>
              </a:rPr>
              <a:t>Dynamic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1589995"/>
            <a:ext cx="64484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6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Dynamic NAT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</a:t>
            </a:r>
            <a:r>
              <a:rPr lang="en-US" dirty="0" smtClean="0">
                <a:ea typeface="ＭＳ Ｐゴシック" pitchFamily="34" charset="-128"/>
              </a:rPr>
              <a:t>Dynamic NAT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73" y="1412874"/>
            <a:ext cx="5827568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15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</a:t>
            </a:r>
            <a:r>
              <a:rPr lang="en-US" dirty="0" smtClean="0">
                <a:ea typeface="ＭＳ Ｐゴシック" pitchFamily="34" charset="-128"/>
              </a:rPr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sz="2000" dirty="0" smtClean="0"/>
              <a:t>Describe NAT characteristics</a:t>
            </a:r>
          </a:p>
          <a:p>
            <a:r>
              <a:rPr lang="en-US" sz="2000" dirty="0" smtClean="0"/>
              <a:t>Describe the benefits and drawbacks of NAT</a:t>
            </a:r>
          </a:p>
          <a:p>
            <a:r>
              <a:rPr lang="en-US" sz="2000" dirty="0" smtClean="0"/>
              <a:t>Configure static NAT using the CLI</a:t>
            </a:r>
          </a:p>
          <a:p>
            <a:r>
              <a:rPr lang="en-US" sz="2000" dirty="0" smtClean="0"/>
              <a:t>Configure dynamic NAT using the CLI</a:t>
            </a:r>
          </a:p>
          <a:p>
            <a:r>
              <a:rPr lang="en-US" sz="2000" dirty="0" smtClean="0"/>
              <a:t>Configure PAT </a:t>
            </a:r>
            <a:r>
              <a:rPr lang="en-US" sz="2000" dirty="0"/>
              <a:t> using the </a:t>
            </a:r>
            <a:r>
              <a:rPr lang="en-US" sz="2000" dirty="0" smtClean="0"/>
              <a:t>CLI</a:t>
            </a:r>
          </a:p>
          <a:p>
            <a:r>
              <a:rPr lang="en-US" sz="2000" dirty="0" smtClean="0"/>
              <a:t>Configure </a:t>
            </a:r>
            <a:r>
              <a:rPr lang="en-US" sz="2000" dirty="0"/>
              <a:t>port forwarding  using the </a:t>
            </a:r>
            <a:r>
              <a:rPr lang="en-US" sz="2000" dirty="0" smtClean="0"/>
              <a:t>CLI</a:t>
            </a:r>
          </a:p>
          <a:p>
            <a:r>
              <a:rPr lang="en-US" sz="2000" dirty="0" smtClean="0"/>
              <a:t>Configure NAT-PT (</a:t>
            </a:r>
            <a:r>
              <a:rPr lang="en-US" sz="2000" dirty="0" err="1" smtClean="0"/>
              <a:t>v6</a:t>
            </a:r>
            <a:r>
              <a:rPr lang="en-US" sz="2000" dirty="0" smtClean="0"/>
              <a:t> to </a:t>
            </a:r>
            <a:r>
              <a:rPr lang="en-US" sz="2000" dirty="0" err="1" smtClean="0"/>
              <a:t>v4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Use show commands to verify NAT</a:t>
            </a:r>
            <a:r>
              <a:rPr lang="en-US" sz="2000" dirty="0"/>
              <a:t> </a:t>
            </a:r>
            <a:r>
              <a:rPr lang="en-US" sz="2000" dirty="0" smtClean="0"/>
              <a:t>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63" y="1270483"/>
            <a:ext cx="7308274" cy="5507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Address Pool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18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PAT: Single Address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" y="1699010"/>
            <a:ext cx="8769668" cy="348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99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366373"/>
            <a:ext cx="8029575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91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61" y="1269537"/>
            <a:ext cx="8096250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>
                <a:ea typeface="ＭＳ Ｐゴシック" pitchFamily="34" charset="-128"/>
              </a:rPr>
              <a:t>Configuring </a:t>
            </a:r>
            <a:r>
              <a:rPr lang="en-US" sz="1800" dirty="0" smtClean="0">
                <a:ea typeface="ＭＳ Ｐゴシック" pitchFamily="34" charset="-128"/>
              </a:rPr>
              <a:t>Port Address Translation (PAT)</a:t>
            </a:r>
            <a:r>
              <a:rPr lang="en-US" sz="1800" dirty="0">
                <a:ea typeface="ＭＳ Ｐゴシック" pitchFamily="34" charset="-128"/>
              </a:rPr>
              <a:t/>
            </a:r>
            <a:br>
              <a:rPr lang="en-US" sz="1800" dirty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Analyzing PAT</a:t>
            </a:r>
            <a:endParaRPr 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81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Port Address Translation (PAT)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Verifying PAT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486025"/>
            <a:ext cx="870585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59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56" y="4250246"/>
            <a:ext cx="5844886" cy="245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Port Forwarding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/>
              <a:t>Port forwarding </a:t>
            </a:r>
            <a:r>
              <a:rPr lang="en-US" dirty="0" smtClean="0"/>
              <a:t>is </a:t>
            </a:r>
            <a:r>
              <a:rPr lang="en-US" dirty="0"/>
              <a:t>the act of forwarding a network port from one network node to </a:t>
            </a:r>
            <a:r>
              <a:rPr lang="en-US" dirty="0" smtClean="0"/>
              <a:t>another</a:t>
            </a:r>
          </a:p>
          <a:p>
            <a:r>
              <a:rPr lang="en-US" dirty="0" smtClean="0"/>
              <a:t>A packet sent to the public IP address and port of a router can be forwarded to a private IP address and port in inside network</a:t>
            </a:r>
          </a:p>
          <a:p>
            <a:r>
              <a:rPr lang="en-US" dirty="0" smtClean="0"/>
              <a:t>This is helpful in situations where servers have private addresses, not reachable from the outside networks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10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SOHO</a:t>
            </a:r>
            <a:r>
              <a:rPr lang="en-US" dirty="0" smtClean="0">
                <a:ea typeface="ＭＳ Ｐゴシック" pitchFamily="34" charset="-128"/>
              </a:rPr>
              <a:t> Example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370909"/>
            <a:ext cx="69723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6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Port Forwarding</a:t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Configuring Port Forwarding with </a:t>
            </a:r>
            <a:r>
              <a:rPr lang="en-US" dirty="0" err="1" smtClean="0">
                <a:ea typeface="ＭＳ Ｐゴシック" pitchFamily="34" charset="-128"/>
              </a:rPr>
              <a:t>IOS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smtClean="0"/>
              <a:t>In </a:t>
            </a:r>
            <a:r>
              <a:rPr lang="en-US" dirty="0" err="1" smtClean="0"/>
              <a:t>IOS</a:t>
            </a:r>
            <a:r>
              <a:rPr lang="en-US" dirty="0" smtClean="0"/>
              <a:t>, Port </a:t>
            </a:r>
            <a:r>
              <a:rPr lang="en-US" dirty="0"/>
              <a:t>forwarding is </a:t>
            </a:r>
            <a:r>
              <a:rPr lang="en-US" dirty="0" smtClean="0"/>
              <a:t>essentially </a:t>
            </a:r>
            <a:r>
              <a:rPr lang="en-US" dirty="0"/>
              <a:t>a static NAT translation with a specified TCP or </a:t>
            </a:r>
            <a:r>
              <a:rPr lang="en-US" dirty="0" err="1"/>
              <a:t>UDP</a:t>
            </a:r>
            <a:r>
              <a:rPr lang="en-US" dirty="0"/>
              <a:t> port </a:t>
            </a:r>
            <a:r>
              <a:rPr lang="en-US" dirty="0" smtClean="0"/>
              <a:t>number</a:t>
            </a:r>
          </a:p>
          <a:p>
            <a:endParaRPr lang="en-US" dirty="0" smtClean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173" y="2361199"/>
            <a:ext cx="5305661" cy="43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0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for </a:t>
            </a: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smtClean="0"/>
              <a:t>NAT is a workaround for </a:t>
            </a:r>
            <a:r>
              <a:rPr lang="en-US" dirty="0" err="1" smtClean="0"/>
              <a:t>IPv4</a:t>
            </a:r>
            <a:r>
              <a:rPr lang="en-US" dirty="0" smtClean="0"/>
              <a:t> address scarcity</a:t>
            </a:r>
          </a:p>
          <a:p>
            <a:r>
              <a:rPr lang="en-US" dirty="0" err="1"/>
              <a:t>IPv6</a:t>
            </a:r>
            <a:r>
              <a:rPr lang="en-US" dirty="0"/>
              <a:t> with a 128-bit address provides 340 </a:t>
            </a:r>
            <a:r>
              <a:rPr lang="en-US" dirty="0" err="1"/>
              <a:t>undecillion</a:t>
            </a:r>
            <a:r>
              <a:rPr lang="en-US" dirty="0"/>
              <a:t> </a:t>
            </a:r>
            <a:r>
              <a:rPr lang="en-US" dirty="0" smtClean="0"/>
              <a:t>addresses</a:t>
            </a:r>
          </a:p>
          <a:p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space is not an </a:t>
            </a:r>
            <a:r>
              <a:rPr lang="en-US" dirty="0" smtClean="0"/>
              <a:t>issue for </a:t>
            </a:r>
            <a:r>
              <a:rPr lang="en-US" dirty="0" err="1" smtClean="0"/>
              <a:t>IPv6</a:t>
            </a:r>
            <a:endParaRPr lang="en-US" dirty="0" smtClean="0"/>
          </a:p>
          <a:p>
            <a:r>
              <a:rPr lang="en-US" dirty="0" err="1" smtClean="0"/>
              <a:t>IPv6</a:t>
            </a:r>
            <a:r>
              <a:rPr lang="en-US" dirty="0" smtClean="0"/>
              <a:t> makes </a:t>
            </a:r>
            <a:r>
              <a:rPr lang="en-US" dirty="0" err="1" smtClean="0"/>
              <a:t>IPv4</a:t>
            </a:r>
            <a:r>
              <a:rPr lang="en-US" dirty="0" smtClean="0"/>
              <a:t> public-private NAT unnecessary by design</a:t>
            </a:r>
          </a:p>
          <a:p>
            <a:r>
              <a:rPr lang="en-US" dirty="0"/>
              <a:t>However, </a:t>
            </a:r>
            <a:r>
              <a:rPr lang="en-US" dirty="0" err="1"/>
              <a:t>IPv6</a:t>
            </a:r>
            <a:r>
              <a:rPr lang="en-US" dirty="0"/>
              <a:t> does implement a form of </a:t>
            </a:r>
            <a:r>
              <a:rPr lang="en-US" dirty="0" smtClean="0"/>
              <a:t>private addresses and it is implemented differently than they are for </a:t>
            </a:r>
            <a:r>
              <a:rPr lang="en-US" dirty="0" err="1" smtClean="0"/>
              <a:t>IPv4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6841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IPv6</a:t>
            </a:r>
            <a:r>
              <a:rPr lang="en-US" dirty="0" smtClean="0">
                <a:ea typeface="ＭＳ Ｐゴシック" pitchFamily="34" charset="-128"/>
              </a:rPr>
              <a:t> Unique Local Addresses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err="1"/>
              <a:t>IPv6</a:t>
            </a:r>
            <a:r>
              <a:rPr lang="en-US" dirty="0"/>
              <a:t> unique local addresses (</a:t>
            </a:r>
            <a:r>
              <a:rPr lang="en-US" dirty="0" err="1"/>
              <a:t>ULA</a:t>
            </a:r>
            <a:r>
              <a:rPr lang="en-US" dirty="0" smtClean="0"/>
              <a:t>) is designed to allows </a:t>
            </a:r>
            <a:r>
              <a:rPr lang="en-US" dirty="0" err="1" smtClean="0"/>
              <a:t>IPv6</a:t>
            </a:r>
            <a:r>
              <a:rPr lang="en-US" dirty="0" smtClean="0"/>
              <a:t> communications within a local site</a:t>
            </a:r>
          </a:p>
          <a:p>
            <a:r>
              <a:rPr lang="en-US" dirty="0" err="1" smtClean="0"/>
              <a:t>ULA</a:t>
            </a:r>
            <a:r>
              <a:rPr lang="en-US" dirty="0" smtClean="0"/>
              <a:t> </a:t>
            </a:r>
            <a:r>
              <a:rPr lang="en-US" dirty="0"/>
              <a:t>is not meant to provide additional </a:t>
            </a:r>
            <a:r>
              <a:rPr lang="en-US" dirty="0" err="1"/>
              <a:t>IPv6</a:t>
            </a:r>
            <a:r>
              <a:rPr lang="en-US" dirty="0"/>
              <a:t> address </a:t>
            </a:r>
            <a:r>
              <a:rPr lang="en-US" dirty="0" smtClean="0"/>
              <a:t>space</a:t>
            </a:r>
          </a:p>
          <a:p>
            <a:r>
              <a:rPr lang="en-US" dirty="0"/>
              <a:t> </a:t>
            </a:r>
            <a:r>
              <a:rPr lang="en-US" dirty="0" err="1"/>
              <a:t>ULA</a:t>
            </a:r>
            <a:r>
              <a:rPr lang="en-US" dirty="0"/>
              <a:t> have the prefix </a:t>
            </a:r>
            <a:r>
              <a:rPr lang="en-US" dirty="0" err="1"/>
              <a:t>FC00</a:t>
            </a:r>
            <a:r>
              <a:rPr lang="en-US" dirty="0"/>
              <a:t>::/7, which results in a first </a:t>
            </a:r>
            <a:r>
              <a:rPr lang="en-US" dirty="0" err="1"/>
              <a:t>hextet</a:t>
            </a:r>
            <a:r>
              <a:rPr lang="en-US" dirty="0"/>
              <a:t> range of </a:t>
            </a:r>
            <a:r>
              <a:rPr lang="en-US" dirty="0" err="1"/>
              <a:t>FC00</a:t>
            </a:r>
            <a:r>
              <a:rPr lang="en-US" dirty="0"/>
              <a:t> to </a:t>
            </a:r>
            <a:r>
              <a:rPr lang="en-US" dirty="0" err="1" smtClean="0"/>
              <a:t>FDFF</a:t>
            </a:r>
            <a:endParaRPr lang="en-US" dirty="0" smtClean="0"/>
          </a:p>
          <a:p>
            <a:r>
              <a:rPr lang="en-US" dirty="0"/>
              <a:t>Unique local addresses are defined in </a:t>
            </a:r>
            <a:r>
              <a:rPr lang="en-US" dirty="0" err="1"/>
              <a:t>RFC</a:t>
            </a:r>
            <a:r>
              <a:rPr lang="en-US" dirty="0"/>
              <a:t> </a:t>
            </a:r>
            <a:r>
              <a:rPr lang="en-US" dirty="0" smtClean="0"/>
              <a:t>4193</a:t>
            </a:r>
          </a:p>
          <a:p>
            <a:r>
              <a:rPr lang="en-US" dirty="0" smtClean="0"/>
              <a:t> </a:t>
            </a:r>
            <a:r>
              <a:rPr lang="en-US" dirty="0" err="1"/>
              <a:t>ULAs</a:t>
            </a:r>
            <a:r>
              <a:rPr lang="en-US" dirty="0"/>
              <a:t> is also known as local </a:t>
            </a:r>
            <a:r>
              <a:rPr lang="en-US" dirty="0" err="1"/>
              <a:t>IPv6</a:t>
            </a:r>
            <a:r>
              <a:rPr lang="en-US" dirty="0"/>
              <a:t> addresses (not to be confused with </a:t>
            </a:r>
            <a:r>
              <a:rPr lang="en-US" dirty="0" err="1"/>
              <a:t>IPv6</a:t>
            </a:r>
            <a:r>
              <a:rPr lang="en-US" dirty="0"/>
              <a:t> link-local addresses)</a:t>
            </a:r>
            <a:endParaRPr lang="en-US" dirty="0" smtClean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672" y="5416964"/>
            <a:ext cx="4742657" cy="1405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IPv4</a:t>
            </a:r>
            <a:r>
              <a:rPr lang="en-US" dirty="0" smtClean="0">
                <a:ea typeface="ＭＳ Ｐゴシック" pitchFamily="34" charset="-128"/>
              </a:rPr>
              <a:t> Private Address Space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535567"/>
            <a:ext cx="8227105" cy="4487862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IPv4</a:t>
            </a:r>
            <a:r>
              <a:rPr lang="en-US" dirty="0" smtClean="0"/>
              <a:t> address space is not big enough to uniquely address all the devices that need to be connected to the Internet</a:t>
            </a:r>
          </a:p>
          <a:p>
            <a:r>
              <a:rPr lang="en-US" dirty="0" smtClean="0"/>
              <a:t>Network private addresses are described in </a:t>
            </a:r>
            <a:r>
              <a:rPr lang="en-US" dirty="0" err="1" smtClean="0"/>
              <a:t>RFC</a:t>
            </a:r>
            <a:r>
              <a:rPr lang="en-US" dirty="0" smtClean="0"/>
              <a:t> 1918 and are to designed to be used within an organization or site only</a:t>
            </a:r>
          </a:p>
          <a:p>
            <a:r>
              <a:rPr lang="en-US" dirty="0" smtClean="0"/>
              <a:t>Private addresses </a:t>
            </a:r>
            <a:r>
              <a:rPr lang="en-US" dirty="0" smtClean="0"/>
              <a:t>are not routed by Internet routers while public addresses are</a:t>
            </a:r>
          </a:p>
          <a:p>
            <a:r>
              <a:rPr lang="en-US" dirty="0" smtClean="0"/>
              <a:t>Private addresses can alleviate </a:t>
            </a:r>
            <a:r>
              <a:rPr lang="en-US" dirty="0" err="1" smtClean="0"/>
              <a:t>IPv4</a:t>
            </a:r>
            <a:r>
              <a:rPr lang="en-US" dirty="0" smtClean="0"/>
              <a:t> scarcity but since they aren’t routed by Internet devices, they need to be translated first.</a:t>
            </a:r>
          </a:p>
          <a:p>
            <a:r>
              <a:rPr lang="en-US" dirty="0"/>
              <a:t>NAT is process used to perform such </a:t>
            </a:r>
            <a:r>
              <a:rPr lang="en-US" dirty="0" smtClean="0"/>
              <a:t>translation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For </a:t>
            </a:r>
            <a:r>
              <a:rPr lang="en-US" dirty="0" err="1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23411" y="1390427"/>
            <a:ext cx="7951332" cy="4487862"/>
          </a:xfrm>
        </p:spPr>
        <p:txBody>
          <a:bodyPr/>
          <a:lstStyle/>
          <a:p>
            <a:r>
              <a:rPr lang="en-US" dirty="0" err="1" smtClean="0"/>
              <a:t>IPv6</a:t>
            </a:r>
            <a:r>
              <a:rPr lang="en-US" dirty="0" smtClean="0"/>
              <a:t> also uses NAT but in a much different context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IPv6</a:t>
            </a:r>
            <a:r>
              <a:rPr lang="en-US" dirty="0" smtClean="0"/>
              <a:t>, NAT is used to provide transparent communication between </a:t>
            </a:r>
            <a:r>
              <a:rPr lang="en-US" dirty="0" err="1" smtClean="0"/>
              <a:t>IPv6</a:t>
            </a:r>
            <a:r>
              <a:rPr lang="en-US" dirty="0" smtClean="0"/>
              <a:t> and </a:t>
            </a:r>
            <a:r>
              <a:rPr lang="en-US" dirty="0" err="1" smtClean="0"/>
              <a:t>IPv4</a:t>
            </a:r>
            <a:endParaRPr lang="en-US" dirty="0" smtClean="0"/>
          </a:p>
          <a:p>
            <a:r>
              <a:rPr lang="en-US" dirty="0" err="1" smtClean="0"/>
              <a:t>NAT64</a:t>
            </a:r>
            <a:r>
              <a:rPr lang="en-US" dirty="0" smtClean="0"/>
              <a:t> is not intended to be a permanent solution. It is meant to be a transition mechanism</a:t>
            </a:r>
          </a:p>
          <a:p>
            <a:r>
              <a:rPr lang="en-US" dirty="0"/>
              <a:t>Network Address Translation-Protocol Translation (NAT-PT</a:t>
            </a:r>
            <a:r>
              <a:rPr lang="en-US" dirty="0" smtClean="0"/>
              <a:t>) was another NAT based transition mechanism for </a:t>
            </a:r>
            <a:r>
              <a:rPr lang="en-US" dirty="0" err="1" smtClean="0"/>
              <a:t>IPv6</a:t>
            </a:r>
            <a:r>
              <a:rPr lang="en-US" dirty="0"/>
              <a:t> </a:t>
            </a:r>
            <a:r>
              <a:rPr lang="en-US" dirty="0" smtClean="0"/>
              <a:t>but is now deprecated by </a:t>
            </a:r>
            <a:r>
              <a:rPr lang="en-US" dirty="0" err="1" smtClean="0"/>
              <a:t>IETF</a:t>
            </a:r>
            <a:endParaRPr lang="en-US" dirty="0" smtClean="0"/>
          </a:p>
          <a:p>
            <a:r>
              <a:rPr lang="en-US" dirty="0" err="1" smtClean="0"/>
              <a:t>NAT64</a:t>
            </a:r>
            <a:r>
              <a:rPr lang="en-US" dirty="0" smtClean="0"/>
              <a:t> is now recommended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507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/>
              <a:t>NAT For </a:t>
            </a:r>
            <a:r>
              <a:rPr lang="en-US" dirty="0" err="1"/>
              <a:t>IPv6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731500"/>
            <a:ext cx="878205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31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Show commands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507338"/>
            <a:ext cx="7550727" cy="509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7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Configuring NAT and </a:t>
            </a:r>
            <a:r>
              <a:rPr lang="en-US" sz="1800" dirty="0" err="1" smtClean="0">
                <a:ea typeface="ＭＳ Ｐゴシック" pitchFamily="34" charset="-128"/>
              </a:rPr>
              <a:t>IPv6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/>
              <a:t>Troubleshooting NAT: Debug command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854651"/>
            <a:ext cx="857250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807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</a:t>
            </a:r>
            <a:r>
              <a:rPr lang="en-US" dirty="0" smtClean="0">
                <a:ea typeface="ＭＳ Ｐゴシック" pitchFamily="34" charset="-128"/>
              </a:rPr>
              <a:t>Summary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This chapter has outlined how NAT is used to help alleviate the depletion of </a:t>
            </a:r>
            <a:r>
              <a:rPr lang="en-US" dirty="0" err="1"/>
              <a:t>IPv4</a:t>
            </a:r>
            <a:r>
              <a:rPr lang="en-US" dirty="0"/>
              <a:t> address space. </a:t>
            </a:r>
            <a:endParaRPr lang="en-US" dirty="0" smtClean="0"/>
          </a:p>
          <a:p>
            <a:r>
              <a:rPr lang="en-US" dirty="0" smtClean="0"/>
              <a:t>NAT </a:t>
            </a:r>
            <a:r>
              <a:rPr lang="en-US" dirty="0"/>
              <a:t>conserves public address space and saves considerable administrative overhead in managing adds, moves, and changes.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chapter discussed NAT for </a:t>
            </a:r>
            <a:r>
              <a:rPr lang="en-US" dirty="0" err="1"/>
              <a:t>IPv4</a:t>
            </a:r>
            <a:r>
              <a:rPr lang="en-US" dirty="0"/>
              <a:t>, </a:t>
            </a:r>
            <a:r>
              <a:rPr lang="en-US" dirty="0" smtClean="0"/>
              <a:t>including:</a:t>
            </a:r>
            <a:endParaRPr lang="en-US" dirty="0"/>
          </a:p>
          <a:p>
            <a:r>
              <a:rPr lang="en-US" dirty="0"/>
              <a:t>NAT characteristics, terminology and general operations</a:t>
            </a:r>
          </a:p>
          <a:p>
            <a:r>
              <a:rPr lang="en-US" dirty="0"/>
              <a:t>The different types of NAT including static NAT, dynamic NAT, and NAT with overloading</a:t>
            </a:r>
          </a:p>
          <a:p>
            <a:r>
              <a:rPr lang="en-US" dirty="0"/>
              <a:t>The benefits and disadvantages of </a:t>
            </a:r>
            <a:r>
              <a:rPr lang="en-US" dirty="0" smtClean="0"/>
              <a:t>NAT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493713"/>
            <a:ext cx="8145462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Chapter 11: Summary (</a:t>
            </a:r>
            <a:r>
              <a:rPr lang="en-US" dirty="0" err="1" smtClean="0">
                <a:ea typeface="ＭＳ Ｐゴシック" pitchFamily="34" charset="-128"/>
              </a:rPr>
              <a:t>cont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471613"/>
            <a:ext cx="8131175" cy="4437062"/>
          </a:xfrm>
        </p:spPr>
        <p:txBody>
          <a:bodyPr/>
          <a:lstStyle/>
          <a:p>
            <a:r>
              <a:rPr lang="en-US" dirty="0"/>
              <a:t>The configuration, verification and analysis of static NAT, dynamic NAT, and NAT with overloading</a:t>
            </a:r>
          </a:p>
          <a:p>
            <a:r>
              <a:rPr lang="en-US" dirty="0"/>
              <a:t>How port forwarding can be used to access an internal devices from the Internet</a:t>
            </a:r>
          </a:p>
          <a:p>
            <a:r>
              <a:rPr lang="en-US" dirty="0"/>
              <a:t>Troubleshooting NAT using </a:t>
            </a:r>
            <a:r>
              <a:rPr lang="en-US" b="1" dirty="0"/>
              <a:t>show</a:t>
            </a:r>
            <a:r>
              <a:rPr lang="en-US" dirty="0"/>
              <a:t> </a:t>
            </a:r>
            <a:r>
              <a:rPr lang="en-US" dirty="0" err="1"/>
              <a:t>and</a:t>
            </a:r>
            <a:r>
              <a:rPr lang="en-US" b="1" dirty="0" err="1"/>
              <a:t>debug</a:t>
            </a:r>
            <a:r>
              <a:rPr lang="en-US" dirty="0"/>
              <a:t> commands</a:t>
            </a:r>
          </a:p>
          <a:p>
            <a:r>
              <a:rPr lang="en-US" dirty="0"/>
              <a:t>How NAT for </a:t>
            </a:r>
            <a:r>
              <a:rPr lang="en-US" dirty="0" err="1"/>
              <a:t>IPv6</a:t>
            </a:r>
            <a:r>
              <a:rPr lang="en-US" dirty="0"/>
              <a:t> is used to translate between </a:t>
            </a:r>
            <a:r>
              <a:rPr lang="en-US" dirty="0" err="1"/>
              <a:t>IPv6</a:t>
            </a:r>
            <a:r>
              <a:rPr lang="en-US" dirty="0"/>
              <a:t> addresses and </a:t>
            </a:r>
            <a:r>
              <a:rPr lang="en-US" dirty="0" err="1"/>
              <a:t>IPv4</a:t>
            </a:r>
            <a:r>
              <a:rPr lang="en-US" dirty="0"/>
              <a:t>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0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ctr"/>
          <a:lstStyle/>
          <a:p>
            <a:endParaRPr lang="en-US" dirty="0"/>
          </a:p>
        </p:txBody>
      </p:sp>
      <p:pic>
        <p:nvPicPr>
          <p:cNvPr id="30723" name="Picture 3" descr="CNA_largo-onwhi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err="1" smtClean="0">
                <a:ea typeface="ＭＳ Ｐゴシック" pitchFamily="34" charset="-128"/>
              </a:rPr>
              <a:t>IPv4</a:t>
            </a:r>
            <a:r>
              <a:rPr lang="en-US" dirty="0" smtClean="0">
                <a:ea typeface="ＭＳ Ｐゴシック" pitchFamily="34" charset="-128"/>
              </a:rPr>
              <a:t> Private Address Space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50" y="5043715"/>
            <a:ext cx="679989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9" y="1829960"/>
            <a:ext cx="8827535" cy="3081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0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NAT?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09" y="1390427"/>
            <a:ext cx="8227105" cy="4487862"/>
          </a:xfrm>
        </p:spPr>
        <p:txBody>
          <a:bodyPr/>
          <a:lstStyle/>
          <a:p>
            <a:r>
              <a:rPr lang="en-US" dirty="0" smtClean="0"/>
              <a:t>NAT is a process </a:t>
            </a:r>
            <a:r>
              <a:rPr lang="en-US" dirty="0" smtClean="0"/>
              <a:t>used to translate network addresses</a:t>
            </a:r>
          </a:p>
          <a:p>
            <a:r>
              <a:rPr lang="en-US" dirty="0" err="1" smtClean="0"/>
              <a:t>NAT’s</a:t>
            </a:r>
            <a:r>
              <a:rPr lang="en-US" dirty="0" smtClean="0"/>
              <a:t> primary use is to conserve public </a:t>
            </a:r>
            <a:r>
              <a:rPr lang="en-US" dirty="0" err="1" smtClean="0"/>
              <a:t>IPv4</a:t>
            </a:r>
            <a:r>
              <a:rPr lang="en-US" dirty="0" smtClean="0"/>
              <a:t> addresses</a:t>
            </a:r>
          </a:p>
          <a:p>
            <a:r>
              <a:rPr lang="en-US" dirty="0" smtClean="0"/>
              <a:t>Usually implemented at border network devices such as firewalls or routers</a:t>
            </a:r>
          </a:p>
          <a:p>
            <a:r>
              <a:rPr lang="en-US" dirty="0" smtClean="0"/>
              <a:t>This allows the networks to use private addresses internally, only translating to public addresses when needed</a:t>
            </a:r>
            <a:endParaRPr lang="en-US" dirty="0" smtClean="0"/>
          </a:p>
          <a:p>
            <a:r>
              <a:rPr lang="en-US" dirty="0" smtClean="0"/>
              <a:t>Devices within the organization can be assigned private addresses and operate with locally unique addresses.</a:t>
            </a:r>
          </a:p>
          <a:p>
            <a:r>
              <a:rPr lang="en-US" dirty="0" smtClean="0"/>
              <a:t>When traffic must be sent/received to/from other organizations or the Internet, the border router translates the addresses to a public and globally unique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1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What is NAT?</a:t>
            </a:r>
            <a:endParaRPr lang="en-US" dirty="0" smtClean="0">
              <a:ea typeface="ＭＳ Ｐゴシック" pitchFamily="34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8" y="1299937"/>
            <a:ext cx="75438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9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735" y="3124416"/>
            <a:ext cx="5095267" cy="337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390427"/>
            <a:ext cx="8544966" cy="4487862"/>
          </a:xfrm>
        </p:spPr>
        <p:txBody>
          <a:bodyPr/>
          <a:lstStyle/>
          <a:p>
            <a:r>
              <a:rPr lang="en-US" dirty="0" smtClean="0"/>
              <a:t>In NAT terminology, inside network </a:t>
            </a:r>
            <a:r>
              <a:rPr lang="en-US" dirty="0" smtClean="0"/>
              <a:t>is the set of devices using private addresses. Outside networks are all other networks</a:t>
            </a:r>
          </a:p>
          <a:p>
            <a:r>
              <a:rPr lang="en-US" dirty="0" smtClean="0"/>
              <a:t>NAT includes 4 types of addresses: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Inside local address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Inside global address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Outside local address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Outside global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152" y="522741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ea typeface="ＭＳ Ｐゴシック" pitchFamily="34" charset="-128"/>
              </a:rPr>
              <a:t>NAT Characteristics</a:t>
            </a:r>
            <a:r>
              <a:rPr lang="en-US" sz="1800" dirty="0" smtClean="0">
                <a:ea typeface="ＭＳ Ｐゴシック" pitchFamily="34" charset="-128"/>
              </a:rPr>
              <a:t/>
            </a:r>
            <a:br>
              <a:rPr lang="en-US" sz="1800" dirty="0" smtClean="0">
                <a:ea typeface="ＭＳ Ｐゴシック" pitchFamily="34" charset="-128"/>
              </a:rPr>
            </a:br>
            <a:r>
              <a:rPr lang="en-US" dirty="0" smtClean="0">
                <a:ea typeface="ＭＳ Ｐゴシック" pitchFamily="34" charset="-128"/>
              </a:rPr>
              <a:t>NAT Terminology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3410" y="1564595"/>
            <a:ext cx="8544966" cy="4487862"/>
          </a:xfrm>
        </p:spPr>
        <p:txBody>
          <a:bodyPr/>
          <a:lstStyle/>
          <a:p>
            <a:r>
              <a:rPr lang="en-US" dirty="0"/>
              <a:t>The terms, inside and outside, are combined with the terms local and global to refer to specific </a:t>
            </a:r>
            <a:r>
              <a:rPr lang="en-US" dirty="0" smtClean="0"/>
              <a:t>addresses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Inside local </a:t>
            </a:r>
            <a:r>
              <a:rPr lang="en-US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Inside </a:t>
            </a:r>
            <a:r>
              <a:rPr lang="en-US" dirty="0"/>
              <a:t>global </a:t>
            </a:r>
            <a:r>
              <a:rPr lang="en-US" dirty="0" smtClean="0"/>
              <a:t>address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Outside </a:t>
            </a:r>
            <a:r>
              <a:rPr lang="en-US" dirty="0"/>
              <a:t>global address 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Outside </a:t>
            </a:r>
            <a:r>
              <a:rPr lang="en-US" dirty="0"/>
              <a:t>local </a:t>
            </a:r>
            <a:r>
              <a:rPr lang="en-US" dirty="0" smtClean="0"/>
              <a:t>address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32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16653</TotalTime>
  <Pages>28</Pages>
  <Words>1736</Words>
  <Application>Microsoft Office PowerPoint</Application>
  <PresentationFormat>On-screen Show (4:3)</PresentationFormat>
  <Paragraphs>306</Paragraphs>
  <Slides>46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PPT-TMPLT-WHT_C</vt:lpstr>
      <vt:lpstr>NetAcad-4F_PPT-WHT_060408</vt:lpstr>
      <vt:lpstr>Chapter 11: Network Address Translation for IPv4</vt:lpstr>
      <vt:lpstr>Chapter 11</vt:lpstr>
      <vt:lpstr>Chapter 11: Objectives</vt:lpstr>
      <vt:lpstr>NAT Characteristics IPv4 Private Address Space</vt:lpstr>
      <vt:lpstr>NAT Characteristics IPv4 Private Address Space</vt:lpstr>
      <vt:lpstr>NAT Characteristics What is NAT?</vt:lpstr>
      <vt:lpstr>NAT Characteristics What is NAT?</vt:lpstr>
      <vt:lpstr>NAT Characteristics NAT Terminology</vt:lpstr>
      <vt:lpstr>NAT Characteristics NAT Terminology</vt:lpstr>
      <vt:lpstr>NAT Characteristics How NAT Works</vt:lpstr>
      <vt:lpstr>Types Of NAT Static NAT</vt:lpstr>
      <vt:lpstr>Types Of NAT Static NAT</vt:lpstr>
      <vt:lpstr>Types Of NAT Dynamic NAT</vt:lpstr>
      <vt:lpstr>Types Of NAT Dynamic NAT</vt:lpstr>
      <vt:lpstr>Types Of NAT Port Address Translation NAT (PAT)</vt:lpstr>
      <vt:lpstr>Types Of NAT Comparing NAT and PAT</vt:lpstr>
      <vt:lpstr>Benefits Of NAT Benefits of NAT</vt:lpstr>
      <vt:lpstr>Benefits Of NAT Disadvantages of NAT</vt:lpstr>
      <vt:lpstr>Configuring Static NAT Configuring Static NAT</vt:lpstr>
      <vt:lpstr>Configuring Static NAT Configuring Static NAT</vt:lpstr>
      <vt:lpstr>Configuring Static NAT Analyzing Static NAT</vt:lpstr>
      <vt:lpstr>Configuring Static NAT Verifying Static NAT</vt:lpstr>
      <vt:lpstr>Configuring Static NAT Verifying Static NAT</vt:lpstr>
      <vt:lpstr>Configuring Dynamic NAT Dynamic NAT Operation</vt:lpstr>
      <vt:lpstr>Configuring Dynamic NAT Configuring Dynamic NAT</vt:lpstr>
      <vt:lpstr>Configuring Dynamic NAT Analyzing Dynamic NAT</vt:lpstr>
      <vt:lpstr>Configuring Dynamic NAT Analyzing Dynamic NAT</vt:lpstr>
      <vt:lpstr>Configuring Dynamic NAT Verifying Dynamic NAT</vt:lpstr>
      <vt:lpstr>Configuring Dynamic NAT Verifying Dynamic NAT</vt:lpstr>
      <vt:lpstr>Configuring Port Address Translation (PAT) Configuring PAT: Address Pool</vt:lpstr>
      <vt:lpstr>Configuring Port Address Translation (PAT) Configuring PAT: Single Address</vt:lpstr>
      <vt:lpstr>Configuring Port Address Translation (PAT) Analyzing PAT</vt:lpstr>
      <vt:lpstr>Configuring Port Address Translation (PAT) Analyzing PAT</vt:lpstr>
      <vt:lpstr>Configuring Port Address Translation (PAT) Verifying PAT</vt:lpstr>
      <vt:lpstr>Port Forwarding Port Forwarding</vt:lpstr>
      <vt:lpstr>Port Forwarding SOHO Example</vt:lpstr>
      <vt:lpstr>Port Forwarding Configuring Port Forwarding with IOS</vt:lpstr>
      <vt:lpstr>Configuring NAT and IPv6 NAT for IPv6?</vt:lpstr>
      <vt:lpstr>Configuring NAT and IPv6 IPv6 Unique Local Addresses</vt:lpstr>
      <vt:lpstr>Configuring NAT and IPv6 NAT For IPv6</vt:lpstr>
      <vt:lpstr>Configuring NAT and IPv6 NAT For IPv6</vt:lpstr>
      <vt:lpstr>Configuring NAT and IPv6 Troubleshooting NAT: Show commands</vt:lpstr>
      <vt:lpstr>Configuring NAT and IPv6 Troubleshooting NAT: Debug command</vt:lpstr>
      <vt:lpstr>Chapter 11: Summary</vt:lpstr>
      <vt:lpstr>Chapter 11: Summary (cont)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Rodrigo Floriano</cp:lastModifiedBy>
  <cp:revision>1157</cp:revision>
  <cp:lastPrinted>1999-01-27T00:54:54Z</cp:lastPrinted>
  <dcterms:created xsi:type="dcterms:W3CDTF">2006-10-23T15:07:30Z</dcterms:created>
  <dcterms:modified xsi:type="dcterms:W3CDTF">2013-06-24T06:43:45Z</dcterms:modified>
</cp:coreProperties>
</file>