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3"/>
  </p:notesMasterIdLst>
  <p:handoutMasterIdLst>
    <p:handoutMasterId r:id="rId64"/>
  </p:handoutMasterIdLst>
  <p:sldIdLst>
    <p:sldId id="500" r:id="rId3"/>
    <p:sldId id="541" r:id="rId4"/>
    <p:sldId id="782" r:id="rId5"/>
    <p:sldId id="889" r:id="rId6"/>
    <p:sldId id="835" r:id="rId7"/>
    <p:sldId id="836" r:id="rId8"/>
    <p:sldId id="837" r:id="rId9"/>
    <p:sldId id="875" r:id="rId10"/>
    <p:sldId id="838" r:id="rId11"/>
    <p:sldId id="874" r:id="rId12"/>
    <p:sldId id="839" r:id="rId13"/>
    <p:sldId id="876" r:id="rId14"/>
    <p:sldId id="890" r:id="rId15"/>
    <p:sldId id="877" r:id="rId16"/>
    <p:sldId id="840" r:id="rId17"/>
    <p:sldId id="841" r:id="rId18"/>
    <p:sldId id="842" r:id="rId19"/>
    <p:sldId id="843" r:id="rId20"/>
    <p:sldId id="844" r:id="rId21"/>
    <p:sldId id="878" r:id="rId22"/>
    <p:sldId id="845" r:id="rId23"/>
    <p:sldId id="879" r:id="rId24"/>
    <p:sldId id="891" r:id="rId25"/>
    <p:sldId id="846" r:id="rId26"/>
    <p:sldId id="847" r:id="rId27"/>
    <p:sldId id="848" r:id="rId28"/>
    <p:sldId id="881" r:id="rId29"/>
    <p:sldId id="849" r:id="rId30"/>
    <p:sldId id="850" r:id="rId31"/>
    <p:sldId id="851" r:id="rId32"/>
    <p:sldId id="882" r:id="rId33"/>
    <p:sldId id="852" r:id="rId34"/>
    <p:sldId id="853" r:id="rId35"/>
    <p:sldId id="854" r:id="rId36"/>
    <p:sldId id="892" r:id="rId37"/>
    <p:sldId id="855" r:id="rId38"/>
    <p:sldId id="856" r:id="rId39"/>
    <p:sldId id="884" r:id="rId40"/>
    <p:sldId id="857" r:id="rId41"/>
    <p:sldId id="858" r:id="rId42"/>
    <p:sldId id="885" r:id="rId43"/>
    <p:sldId id="893" r:id="rId44"/>
    <p:sldId id="886" r:id="rId45"/>
    <p:sldId id="872" r:id="rId46"/>
    <p:sldId id="859" r:id="rId47"/>
    <p:sldId id="861" r:id="rId48"/>
    <p:sldId id="862" r:id="rId49"/>
    <p:sldId id="863" r:id="rId50"/>
    <p:sldId id="864" r:id="rId51"/>
    <p:sldId id="894" r:id="rId52"/>
    <p:sldId id="865" r:id="rId53"/>
    <p:sldId id="866" r:id="rId54"/>
    <p:sldId id="867" r:id="rId55"/>
    <p:sldId id="868" r:id="rId56"/>
    <p:sldId id="888" r:id="rId57"/>
    <p:sldId id="860" r:id="rId58"/>
    <p:sldId id="870" r:id="rId59"/>
    <p:sldId id="895" r:id="rId60"/>
    <p:sldId id="783" r:id="rId61"/>
    <p:sldId id="681" r:id="rId6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84254" autoAdjust="0"/>
  </p:normalViewPr>
  <p:slideViewPr>
    <p:cSldViewPr snapToGrid="0">
      <p:cViewPr>
        <p:scale>
          <a:sx n="66" d="100"/>
          <a:sy n="66" d="100"/>
        </p:scale>
        <p:origin x="-2388" y="-36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eaLnBrk="1" hangingPunct="1">
              <a:buFontTx/>
              <a:buNone/>
            </a:pPr>
            <a:r>
              <a:rPr lang="en-US" b="1" dirty="0" smtClean="0"/>
              <a:t>Switched</a:t>
            </a:r>
            <a:r>
              <a:rPr lang="en-US" b="1" baseline="0" dirty="0" smtClean="0"/>
              <a:t> Networks</a:t>
            </a:r>
            <a:endParaRPr lang="en-US" b="1" dirty="0" smtClean="0"/>
          </a:p>
          <a:p>
            <a:pPr>
              <a:buFontTx/>
              <a:buNone/>
            </a:pPr>
            <a:r>
              <a:rPr lang="en-US" sz="1300" b="1" dirty="0" smtClean="0"/>
              <a:t>Chapter 2: </a:t>
            </a:r>
            <a:r>
              <a:rPr lang="en-US" sz="1400" b="1" i="0" u="none" strike="noStrike" baseline="0" dirty="0" smtClean="0">
                <a:solidFill>
                  <a:srgbClr val="FFFFFF"/>
                </a:solidFill>
                <a:latin typeface="Arial"/>
              </a:rPr>
              <a:t>LAN Redundancy</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2.1.1.4</a:t>
            </a:r>
            <a:r>
              <a:rPr lang="en-US" b="1" baseline="0" dirty="0" smtClean="0"/>
              <a:t> Issues with Layer 1 Redundancy: Duplicate </a:t>
            </a:r>
            <a:r>
              <a:rPr lang="en-US" b="1" baseline="0" dirty="0" err="1" smtClean="0"/>
              <a:t>Unicast</a:t>
            </a:r>
            <a:r>
              <a:rPr lang="en-US" b="1" baseline="0" dirty="0" smtClean="0"/>
              <a:t> Frames (cont.)</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 (cont.)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 (cont.)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2.1.2.1 Spanning Tree Algorithm Introduction (cont.)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2.1.2.2 Spanning Tree Algorithm: Port Roles</a:t>
            </a:r>
            <a:endParaRPr lang="en-US" b="0" baseline="0"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2.1.2.3 Spanning Tree Algorithm: Root Bridge</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2.1.2.4 Spanning Tree Algorithm: Path Cost</a:t>
            </a:r>
            <a:endParaRPr lang="en-US" b="0" baseline="0"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baseline="0" dirty="0" smtClean="0"/>
              <a:t>2.1.2.5 802.1D BPDU Frame Format</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2.1.2.6 BPDU Propagation</a:t>
            </a:r>
            <a:r>
              <a:rPr lang="en-US" b="1" baseline="0" dirty="0" smtClean="0"/>
              <a:t> and Process</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1" dirty="0" smtClean="0"/>
              <a:t>Chapter 2</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2.1.2.6 BPDU Propagation</a:t>
            </a:r>
            <a:r>
              <a:rPr lang="en-US" b="1" baseline="0" dirty="0" smtClean="0"/>
              <a:t> and Process</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2.1.2.7 Extended</a:t>
            </a:r>
            <a:r>
              <a:rPr lang="en-US" b="1" baseline="0" dirty="0" smtClean="0"/>
              <a:t> System ID</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2.1.2.7 Extended</a:t>
            </a:r>
            <a:r>
              <a:rPr lang="en-US" b="1" baseline="0" dirty="0" smtClean="0"/>
              <a:t> System ID</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23</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0" indent="0" eaLnBrk="1" hangingPunct="1">
              <a:buFont typeface="Wingdings" pitchFamily="2" charset="2"/>
              <a:buNone/>
            </a:pPr>
            <a:r>
              <a:rPr lang="en-US" sz="1200" b="1" dirty="0" smtClean="0">
                <a:cs typeface="Arial" charset="0"/>
              </a:rPr>
              <a:t>2.2 Varieties of Spanning Tree Protocols</a:t>
            </a:r>
          </a:p>
          <a:p>
            <a:pPr>
              <a:buFontTx/>
              <a:buNone/>
            </a:pPr>
            <a:endParaRPr lang="en-GB"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baseline="0" dirty="0" smtClean="0">
                <a:solidFill>
                  <a:schemeClr val="tx1"/>
                </a:solidFill>
                <a:effectLst/>
                <a:latin typeface="Arial" charset="0"/>
                <a:ea typeface="+mn-ea"/>
                <a:cs typeface="+mn-cs"/>
              </a:rPr>
              <a:t>2.2.1.1 List of Spanning Tree Protocols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2.2.1.2</a:t>
            </a:r>
            <a:r>
              <a:rPr lang="en-US" b="1" baseline="0" dirty="0" smtClean="0"/>
              <a:t> Characteristics of the Spanning Tree Protocols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2.2.2.1</a:t>
            </a:r>
            <a:r>
              <a:rPr lang="en-US" sz="1200" b="1" i="0" kern="1200" baseline="0" dirty="0" smtClean="0">
                <a:solidFill>
                  <a:schemeClr val="tx1"/>
                </a:solidFill>
                <a:effectLst/>
                <a:latin typeface="Arial" charset="0"/>
                <a:ea typeface="+mn-ea"/>
                <a:cs typeface="+mn-cs"/>
              </a:rPr>
              <a:t>Overview of PVST+</a:t>
            </a: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2.2.2.1 </a:t>
            </a:r>
            <a:r>
              <a:rPr lang="en-US" sz="1200" b="1" i="0" kern="1200" baseline="0" dirty="0" smtClean="0">
                <a:solidFill>
                  <a:schemeClr val="tx1"/>
                </a:solidFill>
                <a:effectLst/>
                <a:latin typeface="Arial" charset="0"/>
                <a:ea typeface="+mn-ea"/>
                <a:cs typeface="+mn-cs"/>
              </a:rPr>
              <a:t>Overview of PVST+</a:t>
            </a:r>
          </a:p>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2.2.2.2</a:t>
            </a:r>
            <a:r>
              <a:rPr lang="en-US" sz="1200" b="1" i="0" kern="1200" baseline="0" dirty="0" smtClean="0">
                <a:solidFill>
                  <a:schemeClr val="tx1"/>
                </a:solidFill>
                <a:effectLst/>
                <a:latin typeface="Arial" charset="0"/>
                <a:ea typeface="+mn-ea"/>
                <a:cs typeface="+mn-cs"/>
              </a:rPr>
              <a:t> Port States and PVST+ Operation</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2.2.2.3 Extended System</a:t>
            </a:r>
            <a:r>
              <a:rPr lang="en-US" b="1" baseline="0" dirty="0" smtClean="0"/>
              <a:t> ID and PVST+ Operation</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Chapter 2 Objectives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2.2.3.1 </a:t>
            </a:r>
            <a:r>
              <a:rPr lang="en-US" sz="1200" b="1" i="0" kern="1200" baseline="0" dirty="0" smtClean="0">
                <a:solidFill>
                  <a:schemeClr val="tx1"/>
                </a:solidFill>
                <a:effectLst/>
                <a:latin typeface="Arial" charset="0"/>
                <a:ea typeface="+mn-ea"/>
                <a:cs typeface="+mn-cs"/>
              </a:rPr>
              <a:t>Overview of Rapid PVST+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2.2.3.1 </a:t>
            </a:r>
            <a:r>
              <a:rPr lang="en-US" sz="1200" b="1" i="0" kern="1200" baseline="0" dirty="0" smtClean="0">
                <a:solidFill>
                  <a:schemeClr val="tx1"/>
                </a:solidFill>
                <a:effectLst/>
                <a:latin typeface="Arial" charset="0"/>
                <a:ea typeface="+mn-ea"/>
                <a:cs typeface="+mn-cs"/>
              </a:rPr>
              <a:t>Overview of Rapid PVST+</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2.2.3.2</a:t>
            </a:r>
            <a:r>
              <a:rPr lang="en-US" b="1" baseline="0" dirty="0" smtClean="0"/>
              <a:t> </a:t>
            </a:r>
            <a:r>
              <a:rPr lang="en-US" sz="1200" b="1" i="0" kern="1200" baseline="0" dirty="0" smtClean="0">
                <a:solidFill>
                  <a:schemeClr val="tx1"/>
                </a:solidFill>
                <a:effectLst/>
                <a:latin typeface="Arial" charset="0"/>
                <a:ea typeface="+mn-ea"/>
                <a:cs typeface="+mn-cs"/>
              </a:rPr>
              <a:t>RSPT BPDU</a:t>
            </a: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2.2.3.3</a:t>
            </a:r>
            <a:r>
              <a:rPr lang="en-US" b="1" baseline="0" dirty="0" smtClean="0"/>
              <a:t> </a:t>
            </a:r>
            <a:r>
              <a:rPr lang="en-US" sz="1200" b="1" i="0" kern="1200" baseline="0" dirty="0" smtClean="0">
                <a:solidFill>
                  <a:schemeClr val="tx1"/>
                </a:solidFill>
                <a:effectLst/>
                <a:latin typeface="Arial" charset="0"/>
                <a:ea typeface="+mn-ea"/>
                <a:cs typeface="+mn-cs"/>
              </a:rPr>
              <a:t>Edge Ports</a:t>
            </a: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2.2.3.4 Link Types</a:t>
            </a:r>
            <a:endParaRPr lang="en-US" sz="1200" b="1" i="0" kern="1200" baseline="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35</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dirty="0" smtClean="0">
                <a:cs typeface="Arial" charset="0"/>
              </a:rPr>
              <a:t>2.3 Spanning Tree Configuration</a:t>
            </a:r>
            <a:endParaRPr lang="en-GB"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2.3.1.1</a:t>
            </a:r>
            <a:r>
              <a:rPr lang="en-US" b="1" baseline="0" dirty="0" smtClean="0"/>
              <a:t> Catalyst 2960 Default Configuration</a:t>
            </a: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2.3.1.2</a:t>
            </a:r>
            <a:r>
              <a:rPr lang="en-US" b="1" baseline="0" dirty="0" smtClean="0"/>
              <a:t> Configuring and Verifying the Bridge 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2.3.1.2</a:t>
            </a:r>
            <a:r>
              <a:rPr lang="en-US" b="1" baseline="0" dirty="0" smtClean="0"/>
              <a:t> Configuring and Verifying the Bridge 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2.3.1.3</a:t>
            </a:r>
            <a:r>
              <a:rPr lang="en-US" b="1" baseline="0" dirty="0" smtClean="0"/>
              <a:t> </a:t>
            </a:r>
            <a:r>
              <a:rPr lang="en-US" b="1" baseline="0" dirty="0" err="1" smtClean="0"/>
              <a:t>PortFast</a:t>
            </a:r>
            <a:r>
              <a:rPr lang="en-US" b="1" baseline="0" dirty="0" smtClean="0"/>
              <a:t> and BPDU Guard</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4</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dirty="0" smtClean="0">
                <a:cs typeface="Arial" charset="0"/>
              </a:rPr>
              <a:t>2.1 Spanning Tree Concepts</a:t>
            </a:r>
          </a:p>
          <a:p>
            <a:pPr>
              <a:buFontTx/>
              <a:buNone/>
            </a:pPr>
            <a:endParaRPr lang="en-GB"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 (cont.)</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 (cont.)</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2.3.1.4</a:t>
            </a:r>
            <a:r>
              <a:rPr lang="en-US" b="1" baseline="0" dirty="0" smtClean="0"/>
              <a:t> PVST+ Load Balancing (cont.)</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2.3.2.1</a:t>
            </a:r>
            <a:r>
              <a:rPr lang="en-US" b="1" baseline="0" dirty="0" smtClean="0"/>
              <a:t> Spanning Tree Mode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2.3.3.1</a:t>
            </a:r>
            <a:r>
              <a:rPr lang="en-US" b="1" baseline="0" dirty="0" smtClean="0"/>
              <a:t> Analyzing the STP Topology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2.3.3.2</a:t>
            </a:r>
            <a:r>
              <a:rPr lang="en-US" b="1" baseline="0" dirty="0" smtClean="0"/>
              <a:t> Expected Topology versus Actual Topology</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2.3.3.3</a:t>
            </a:r>
            <a:r>
              <a:rPr lang="en-US" b="1" baseline="0" dirty="0" smtClean="0"/>
              <a:t> Overview of Spanning Tree Status</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2.3.3.4</a:t>
            </a:r>
            <a:r>
              <a:rPr lang="en-US" b="1" baseline="0" dirty="0" smtClean="0"/>
              <a:t> Spanning Tree Failure Consequences</a:t>
            </a:r>
            <a:endParaRPr lang="en-US" dirty="0" smtClean="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2.3.3.5</a:t>
            </a:r>
            <a:r>
              <a:rPr lang="en-US" b="1" baseline="0" dirty="0" smtClean="0"/>
              <a:t> Repairing a Spanning Tree Problem</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49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baseline="0" dirty="0" smtClean="0">
                <a:solidFill>
                  <a:schemeClr val="tx1"/>
                </a:solidFill>
                <a:effectLst/>
                <a:latin typeface="Arial" charset="0"/>
                <a:ea typeface="+mn-ea"/>
                <a:cs typeface="+mn-cs"/>
              </a:rPr>
              <a:t>2.1.1.1 Redundancy of OSI Layers 1 and 2</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50</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dirty="0" smtClean="0">
                <a:cs typeface="Arial" charset="0"/>
              </a:rPr>
              <a:t>2.4  First-Hop Redundancy Protocols</a:t>
            </a:r>
            <a:endParaRPr lang="en-GB" b="1"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2.4.1.1</a:t>
            </a:r>
            <a:r>
              <a:rPr lang="en-US" b="1" baseline="0" dirty="0" smtClean="0"/>
              <a:t> Default Gateway Limitations</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2.4.1.2</a:t>
            </a:r>
            <a:r>
              <a:rPr lang="en-US" b="1" baseline="0" dirty="0" smtClean="0"/>
              <a:t> Router Redundancy</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2.4.1.3</a:t>
            </a:r>
            <a:r>
              <a:rPr lang="en-US" b="1" baseline="0" dirty="0" smtClean="0"/>
              <a:t> Steps for Router Failover</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2.4.2.1 </a:t>
            </a:r>
            <a:r>
              <a:rPr lang="en-US" b="1" baseline="0" dirty="0" smtClean="0"/>
              <a:t>First-Hop Redundancy Protocols</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2.4.2.1 </a:t>
            </a:r>
            <a:r>
              <a:rPr lang="en-US" b="1" baseline="0" dirty="0" smtClean="0"/>
              <a:t>First-Hop Redundancy Protocols (cont.)</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2.4.3.1 </a:t>
            </a:r>
            <a:r>
              <a:rPr lang="en-US" b="1" baseline="0" dirty="0" smtClean="0"/>
              <a:t>HSRP Verification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2.4.3.2 </a:t>
            </a:r>
            <a:r>
              <a:rPr lang="en-US" b="1" baseline="0" dirty="0" smtClean="0"/>
              <a:t>GLBP Verification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58</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0" indent="0" eaLnBrk="1" hangingPunct="1">
              <a:buFont typeface="Wingdings" pitchFamily="2" charset="2"/>
              <a:buNone/>
            </a:pPr>
            <a:r>
              <a:rPr lang="en-US" sz="1200" b="1" dirty="0" smtClean="0">
                <a:cs typeface="Arial" charset="0"/>
              </a:rPr>
              <a:t>2.5 Summary</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59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2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2.1.1.2 Issues with Layer 1 Redundancy</a:t>
            </a:r>
            <a:r>
              <a:rPr lang="en-US" b="1" baseline="0" dirty="0" smtClean="0"/>
              <a:t>: MAC Database Instability</a:t>
            </a:r>
            <a:endParaRPr lang="en-US" sz="1200" b="1" i="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2.1.1.3 Issues with Layer 1 Redundancy:</a:t>
            </a:r>
            <a:r>
              <a:rPr lang="en-US" b="1" baseline="0" dirty="0" smtClean="0"/>
              <a:t> Broadcast Storms</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1" dirty="0" smtClean="0"/>
              <a:t>2.1.1.3 Issues with Layer 1 Redundancy:</a:t>
            </a:r>
            <a:r>
              <a:rPr lang="en-US" b="1" baseline="0" dirty="0" smtClean="0"/>
              <a:t> Broadcast Storms (cont.)</a:t>
            </a:r>
            <a:endParaRPr lang="en-US" sz="1200" b="1"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2.1.1.4</a:t>
            </a:r>
            <a:r>
              <a:rPr lang="en-US" b="1" baseline="0" dirty="0" smtClean="0"/>
              <a:t> Issues with Layer 1 Redundancy: Duplicate Unicast Frames</a:t>
            </a:r>
            <a:endParaRPr lang="en-US" b="1"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9</a:t>
            </a:fld>
            <a:endParaRPr lang="en-US" dirty="0"/>
          </a:p>
        </p:txBody>
      </p:sp>
    </p:spTree>
    <p:extLst>
      <p:ext uri="{BB962C8B-B14F-4D97-AF65-F5344CB8AC3E}">
        <p14:creationId xmlns:p14="http://schemas.microsoft.com/office/powerpoint/2010/main" val="2480383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14.xml"/><Relationship Id="rId5" Type="http://schemas.openxmlformats.org/officeDocument/2006/relationships/image" Target="../media/image48.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2: LAN Redundancy</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Scaling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Duplicate Unicast Frames</a:t>
            </a:r>
          </a:p>
        </p:txBody>
      </p:sp>
      <p:pic>
        <p:nvPicPr>
          <p:cNvPr id="2050" name="Picture 2"/>
          <p:cNvPicPr>
            <a:picLocks noChangeAspect="1" noChangeArrowheads="1"/>
          </p:cNvPicPr>
          <p:nvPr/>
        </p:nvPicPr>
        <p:blipFill>
          <a:blip r:embed="rId3" cstate="print"/>
          <a:srcRect l="42613" t="32143" r="16335" b="16071"/>
          <a:stretch>
            <a:fillRect/>
          </a:stretch>
        </p:blipFill>
        <p:spPr bwMode="auto">
          <a:xfrm>
            <a:off x="1146628" y="1925865"/>
            <a:ext cx="6081485" cy="43132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0280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sp>
        <p:nvSpPr>
          <p:cNvPr id="3" name="Content Placeholder 2"/>
          <p:cNvSpPr>
            <a:spLocks noGrp="1"/>
          </p:cNvSpPr>
          <p:nvPr>
            <p:ph idx="1"/>
          </p:nvPr>
        </p:nvSpPr>
        <p:spPr>
          <a:xfrm>
            <a:off x="655638" y="1751183"/>
            <a:ext cx="7940675" cy="4310605"/>
          </a:xfrm>
        </p:spPr>
        <p:txBody>
          <a:bodyPr/>
          <a:lstStyle/>
          <a:p>
            <a:r>
              <a:rPr lang="en-US" sz="2000" dirty="0"/>
              <a:t>STP ensures that there is only one logical path between all destinations on the network by intentionally blocking redundant paths that could cause a loop. </a:t>
            </a:r>
            <a:endParaRPr lang="en-US" sz="2000" dirty="0" smtClean="0"/>
          </a:p>
          <a:p>
            <a:r>
              <a:rPr lang="en-US" sz="2000" dirty="0" smtClean="0"/>
              <a:t>A </a:t>
            </a:r>
            <a:r>
              <a:rPr lang="en-US" sz="2000" dirty="0"/>
              <a:t>port is considered blocked when user data is prevented from entering or leaving that port. This does not include bridge protocol data unit (BPDU) frames that are used by STP to prevent loops. </a:t>
            </a:r>
            <a:endParaRPr lang="en-US" sz="2000" dirty="0" smtClean="0"/>
          </a:p>
          <a:p>
            <a:r>
              <a:rPr lang="en-US" sz="2000" dirty="0" smtClean="0"/>
              <a:t>The </a:t>
            </a:r>
            <a:r>
              <a:rPr lang="en-US" sz="2000" dirty="0"/>
              <a:t>physical paths still exist to provide redundancy, but these paths are disabled to prevent the loops from occurring. </a:t>
            </a:r>
            <a:endParaRPr lang="en-US" sz="2000" dirty="0" smtClean="0"/>
          </a:p>
          <a:p>
            <a:r>
              <a:rPr lang="en-US" sz="2000" dirty="0" smtClean="0"/>
              <a:t>If </a:t>
            </a:r>
            <a:r>
              <a:rPr lang="en-US" sz="2000" dirty="0"/>
              <a:t>the path is ever needed to compensate for a network cable or switch failure, STP recalculates the paths and unblocks the necessary ports to allow the redundant path to become active.</a:t>
            </a:r>
          </a:p>
        </p:txBody>
      </p:sp>
    </p:spTree>
    <p:extLst>
      <p:ext uri="{BB962C8B-B14F-4D97-AF65-F5344CB8AC3E}">
        <p14:creationId xmlns:p14="http://schemas.microsoft.com/office/powerpoint/2010/main" val="117709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2133" y="1988457"/>
            <a:ext cx="5762848" cy="374468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0943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7885" y="1947520"/>
            <a:ext cx="6168572" cy="4075223"/>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094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Introduction</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8639" y="2021342"/>
            <a:ext cx="6737562" cy="4292372"/>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97860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Port Roles</a:t>
            </a:r>
          </a:p>
        </p:txBody>
      </p:sp>
      <p:pic>
        <p:nvPicPr>
          <p:cNvPr id="4" name="Content Placeholder 3"/>
          <p:cNvPicPr>
            <a:picLocks noGrp="1" noChangeAspect="1"/>
          </p:cNvPicPr>
          <p:nvPr>
            <p:ph idx="1"/>
          </p:nvPr>
        </p:nvPicPr>
        <p:blipFill>
          <a:blip r:embed="rId3" cstate="print"/>
          <a:srcRect l="-19382" r="-19382"/>
          <a:stretch>
            <a:fillRect/>
          </a:stretch>
        </p:blipFill>
        <p:spPr>
          <a:xfrm>
            <a:off x="655638" y="1751013"/>
            <a:ext cx="7940675" cy="4310062"/>
          </a:xfrm>
          <a:ln>
            <a:solidFill>
              <a:schemeClr val="tx1"/>
            </a:solidFill>
            <a:bevel/>
          </a:ln>
        </p:spPr>
      </p:pic>
    </p:spTree>
    <p:extLst>
      <p:ext uri="{BB962C8B-B14F-4D97-AF65-F5344CB8AC3E}">
        <p14:creationId xmlns:p14="http://schemas.microsoft.com/office/powerpoint/2010/main" val="644087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Root Bridge</a:t>
            </a:r>
          </a:p>
        </p:txBody>
      </p:sp>
      <p:pic>
        <p:nvPicPr>
          <p:cNvPr id="4" name="Content Placeholder 3"/>
          <p:cNvPicPr>
            <a:picLocks noGrp="1" noChangeAspect="1"/>
          </p:cNvPicPr>
          <p:nvPr>
            <p:ph idx="1"/>
          </p:nvPr>
        </p:nvPicPr>
        <p:blipFill rotWithShape="1">
          <a:blip r:embed="rId3" cstate="print"/>
          <a:srcRect l="-25664" r="-15156"/>
          <a:stretch/>
        </p:blipFill>
        <p:spPr>
          <a:xfrm>
            <a:off x="2537270" y="1935964"/>
            <a:ext cx="7196608" cy="4197682"/>
          </a:xfrm>
        </p:spPr>
      </p:pic>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702"/>
          <a:stretch/>
        </p:blipFill>
        <p:spPr bwMode="auto">
          <a:xfrm>
            <a:off x="-6725" y="3222173"/>
            <a:ext cx="4564211" cy="1843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5143" y="1727200"/>
            <a:ext cx="883920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642912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Spanning Tree Algorithm: Path Cost</a:t>
            </a:r>
          </a:p>
        </p:txBody>
      </p:sp>
      <p:pic>
        <p:nvPicPr>
          <p:cNvPr id="7" name="Picture 6"/>
          <p:cNvPicPr>
            <a:picLocks noChangeAspect="1"/>
          </p:cNvPicPr>
          <p:nvPr/>
        </p:nvPicPr>
        <p:blipFill>
          <a:blip r:embed="rId3" cstate="print"/>
          <a:stretch>
            <a:fillRect/>
          </a:stretch>
        </p:blipFill>
        <p:spPr>
          <a:xfrm>
            <a:off x="3019002" y="1808915"/>
            <a:ext cx="5850823" cy="4741184"/>
          </a:xfrm>
          <a:prstGeom prst="rect">
            <a:avLst/>
          </a:prstGeom>
        </p:spPr>
      </p:pic>
      <p:pic>
        <p:nvPicPr>
          <p:cNvPr id="6" name="Content Placeholder 5"/>
          <p:cNvPicPr>
            <a:picLocks noGrp="1" noChangeAspect="1"/>
          </p:cNvPicPr>
          <p:nvPr>
            <p:ph idx="1"/>
          </p:nvPr>
        </p:nvPicPr>
        <p:blipFill>
          <a:blip r:embed="rId4" cstate="print"/>
          <a:srcRect t="-30440" b="-30440"/>
          <a:stretch>
            <a:fillRect/>
          </a:stretch>
        </p:blipFill>
        <p:spPr>
          <a:xfrm>
            <a:off x="328553" y="3861940"/>
            <a:ext cx="3827374" cy="1721629"/>
          </a:xfrm>
        </p:spPr>
      </p:pic>
      <p:sp>
        <p:nvSpPr>
          <p:cNvPr id="5" name="TextBox 4"/>
          <p:cNvSpPr txBox="1"/>
          <p:nvPr/>
        </p:nvSpPr>
        <p:spPr>
          <a:xfrm>
            <a:off x="145143" y="1799770"/>
            <a:ext cx="883920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4321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802.1D BPDU Frame Format</a:t>
            </a:r>
          </a:p>
        </p:txBody>
      </p:sp>
      <p:pic>
        <p:nvPicPr>
          <p:cNvPr id="4" name="Content Placeholder 3"/>
          <p:cNvPicPr>
            <a:picLocks noGrp="1" noChangeAspect="1"/>
          </p:cNvPicPr>
          <p:nvPr>
            <p:ph idx="1"/>
          </p:nvPr>
        </p:nvPicPr>
        <p:blipFill>
          <a:blip r:embed="rId3" cstate="print"/>
          <a:srcRect l="-6489" r="-6489"/>
          <a:stretch>
            <a:fillRect/>
          </a:stretch>
        </p:blipFill>
        <p:spPr>
          <a:xfrm>
            <a:off x="655638" y="1751013"/>
            <a:ext cx="7940675" cy="4310062"/>
          </a:xfrm>
        </p:spPr>
      </p:pic>
    </p:spTree>
    <p:extLst>
      <p:ext uri="{BB962C8B-B14F-4D97-AF65-F5344CB8AC3E}">
        <p14:creationId xmlns:p14="http://schemas.microsoft.com/office/powerpoint/2010/main" val="1156873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BPDU Propagation and Process</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8150" y="1758496"/>
            <a:ext cx="5302879" cy="504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98290" y="1758496"/>
            <a:ext cx="7750628"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794533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2</a:t>
            </a: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sz="2000" dirty="0">
                <a:cs typeface="Arial" charset="0"/>
              </a:rPr>
              <a:t>2</a:t>
            </a:r>
            <a:r>
              <a:rPr lang="en-US" sz="2000" dirty="0" smtClean="0">
                <a:cs typeface="Arial" charset="0"/>
              </a:rPr>
              <a:t>.0  Introduction</a:t>
            </a:r>
          </a:p>
          <a:p>
            <a:pPr marL="0" indent="0" eaLnBrk="1" hangingPunct="1">
              <a:buFont typeface="Wingdings" pitchFamily="2" charset="2"/>
              <a:buNone/>
            </a:pPr>
            <a:r>
              <a:rPr lang="en-US" sz="2000" dirty="0">
                <a:cs typeface="Arial" charset="0"/>
              </a:rPr>
              <a:t>2</a:t>
            </a:r>
            <a:r>
              <a:rPr lang="en-US" sz="2000" dirty="0" smtClean="0">
                <a:cs typeface="Arial" charset="0"/>
              </a:rPr>
              <a:t>.1  Spanning Tree Concepts</a:t>
            </a:r>
          </a:p>
          <a:p>
            <a:pPr marL="0" indent="0" eaLnBrk="1" hangingPunct="1">
              <a:buFont typeface="Wingdings" pitchFamily="2" charset="2"/>
              <a:buNone/>
            </a:pPr>
            <a:r>
              <a:rPr lang="en-US" sz="2000" dirty="0">
                <a:cs typeface="Arial" charset="0"/>
              </a:rPr>
              <a:t>2</a:t>
            </a:r>
            <a:r>
              <a:rPr lang="en-US" sz="2000" dirty="0" smtClean="0">
                <a:cs typeface="Arial" charset="0"/>
              </a:rPr>
              <a:t>.2  Varieties of Spanning Tree Protocols</a:t>
            </a:r>
          </a:p>
          <a:p>
            <a:pPr marL="0" indent="0" eaLnBrk="1" hangingPunct="1">
              <a:buFont typeface="Wingdings" pitchFamily="2" charset="2"/>
              <a:buNone/>
            </a:pPr>
            <a:r>
              <a:rPr lang="en-US" sz="2000" dirty="0">
                <a:cs typeface="Arial" charset="0"/>
              </a:rPr>
              <a:t>2</a:t>
            </a:r>
            <a:r>
              <a:rPr lang="en-US" sz="2000" dirty="0" smtClean="0">
                <a:cs typeface="Arial" charset="0"/>
              </a:rPr>
              <a:t>.3  Spanning Tree Configuration</a:t>
            </a:r>
          </a:p>
          <a:p>
            <a:pPr marL="0" indent="0" eaLnBrk="1" hangingPunct="1">
              <a:buFont typeface="Wingdings" pitchFamily="2" charset="2"/>
              <a:buNone/>
            </a:pPr>
            <a:r>
              <a:rPr lang="en-US" sz="2000" dirty="0">
                <a:cs typeface="Arial" charset="0"/>
              </a:rPr>
              <a:t>2</a:t>
            </a:r>
            <a:r>
              <a:rPr lang="en-US" sz="2000" dirty="0" smtClean="0">
                <a:cs typeface="Arial" charset="0"/>
              </a:rPr>
              <a:t>.4  First-Hop Redundancy Protocols</a:t>
            </a:r>
          </a:p>
          <a:p>
            <a:pPr marL="0" indent="0" eaLnBrk="1" hangingPunct="1">
              <a:buFont typeface="Wingdings" pitchFamily="2" charset="2"/>
              <a:buNone/>
            </a:pPr>
            <a:r>
              <a:rPr lang="en-US" sz="2000" dirty="0">
                <a:cs typeface="Arial" charset="0"/>
              </a:rPr>
              <a:t>2</a:t>
            </a:r>
            <a:r>
              <a:rPr lang="en-US" sz="2000" dirty="0" smtClean="0">
                <a:cs typeface="Arial" charset="0"/>
              </a:rPr>
              <a:t>.5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BPDU Propagation and Process</a:t>
            </a: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16"/>
          <a:stretch/>
        </p:blipFill>
        <p:spPr bwMode="auto">
          <a:xfrm>
            <a:off x="1719608" y="1801359"/>
            <a:ext cx="5232735" cy="4788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98290" y="1758496"/>
            <a:ext cx="7228110"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2274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1886" y="1582058"/>
            <a:ext cx="8157032"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Extended System ID</a:t>
            </a:r>
          </a:p>
        </p:txBody>
      </p:sp>
      <p:pic>
        <p:nvPicPr>
          <p:cNvPr id="4" name="Content Placeholder 3"/>
          <p:cNvPicPr>
            <a:picLocks noGrp="1" noChangeAspect="1"/>
          </p:cNvPicPr>
          <p:nvPr>
            <p:ph idx="1"/>
          </p:nvPr>
        </p:nvPicPr>
        <p:blipFill>
          <a:blip r:embed="rId3" cstate="print"/>
          <a:srcRect l="-22822" r="-22822"/>
          <a:stretch>
            <a:fillRect/>
          </a:stretch>
        </p:blipFill>
        <p:spPr>
          <a:xfrm>
            <a:off x="686541" y="1741714"/>
            <a:ext cx="7021202" cy="3804371"/>
          </a:xfrm>
        </p:spPr>
      </p:pic>
      <p:sp>
        <p:nvSpPr>
          <p:cNvPr id="3" name="TextBox 2"/>
          <p:cNvSpPr txBox="1"/>
          <p:nvPr/>
        </p:nvSpPr>
        <p:spPr>
          <a:xfrm>
            <a:off x="725717" y="5419157"/>
            <a:ext cx="7823201" cy="923330"/>
          </a:xfrm>
          <a:prstGeom prst="rect">
            <a:avLst/>
          </a:prstGeom>
          <a:noFill/>
        </p:spPr>
        <p:txBody>
          <a:bodyPr wrap="square" rtlCol="0">
            <a:spAutoFit/>
          </a:bodyPr>
          <a:lstStyle/>
          <a:p>
            <a:pPr algn="l"/>
            <a:r>
              <a:rPr lang="en-US" sz="2000" dirty="0" smtClean="0"/>
              <a:t>STP </a:t>
            </a:r>
            <a:r>
              <a:rPr lang="en-US" sz="2000" dirty="0"/>
              <a:t>was enhanced to include support for VLANs, requiring the VLAN ID to be included in the BPDU </a:t>
            </a:r>
            <a:r>
              <a:rPr lang="en-US" sz="2000" dirty="0" smtClean="0"/>
              <a:t>frame </a:t>
            </a:r>
            <a:r>
              <a:rPr lang="en-US" sz="2000" dirty="0"/>
              <a:t>through the use of the extended system ID</a:t>
            </a:r>
          </a:p>
        </p:txBody>
      </p:sp>
    </p:spTree>
    <p:extLst>
      <p:ext uri="{BB962C8B-B14F-4D97-AF65-F5344CB8AC3E}">
        <p14:creationId xmlns:p14="http://schemas.microsoft.com/office/powerpoint/2010/main" val="3178800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2514" y="1758496"/>
            <a:ext cx="8026404"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STP Operation</a:t>
            </a:r>
            <a:r>
              <a:rPr lang="en-US" dirty="0">
                <a:ea typeface="ＭＳ Ｐゴシック" pitchFamily="34" charset="-128"/>
              </a:rPr>
              <a:t/>
            </a:r>
            <a:br>
              <a:rPr lang="en-US" dirty="0">
                <a:ea typeface="ＭＳ Ｐゴシック" pitchFamily="34" charset="-128"/>
              </a:rPr>
            </a:br>
            <a:r>
              <a:rPr lang="en-US" dirty="0"/>
              <a:t>Extended System ID</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7497" y="1857831"/>
            <a:ext cx="4294777" cy="3904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47246" y="5820228"/>
            <a:ext cx="7982857" cy="923330"/>
          </a:xfrm>
          <a:prstGeom prst="rect">
            <a:avLst/>
          </a:prstGeom>
          <a:noFill/>
        </p:spPr>
        <p:txBody>
          <a:bodyPr wrap="square" rtlCol="0">
            <a:spAutoFit/>
          </a:bodyPr>
          <a:lstStyle/>
          <a:p>
            <a:pPr algn="l"/>
            <a:r>
              <a:rPr lang="en-US" sz="2000" dirty="0"/>
              <a:t>In the example, the priority of all the switches is 32769. The value is based on the 32768 default priority and the VLAN 1 assignment associated with each switch (32768+1).</a:t>
            </a:r>
          </a:p>
        </p:txBody>
      </p:sp>
    </p:spTree>
    <p:extLst>
      <p:ext uri="{BB962C8B-B14F-4D97-AF65-F5344CB8AC3E}">
        <p14:creationId xmlns:p14="http://schemas.microsoft.com/office/powerpoint/2010/main" val="323627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marL="0" indent="0" eaLnBrk="1" hangingPunct="1"/>
            <a:r>
              <a:rPr lang="en-US" sz="2400" dirty="0" smtClean="0">
                <a:cs typeface="Arial" charset="0"/>
              </a:rPr>
              <a:t>2.2 Varieties of Spanning Tree Protocols</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Overview</a:t>
            </a:r>
            <a:r>
              <a:rPr lang="en-US" dirty="0">
                <a:ea typeface="ＭＳ Ｐゴシック" pitchFamily="34" charset="-128"/>
              </a:rPr>
              <a:t/>
            </a:r>
            <a:br>
              <a:rPr lang="en-US" dirty="0">
                <a:ea typeface="ＭＳ Ｐゴシック" pitchFamily="34" charset="-128"/>
              </a:rPr>
            </a:br>
            <a:r>
              <a:rPr lang="en-US" dirty="0"/>
              <a:t>List of Spanning Tree Protocols</a:t>
            </a:r>
          </a:p>
        </p:txBody>
      </p:sp>
      <p:sp>
        <p:nvSpPr>
          <p:cNvPr id="3" name="Content Placeholder 2"/>
          <p:cNvSpPr>
            <a:spLocks noGrp="1"/>
          </p:cNvSpPr>
          <p:nvPr>
            <p:ph idx="1"/>
          </p:nvPr>
        </p:nvSpPr>
        <p:spPr>
          <a:xfrm>
            <a:off x="655638" y="1751183"/>
            <a:ext cx="7940675" cy="4310605"/>
          </a:xfrm>
        </p:spPr>
        <p:txBody>
          <a:bodyPr/>
          <a:lstStyle/>
          <a:p>
            <a:r>
              <a:rPr lang="en-US" sz="2000" dirty="0" smtClean="0"/>
              <a:t>STP or IEEE 802.1D-1998</a:t>
            </a:r>
            <a:endParaRPr lang="en-US" sz="2000" dirty="0"/>
          </a:p>
          <a:p>
            <a:r>
              <a:rPr lang="en-US" sz="2000" dirty="0"/>
              <a:t>PVST</a:t>
            </a:r>
            <a:r>
              <a:rPr lang="en-US" sz="2000" dirty="0" smtClean="0"/>
              <a:t>+</a:t>
            </a:r>
            <a:endParaRPr lang="en-US" sz="2000" dirty="0"/>
          </a:p>
          <a:p>
            <a:r>
              <a:rPr lang="en-US" sz="2000" dirty="0" smtClean="0"/>
              <a:t>IEEE 802.1D</a:t>
            </a:r>
            <a:r>
              <a:rPr lang="en-US" sz="2000" dirty="0"/>
              <a:t>-</a:t>
            </a:r>
            <a:r>
              <a:rPr lang="en-US" sz="2000" dirty="0" smtClean="0"/>
              <a:t>2004</a:t>
            </a:r>
            <a:endParaRPr lang="en-US" sz="2000" dirty="0"/>
          </a:p>
          <a:p>
            <a:r>
              <a:rPr lang="en-US" sz="2000" dirty="0"/>
              <a:t>Rapid Spanning Tree Protocol (RSTP) or IEEE </a:t>
            </a:r>
            <a:r>
              <a:rPr lang="en-US" sz="2000" dirty="0" smtClean="0"/>
              <a:t>802.1w</a:t>
            </a:r>
            <a:endParaRPr lang="en-US" sz="2000" dirty="0"/>
          </a:p>
          <a:p>
            <a:r>
              <a:rPr lang="en-US" sz="2000" dirty="0"/>
              <a:t>Rapid PVST</a:t>
            </a:r>
            <a:r>
              <a:rPr lang="en-US" sz="2000" dirty="0" smtClean="0"/>
              <a:t>+</a:t>
            </a:r>
            <a:endParaRPr lang="en-US" sz="2000" dirty="0"/>
          </a:p>
          <a:p>
            <a:r>
              <a:rPr lang="en-US" sz="2000" dirty="0"/>
              <a:t>Multiple Spanning Tree Protocol (MSTP) </a:t>
            </a:r>
            <a:r>
              <a:rPr lang="en-US" sz="2000" dirty="0" smtClean="0"/>
              <a:t>or IEEE 802.1s</a:t>
            </a:r>
            <a:endParaRPr lang="en-US" sz="2000" dirty="0"/>
          </a:p>
        </p:txBody>
      </p:sp>
    </p:spTree>
    <p:extLst>
      <p:ext uri="{BB962C8B-B14F-4D97-AF65-F5344CB8AC3E}">
        <p14:creationId xmlns:p14="http://schemas.microsoft.com/office/powerpoint/2010/main" val="4220885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STP Overview</a:t>
            </a:r>
            <a:r>
              <a:rPr lang="en-US" dirty="0">
                <a:ea typeface="ＭＳ Ｐゴシック" pitchFamily="34" charset="-128"/>
              </a:rPr>
              <a:t/>
            </a:r>
            <a:br>
              <a:rPr lang="en-US" dirty="0">
                <a:ea typeface="ＭＳ Ｐゴシック" pitchFamily="34" charset="-128"/>
              </a:rPr>
            </a:br>
            <a:r>
              <a:rPr lang="en-US" dirty="0"/>
              <a:t>Characteristics of the Spanning Tree Protocols</a:t>
            </a:r>
          </a:p>
        </p:txBody>
      </p:sp>
      <p:pic>
        <p:nvPicPr>
          <p:cNvPr id="4" name="Content Placeholder 3"/>
          <p:cNvPicPr>
            <a:picLocks noGrp="1" noChangeAspect="1"/>
          </p:cNvPicPr>
          <p:nvPr>
            <p:ph idx="1"/>
          </p:nvPr>
        </p:nvPicPr>
        <p:blipFill>
          <a:blip r:embed="rId3" cstate="print"/>
          <a:srcRect t="-45238" b="-45238"/>
          <a:stretch>
            <a:fillRect/>
          </a:stretch>
        </p:blipFill>
        <p:spPr>
          <a:xfrm>
            <a:off x="655638" y="1751013"/>
            <a:ext cx="7940675" cy="4310062"/>
          </a:xfrm>
        </p:spPr>
      </p:pic>
    </p:spTree>
    <p:extLst>
      <p:ext uri="{BB962C8B-B14F-4D97-AF65-F5344CB8AC3E}">
        <p14:creationId xmlns:p14="http://schemas.microsoft.com/office/powerpoint/2010/main" val="2117267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Overview of PVST+</a:t>
            </a:r>
          </a:p>
        </p:txBody>
      </p:sp>
      <p:sp>
        <p:nvSpPr>
          <p:cNvPr id="3" name="Content Placeholder 2"/>
          <p:cNvSpPr>
            <a:spLocks noGrp="1"/>
          </p:cNvSpPr>
          <p:nvPr>
            <p:ph idx="1"/>
          </p:nvPr>
        </p:nvSpPr>
        <p:spPr>
          <a:xfrm>
            <a:off x="655638" y="1751183"/>
            <a:ext cx="7940675" cy="4310605"/>
          </a:xfrm>
        </p:spPr>
        <p:txBody>
          <a:bodyPr/>
          <a:lstStyle/>
          <a:p>
            <a:pPr marL="0" indent="0">
              <a:buNone/>
            </a:pPr>
            <a:r>
              <a:rPr lang="en-US" sz="2000" dirty="0"/>
              <a:t>Networks running PVST+ have these characteristics</a:t>
            </a:r>
            <a:r>
              <a:rPr lang="en-US" sz="2000" dirty="0" smtClean="0"/>
              <a:t>:</a:t>
            </a:r>
            <a:endParaRPr lang="en-US" sz="2000" dirty="0"/>
          </a:p>
          <a:p>
            <a:r>
              <a:rPr lang="en-US" sz="2000" dirty="0"/>
              <a:t>A</a:t>
            </a:r>
            <a:r>
              <a:rPr lang="en-US" sz="2000" dirty="0" smtClean="0"/>
              <a:t> </a:t>
            </a:r>
            <a:r>
              <a:rPr lang="en-US" sz="2000" dirty="0"/>
              <a:t>network can run an independent IEEE 802.1D STP instance for each VLAN in the network.</a:t>
            </a:r>
            <a:endParaRPr lang="en-US" sz="2000" dirty="0" smtClean="0"/>
          </a:p>
          <a:p>
            <a:r>
              <a:rPr lang="en-US" sz="2000" dirty="0" smtClean="0"/>
              <a:t>Optimum </a:t>
            </a:r>
            <a:r>
              <a:rPr lang="en-US" sz="2000" dirty="0"/>
              <a:t>load balancing can result</a:t>
            </a:r>
            <a:r>
              <a:rPr lang="en-US" sz="2000" dirty="0" smtClean="0"/>
              <a:t>.</a:t>
            </a:r>
            <a:endParaRPr lang="en-US" sz="2000" dirty="0"/>
          </a:p>
          <a:p>
            <a:r>
              <a:rPr lang="en-US" sz="2000" dirty="0"/>
              <a:t>One spanning-tree instance for each VLAN maintained can mean a considerable waste of CPU cycles for all the switches in the </a:t>
            </a:r>
            <a:r>
              <a:rPr lang="en-US" sz="2000" dirty="0" smtClean="0"/>
              <a:t>network. In </a:t>
            </a:r>
            <a:r>
              <a:rPr lang="en-US" sz="2000" dirty="0"/>
              <a:t>addition to the bandwidth that is used for each instance to send its own </a:t>
            </a:r>
            <a:r>
              <a:rPr lang="en-US" sz="2000" dirty="0" smtClean="0"/>
              <a:t>BPDU. </a:t>
            </a:r>
            <a:endParaRPr lang="en-US" sz="2000" dirty="0"/>
          </a:p>
        </p:txBody>
      </p:sp>
    </p:spTree>
    <p:extLst>
      <p:ext uri="{BB962C8B-B14F-4D97-AF65-F5344CB8AC3E}">
        <p14:creationId xmlns:p14="http://schemas.microsoft.com/office/powerpoint/2010/main" val="2717862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Overview of PVST+</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8468" y="1714499"/>
            <a:ext cx="6997928" cy="481693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68558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Port States and PVST+ Operation</a:t>
            </a:r>
          </a:p>
        </p:txBody>
      </p:sp>
      <p:sp>
        <p:nvSpPr>
          <p:cNvPr id="3" name="Content Placeholder 2"/>
          <p:cNvSpPr>
            <a:spLocks noGrp="1"/>
          </p:cNvSpPr>
          <p:nvPr>
            <p:ph idx="1"/>
          </p:nvPr>
        </p:nvSpPr>
        <p:spPr>
          <a:xfrm>
            <a:off x="655638" y="1751183"/>
            <a:ext cx="7940675" cy="498531"/>
          </a:xfrm>
        </p:spPr>
        <p:txBody>
          <a:bodyPr/>
          <a:lstStyle/>
          <a:p>
            <a:pPr marL="0" indent="0">
              <a:buNone/>
            </a:pPr>
            <a:r>
              <a:rPr lang="en-US" sz="2000" dirty="0"/>
              <a:t>STP introduces the five port </a:t>
            </a:r>
            <a:r>
              <a:rPr lang="en-US" sz="2000" dirty="0" smtClean="0"/>
              <a:t>states:</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753" y="2252662"/>
            <a:ext cx="7783476" cy="3697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343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a:t>
            </a:r>
            <a:r>
              <a:rPr lang="en-US" dirty="0">
                <a:ea typeface="ＭＳ Ｐゴシック" pitchFamily="34" charset="-128"/>
              </a:rPr>
              <a:t/>
            </a:r>
            <a:br>
              <a:rPr lang="en-US" dirty="0">
                <a:ea typeface="ＭＳ Ｐゴシック" pitchFamily="34" charset="-128"/>
              </a:rPr>
            </a:br>
            <a:r>
              <a:rPr lang="en-US" dirty="0"/>
              <a:t>Extended System ID and PVST+ Operation</a:t>
            </a:r>
          </a:p>
        </p:txBody>
      </p:sp>
      <p:sp>
        <p:nvSpPr>
          <p:cNvPr id="3" name="Content Placeholder 2"/>
          <p:cNvSpPr>
            <a:spLocks noGrp="1"/>
          </p:cNvSpPr>
          <p:nvPr>
            <p:ph idx="1"/>
          </p:nvPr>
        </p:nvSpPr>
        <p:spPr>
          <a:xfrm>
            <a:off x="655638" y="1751183"/>
            <a:ext cx="7940675" cy="4310605"/>
          </a:xfrm>
        </p:spPr>
        <p:txBody>
          <a:bodyPr/>
          <a:lstStyle/>
          <a:p>
            <a:r>
              <a:rPr lang="en-US" sz="2000" dirty="0"/>
              <a:t>In a PVST+ environment, the extended switch ID ensures each switch has a unique BID for each VLAN</a:t>
            </a:r>
            <a:r>
              <a:rPr lang="en-US" sz="2000" dirty="0" smtClean="0"/>
              <a:t>.</a:t>
            </a:r>
            <a:endParaRPr lang="en-US" sz="2000" dirty="0"/>
          </a:p>
          <a:p>
            <a:r>
              <a:rPr lang="en-US" sz="2000" dirty="0"/>
              <a:t>For example, the VLAN 2 default BID would be </a:t>
            </a:r>
            <a:r>
              <a:rPr lang="en-US" sz="2000" dirty="0" smtClean="0"/>
              <a:t>32770; priority </a:t>
            </a:r>
            <a:r>
              <a:rPr lang="en-US" sz="2000" dirty="0"/>
              <a:t>32768, plus the extended system ID of </a:t>
            </a:r>
            <a:r>
              <a:rPr lang="en-US" sz="2000" dirty="0" smtClean="0"/>
              <a:t>2.</a:t>
            </a:r>
            <a:endParaRPr lang="en-US" sz="2000" dirty="0"/>
          </a:p>
        </p:txBody>
      </p:sp>
      <p:pic>
        <p:nvPicPr>
          <p:cNvPr id="4" name="Picture 3"/>
          <p:cNvPicPr>
            <a:picLocks noChangeAspect="1"/>
          </p:cNvPicPr>
          <p:nvPr/>
        </p:nvPicPr>
        <p:blipFill>
          <a:blip r:embed="rId3" cstate="print"/>
          <a:stretch>
            <a:fillRect/>
          </a:stretch>
        </p:blipFill>
        <p:spPr>
          <a:xfrm>
            <a:off x="2423886" y="3236849"/>
            <a:ext cx="4562396" cy="3286158"/>
          </a:xfrm>
          <a:prstGeom prst="rect">
            <a:avLst/>
          </a:prstGeom>
          <a:ln>
            <a:solidFill>
              <a:schemeClr val="tx1"/>
            </a:solidFill>
            <a:bevel/>
          </a:ln>
        </p:spPr>
      </p:pic>
    </p:spTree>
    <p:extLst>
      <p:ext uri="{BB962C8B-B14F-4D97-AF65-F5344CB8AC3E}">
        <p14:creationId xmlns:p14="http://schemas.microsoft.com/office/powerpoint/2010/main" val="3329917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2: Objectives</a:t>
            </a:r>
          </a:p>
        </p:txBody>
      </p:sp>
      <p:sp>
        <p:nvSpPr>
          <p:cNvPr id="6147" name="Rectangle 3"/>
          <p:cNvSpPr>
            <a:spLocks noGrp="1" noChangeArrowheads="1"/>
          </p:cNvSpPr>
          <p:nvPr>
            <p:ph idx="1"/>
          </p:nvPr>
        </p:nvSpPr>
        <p:spPr>
          <a:xfrm>
            <a:off x="551543" y="1471613"/>
            <a:ext cx="8331199" cy="4437062"/>
          </a:xfrm>
        </p:spPr>
        <p:txBody>
          <a:bodyPr/>
          <a:lstStyle/>
          <a:p>
            <a:r>
              <a:rPr lang="en-US" sz="2000" dirty="0" smtClean="0"/>
              <a:t>Describe the issues with implementing a redundant network.</a:t>
            </a:r>
          </a:p>
          <a:p>
            <a:r>
              <a:rPr lang="en-US" sz="2000" dirty="0" smtClean="0"/>
              <a:t>Describe IEEE 802.1D STP operation.</a:t>
            </a:r>
          </a:p>
          <a:p>
            <a:r>
              <a:rPr lang="en-US" sz="2000" dirty="0" smtClean="0"/>
              <a:t>Describe the different spanning tree varieties.</a:t>
            </a:r>
          </a:p>
          <a:p>
            <a:r>
              <a:rPr lang="en-US" sz="2000" dirty="0" smtClean="0"/>
              <a:t>Describe PVST+ operation in a switched LAN environment.</a:t>
            </a:r>
          </a:p>
          <a:p>
            <a:r>
              <a:rPr lang="en-US" sz="2000" dirty="0" smtClean="0"/>
              <a:t>Describe Rapid PVST+ operation in a switched LAN environment.</a:t>
            </a:r>
          </a:p>
          <a:p>
            <a:r>
              <a:rPr lang="en-US" sz="2000" dirty="0" smtClean="0"/>
              <a:t>Configure PVST+ in a switched LAN environment.</a:t>
            </a:r>
          </a:p>
          <a:p>
            <a:r>
              <a:rPr lang="en-US" sz="2000" dirty="0" smtClean="0"/>
              <a:t>Configure Rapid PVST+ in a switched LAN environment.</a:t>
            </a:r>
          </a:p>
          <a:p>
            <a:r>
              <a:rPr lang="en-US" sz="2000" dirty="0" smtClean="0"/>
              <a:t>Identify common STP configuration issues.</a:t>
            </a:r>
          </a:p>
          <a:p>
            <a:r>
              <a:rPr lang="en-US" sz="2000" dirty="0"/>
              <a:t>Describe the purpose and operation of first hop redundancy protocols.</a:t>
            </a:r>
          </a:p>
          <a:p>
            <a:r>
              <a:rPr lang="en-US" sz="2000" dirty="0"/>
              <a:t>Describe the different varieties of first hop redundancy protocols.</a:t>
            </a:r>
          </a:p>
          <a:p>
            <a:r>
              <a:rPr lang="en-US" sz="2000" dirty="0"/>
              <a:t>Use Cisco IOS commands to verify HSRP and GLBP implementations</a:t>
            </a:r>
            <a:r>
              <a:rPr lang="en-US" sz="1900" dirty="0"/>
              <a:t>.</a:t>
            </a:r>
          </a:p>
          <a:p>
            <a:endParaRPr lang="en-US" sz="19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Overview </a:t>
            </a:r>
            <a:r>
              <a:rPr lang="en-US" dirty="0" smtClean="0"/>
              <a:t>of Rapid </a:t>
            </a:r>
            <a:r>
              <a:rPr lang="en-US" dirty="0"/>
              <a:t>PVST+</a:t>
            </a:r>
          </a:p>
        </p:txBody>
      </p:sp>
      <p:sp>
        <p:nvSpPr>
          <p:cNvPr id="3" name="Content Placeholder 2"/>
          <p:cNvSpPr>
            <a:spLocks noGrp="1"/>
          </p:cNvSpPr>
          <p:nvPr>
            <p:ph idx="1"/>
          </p:nvPr>
        </p:nvSpPr>
        <p:spPr>
          <a:xfrm>
            <a:off x="595086" y="1751183"/>
            <a:ext cx="8001227" cy="4780246"/>
          </a:xfrm>
        </p:spPr>
        <p:txBody>
          <a:bodyPr/>
          <a:lstStyle/>
          <a:p>
            <a:r>
              <a:rPr lang="en-US" sz="2000" dirty="0"/>
              <a:t>RSTP is the preferred protocol for preventing Layer 2 loops in a switched network environment. </a:t>
            </a:r>
            <a:endParaRPr lang="en-US" sz="2000" dirty="0" smtClean="0"/>
          </a:p>
          <a:p>
            <a:r>
              <a:rPr lang="en-US" sz="2000" dirty="0"/>
              <a:t>With Rapid PVST+, an independent instance of RSTP runs for each VLAN.</a:t>
            </a:r>
            <a:endParaRPr lang="en-US" sz="2000" dirty="0" smtClean="0"/>
          </a:p>
          <a:p>
            <a:r>
              <a:rPr lang="en-US" sz="2000" dirty="0"/>
              <a:t>RSTP supports a new port type: </a:t>
            </a:r>
            <a:r>
              <a:rPr lang="en-US" sz="2000" dirty="0" smtClean="0"/>
              <a:t>an </a:t>
            </a:r>
            <a:r>
              <a:rPr lang="en-US" sz="2000" dirty="0"/>
              <a:t>alternate port in discarding state. </a:t>
            </a:r>
            <a:endParaRPr lang="en-US" sz="2000" dirty="0" smtClean="0"/>
          </a:p>
          <a:p>
            <a:r>
              <a:rPr lang="en-US" sz="2000" dirty="0" smtClean="0"/>
              <a:t>There are </a:t>
            </a:r>
            <a:r>
              <a:rPr lang="en-US" sz="2000" dirty="0"/>
              <a:t>no blocking ports. </a:t>
            </a:r>
            <a:r>
              <a:rPr lang="en-US" sz="2000" dirty="0" smtClean="0"/>
              <a:t>RSTP </a:t>
            </a:r>
            <a:r>
              <a:rPr lang="en-US" sz="2000" dirty="0"/>
              <a:t>defines port states as discarding, learning, or forwarding</a:t>
            </a:r>
            <a:r>
              <a:rPr lang="en-US" sz="2000" dirty="0" smtClean="0"/>
              <a:t>.</a:t>
            </a:r>
          </a:p>
          <a:p>
            <a:r>
              <a:rPr lang="en-US" sz="2000" dirty="0" smtClean="0"/>
              <a:t>RSTP </a:t>
            </a:r>
            <a:r>
              <a:rPr lang="en-US" sz="2000" dirty="0"/>
              <a:t>(802.1w) supersedes STP (802.1D) while retaining backward </a:t>
            </a:r>
            <a:r>
              <a:rPr lang="en-US" sz="2000" dirty="0" smtClean="0"/>
              <a:t>compatibility</a:t>
            </a:r>
            <a:endParaRPr lang="en-US" sz="2000" dirty="0"/>
          </a:p>
          <a:p>
            <a:r>
              <a:rPr lang="en-US" sz="2000" dirty="0" smtClean="0"/>
              <a:t>RSTP </a:t>
            </a:r>
            <a:r>
              <a:rPr lang="en-US" sz="2000" dirty="0"/>
              <a:t>keeps the same BPDU format as IEEE 802.1D, except that the version field is set to 2 to indicate RSTP, and the flags field uses all 8 bits</a:t>
            </a:r>
            <a:r>
              <a:rPr lang="en-US" sz="2000" dirty="0" smtClean="0"/>
              <a:t>.</a:t>
            </a:r>
            <a:endParaRPr lang="en-US" sz="2000" dirty="0"/>
          </a:p>
        </p:txBody>
      </p:sp>
    </p:spTree>
    <p:extLst>
      <p:ext uri="{BB962C8B-B14F-4D97-AF65-F5344CB8AC3E}">
        <p14:creationId xmlns:p14="http://schemas.microsoft.com/office/powerpoint/2010/main" val="672347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Overview </a:t>
            </a:r>
            <a:r>
              <a:rPr lang="en-US" dirty="0" smtClean="0"/>
              <a:t>of Rapid </a:t>
            </a:r>
            <a:r>
              <a:rPr lang="en-US" dirty="0"/>
              <a:t>PVST+</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9156" y="1797514"/>
            <a:ext cx="5914043" cy="453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bwMode="auto">
          <a:xfrm>
            <a:off x="980243" y="5617028"/>
            <a:ext cx="1364342" cy="58057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98290" y="1758496"/>
            <a:ext cx="7344224"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658405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RSTP BPDU</a:t>
            </a:r>
          </a:p>
        </p:txBody>
      </p:sp>
      <p:pic>
        <p:nvPicPr>
          <p:cNvPr id="4" name="Content Placeholder 3"/>
          <p:cNvPicPr>
            <a:picLocks noGrp="1" noChangeAspect="1"/>
          </p:cNvPicPr>
          <p:nvPr>
            <p:ph idx="1"/>
          </p:nvPr>
        </p:nvPicPr>
        <p:blipFill>
          <a:blip r:embed="rId3" cstate="print"/>
          <a:srcRect l="-10479" r="-10479"/>
          <a:stretch>
            <a:fillRect/>
          </a:stretch>
        </p:blipFill>
        <p:spPr>
          <a:xfrm>
            <a:off x="655638" y="1751013"/>
            <a:ext cx="7940675" cy="4310062"/>
          </a:xfrm>
        </p:spPr>
      </p:pic>
    </p:spTree>
    <p:extLst>
      <p:ext uri="{BB962C8B-B14F-4D97-AF65-F5344CB8AC3E}">
        <p14:creationId xmlns:p14="http://schemas.microsoft.com/office/powerpoint/2010/main" val="2933819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Edge Ports</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459" y="1656670"/>
            <a:ext cx="5155883" cy="494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06286" y="1671413"/>
            <a:ext cx="6647543" cy="4845503"/>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036322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8290" y="1758496"/>
            <a:ext cx="7750628" cy="490582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Rapid PVST+</a:t>
            </a:r>
            <a:r>
              <a:rPr lang="en-US" dirty="0">
                <a:ea typeface="ＭＳ Ｐゴシック" pitchFamily="34" charset="-128"/>
              </a:rPr>
              <a:t/>
            </a:r>
            <a:br>
              <a:rPr lang="en-US" dirty="0">
                <a:ea typeface="ＭＳ Ｐゴシック" pitchFamily="34" charset="-128"/>
              </a:rPr>
            </a:br>
            <a:r>
              <a:rPr lang="en-US" dirty="0"/>
              <a:t>Link Types</a:t>
            </a:r>
          </a:p>
        </p:txBody>
      </p:sp>
      <p:pic>
        <p:nvPicPr>
          <p:cNvPr id="4" name="Content Placeholder 3"/>
          <p:cNvPicPr>
            <a:picLocks noGrp="1" noChangeAspect="1"/>
          </p:cNvPicPr>
          <p:nvPr>
            <p:ph idx="1"/>
          </p:nvPr>
        </p:nvPicPr>
        <p:blipFill>
          <a:blip r:embed="rId3" cstate="print"/>
          <a:srcRect l="-18773" r="-18773"/>
          <a:stretch>
            <a:fillRect/>
          </a:stretch>
        </p:blipFill>
        <p:spPr>
          <a:xfrm>
            <a:off x="1306284" y="1876635"/>
            <a:ext cx="6720115" cy="3647563"/>
          </a:xfrm>
        </p:spPr>
      </p:pic>
      <p:sp>
        <p:nvSpPr>
          <p:cNvPr id="5" name="Rectangle 4"/>
          <p:cNvSpPr/>
          <p:nvPr/>
        </p:nvSpPr>
        <p:spPr>
          <a:xfrm>
            <a:off x="812814" y="5493026"/>
            <a:ext cx="7736104" cy="1200329"/>
          </a:xfrm>
          <a:prstGeom prst="rect">
            <a:avLst/>
          </a:prstGeom>
        </p:spPr>
        <p:txBody>
          <a:bodyPr wrap="square">
            <a:spAutoFit/>
          </a:bodyPr>
          <a:lstStyle/>
          <a:p>
            <a:pPr lvl="0" algn="l"/>
            <a:r>
              <a:rPr lang="en-US" sz="2000" dirty="0"/>
              <a:t>The link type can determine whether the port can immediately transition to forwarding </a:t>
            </a:r>
            <a:r>
              <a:rPr lang="en-US" sz="2000" dirty="0" smtClean="0"/>
              <a:t>state</a:t>
            </a:r>
            <a:r>
              <a:rPr lang="en-US" sz="2000" dirty="0"/>
              <a:t>.</a:t>
            </a:r>
            <a:r>
              <a:rPr lang="en-US" sz="2000" dirty="0" smtClean="0"/>
              <a:t> </a:t>
            </a:r>
            <a:r>
              <a:rPr lang="en-US" sz="2000" dirty="0" smtClean="0">
                <a:solidFill>
                  <a:srgbClr val="000000"/>
                </a:solidFill>
              </a:rPr>
              <a:t>Edge </a:t>
            </a:r>
            <a:r>
              <a:rPr lang="en-US" sz="2000" dirty="0">
                <a:solidFill>
                  <a:srgbClr val="000000"/>
                </a:solidFill>
              </a:rPr>
              <a:t>port connections and point-to-point connections are candidates for rapid transition to forwarding state</a:t>
            </a:r>
            <a:r>
              <a:rPr lang="en-US" sz="2000" dirty="0" smtClean="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3421892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marL="0" indent="0" eaLnBrk="1" hangingPunct="1"/>
            <a:r>
              <a:rPr lang="en-US" sz="2400" smtClean="0">
                <a:cs typeface="Arial" charset="0"/>
              </a:rPr>
              <a:t>2.3 Spanning Tree Configuration</a:t>
            </a:r>
            <a:endParaRPr lang="en-US" sz="2400" dirty="0" smtClean="0">
              <a:cs typeface="Arial" charset="0"/>
            </a:endParaRP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Catalyst 2960 Default Configuration</a:t>
            </a:r>
          </a:p>
        </p:txBody>
      </p:sp>
      <p:pic>
        <p:nvPicPr>
          <p:cNvPr id="4" name="Content Placeholder 3"/>
          <p:cNvPicPr>
            <a:picLocks noGrp="1" noChangeAspect="1"/>
          </p:cNvPicPr>
          <p:nvPr>
            <p:ph idx="1"/>
          </p:nvPr>
        </p:nvPicPr>
        <p:blipFill>
          <a:blip r:embed="rId3" cstate="print"/>
          <a:srcRect l="-8769" r="-8769"/>
          <a:stretch>
            <a:fillRect/>
          </a:stretch>
        </p:blipFill>
        <p:spPr>
          <a:xfrm>
            <a:off x="655638" y="1751013"/>
            <a:ext cx="7940675" cy="4310062"/>
          </a:xfrm>
        </p:spPr>
      </p:pic>
    </p:spTree>
    <p:extLst>
      <p:ext uri="{BB962C8B-B14F-4D97-AF65-F5344CB8AC3E}">
        <p14:creationId xmlns:p14="http://schemas.microsoft.com/office/powerpoint/2010/main" val="312748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Configuring and Verifying the Bridge ID</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0114" y="1791834"/>
            <a:ext cx="5834743" cy="4755484"/>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22557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Configuring and Verifying the Bridge ID</a:t>
            </a:r>
          </a:p>
        </p:txBody>
      </p:sp>
      <p:pic>
        <p:nvPicPr>
          <p:cNvPr id="4" name="Content Placeholder 3"/>
          <p:cNvPicPr>
            <a:picLocks noGrp="1" noChangeAspect="1"/>
          </p:cNvPicPr>
          <p:nvPr>
            <p:ph idx="1"/>
          </p:nvPr>
        </p:nvPicPr>
        <p:blipFill>
          <a:blip r:embed="rId3" cstate="print"/>
          <a:srcRect l="-2752" r="-2752"/>
          <a:stretch>
            <a:fillRect/>
          </a:stretch>
        </p:blipFill>
        <p:spPr>
          <a:xfrm>
            <a:off x="655638" y="1751013"/>
            <a:ext cx="7940675" cy="4310062"/>
          </a:xfrm>
        </p:spPr>
      </p:pic>
    </p:spTree>
    <p:extLst>
      <p:ext uri="{BB962C8B-B14F-4D97-AF65-F5344CB8AC3E}">
        <p14:creationId xmlns:p14="http://schemas.microsoft.com/office/powerpoint/2010/main" val="2223329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7715" y="1683658"/>
            <a:ext cx="8606971"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err="1"/>
              <a:t>PortFast</a:t>
            </a:r>
            <a:r>
              <a:rPr lang="en-US" dirty="0"/>
              <a:t> and BPDU Guard</a:t>
            </a:r>
          </a:p>
        </p:txBody>
      </p:sp>
      <p:pic>
        <p:nvPicPr>
          <p:cNvPr id="4" name="Content Placeholder 3"/>
          <p:cNvPicPr>
            <a:picLocks noGrp="1" noChangeAspect="1"/>
          </p:cNvPicPr>
          <p:nvPr>
            <p:ph idx="1"/>
          </p:nvPr>
        </p:nvPicPr>
        <p:blipFill rotWithShape="1">
          <a:blip r:embed="rId3" cstate="print"/>
          <a:srcRect l="-16842" r="-115"/>
          <a:stretch/>
        </p:blipFill>
        <p:spPr>
          <a:xfrm>
            <a:off x="2423679" y="1957515"/>
            <a:ext cx="6401007" cy="3971243"/>
          </a:xfrm>
        </p:spPr>
      </p:pic>
      <p:pic>
        <p:nvPicPr>
          <p:cNvPr id="1638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2737" r="1779"/>
          <a:stretch>
            <a:fillRect/>
          </a:stretch>
        </p:blipFill>
        <p:spPr bwMode="auto">
          <a:xfrm>
            <a:off x="464457" y="4114672"/>
            <a:ext cx="4557486" cy="2273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7715" y="1710773"/>
            <a:ext cx="3338286" cy="2585323"/>
          </a:xfrm>
          <a:prstGeom prst="rect">
            <a:avLst/>
          </a:prstGeom>
          <a:noFill/>
        </p:spPr>
        <p:txBody>
          <a:bodyPr wrap="square" rtlCol="0">
            <a:spAutoFit/>
          </a:bodyPr>
          <a:lstStyle/>
          <a:p>
            <a:pPr marL="171450" indent="-171450" algn="l">
              <a:buClr>
                <a:srgbClr val="678DC5"/>
              </a:buClr>
              <a:buFont typeface="Wingdings" panose="05000000000000000000" pitchFamily="2" charset="2"/>
              <a:buChar char="§"/>
            </a:pPr>
            <a:r>
              <a:rPr lang="en-US" sz="2000" dirty="0"/>
              <a:t>When a switch port is configured with </a:t>
            </a:r>
            <a:r>
              <a:rPr lang="en-US" sz="2000" dirty="0" err="1"/>
              <a:t>PortFast</a:t>
            </a:r>
            <a:r>
              <a:rPr lang="en-US" sz="2000" dirty="0"/>
              <a:t> that port transitions from blocking to forwarding state </a:t>
            </a:r>
            <a:r>
              <a:rPr lang="en-US" sz="2000" dirty="0" smtClean="0"/>
              <a:t>immediately. </a:t>
            </a:r>
          </a:p>
          <a:p>
            <a:pPr algn="l"/>
            <a:endParaRPr lang="en-US" sz="2000" dirty="0" smtClean="0"/>
          </a:p>
          <a:p>
            <a:pPr marL="171450" indent="-171450" algn="l">
              <a:buClr>
                <a:srgbClr val="678DC5"/>
              </a:buClr>
              <a:buFont typeface="Wingdings" panose="05000000000000000000" pitchFamily="2" charset="2"/>
              <a:buChar char="§"/>
            </a:pPr>
            <a:r>
              <a:rPr lang="en-US" sz="2000" dirty="0" smtClean="0"/>
              <a:t>BPDU </a:t>
            </a:r>
            <a:r>
              <a:rPr lang="en-US" sz="2000" dirty="0"/>
              <a:t>guard puts the port in an </a:t>
            </a:r>
            <a:r>
              <a:rPr lang="en-US" sz="2000" i="1" dirty="0"/>
              <a:t>error-disabled</a:t>
            </a:r>
            <a:r>
              <a:rPr lang="en-US" sz="2000" dirty="0"/>
              <a:t> state on receipt of a BPDU. </a:t>
            </a:r>
          </a:p>
        </p:txBody>
      </p:sp>
    </p:spTree>
    <p:extLst>
      <p:ext uri="{BB962C8B-B14F-4D97-AF65-F5344CB8AC3E}">
        <p14:creationId xmlns:p14="http://schemas.microsoft.com/office/powerpoint/2010/main" val="2464315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marL="0" indent="0" eaLnBrk="1" hangingPunct="1"/>
            <a:r>
              <a:rPr lang="en-US" sz="2400" dirty="0" smtClean="0">
                <a:cs typeface="Arial" charset="0"/>
              </a:rPr>
              <a:t>2.1 Spanning Tree Concepts</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r="1536"/>
          <a:stretch>
            <a:fillRect/>
          </a:stretch>
        </p:blipFill>
        <p:spPr bwMode="auto">
          <a:xfrm>
            <a:off x="5057551" y="2142899"/>
            <a:ext cx="3738107" cy="31838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cstate="print"/>
          <a:srcRect l="44063" t="31746" r="20909" b="19334"/>
          <a:stretch>
            <a:fillRect/>
          </a:stretch>
        </p:blipFill>
        <p:spPr bwMode="auto">
          <a:xfrm>
            <a:off x="493485" y="2104571"/>
            <a:ext cx="4196031" cy="32947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2"/>
          <p:cNvPicPr>
            <a:picLocks noChangeAspect="1" noChangeArrowheads="1"/>
          </p:cNvPicPr>
          <p:nvPr/>
        </p:nvPicPr>
        <p:blipFill>
          <a:blip r:embed="rId4" cstate="print"/>
          <a:srcRect l="44063" t="80982" r="43760" b="11007"/>
          <a:stretch>
            <a:fillRect/>
          </a:stretch>
        </p:blipFill>
        <p:spPr bwMode="auto">
          <a:xfrm>
            <a:off x="587828" y="4180115"/>
            <a:ext cx="1458686" cy="595086"/>
          </a:xfrm>
          <a:prstGeom prst="rect">
            <a:avLst/>
          </a:prstGeom>
          <a:noFill/>
          <a:ln w="9525">
            <a:noFill/>
            <a:miter lim="800000"/>
            <a:headEnd/>
            <a:tailEnd/>
          </a:ln>
        </p:spPr>
      </p:pic>
    </p:spTree>
    <p:extLst>
      <p:ext uri="{BB962C8B-B14F-4D97-AF65-F5344CB8AC3E}">
        <p14:creationId xmlns:p14="http://schemas.microsoft.com/office/powerpoint/2010/main" val="3679018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4098" name="Picture 2"/>
          <p:cNvPicPr>
            <a:picLocks noChangeAspect="1" noChangeArrowheads="1"/>
          </p:cNvPicPr>
          <p:nvPr/>
        </p:nvPicPr>
        <p:blipFill>
          <a:blip r:embed="rId3" cstate="print"/>
          <a:srcRect l="48303" t="29167" r="18343" b="41270"/>
          <a:stretch>
            <a:fillRect/>
          </a:stretch>
        </p:blipFill>
        <p:spPr bwMode="auto">
          <a:xfrm>
            <a:off x="1213256" y="2888343"/>
            <a:ext cx="6873734" cy="342537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p:cNvSpPr>
            <a:spLocks noGrp="1"/>
          </p:cNvSpPr>
          <p:nvPr>
            <p:ph idx="1"/>
          </p:nvPr>
        </p:nvSpPr>
        <p:spPr>
          <a:xfrm>
            <a:off x="713696" y="1838269"/>
            <a:ext cx="7940675" cy="4310605"/>
          </a:xfrm>
        </p:spPr>
        <p:txBody>
          <a:bodyPr/>
          <a:lstStyle/>
          <a:p>
            <a:r>
              <a:rPr lang="en-US" sz="2000" dirty="0" smtClean="0"/>
              <a:t>Another method to specify the root bridge is to set the spanning tree priority on each switch to the lowest value so that the switch is selected as the primary bridge for its associated VLAN.</a:t>
            </a:r>
            <a:endParaRPr lang="en-US" sz="2000" dirty="0"/>
          </a:p>
        </p:txBody>
      </p:sp>
    </p:spTree>
    <p:extLst>
      <p:ext uri="{BB962C8B-B14F-4D97-AF65-F5344CB8AC3E}">
        <p14:creationId xmlns:p14="http://schemas.microsoft.com/office/powerpoint/2010/main" val="11222817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2645" r="794" b="3936"/>
          <a:stretch>
            <a:fillRect/>
          </a:stretch>
        </p:blipFill>
        <p:spPr bwMode="auto">
          <a:xfrm>
            <a:off x="1741714" y="2483757"/>
            <a:ext cx="5297714" cy="397510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7" name="Content Placeholder 2"/>
          <p:cNvSpPr>
            <a:spLocks noGrp="1"/>
          </p:cNvSpPr>
          <p:nvPr>
            <p:ph idx="1"/>
          </p:nvPr>
        </p:nvSpPr>
        <p:spPr>
          <a:xfrm>
            <a:off x="713696" y="1838269"/>
            <a:ext cx="7940675" cy="4310605"/>
          </a:xfrm>
        </p:spPr>
        <p:txBody>
          <a:bodyPr/>
          <a:lstStyle/>
          <a:p>
            <a:r>
              <a:rPr lang="en-US" sz="2000" dirty="0" smtClean="0"/>
              <a:t>Display and verify spanning tree configuration details.</a:t>
            </a:r>
            <a:endParaRPr lang="en-US" sz="2000" dirty="0"/>
          </a:p>
        </p:txBody>
      </p:sp>
    </p:spTree>
    <p:extLst>
      <p:ext uri="{BB962C8B-B14F-4D97-AF65-F5344CB8AC3E}">
        <p14:creationId xmlns:p14="http://schemas.microsoft.com/office/powerpoint/2010/main" val="11222817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ea typeface="ＭＳ Ｐゴシック" pitchFamily="34" charset="-128"/>
              </a:rPr>
              <a:t>PVST+ Configuration</a:t>
            </a:r>
            <a:r>
              <a:rPr lang="en-US" dirty="0">
                <a:ea typeface="ＭＳ Ｐゴシック" pitchFamily="34" charset="-128"/>
              </a:rPr>
              <a:t/>
            </a:r>
            <a:br>
              <a:rPr lang="en-US" dirty="0">
                <a:ea typeface="ＭＳ Ｐゴシック" pitchFamily="34" charset="-128"/>
              </a:rPr>
            </a:br>
            <a:r>
              <a:rPr lang="en-US" dirty="0"/>
              <a:t>PVST+ Load Balancing</a:t>
            </a:r>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1430" y="1733585"/>
            <a:ext cx="6560456" cy="500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6109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7248" y="1758497"/>
            <a:ext cx="889635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ea typeface="ＭＳ Ｐゴシック" pitchFamily="34" charset="-128"/>
              </a:rPr>
              <a:t>Rapid PVST+ Configuration</a:t>
            </a:r>
            <a:r>
              <a:rPr lang="en-US" dirty="0">
                <a:ea typeface="ＭＳ Ｐゴシック" pitchFamily="34" charset="-128"/>
              </a:rPr>
              <a:t/>
            </a:r>
            <a:br>
              <a:rPr lang="en-US" dirty="0">
                <a:ea typeface="ＭＳ Ｐゴシック" pitchFamily="34" charset="-128"/>
              </a:rPr>
            </a:br>
            <a:r>
              <a:rPr lang="en-US" dirty="0" smtClean="0"/>
              <a:t>Spanning Tree </a:t>
            </a:r>
            <a:r>
              <a:rPr lang="en-US" dirty="0"/>
              <a:t>Mode</a:t>
            </a: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7888" y="1834690"/>
            <a:ext cx="4893808" cy="1542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6058" y="1997722"/>
            <a:ext cx="3454400" cy="1200329"/>
          </a:xfrm>
          <a:prstGeom prst="rect">
            <a:avLst/>
          </a:prstGeom>
          <a:noFill/>
        </p:spPr>
        <p:txBody>
          <a:bodyPr wrap="square" rtlCol="0">
            <a:spAutoFit/>
          </a:bodyPr>
          <a:lstStyle/>
          <a:p>
            <a:pPr algn="l"/>
            <a:r>
              <a:rPr lang="en-US" sz="2000" dirty="0"/>
              <a:t>Rapid PVST+ is the Cisco implementation of RSTP. It supports RSTP on a per-VLAN basis.</a:t>
            </a:r>
          </a:p>
        </p:txBody>
      </p:sp>
      <p:pic>
        <p:nvPicPr>
          <p:cNvPr id="5" name="Content Placeholder 4"/>
          <p:cNvPicPr>
            <a:picLocks noGrp="1" noChangeAspect="1"/>
          </p:cNvPicPr>
          <p:nvPr>
            <p:ph idx="1"/>
          </p:nvPr>
        </p:nvPicPr>
        <p:blipFill>
          <a:blip r:embed="rId4" cstate="print"/>
          <a:srcRect l="-8912" r="-8912"/>
          <a:stretch>
            <a:fillRect/>
          </a:stretch>
        </p:blipFill>
        <p:spPr>
          <a:xfrm>
            <a:off x="1348715" y="3283598"/>
            <a:ext cx="7058951" cy="3175258"/>
          </a:xfrm>
        </p:spPr>
      </p:pic>
    </p:spTree>
    <p:extLst>
      <p:ext uri="{BB962C8B-B14F-4D97-AF65-F5344CB8AC3E}">
        <p14:creationId xmlns:p14="http://schemas.microsoft.com/office/powerpoint/2010/main" val="2095883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dirty="0"/>
              <a:t>Analyzing the STP Topology</a:t>
            </a:r>
          </a:p>
        </p:txBody>
      </p:sp>
      <p:pic>
        <p:nvPicPr>
          <p:cNvPr id="4" name="Content Placeholder 3"/>
          <p:cNvPicPr>
            <a:picLocks noGrp="1" noChangeAspect="1"/>
          </p:cNvPicPr>
          <p:nvPr>
            <p:ph idx="1"/>
          </p:nvPr>
        </p:nvPicPr>
        <p:blipFill>
          <a:blip r:embed="rId3" cstate="print"/>
          <a:srcRect l="-25696" r="-28477"/>
          <a:stretch>
            <a:fillRect/>
          </a:stretch>
        </p:blipFill>
        <p:spPr>
          <a:xfrm>
            <a:off x="682171" y="1751012"/>
            <a:ext cx="7837715" cy="4740563"/>
          </a:xfrm>
          <a:ln>
            <a:solidFill>
              <a:schemeClr val="tx1"/>
            </a:solidFill>
            <a:bevel/>
          </a:ln>
        </p:spPr>
      </p:pic>
    </p:spTree>
    <p:extLst>
      <p:ext uri="{BB962C8B-B14F-4D97-AF65-F5344CB8AC3E}">
        <p14:creationId xmlns:p14="http://schemas.microsoft.com/office/powerpoint/2010/main" val="12109648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740454"/>
            <a:ext cx="8476343" cy="1030288"/>
          </a:xfrm>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sz="2800" dirty="0"/>
              <a:t>Expected Topology </a:t>
            </a:r>
            <a:r>
              <a:rPr lang="en-US" sz="2800" dirty="0" smtClean="0"/>
              <a:t>versus </a:t>
            </a:r>
            <a:r>
              <a:rPr lang="en-US" sz="2800" dirty="0"/>
              <a:t>Actual </a:t>
            </a:r>
            <a:r>
              <a:rPr lang="en-US" sz="2800" dirty="0" smtClean="0"/>
              <a:t>Topology</a:t>
            </a:r>
            <a:endParaRPr lang="en-US" sz="2800" dirty="0"/>
          </a:p>
        </p:txBody>
      </p:sp>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2686" y="1847626"/>
            <a:ext cx="5960610" cy="4813826"/>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161681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dirty="0"/>
              <a:t>Overview of Spanning Tree Status</a:t>
            </a:r>
          </a:p>
        </p:txBody>
      </p:sp>
      <p:pic>
        <p:nvPicPr>
          <p:cNvPr id="4" name="Content Placeholder 3"/>
          <p:cNvPicPr>
            <a:picLocks noGrp="1" noChangeAspect="1"/>
          </p:cNvPicPr>
          <p:nvPr>
            <p:ph idx="1"/>
          </p:nvPr>
        </p:nvPicPr>
        <p:blipFill>
          <a:blip r:embed="rId3" cstate="print"/>
          <a:srcRect l="-22352" r="-22352"/>
          <a:stretch>
            <a:fillRect/>
          </a:stretch>
        </p:blipFill>
        <p:spPr>
          <a:xfrm>
            <a:off x="670152" y="2041298"/>
            <a:ext cx="7940675" cy="4310062"/>
          </a:xfrm>
          <a:ln>
            <a:solidFill>
              <a:schemeClr val="tx1"/>
            </a:solidFill>
            <a:bevel/>
          </a:ln>
        </p:spPr>
      </p:pic>
    </p:spTree>
    <p:extLst>
      <p:ext uri="{BB962C8B-B14F-4D97-AF65-F5344CB8AC3E}">
        <p14:creationId xmlns:p14="http://schemas.microsoft.com/office/powerpoint/2010/main" val="6433113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7248" y="1758497"/>
            <a:ext cx="889635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dirty="0"/>
              <a:t>Spanning-Tree Failure Consequences</a:t>
            </a:r>
          </a:p>
        </p:txBody>
      </p:sp>
      <p:pic>
        <p:nvPicPr>
          <p:cNvPr id="4" name="Content Placeholder 3"/>
          <p:cNvPicPr>
            <a:picLocks noGrp="1" noChangeAspect="1"/>
          </p:cNvPicPr>
          <p:nvPr>
            <p:ph idx="1"/>
          </p:nvPr>
        </p:nvPicPr>
        <p:blipFill>
          <a:blip r:embed="rId3" cstate="print"/>
          <a:srcRect t="10812" b="10812"/>
          <a:stretch>
            <a:fillRect/>
          </a:stretch>
        </p:blipFill>
        <p:spPr>
          <a:xfrm>
            <a:off x="3103914" y="1936598"/>
            <a:ext cx="3833342" cy="2080673"/>
          </a:xfrm>
        </p:spPr>
      </p:pic>
      <p:pic>
        <p:nvPicPr>
          <p:cNvPr id="5" name="Picture 4"/>
          <p:cNvPicPr>
            <a:picLocks noChangeAspect="1"/>
          </p:cNvPicPr>
          <p:nvPr/>
        </p:nvPicPr>
        <p:blipFill>
          <a:blip r:embed="rId4" cstate="print"/>
          <a:stretch>
            <a:fillRect/>
          </a:stretch>
        </p:blipFill>
        <p:spPr>
          <a:xfrm>
            <a:off x="428309" y="4017271"/>
            <a:ext cx="3272834" cy="2353242"/>
          </a:xfrm>
          <a:prstGeom prst="rect">
            <a:avLst/>
          </a:prstGeom>
        </p:spPr>
      </p:pic>
      <p:pic>
        <p:nvPicPr>
          <p:cNvPr id="6" name="Picture 5"/>
          <p:cNvPicPr>
            <a:picLocks noChangeAspect="1"/>
          </p:cNvPicPr>
          <p:nvPr/>
        </p:nvPicPr>
        <p:blipFill>
          <a:blip r:embed="rId5" cstate="print"/>
          <a:stretch>
            <a:fillRect/>
          </a:stretch>
        </p:blipFill>
        <p:spPr>
          <a:xfrm>
            <a:off x="4565423" y="4017271"/>
            <a:ext cx="3009411" cy="2473626"/>
          </a:xfrm>
          <a:prstGeom prst="rect">
            <a:avLst/>
          </a:prstGeom>
        </p:spPr>
      </p:pic>
      <p:sp>
        <p:nvSpPr>
          <p:cNvPr id="3" name="Rectangle 2"/>
          <p:cNvSpPr/>
          <p:nvPr/>
        </p:nvSpPr>
        <p:spPr>
          <a:xfrm>
            <a:off x="268514" y="1965731"/>
            <a:ext cx="3432629" cy="1754326"/>
          </a:xfrm>
          <a:prstGeom prst="rect">
            <a:avLst/>
          </a:prstGeom>
        </p:spPr>
        <p:txBody>
          <a:bodyPr wrap="square">
            <a:spAutoFit/>
          </a:bodyPr>
          <a:lstStyle/>
          <a:p>
            <a:pPr marL="285750" indent="-285750" algn="l">
              <a:buFont typeface="Wingdings" panose="05000000000000000000" pitchFamily="2" charset="2"/>
              <a:buChar char="§"/>
            </a:pPr>
            <a:r>
              <a:rPr lang="en-US" sz="2000" dirty="0"/>
              <a:t>STP erroneously moves one or more ports into the forwarding </a:t>
            </a:r>
            <a:r>
              <a:rPr lang="en-US" sz="2000" dirty="0" smtClean="0"/>
              <a:t>state.</a:t>
            </a:r>
          </a:p>
          <a:p>
            <a:pPr marL="285750" indent="-285750" algn="l">
              <a:buFont typeface="Wingdings" panose="05000000000000000000" pitchFamily="2" charset="2"/>
              <a:buChar char="§"/>
            </a:pPr>
            <a:r>
              <a:rPr lang="en-US" sz="2000" dirty="0"/>
              <a:t>A</a:t>
            </a:r>
            <a:r>
              <a:rPr lang="en-US" sz="2000" dirty="0" smtClean="0"/>
              <a:t>ny </a:t>
            </a:r>
            <a:r>
              <a:rPr lang="en-US" sz="2000" dirty="0"/>
              <a:t>frame that is flooded by a switch enters the </a:t>
            </a:r>
            <a:r>
              <a:rPr lang="en-US" sz="2000" dirty="0" smtClean="0"/>
              <a:t>loop</a:t>
            </a:r>
            <a:r>
              <a:rPr lang="en-US" sz="2000" dirty="0"/>
              <a:t>.</a:t>
            </a:r>
            <a:endParaRPr lang="en-US" sz="2000" b="1" dirty="0"/>
          </a:p>
        </p:txBody>
      </p:sp>
    </p:spTree>
    <p:extLst>
      <p:ext uri="{BB962C8B-B14F-4D97-AF65-F5344CB8AC3E}">
        <p14:creationId xmlns:p14="http://schemas.microsoft.com/office/powerpoint/2010/main" val="25643672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STP Configuration Issues</a:t>
            </a:r>
            <a:r>
              <a:rPr lang="en-US" dirty="0">
                <a:ea typeface="ＭＳ Ｐゴシック" pitchFamily="34" charset="-128"/>
              </a:rPr>
              <a:t/>
            </a:r>
            <a:br>
              <a:rPr lang="en-US" dirty="0">
                <a:ea typeface="ＭＳ Ｐゴシック" pitchFamily="34" charset="-128"/>
              </a:rPr>
            </a:br>
            <a:r>
              <a:rPr lang="en-US" dirty="0"/>
              <a:t>Repairing a Spanning Tree Problem</a:t>
            </a:r>
          </a:p>
        </p:txBody>
      </p:sp>
      <p:sp>
        <p:nvSpPr>
          <p:cNvPr id="3" name="Content Placeholder 2"/>
          <p:cNvSpPr>
            <a:spLocks noGrp="1"/>
          </p:cNvSpPr>
          <p:nvPr>
            <p:ph idx="1"/>
          </p:nvPr>
        </p:nvSpPr>
        <p:spPr>
          <a:xfrm>
            <a:off x="641124" y="1968898"/>
            <a:ext cx="7940675" cy="4310605"/>
          </a:xfrm>
        </p:spPr>
        <p:txBody>
          <a:bodyPr/>
          <a:lstStyle/>
          <a:p>
            <a:r>
              <a:rPr lang="en-US" sz="2000" dirty="0"/>
              <a:t>One way to correct spanning-tree failure is to manually remove redundant links in the switched network, either physically or through configuration, until all loops are eliminated from the topology</a:t>
            </a:r>
            <a:r>
              <a:rPr lang="en-US" sz="2000" dirty="0" smtClean="0"/>
              <a:t>.</a:t>
            </a:r>
          </a:p>
          <a:p>
            <a:r>
              <a:rPr lang="en-US" sz="2000" dirty="0"/>
              <a:t>Before restoring the redundant links, determine and correct the cause of the spanning-tree failure. </a:t>
            </a:r>
            <a:endParaRPr lang="en-US" sz="2000" dirty="0" smtClean="0"/>
          </a:p>
          <a:p>
            <a:r>
              <a:rPr lang="en-US" sz="2000" dirty="0" smtClean="0"/>
              <a:t>Carefully </a:t>
            </a:r>
            <a:r>
              <a:rPr lang="en-US" sz="2000" dirty="0"/>
              <a:t>monitor the network to ensure that the problem is fixed.</a:t>
            </a:r>
          </a:p>
        </p:txBody>
      </p:sp>
    </p:spTree>
    <p:extLst>
      <p:ext uri="{BB962C8B-B14F-4D97-AF65-F5344CB8AC3E}">
        <p14:creationId xmlns:p14="http://schemas.microsoft.com/office/powerpoint/2010/main" val="378152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624345"/>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ea typeface="ＭＳ Ｐゴシック" pitchFamily="34" charset="-128"/>
              </a:rPr>
              <a:t>R</a:t>
            </a:r>
            <a:r>
              <a:rPr lang="en-US" dirty="0" smtClean="0">
                <a:ea typeface="ＭＳ Ｐゴシック" pitchFamily="34" charset="-128"/>
              </a:rPr>
              <a:t>edundancy at OSI Layers 1 and 2</a:t>
            </a:r>
            <a:endParaRPr lang="en-US" dirty="0"/>
          </a:p>
        </p:txBody>
      </p:sp>
      <p:sp>
        <p:nvSpPr>
          <p:cNvPr id="5" name="Content Placeholder 4"/>
          <p:cNvSpPr>
            <a:spLocks noGrp="1"/>
          </p:cNvSpPr>
          <p:nvPr>
            <p:ph idx="1"/>
          </p:nvPr>
        </p:nvSpPr>
        <p:spPr>
          <a:xfrm>
            <a:off x="670153" y="1753283"/>
            <a:ext cx="7940675" cy="3571875"/>
          </a:xfrm>
        </p:spPr>
        <p:txBody>
          <a:bodyPr/>
          <a:lstStyle/>
          <a:p>
            <a:pPr>
              <a:buNone/>
            </a:pPr>
            <a:r>
              <a:rPr lang="en-US" sz="2000" dirty="0" smtClean="0"/>
              <a:t>Multiple cabled paths between switches: </a:t>
            </a:r>
          </a:p>
          <a:p>
            <a:r>
              <a:rPr lang="en-US" sz="2000" dirty="0" smtClean="0"/>
              <a:t>Provide physical redundancy in a switched network.</a:t>
            </a:r>
          </a:p>
          <a:p>
            <a:r>
              <a:rPr lang="en-US" sz="2000" dirty="0" smtClean="0"/>
              <a:t>Improves the reliability and availability of the network. </a:t>
            </a:r>
          </a:p>
          <a:p>
            <a:r>
              <a:rPr lang="en-US" sz="2000" dirty="0" smtClean="0"/>
              <a:t>Enables users to access network resources, despite path disruption.</a:t>
            </a:r>
            <a:endParaRPr lang="en-US" sz="2000" dirty="0"/>
          </a:p>
        </p:txBody>
      </p:sp>
      <p:pic>
        <p:nvPicPr>
          <p:cNvPr id="1026" name="Picture 2"/>
          <p:cNvPicPr>
            <a:picLocks noChangeAspect="1" noChangeArrowheads="1"/>
          </p:cNvPicPr>
          <p:nvPr/>
        </p:nvPicPr>
        <p:blipFill>
          <a:blip r:embed="rId3" cstate="print"/>
          <a:srcRect l="50645" t="43651" r="17004" b="29421"/>
          <a:stretch>
            <a:fillRect/>
          </a:stretch>
        </p:blipFill>
        <p:spPr bwMode="auto">
          <a:xfrm>
            <a:off x="2470332" y="3831770"/>
            <a:ext cx="5396411" cy="2525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17216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cs typeface="Arial" charset="0"/>
              </a:rPr>
              <a:t>2.4  First-Hop Redundancy Protocols</a:t>
            </a:r>
            <a:br>
              <a:rPr lang="en-US" sz="2400" dirty="0" smtClean="0">
                <a:cs typeface="Arial" charset="0"/>
              </a:rPr>
            </a:br>
            <a:endParaRPr lang="en-US" sz="2400" dirty="0" smtClean="0">
              <a:cs typeface="Arial" charset="0"/>
            </a:endParaRP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Concept of First-Hop Redundancy Protocols</a:t>
            </a:r>
            <a:r>
              <a:rPr lang="en-US" dirty="0">
                <a:ea typeface="ＭＳ Ｐゴシック" pitchFamily="34" charset="-128"/>
              </a:rPr>
              <a:t/>
            </a:r>
            <a:br>
              <a:rPr lang="en-US" dirty="0">
                <a:ea typeface="ＭＳ Ｐゴシック" pitchFamily="34" charset="-128"/>
              </a:rPr>
            </a:br>
            <a:r>
              <a:rPr lang="en-US" dirty="0"/>
              <a:t>Default Gateway Limitations</a:t>
            </a:r>
          </a:p>
        </p:txBody>
      </p:sp>
      <p:pic>
        <p:nvPicPr>
          <p:cNvPr id="4" name="Content Placeholder 3"/>
          <p:cNvPicPr>
            <a:picLocks noGrp="1" noChangeAspect="1"/>
          </p:cNvPicPr>
          <p:nvPr>
            <p:ph idx="1"/>
          </p:nvPr>
        </p:nvPicPr>
        <p:blipFill rotWithShape="1">
          <a:blip r:embed="rId3" cstate="print"/>
          <a:srcRect l="151" r="-10458"/>
          <a:stretch/>
        </p:blipFill>
        <p:spPr>
          <a:xfrm>
            <a:off x="3672115" y="1779687"/>
            <a:ext cx="5268686" cy="4310062"/>
          </a:xfrm>
          <a:ln>
            <a:solidFill>
              <a:schemeClr val="tx1"/>
            </a:solidFill>
            <a:bevel/>
          </a:ln>
        </p:spPr>
      </p:pic>
      <p:sp>
        <p:nvSpPr>
          <p:cNvPr id="3" name="TextBox 2"/>
          <p:cNvSpPr txBox="1"/>
          <p:nvPr/>
        </p:nvSpPr>
        <p:spPr>
          <a:xfrm>
            <a:off x="493486" y="1779687"/>
            <a:ext cx="3178629" cy="4524315"/>
          </a:xfrm>
          <a:prstGeom prst="rect">
            <a:avLst/>
          </a:prstGeom>
          <a:noFill/>
        </p:spPr>
        <p:txBody>
          <a:bodyPr wrap="square" rtlCol="0">
            <a:spAutoFit/>
          </a:bodyPr>
          <a:lstStyle/>
          <a:p>
            <a:pPr marL="342900" indent="-342900" algn="l">
              <a:buClr>
                <a:srgbClr val="678DC5"/>
              </a:buClr>
              <a:buFont typeface="Wingdings" panose="05000000000000000000" pitchFamily="2" charset="2"/>
              <a:buChar char="§"/>
            </a:pPr>
            <a:r>
              <a:rPr lang="en-US" sz="2000" dirty="0" smtClean="0"/>
              <a:t>If the </a:t>
            </a:r>
            <a:r>
              <a:rPr lang="en-US" sz="2000" dirty="0"/>
              <a:t>default gateway </a:t>
            </a:r>
            <a:r>
              <a:rPr lang="en-US" sz="2000" dirty="0" smtClean="0"/>
              <a:t>cannot </a:t>
            </a:r>
            <a:r>
              <a:rPr lang="en-US" sz="2000" dirty="0"/>
              <a:t>be reached, the local device is unable to send packets off the local network </a:t>
            </a:r>
            <a:r>
              <a:rPr lang="en-US" sz="2000" dirty="0" smtClean="0"/>
              <a:t>segment.</a:t>
            </a:r>
          </a:p>
          <a:p>
            <a:pPr marL="342900" indent="-342900" algn="l">
              <a:buFont typeface="Wingdings" panose="05000000000000000000" pitchFamily="2" charset="2"/>
              <a:buChar char="§"/>
            </a:pPr>
            <a:endParaRPr lang="en-US" sz="2000" dirty="0" smtClean="0"/>
          </a:p>
          <a:p>
            <a:pPr marL="342900" indent="-342900" algn="l">
              <a:buClr>
                <a:srgbClr val="678DC5"/>
              </a:buClr>
              <a:buFont typeface="Wingdings" panose="05000000000000000000" pitchFamily="2" charset="2"/>
              <a:buChar char="§"/>
            </a:pPr>
            <a:r>
              <a:rPr lang="en-US" sz="2000" dirty="0" smtClean="0"/>
              <a:t>Even </a:t>
            </a:r>
            <a:r>
              <a:rPr lang="en-US" sz="2000" dirty="0"/>
              <a:t>if a redundant router exists that could serve as a default gateway for that segment, there is no dynamic method by which these devices can determine the address of a new default gateway.</a:t>
            </a:r>
          </a:p>
        </p:txBody>
      </p:sp>
    </p:spTree>
    <p:extLst>
      <p:ext uri="{BB962C8B-B14F-4D97-AF65-F5344CB8AC3E}">
        <p14:creationId xmlns:p14="http://schemas.microsoft.com/office/powerpoint/2010/main" val="37620942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Concept of First-Hop Redundancy Protocols</a:t>
            </a:r>
            <a:r>
              <a:rPr lang="en-US" dirty="0">
                <a:ea typeface="ＭＳ Ｐゴシック" pitchFamily="34" charset="-128"/>
              </a:rPr>
              <a:t/>
            </a:r>
            <a:br>
              <a:rPr lang="en-US" dirty="0">
                <a:ea typeface="ＭＳ Ｐゴシック" pitchFamily="34" charset="-128"/>
              </a:rPr>
            </a:br>
            <a:r>
              <a:rPr lang="en-US" dirty="0"/>
              <a:t>Router Redundancy</a:t>
            </a:r>
          </a:p>
        </p:txBody>
      </p:sp>
      <p:pic>
        <p:nvPicPr>
          <p:cNvPr id="4" name="Content Placeholder 3"/>
          <p:cNvPicPr>
            <a:picLocks noGrp="1" noChangeAspect="1"/>
          </p:cNvPicPr>
          <p:nvPr>
            <p:ph idx="1"/>
          </p:nvPr>
        </p:nvPicPr>
        <p:blipFill rotWithShape="1">
          <a:blip r:embed="rId3" cstate="print"/>
          <a:srcRect l="1073" r="-9297"/>
          <a:stretch/>
        </p:blipFill>
        <p:spPr>
          <a:xfrm>
            <a:off x="3129452" y="1846597"/>
            <a:ext cx="5738777" cy="4176832"/>
          </a:xfrm>
          <a:ln>
            <a:solidFill>
              <a:schemeClr val="tx1"/>
            </a:solidFill>
            <a:bevel/>
          </a:ln>
        </p:spPr>
      </p:pic>
      <p:sp>
        <p:nvSpPr>
          <p:cNvPr id="3" name="TextBox 2"/>
          <p:cNvSpPr txBox="1"/>
          <p:nvPr/>
        </p:nvSpPr>
        <p:spPr>
          <a:xfrm>
            <a:off x="362857" y="1779687"/>
            <a:ext cx="2743200" cy="4524315"/>
          </a:xfrm>
          <a:prstGeom prst="rect">
            <a:avLst/>
          </a:prstGeom>
          <a:noFill/>
        </p:spPr>
        <p:txBody>
          <a:bodyPr wrap="square" rtlCol="0">
            <a:spAutoFit/>
          </a:bodyPr>
          <a:lstStyle/>
          <a:p>
            <a:pPr marL="342900" indent="-342900" algn="l">
              <a:buClr>
                <a:srgbClr val="678DC5"/>
              </a:buClr>
              <a:buFont typeface="Wingdings" panose="05000000000000000000" pitchFamily="2" charset="2"/>
              <a:buChar char="§"/>
            </a:pPr>
            <a:r>
              <a:rPr lang="en-US" sz="2000" dirty="0"/>
              <a:t>M</a:t>
            </a:r>
            <a:r>
              <a:rPr lang="en-US" sz="2000" dirty="0" smtClean="0"/>
              <a:t>ultiple </a:t>
            </a:r>
            <a:r>
              <a:rPr lang="en-US" sz="2000" dirty="0"/>
              <a:t>routers are configured to work together to present the illusion of a single router to the hosts on the </a:t>
            </a:r>
            <a:r>
              <a:rPr lang="en-US" sz="2000" dirty="0" smtClean="0"/>
              <a:t>LAN.</a:t>
            </a:r>
          </a:p>
          <a:p>
            <a:pPr marL="342900" indent="-342900" algn="l">
              <a:buFont typeface="Wingdings" panose="05000000000000000000" pitchFamily="2" charset="2"/>
              <a:buChar char="§"/>
            </a:pPr>
            <a:endParaRPr lang="en-US" sz="2000" dirty="0" smtClean="0"/>
          </a:p>
          <a:p>
            <a:pPr marL="342900" indent="-342900" algn="l">
              <a:buClr>
                <a:srgbClr val="678DC5"/>
              </a:buClr>
              <a:buFont typeface="Wingdings" pitchFamily="2" charset="2"/>
              <a:buChar char="§"/>
            </a:pPr>
            <a:r>
              <a:rPr lang="en-US" sz="2000" dirty="0" smtClean="0"/>
              <a:t>The </a:t>
            </a:r>
            <a:r>
              <a:rPr lang="en-US" sz="2000" dirty="0"/>
              <a:t>ability of a network to dynamically recover from the failure of a device acting as a default gateway is known as first-hop redundancy.</a:t>
            </a:r>
          </a:p>
        </p:txBody>
      </p:sp>
    </p:spTree>
    <p:extLst>
      <p:ext uri="{BB962C8B-B14F-4D97-AF65-F5344CB8AC3E}">
        <p14:creationId xmlns:p14="http://schemas.microsoft.com/office/powerpoint/2010/main" val="36780345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Concept of First-Hop Redundancy Protocols</a:t>
            </a:r>
            <a:r>
              <a:rPr lang="en-US" dirty="0">
                <a:ea typeface="ＭＳ Ｐゴシック" pitchFamily="34" charset="-128"/>
              </a:rPr>
              <a:t/>
            </a:r>
            <a:br>
              <a:rPr lang="en-US" dirty="0">
                <a:ea typeface="ＭＳ Ｐゴシック" pitchFamily="34" charset="-128"/>
              </a:rPr>
            </a:br>
            <a:r>
              <a:rPr lang="en-US" dirty="0"/>
              <a:t>Steps for Router Failover</a:t>
            </a:r>
          </a:p>
        </p:txBody>
      </p:sp>
      <p:pic>
        <p:nvPicPr>
          <p:cNvPr id="4" name="Content Placeholder 3"/>
          <p:cNvPicPr>
            <a:picLocks noGrp="1" noChangeAspect="1"/>
          </p:cNvPicPr>
          <p:nvPr>
            <p:ph idx="1"/>
          </p:nvPr>
        </p:nvPicPr>
        <p:blipFill>
          <a:blip r:embed="rId3" cstate="print"/>
          <a:srcRect l="-20678" r="-20678"/>
          <a:stretch>
            <a:fillRect/>
          </a:stretch>
        </p:blipFill>
        <p:spPr>
          <a:xfrm>
            <a:off x="655638" y="1751013"/>
            <a:ext cx="7940675" cy="4310062"/>
          </a:xfrm>
          <a:ln>
            <a:solidFill>
              <a:schemeClr val="tx1"/>
            </a:solidFill>
            <a:bevel/>
          </a:ln>
        </p:spPr>
      </p:pic>
    </p:spTree>
    <p:extLst>
      <p:ext uri="{BB962C8B-B14F-4D97-AF65-F5344CB8AC3E}">
        <p14:creationId xmlns:p14="http://schemas.microsoft.com/office/powerpoint/2010/main" val="14543592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Varieties of First-Hop Redundancy Protocols</a:t>
            </a:r>
            <a:r>
              <a:rPr lang="en-US" dirty="0">
                <a:ea typeface="ＭＳ Ｐゴシック" pitchFamily="34" charset="-128"/>
              </a:rPr>
              <a:t/>
            </a:r>
            <a:br>
              <a:rPr lang="en-US" dirty="0">
                <a:ea typeface="ＭＳ Ｐゴシック" pitchFamily="34" charset="-128"/>
              </a:rPr>
            </a:br>
            <a:r>
              <a:rPr lang="en-US" dirty="0"/>
              <a:t>First-Hop Redundancy Protocols</a:t>
            </a:r>
          </a:p>
        </p:txBody>
      </p:sp>
      <p:sp>
        <p:nvSpPr>
          <p:cNvPr id="3" name="Content Placeholder 2"/>
          <p:cNvSpPr>
            <a:spLocks noGrp="1"/>
          </p:cNvSpPr>
          <p:nvPr>
            <p:ph idx="1"/>
          </p:nvPr>
        </p:nvSpPr>
        <p:spPr>
          <a:xfrm>
            <a:off x="655638" y="1751183"/>
            <a:ext cx="7940675" cy="4310605"/>
          </a:xfrm>
        </p:spPr>
        <p:txBody>
          <a:bodyPr/>
          <a:lstStyle/>
          <a:p>
            <a:r>
              <a:rPr lang="en-US" sz="2000" dirty="0"/>
              <a:t>Hot Standby Router Protocol (</a:t>
            </a:r>
            <a:r>
              <a:rPr lang="en-US" sz="2000" dirty="0" smtClean="0"/>
              <a:t>HSRP)</a:t>
            </a:r>
            <a:endParaRPr lang="en-US" sz="2000" dirty="0"/>
          </a:p>
          <a:p>
            <a:r>
              <a:rPr lang="en-US" sz="2000" dirty="0" smtClean="0"/>
              <a:t>HSRP </a:t>
            </a:r>
            <a:r>
              <a:rPr lang="en-US" sz="2000" dirty="0"/>
              <a:t>for </a:t>
            </a:r>
            <a:r>
              <a:rPr lang="en-US" sz="2000" dirty="0" smtClean="0"/>
              <a:t>IPv6</a:t>
            </a:r>
            <a:endParaRPr lang="en-US" sz="2000" dirty="0"/>
          </a:p>
          <a:p>
            <a:r>
              <a:rPr lang="en-US" sz="2000" dirty="0"/>
              <a:t>Virtual Router Redundancy Protocol version 2 (</a:t>
            </a:r>
            <a:r>
              <a:rPr lang="en-US" sz="2000" dirty="0" smtClean="0"/>
              <a:t>VRRPv2)</a:t>
            </a:r>
          </a:p>
          <a:p>
            <a:r>
              <a:rPr lang="en-US" sz="2000" dirty="0" smtClean="0"/>
              <a:t>VRRPv3</a:t>
            </a:r>
            <a:endParaRPr lang="en-US" sz="2000" dirty="0"/>
          </a:p>
          <a:p>
            <a:r>
              <a:rPr lang="en-US" sz="2000" dirty="0" smtClean="0"/>
              <a:t>Gateway </a:t>
            </a:r>
            <a:r>
              <a:rPr lang="en-US" sz="2000" dirty="0"/>
              <a:t>Load Balancing Protocol (</a:t>
            </a:r>
            <a:r>
              <a:rPr lang="en-US" sz="2000" dirty="0" smtClean="0"/>
              <a:t>GLBP)</a:t>
            </a:r>
            <a:endParaRPr lang="en-US" sz="2000" dirty="0"/>
          </a:p>
          <a:p>
            <a:r>
              <a:rPr lang="en-US" sz="2000" dirty="0"/>
              <a:t>GLBP </a:t>
            </a:r>
            <a:r>
              <a:rPr lang="en-US" sz="2000" dirty="0" smtClean="0"/>
              <a:t>for IPv6 </a:t>
            </a:r>
          </a:p>
          <a:p>
            <a:r>
              <a:rPr lang="en-US" sz="2000" dirty="0" smtClean="0"/>
              <a:t>ICMP </a:t>
            </a:r>
            <a:r>
              <a:rPr lang="en-US" sz="2000" dirty="0"/>
              <a:t>Router Discovery Protocol (IRDP)</a:t>
            </a:r>
          </a:p>
        </p:txBody>
      </p:sp>
    </p:spTree>
    <p:extLst>
      <p:ext uri="{BB962C8B-B14F-4D97-AF65-F5344CB8AC3E}">
        <p14:creationId xmlns:p14="http://schemas.microsoft.com/office/powerpoint/2010/main" val="3603588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Varieties of First-Hop Redundancy Protocols</a:t>
            </a:r>
            <a:r>
              <a:rPr lang="en-US" dirty="0">
                <a:ea typeface="ＭＳ Ｐゴシック" pitchFamily="34" charset="-128"/>
              </a:rPr>
              <a:t/>
            </a:r>
            <a:br>
              <a:rPr lang="en-US" dirty="0">
                <a:ea typeface="ＭＳ Ｐゴシック" pitchFamily="34" charset="-128"/>
              </a:rPr>
            </a:br>
            <a:r>
              <a:rPr lang="en-US" dirty="0"/>
              <a:t>First-Hop Redundancy Protocols</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863" y="1997756"/>
            <a:ext cx="7239861" cy="428693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671292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FHRP Verification</a:t>
            </a:r>
            <a:r>
              <a:rPr lang="en-US" dirty="0">
                <a:ea typeface="ＭＳ Ｐゴシック" pitchFamily="34" charset="-128"/>
              </a:rPr>
              <a:t/>
            </a:r>
            <a:br>
              <a:rPr lang="en-US" dirty="0">
                <a:ea typeface="ＭＳ Ｐゴシック" pitchFamily="34" charset="-128"/>
              </a:rPr>
            </a:br>
            <a:r>
              <a:rPr lang="en-US" dirty="0"/>
              <a:t>HSRP Verification</a:t>
            </a:r>
          </a:p>
        </p:txBody>
      </p:sp>
      <p:pic>
        <p:nvPicPr>
          <p:cNvPr id="4" name="Content Placeholder 3"/>
          <p:cNvPicPr>
            <a:picLocks noGrp="1" noChangeAspect="1"/>
          </p:cNvPicPr>
          <p:nvPr>
            <p:ph idx="1"/>
          </p:nvPr>
        </p:nvPicPr>
        <p:blipFill>
          <a:blip r:embed="rId3" cstate="print"/>
          <a:srcRect l="-24328" r="-24328"/>
          <a:stretch>
            <a:fillRect/>
          </a:stretch>
        </p:blipFill>
        <p:spPr>
          <a:xfrm>
            <a:off x="655638" y="1751013"/>
            <a:ext cx="7940675" cy="4310062"/>
          </a:xfrm>
        </p:spPr>
      </p:pic>
    </p:spTree>
    <p:extLst>
      <p:ext uri="{BB962C8B-B14F-4D97-AF65-F5344CB8AC3E}">
        <p14:creationId xmlns:p14="http://schemas.microsoft.com/office/powerpoint/2010/main" val="15532911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FHRP Verification</a:t>
            </a:r>
            <a:r>
              <a:rPr lang="en-US" dirty="0">
                <a:ea typeface="ＭＳ Ｐゴシック" pitchFamily="34" charset="-128"/>
              </a:rPr>
              <a:t/>
            </a:r>
            <a:br>
              <a:rPr lang="en-US" dirty="0">
                <a:ea typeface="ＭＳ Ｐゴシック" pitchFamily="34" charset="-128"/>
              </a:rPr>
            </a:br>
            <a:r>
              <a:rPr lang="en-US" dirty="0"/>
              <a:t>GLBP Verification</a:t>
            </a:r>
          </a:p>
        </p:txBody>
      </p:sp>
      <p:pic>
        <p:nvPicPr>
          <p:cNvPr id="4" name="Content Placeholder 3"/>
          <p:cNvPicPr>
            <a:picLocks noGrp="1" noChangeAspect="1"/>
          </p:cNvPicPr>
          <p:nvPr>
            <p:ph idx="1"/>
          </p:nvPr>
        </p:nvPicPr>
        <p:blipFill>
          <a:blip r:embed="rId3" cstate="print"/>
          <a:srcRect l="1781" t="2353" r="4269" b="3785"/>
          <a:stretch>
            <a:fillRect/>
          </a:stretch>
        </p:blipFill>
        <p:spPr>
          <a:xfrm>
            <a:off x="3918857" y="2888343"/>
            <a:ext cx="4455886" cy="3599543"/>
          </a:xfrm>
          <a:prstGeom prst="rect">
            <a:avLst/>
          </a:prstGeom>
          <a:ln w="12700" cap="sq">
            <a:solidFill>
              <a:schemeClr val="tx1"/>
            </a:solidFill>
            <a:prstDash val="solid"/>
            <a:miter lim="800000"/>
          </a:ln>
          <a:effectLst>
            <a:outerShdw blurRad="50800" dist="38100" dir="2700000" algn="tl" rotWithShape="0">
              <a:srgbClr val="000000">
                <a:alpha val="43000"/>
              </a:srgbClr>
            </a:outerShdw>
          </a:effectLst>
        </p:spPr>
      </p:pic>
      <p:sp>
        <p:nvSpPr>
          <p:cNvPr id="5" name="Content Placeholder 2"/>
          <p:cNvSpPr txBox="1">
            <a:spLocks/>
          </p:cNvSpPr>
          <p:nvPr/>
        </p:nvSpPr>
        <p:spPr bwMode="auto">
          <a:xfrm>
            <a:off x="595086" y="1751183"/>
            <a:ext cx="8001227" cy="478024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marL="236538" lvl="0" indent="-236538" algn="l" defTabSz="814388">
              <a:lnSpc>
                <a:spcPct val="95000"/>
              </a:lnSpc>
              <a:spcBef>
                <a:spcPct val="50000"/>
              </a:spcBef>
              <a:buClr>
                <a:srgbClr val="708CA1"/>
              </a:buClr>
              <a:buFont typeface="Wingdings" pitchFamily="2" charset="2"/>
              <a:buChar char="§"/>
            </a:pPr>
            <a:r>
              <a:rPr lang="en-US" sz="2000" dirty="0" smtClean="0"/>
              <a:t>Gateway Load Balancing Protocol (GLBP) is a Cisco proprietary solution to allow automatic selection and simultaneous use of multiple available gateways in addition to automatic failover between those gateways.</a:t>
            </a:r>
            <a:endParaRPr kumimoji="0" lang="en-US" sz="200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390389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496004"/>
            <a:ext cx="3854450" cy="1481138"/>
          </a:xfrm>
        </p:spPr>
        <p:txBody>
          <a:bodyPr/>
          <a:lstStyle/>
          <a:p>
            <a:pPr eaLnBrk="1" hangingPunct="1"/>
            <a:r>
              <a:rPr lang="en-US" sz="2400" dirty="0" smtClean="0">
                <a:cs typeface="Arial" charset="0"/>
              </a:rPr>
              <a:t>2.5 Summary</a:t>
            </a:r>
            <a:br>
              <a:rPr lang="en-US" sz="2400" dirty="0" smtClean="0">
                <a:cs typeface="Arial" charset="0"/>
              </a:rPr>
            </a:br>
            <a:r>
              <a:rPr lang="en-US" sz="2400" dirty="0" smtClean="0">
                <a:cs typeface="Arial" charset="0"/>
              </a:rPr>
              <a:t/>
            </a:r>
            <a:br>
              <a:rPr lang="en-US" sz="2400" dirty="0" smtClean="0">
                <a:cs typeface="Arial" charset="0"/>
              </a:rPr>
            </a:br>
            <a:endParaRPr lang="en-US" sz="2400" dirty="0" smtClean="0">
              <a:cs typeface="Arial" charset="0"/>
            </a:endParaRP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2: Summary</a:t>
            </a:r>
          </a:p>
        </p:txBody>
      </p:sp>
      <p:sp>
        <p:nvSpPr>
          <p:cNvPr id="6147" name="Rectangle 3"/>
          <p:cNvSpPr>
            <a:spLocks noGrp="1" noChangeArrowheads="1"/>
          </p:cNvSpPr>
          <p:nvPr>
            <p:ph idx="1"/>
          </p:nvPr>
        </p:nvSpPr>
        <p:spPr>
          <a:xfrm>
            <a:off x="719138" y="1471613"/>
            <a:ext cx="8131175" cy="4437062"/>
          </a:xfrm>
        </p:spPr>
        <p:txBody>
          <a:bodyPr/>
          <a:lstStyle/>
          <a:p>
            <a:r>
              <a:rPr lang="en-US" sz="2000" dirty="0" smtClean="0"/>
              <a:t>IEEE </a:t>
            </a:r>
            <a:r>
              <a:rPr lang="en-US" sz="2000" dirty="0"/>
              <a:t>802.1D is implemented on Cisco switches on a per-VLAN basis in the form of PVST+. This is the default configuration on Cisco switches</a:t>
            </a:r>
            <a:r>
              <a:rPr lang="en-US" sz="2000" dirty="0" smtClean="0"/>
              <a:t>.</a:t>
            </a:r>
          </a:p>
          <a:p>
            <a:r>
              <a:rPr lang="en-US" sz="2000" dirty="0"/>
              <a:t>RSTP, can be implemented on Cisco switches on a per-VLAN basis in the form of Rapid PVST+</a:t>
            </a:r>
            <a:r>
              <a:rPr lang="en-US" sz="2000" dirty="0" smtClean="0"/>
              <a:t>.</a:t>
            </a:r>
          </a:p>
          <a:p>
            <a:r>
              <a:rPr lang="en-US" sz="2000" dirty="0"/>
              <a:t>With PVST+ and Rapid PVST+, root bridges can be configured proactively to enable spanning tree load balancing</a:t>
            </a:r>
            <a:r>
              <a:rPr lang="en-US" sz="2000" dirty="0" smtClean="0"/>
              <a:t>.</a:t>
            </a:r>
          </a:p>
          <a:p>
            <a:r>
              <a:rPr lang="en-US" sz="2000" dirty="0"/>
              <a:t>First hop redundancy protocols, such as HSRP, VRRP, and GLBP provide alternate default gateways for hosts in the switched environment. </a:t>
            </a:r>
            <a:endParaRPr lang="en-US" sz="2000" dirty="0" smtClean="0"/>
          </a:p>
          <a:p>
            <a:pPr marL="0" indent="0" eaLnBrk="1" hangingPunct="1">
              <a:buFont typeface="Wingdings" pitchFamily="2" charset="2"/>
              <a:buNone/>
              <a:defRPr/>
            </a:pPr>
            <a:endParaRPr lang="en-US" dirty="0"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smtClean="0"/>
              <a:t>Issues with Layer </a:t>
            </a:r>
            <a:r>
              <a:rPr lang="en-US" dirty="0"/>
              <a:t>1 Redundancy: </a:t>
            </a:r>
            <a:r>
              <a:rPr lang="en-US" dirty="0" smtClean="0"/>
              <a:t/>
            </a:r>
            <a:br>
              <a:rPr lang="en-US" dirty="0" smtClean="0"/>
            </a:br>
            <a:r>
              <a:rPr lang="en-US" dirty="0" smtClean="0"/>
              <a:t>MAC </a:t>
            </a:r>
            <a:r>
              <a:rPr lang="en-US" dirty="0"/>
              <a:t>Database Instability</a:t>
            </a:r>
          </a:p>
        </p:txBody>
      </p:sp>
      <p:sp>
        <p:nvSpPr>
          <p:cNvPr id="5" name="Content Placeholder 4"/>
          <p:cNvSpPr>
            <a:spLocks noGrp="1"/>
          </p:cNvSpPr>
          <p:nvPr>
            <p:ph idx="1"/>
          </p:nvPr>
        </p:nvSpPr>
        <p:spPr>
          <a:xfrm>
            <a:off x="655638" y="2041464"/>
            <a:ext cx="7940675" cy="3835230"/>
          </a:xfrm>
        </p:spPr>
        <p:txBody>
          <a:bodyPr/>
          <a:lstStyle/>
          <a:p>
            <a:r>
              <a:rPr lang="en-US" sz="2000" dirty="0"/>
              <a:t>Ethernet frames do not have a time to live (TTL) </a:t>
            </a:r>
            <a:r>
              <a:rPr lang="en-US" sz="2000" dirty="0" smtClean="0"/>
              <a:t>attribute. </a:t>
            </a:r>
          </a:p>
          <a:p>
            <a:pPr marL="742950" lvl="1" indent="-285750">
              <a:buFont typeface="Arial" pitchFamily="34" charset="0"/>
              <a:buChar char="•"/>
            </a:pPr>
            <a:r>
              <a:rPr lang="en-US" dirty="0" smtClean="0"/>
              <a:t>Frames continue </a:t>
            </a:r>
            <a:r>
              <a:rPr lang="en-US" dirty="0"/>
              <a:t>to propagate between switches endlessly, or until a link is disrupted and breaks the loop. </a:t>
            </a:r>
            <a:endParaRPr lang="en-US" dirty="0" smtClean="0"/>
          </a:p>
          <a:p>
            <a:pPr marL="742950" lvl="1" indent="-285750">
              <a:buFont typeface="Arial" pitchFamily="34" charset="0"/>
              <a:buChar char="•"/>
            </a:pPr>
            <a:r>
              <a:rPr lang="en-US" dirty="0" smtClean="0"/>
              <a:t>Results in </a:t>
            </a:r>
            <a:r>
              <a:rPr lang="en-US" dirty="0"/>
              <a:t>MAC database instability. </a:t>
            </a:r>
            <a:endParaRPr lang="en-US" dirty="0" smtClean="0"/>
          </a:p>
          <a:p>
            <a:pPr marL="742950" lvl="1" indent="-285750">
              <a:buFont typeface="Arial" pitchFamily="34" charset="0"/>
              <a:buChar char="•"/>
            </a:pPr>
            <a:r>
              <a:rPr lang="en-US" dirty="0" smtClean="0"/>
              <a:t>Can occur </a:t>
            </a:r>
            <a:r>
              <a:rPr lang="en-US" dirty="0"/>
              <a:t>due to broadcast frames forwarding</a:t>
            </a:r>
            <a:r>
              <a:rPr lang="en-US" dirty="0" smtClean="0"/>
              <a:t>. </a:t>
            </a:r>
          </a:p>
          <a:p>
            <a:r>
              <a:rPr lang="en-US" sz="2000" dirty="0" smtClean="0"/>
              <a:t>If </a:t>
            </a:r>
            <a:r>
              <a:rPr lang="en-US" sz="2000" dirty="0"/>
              <a:t>there is more than one path for the frame to be forwarded out, an endless loop can result. </a:t>
            </a:r>
            <a:endParaRPr lang="en-US" sz="2000" dirty="0" smtClean="0"/>
          </a:p>
          <a:p>
            <a:pPr marL="742950" lvl="1" indent="-285750">
              <a:buFont typeface="Arial" pitchFamily="34" charset="0"/>
              <a:buChar char="•"/>
            </a:pPr>
            <a:r>
              <a:rPr lang="en-US" dirty="0" smtClean="0"/>
              <a:t>When a loop occurs, it is </a:t>
            </a:r>
            <a:r>
              <a:rPr lang="en-US" dirty="0"/>
              <a:t>possible for the MAC address table on a switch to constantly change with the updates from the broadcast frames, resulting in MAC database instability.</a:t>
            </a:r>
          </a:p>
        </p:txBody>
      </p:sp>
    </p:spTree>
    <p:extLst>
      <p:ext uri="{BB962C8B-B14F-4D97-AF65-F5344CB8AC3E}">
        <p14:creationId xmlns:p14="http://schemas.microsoft.com/office/powerpoint/2010/main" val="11843923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Broadcast Storms</a:t>
            </a:r>
          </a:p>
        </p:txBody>
      </p:sp>
      <p:sp>
        <p:nvSpPr>
          <p:cNvPr id="3" name="Content Placeholder 2"/>
          <p:cNvSpPr>
            <a:spLocks noGrp="1"/>
          </p:cNvSpPr>
          <p:nvPr>
            <p:ph idx="1"/>
          </p:nvPr>
        </p:nvSpPr>
        <p:spPr>
          <a:xfrm>
            <a:off x="655638" y="1954379"/>
            <a:ext cx="7940675" cy="4310605"/>
          </a:xfrm>
        </p:spPr>
        <p:txBody>
          <a:bodyPr/>
          <a:lstStyle/>
          <a:p>
            <a:r>
              <a:rPr lang="en-US" sz="2000" dirty="0"/>
              <a:t>A broadcast storm occurs when there are so many broadcast frames caught in a Layer 2 loop that all available bandwidth is </a:t>
            </a:r>
            <a:r>
              <a:rPr lang="en-US" sz="2000" dirty="0" smtClean="0"/>
              <a:t>consumed.  It is also </a:t>
            </a:r>
            <a:r>
              <a:rPr lang="en-US" sz="2000" dirty="0"/>
              <a:t>k</a:t>
            </a:r>
            <a:r>
              <a:rPr lang="en-US" sz="2000" dirty="0" smtClean="0"/>
              <a:t>nown as denial of service</a:t>
            </a:r>
            <a:endParaRPr lang="en-US" sz="2000" dirty="0"/>
          </a:p>
          <a:p>
            <a:r>
              <a:rPr lang="en-US" sz="2000" dirty="0"/>
              <a:t>A broadcast storm is inevitable on a looped network. </a:t>
            </a:r>
            <a:endParaRPr lang="en-US" sz="2000" dirty="0" smtClean="0"/>
          </a:p>
          <a:p>
            <a:pPr marL="800100" lvl="1" indent="-342900">
              <a:buFont typeface="Arial" pitchFamily="34" charset="0"/>
              <a:buChar char="•"/>
            </a:pPr>
            <a:r>
              <a:rPr lang="en-US" dirty="0" smtClean="0"/>
              <a:t>As </a:t>
            </a:r>
            <a:r>
              <a:rPr lang="en-US" dirty="0"/>
              <a:t>more devices send broadcasts over the network, more traffic is caught within the </a:t>
            </a:r>
            <a:r>
              <a:rPr lang="en-US" dirty="0" smtClean="0"/>
              <a:t>loop; thus consuming</a:t>
            </a:r>
            <a:r>
              <a:rPr lang="en-US" dirty="0"/>
              <a:t> </a:t>
            </a:r>
            <a:r>
              <a:rPr lang="en-US" dirty="0" smtClean="0"/>
              <a:t>more resources</a:t>
            </a:r>
            <a:r>
              <a:rPr lang="en-US" dirty="0"/>
              <a:t>. </a:t>
            </a:r>
            <a:endParaRPr lang="en-US" dirty="0" smtClean="0"/>
          </a:p>
          <a:p>
            <a:pPr marL="800100" lvl="1" indent="-342900">
              <a:buFont typeface="Arial" pitchFamily="34" charset="0"/>
              <a:buChar char="•"/>
            </a:pPr>
            <a:r>
              <a:rPr lang="en-US" dirty="0" smtClean="0"/>
              <a:t>This </a:t>
            </a:r>
            <a:r>
              <a:rPr lang="en-US" dirty="0"/>
              <a:t>eventually creates a broadcast storm that causes the network to fail.</a:t>
            </a:r>
          </a:p>
        </p:txBody>
      </p:sp>
    </p:spTree>
    <p:extLst>
      <p:ext uri="{BB962C8B-B14F-4D97-AF65-F5344CB8AC3E}">
        <p14:creationId xmlns:p14="http://schemas.microsoft.com/office/powerpoint/2010/main" val="4165980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Broadcast Storms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4805" y="1932666"/>
            <a:ext cx="6795491" cy="455521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5892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1074279"/>
            <a:ext cx="8145462" cy="838200"/>
          </a:xfrm>
        </p:spPr>
        <p:txBody>
          <a:bodyPr/>
          <a:lstStyle/>
          <a:p>
            <a:r>
              <a:rPr lang="en-US" sz="1800" dirty="0" smtClean="0">
                <a:ea typeface="ＭＳ Ｐゴシック" pitchFamily="34" charset="-128"/>
              </a:rPr>
              <a:t>Purpose of Spanning Tree</a:t>
            </a:r>
            <a:r>
              <a:rPr lang="en-US" dirty="0">
                <a:ea typeface="ＭＳ Ｐゴシック" pitchFamily="34" charset="-128"/>
              </a:rPr>
              <a:t/>
            </a:r>
            <a:br>
              <a:rPr lang="en-US" dirty="0">
                <a:ea typeface="ＭＳ Ｐゴシック" pitchFamily="34" charset="-128"/>
              </a:rPr>
            </a:br>
            <a:r>
              <a:rPr lang="en-US" dirty="0"/>
              <a:t>Issues with Layer 1 Redundancy: Duplicate Unicast Frames</a:t>
            </a:r>
          </a:p>
        </p:txBody>
      </p:sp>
      <p:sp>
        <p:nvSpPr>
          <p:cNvPr id="3" name="Content Placeholder 2"/>
          <p:cNvSpPr>
            <a:spLocks noGrp="1"/>
          </p:cNvSpPr>
          <p:nvPr>
            <p:ph idx="1"/>
          </p:nvPr>
        </p:nvSpPr>
        <p:spPr>
          <a:xfrm>
            <a:off x="655638" y="2026949"/>
            <a:ext cx="7940675" cy="4310605"/>
          </a:xfrm>
        </p:spPr>
        <p:txBody>
          <a:bodyPr/>
          <a:lstStyle/>
          <a:p>
            <a:r>
              <a:rPr lang="en-US" sz="2000" dirty="0" smtClean="0"/>
              <a:t>Unicast </a:t>
            </a:r>
            <a:r>
              <a:rPr lang="en-US" sz="2000" dirty="0"/>
              <a:t>frames sent onto a looped network can result in duplicate frames arriving at the destination device</a:t>
            </a:r>
            <a:r>
              <a:rPr lang="en-US" sz="2000" dirty="0" smtClean="0"/>
              <a:t>.</a:t>
            </a:r>
          </a:p>
          <a:p>
            <a:r>
              <a:rPr lang="en-US" sz="2000" dirty="0"/>
              <a:t>Most upper layer protocols are not designed to recognize, or cope with, duplicate transmissions. </a:t>
            </a:r>
            <a:endParaRPr lang="en-US" sz="2000" dirty="0" smtClean="0"/>
          </a:p>
          <a:p>
            <a:r>
              <a:rPr lang="en-US" sz="2000" dirty="0" smtClean="0"/>
              <a:t>Layer </a:t>
            </a:r>
            <a:r>
              <a:rPr lang="en-US" sz="2000" dirty="0"/>
              <a:t>2 LAN protocols, such as Ethernet, lack a mechanism to recognize and eliminate endlessly looping frames.</a:t>
            </a:r>
          </a:p>
        </p:txBody>
      </p:sp>
    </p:spTree>
    <p:extLst>
      <p:ext uri="{BB962C8B-B14F-4D97-AF65-F5344CB8AC3E}">
        <p14:creationId xmlns:p14="http://schemas.microsoft.com/office/powerpoint/2010/main" val="1547213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25501</TotalTime>
  <Pages>28</Pages>
  <Words>1871</Words>
  <Application>Microsoft Office PowerPoint</Application>
  <PresentationFormat>On-screen Show (4:3)</PresentationFormat>
  <Paragraphs>413</Paragraphs>
  <Slides>60</Slides>
  <Notes>59</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PPT-TMPLT-WHT_C</vt:lpstr>
      <vt:lpstr>NetAcad-4F_PPT-WHT_060408</vt:lpstr>
      <vt:lpstr>Chapter 2: LAN Redundancy</vt:lpstr>
      <vt:lpstr>Chapter 2</vt:lpstr>
      <vt:lpstr>Chapter 2: Objectives</vt:lpstr>
      <vt:lpstr>2.1 Spanning Tree Concepts</vt:lpstr>
      <vt:lpstr>Purpose of Spanning Tree Redundancy at OSI Layers 1 and 2</vt:lpstr>
      <vt:lpstr>Purpose of Spanning Tree Issues with Layer 1 Redundancy:  MAC Database Instability</vt:lpstr>
      <vt:lpstr>Purpose of Spanning Tree Issues with Layer 1 Redundancy: Broadcast Storms</vt:lpstr>
      <vt:lpstr>Purpose of Spanning Tree Issues with Layer 1 Redundancy: Broadcast Storms</vt:lpstr>
      <vt:lpstr>Purpose of Spanning Tree Issues with Layer 1 Redundancy: Duplicate Unicast Frames</vt:lpstr>
      <vt:lpstr>Purpose of Spanning Tree Issues with Layer 1 Redundancy: Duplicate Unicast Frames</vt:lpstr>
      <vt:lpstr>STP Operation Spanning Tree Algorithm: Introduction</vt:lpstr>
      <vt:lpstr>STP Operation Spanning Tree Algorithm: Introduction</vt:lpstr>
      <vt:lpstr>STP Operation Spanning Tree Algorithm: Introduction</vt:lpstr>
      <vt:lpstr>STP Operation Spanning Tree Algorithm: Introduction</vt:lpstr>
      <vt:lpstr>STP Operation Spanning Tree Algorithm: Port Roles</vt:lpstr>
      <vt:lpstr>STP Operation Spanning Tree Algorithm: Root Bridge</vt:lpstr>
      <vt:lpstr>STP Operation Spanning Tree Algorithm: Path Cost</vt:lpstr>
      <vt:lpstr>STP Operation 802.1D BPDU Frame Format</vt:lpstr>
      <vt:lpstr>STP Operation BPDU Propagation and Process</vt:lpstr>
      <vt:lpstr>STP Operation BPDU Propagation and Process</vt:lpstr>
      <vt:lpstr>STP Operation Extended System ID</vt:lpstr>
      <vt:lpstr>STP Operation Extended System ID</vt:lpstr>
      <vt:lpstr>2.2 Varieties of Spanning Tree Protocols</vt:lpstr>
      <vt:lpstr>Overview List of Spanning Tree Protocols</vt:lpstr>
      <vt:lpstr>STP Overview Characteristics of the Spanning Tree Protocols</vt:lpstr>
      <vt:lpstr>PVST+ Overview of PVST+</vt:lpstr>
      <vt:lpstr>PVST+ Overview of PVST+</vt:lpstr>
      <vt:lpstr>PVST+ Port States and PVST+ Operation</vt:lpstr>
      <vt:lpstr>PVST+ Extended System ID and PVST+ Operation</vt:lpstr>
      <vt:lpstr>Rapid PVST+ Overview of Rapid PVST+</vt:lpstr>
      <vt:lpstr>Rapid PVST+ Overview of Rapid PVST+</vt:lpstr>
      <vt:lpstr>Rapid PVST+ RSTP BPDU</vt:lpstr>
      <vt:lpstr>Rapid PVST+ Edge Ports</vt:lpstr>
      <vt:lpstr>Rapid PVST+ Link Types</vt:lpstr>
      <vt:lpstr>2.3 Spanning Tree Configuration</vt:lpstr>
      <vt:lpstr>PVST+ Configuration Catalyst 2960 Default Configuration</vt:lpstr>
      <vt:lpstr>PVST+ Configuration Configuring and Verifying the Bridge ID</vt:lpstr>
      <vt:lpstr>PVST+ Configuration Configuring and Verifying the Bridge ID</vt:lpstr>
      <vt:lpstr>PVST+ Configuration PortFast and BPDU Guard</vt:lpstr>
      <vt:lpstr>PVST+ Configuration PVST+ Load Balancing</vt:lpstr>
      <vt:lpstr>PVST+ Configuration PVST+ Load Balancing</vt:lpstr>
      <vt:lpstr>PVST+ Configuration PVST+ Load Balancing</vt:lpstr>
      <vt:lpstr>PVST+ Configuration PVST+ Load Balancing</vt:lpstr>
      <vt:lpstr>Rapid PVST+ Configuration Spanning Tree Mode</vt:lpstr>
      <vt:lpstr>STP Configuration Issues Analyzing the STP Topology</vt:lpstr>
      <vt:lpstr>STP Configuration Issues Expected Topology versus Actual Topology</vt:lpstr>
      <vt:lpstr>STP Configuration Issues Overview of Spanning Tree Status</vt:lpstr>
      <vt:lpstr>STP Configuration Issues Spanning-Tree Failure Consequences</vt:lpstr>
      <vt:lpstr>STP Configuration Issues Repairing a Spanning Tree Problem</vt:lpstr>
      <vt:lpstr>2.4  First-Hop Redundancy Protocols </vt:lpstr>
      <vt:lpstr>Concept of First-Hop Redundancy Protocols Default Gateway Limitations</vt:lpstr>
      <vt:lpstr>Concept of First-Hop Redundancy Protocols Router Redundancy</vt:lpstr>
      <vt:lpstr>Concept of First-Hop Redundancy Protocols Steps for Router Failover</vt:lpstr>
      <vt:lpstr>Varieties of First-Hop Redundancy Protocols First-Hop Redundancy Protocols</vt:lpstr>
      <vt:lpstr>Varieties of First-Hop Redundancy Protocols First-Hop Redundancy Protocols</vt:lpstr>
      <vt:lpstr>FHRP Verification HSRP Verification</vt:lpstr>
      <vt:lpstr>FHRP Verification GLBP Verification</vt:lpstr>
      <vt:lpstr>2.5 Summary  </vt:lpstr>
      <vt:lpstr>Chapter 2: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1274</cp:revision>
  <cp:lastPrinted>1999-01-27T00:54:54Z</cp:lastPrinted>
  <dcterms:created xsi:type="dcterms:W3CDTF">2006-10-23T15:07:30Z</dcterms:created>
  <dcterms:modified xsi:type="dcterms:W3CDTF">2013-10-07T00:35:05Z</dcterms:modified>
</cp:coreProperties>
</file>