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9"/>
  </p:notesMasterIdLst>
  <p:handoutMasterIdLst>
    <p:handoutMasterId r:id="rId20"/>
  </p:handoutMasterIdLst>
  <p:sldIdLst>
    <p:sldId id="500" r:id="rId3"/>
    <p:sldId id="541" r:id="rId4"/>
    <p:sldId id="782" r:id="rId5"/>
    <p:sldId id="824" r:id="rId6"/>
    <p:sldId id="785" r:id="rId7"/>
    <p:sldId id="816" r:id="rId8"/>
    <p:sldId id="817" r:id="rId9"/>
    <p:sldId id="818" r:id="rId10"/>
    <p:sldId id="819" r:id="rId11"/>
    <p:sldId id="825" r:id="rId12"/>
    <p:sldId id="820" r:id="rId13"/>
    <p:sldId id="821" r:id="rId14"/>
    <p:sldId id="822" r:id="rId15"/>
    <p:sldId id="823" r:id="rId16"/>
    <p:sldId id="783" r:id="rId17"/>
    <p:sldId id="681" r:id="rId1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9" autoAdjust="0"/>
    <p:restoredTop sz="84254" autoAdjust="0"/>
  </p:normalViewPr>
  <p:slideViewPr>
    <p:cSldViewPr snapToGrid="0">
      <p:cViewPr>
        <p:scale>
          <a:sx n="66" d="100"/>
          <a:sy n="66" d="100"/>
        </p:scale>
        <p:origin x="-238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7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0" dirty="0" smtClean="0"/>
              <a:t>Scaling Networks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300" b="0" dirty="0" smtClean="0"/>
              <a:t>Chapter 3:</a:t>
            </a:r>
            <a:r>
              <a:rPr lang="en-US" sz="1400" b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Link Aggregation</a:t>
            </a:r>
          </a:p>
          <a:p>
            <a:pPr>
              <a:buFontTx/>
              <a:buNone/>
            </a:pP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0" dirty="0" smtClean="0"/>
              <a:t>Scaling Networks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300" b="0" dirty="0" smtClean="0"/>
              <a:t>Chapter 3:</a:t>
            </a:r>
            <a:r>
              <a:rPr lang="en-US" sz="1400" b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Link Aggregation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 smtClean="0">
                <a:ea typeface="ＭＳ Ｐゴシック" pitchFamily="34" charset="-128"/>
              </a:rPr>
              <a:t>3.2.1.1 Configuration Guidelines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 smtClean="0">
                <a:ea typeface="ＭＳ Ｐゴシック" pitchFamily="34" charset="-128"/>
              </a:rPr>
              <a:t>3.2.1.2 Configuring Interfaces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 smtClean="0">
                <a:ea typeface="ＭＳ Ｐゴシック" pitchFamily="34" charset="-128"/>
              </a:rPr>
              <a:t>3.2.2.1 Verifying EtherChannel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 smtClean="0">
                <a:ea typeface="ＭＳ Ｐゴシック" pitchFamily="34" charset="-128"/>
              </a:rPr>
              <a:t>3.2.2.2 Troubleshooting EtherChannel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Chapter 3 Summary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Chapter 3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Chapter 3 Objectives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0" dirty="0" smtClean="0"/>
              <a:t>Scaling Networks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300" b="0" dirty="0" smtClean="0"/>
              <a:t>Chapter 3:</a:t>
            </a:r>
            <a:r>
              <a:rPr lang="en-US" sz="1400" b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Link Aggregation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 smtClean="0">
                <a:ea typeface="ＭＳ Ｐゴシック" pitchFamily="34" charset="-128"/>
              </a:rPr>
              <a:t>3.1.1.1 Introduction to Link Aggregation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 smtClean="0">
                <a:ea typeface="ＭＳ Ｐゴシック" pitchFamily="34" charset="-128"/>
              </a:rPr>
              <a:t>3.1.1.2 Advantages of EtherChannel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 smtClean="0">
                <a:ea typeface="ＭＳ Ｐゴシック" pitchFamily="34" charset="-128"/>
              </a:rPr>
              <a:t>3.1.2.1 Implementation  Restrictions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 smtClean="0">
                <a:ea typeface="ＭＳ Ｐゴシック" pitchFamily="34" charset="-128"/>
              </a:rPr>
              <a:t>3.1.2.2 Port Aggregation Protocol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 smtClean="0">
                <a:ea typeface="ＭＳ Ｐゴシック" pitchFamily="34" charset="-128"/>
              </a:rPr>
              <a:t>3.1.2.3 Link Aggregation Control Protocol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3: Link Aggregation</a:t>
            </a:r>
            <a:br>
              <a:rPr lang="en-US" sz="2800" dirty="0" smtClean="0"/>
            </a:b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Scaling Networks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40" y="2263775"/>
            <a:ext cx="4579215" cy="1481138"/>
          </a:xfrm>
        </p:spPr>
        <p:txBody>
          <a:bodyPr/>
          <a:lstStyle/>
          <a:p>
            <a:pPr eaLnBrk="1" hangingPunct="1"/>
            <a:r>
              <a:rPr lang="en-US" sz="2200" dirty="0"/>
              <a:t>3.2 Link Aggregation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3329527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EtherChannel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Configuration Guidelines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3" y="1463005"/>
            <a:ext cx="8038414" cy="5082937"/>
          </a:xfrm>
        </p:spPr>
        <p:txBody>
          <a:bodyPr/>
          <a:lstStyle/>
          <a:p>
            <a:r>
              <a:rPr lang="en-US" sz="2000" dirty="0" smtClean="0"/>
              <a:t>EtherChannel must be supported.</a:t>
            </a:r>
          </a:p>
          <a:p>
            <a:r>
              <a:rPr lang="en-US" sz="2000" dirty="0" smtClean="0"/>
              <a:t>Speed and duplex must match.</a:t>
            </a:r>
          </a:p>
          <a:p>
            <a:r>
              <a:rPr lang="en-US" sz="2000" dirty="0" smtClean="0"/>
              <a:t>VLAN match – All interfaces are in the same VLAN. </a:t>
            </a:r>
          </a:p>
          <a:p>
            <a:r>
              <a:rPr lang="en-US" sz="2000" dirty="0" smtClean="0"/>
              <a:t>Range of VLAN</a:t>
            </a:r>
            <a:r>
              <a:rPr lang="en-US" sz="2000" b="1" dirty="0" smtClean="0"/>
              <a:t> </a:t>
            </a:r>
            <a:r>
              <a:rPr lang="en-US" sz="2000" dirty="0"/>
              <a:t> –</a:t>
            </a:r>
            <a:r>
              <a:rPr lang="en-US" sz="2000" b="1" dirty="0" smtClean="0"/>
              <a:t> </a:t>
            </a:r>
            <a:r>
              <a:rPr lang="en-US" sz="2000" dirty="0" smtClean="0"/>
              <a:t>Same range on all interfaces.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46294" t="36111" r="14774" b="15079"/>
          <a:stretch>
            <a:fillRect/>
          </a:stretch>
        </p:blipFill>
        <p:spPr bwMode="auto">
          <a:xfrm>
            <a:off x="2373087" y="3178629"/>
            <a:ext cx="4898571" cy="3452861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1800" dirty="0" smtClean="0">
                <a:ea typeface="ＭＳ Ｐゴシック" pitchFamily="34" charset="-128"/>
              </a:rPr>
              <a:t>Configuring EtherChannel 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Interfaces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3" y="1463005"/>
            <a:ext cx="8038414" cy="5082937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47187" t="29167" r="16447" b="21825"/>
          <a:stretch>
            <a:fillRect/>
          </a:stretch>
        </p:blipFill>
        <p:spPr bwMode="auto">
          <a:xfrm>
            <a:off x="1320800" y="1407560"/>
            <a:ext cx="6821714" cy="516860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Verifying and Troubleshooting  EtherChannel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EtherChannel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3" y="1463005"/>
            <a:ext cx="8038414" cy="5082937"/>
          </a:xfrm>
        </p:spPr>
        <p:txBody>
          <a:bodyPr/>
          <a:lstStyle/>
          <a:p>
            <a:r>
              <a:rPr lang="en-US" sz="2000" b="1" dirty="0" smtClean="0">
                <a:latin typeface="Courier New"/>
                <a:cs typeface="Courier New"/>
              </a:rPr>
              <a:t>show interface Port-channel </a:t>
            </a:r>
            <a:r>
              <a:rPr lang="en-US" sz="2000" dirty="0" smtClean="0"/>
              <a:t>– Displays the general status of the EtherChannel interface.</a:t>
            </a:r>
            <a:endParaRPr lang="en-US" sz="2000" b="1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show etherchannel summary </a:t>
            </a:r>
            <a:r>
              <a:rPr lang="en-US" sz="2000" dirty="0"/>
              <a:t>– Displays </a:t>
            </a:r>
            <a:r>
              <a:rPr lang="en-US" sz="2000" dirty="0" smtClean="0"/>
              <a:t>one line of information per port channel.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show </a:t>
            </a:r>
            <a:r>
              <a:rPr lang="en-US" sz="2000" b="1" dirty="0" err="1" smtClean="0">
                <a:latin typeface="Courier New"/>
                <a:cs typeface="Courier New"/>
              </a:rPr>
              <a:t>etherchannel</a:t>
            </a:r>
            <a:r>
              <a:rPr lang="en-US" sz="2000" b="1" dirty="0" smtClean="0">
                <a:latin typeface="Courier New"/>
                <a:cs typeface="Courier New"/>
              </a:rPr>
              <a:t> port-channel</a:t>
            </a:r>
            <a:r>
              <a:rPr lang="en-US" sz="2000" dirty="0" smtClean="0"/>
              <a:t> </a:t>
            </a:r>
            <a:r>
              <a:rPr lang="en-US" sz="2000" dirty="0"/>
              <a:t>– Displays information </a:t>
            </a:r>
            <a:r>
              <a:rPr lang="en-US" sz="2000" dirty="0" smtClean="0"/>
              <a:t>about a specific port channel interface.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show interfaces </a:t>
            </a:r>
            <a:r>
              <a:rPr lang="en-US" sz="2000" b="1" dirty="0" err="1" smtClean="0">
                <a:latin typeface="Courier New"/>
                <a:cs typeface="Courier New"/>
              </a:rPr>
              <a:t>etherchannel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dirty="0"/>
              <a:t>– </a:t>
            </a:r>
            <a:r>
              <a:rPr lang="en-US" sz="2000" dirty="0" smtClean="0"/>
              <a:t>Provides information about the role of the interface in the EtherChannel.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47745" t="38591" r="16335" b="36111"/>
          <a:stretch>
            <a:fillRect/>
          </a:stretch>
        </p:blipFill>
        <p:spPr bwMode="auto">
          <a:xfrm>
            <a:off x="2162628" y="4521200"/>
            <a:ext cx="4673600" cy="185057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Verifying and Troubleshooting  EtherChannel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Troubleshooting EtherChannel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3" y="1463005"/>
            <a:ext cx="8038414" cy="5082937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47745" t="34623" r="18560" b="14135"/>
          <a:stretch>
            <a:fillRect/>
          </a:stretch>
        </p:blipFill>
        <p:spPr bwMode="auto">
          <a:xfrm>
            <a:off x="304800" y="1698171"/>
            <a:ext cx="4311754" cy="3686629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 l="47769" t="34871" r="18431" b="13938"/>
          <a:stretch>
            <a:fillRect/>
          </a:stretch>
        </p:blipFill>
        <p:spPr bwMode="auto">
          <a:xfrm>
            <a:off x="4602040" y="1698172"/>
            <a:ext cx="4348695" cy="370284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3: 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CA" sz="2000" dirty="0"/>
              <a:t>This chapter </a:t>
            </a:r>
            <a:r>
              <a:rPr lang="en-CA" sz="2000" dirty="0" smtClean="0"/>
              <a:t>described:</a:t>
            </a:r>
          </a:p>
          <a:p>
            <a:pPr marL="231775" indent="-231775" eaLnBrk="1" hangingPunct="1">
              <a:defRPr/>
            </a:pPr>
            <a:r>
              <a:rPr lang="en-CA" sz="2000" dirty="0" smtClean="0"/>
              <a:t>EtherChannel and how to encompass both the PAgP-based and the LACP-based link aggregation methods </a:t>
            </a:r>
          </a:p>
          <a:p>
            <a:pPr marL="231775" indent="-231775" eaLnBrk="1" hangingPunct="1">
              <a:defRPr/>
            </a:pPr>
            <a:r>
              <a:rPr lang="en-CA" sz="2000" dirty="0" smtClean="0"/>
              <a:t>EtherChannel technologies and the various means available to implement them</a:t>
            </a:r>
          </a:p>
          <a:p>
            <a:pPr marL="231775" indent="-231775" eaLnBrk="1" hangingPunct="1">
              <a:defRPr/>
            </a:pPr>
            <a:r>
              <a:rPr lang="en-CA" sz="2000" dirty="0" smtClean="0"/>
              <a:t>The configuration, verification, and troubleshooting of EtherChannel</a:t>
            </a:r>
            <a:endParaRPr lang="en-US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3</a:t>
            </a:r>
            <a:r>
              <a:rPr lang="en-US" sz="2000" dirty="0" smtClean="0">
                <a:cs typeface="Arial" charset="0"/>
              </a:rPr>
              <a:t>.1 Link Aggregation Concepts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3</a:t>
            </a:r>
            <a:r>
              <a:rPr lang="en-US" sz="2000" dirty="0" smtClean="0">
                <a:cs typeface="Arial" charset="0"/>
              </a:rPr>
              <a:t>.2 Link Aggregation Configuration</a:t>
            </a:r>
          </a:p>
          <a:p>
            <a:pPr marL="0" indent="0" eaLnBrk="1" hangingPunct="1">
              <a:buNone/>
            </a:pPr>
            <a:r>
              <a:rPr lang="en-US" sz="2000" dirty="0">
                <a:cs typeface="Arial" charset="0"/>
              </a:rPr>
              <a:t>3</a:t>
            </a:r>
            <a:r>
              <a:rPr lang="en-US" sz="2000" dirty="0" smtClean="0">
                <a:cs typeface="Arial" charset="0"/>
              </a:rPr>
              <a:t>.3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3: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CA" sz="2000" dirty="0" smtClean="0"/>
              <a:t>Explain the operation of link aggregation in a switched LAN environment.</a:t>
            </a:r>
          </a:p>
          <a:p>
            <a:r>
              <a:rPr lang="en-CA" sz="2000" dirty="0" smtClean="0"/>
              <a:t>Describe EtherChannel technology.</a:t>
            </a:r>
            <a:endParaRPr lang="en-US" sz="2000" dirty="0" smtClean="0"/>
          </a:p>
          <a:p>
            <a:r>
              <a:rPr lang="en-CA" sz="2000" dirty="0" smtClean="0"/>
              <a:t>Configure link aggregation to improve performance on high-traffic switch links.</a:t>
            </a:r>
          </a:p>
          <a:p>
            <a:r>
              <a:rPr lang="en-CA" sz="2000" dirty="0" smtClean="0"/>
              <a:t>Configure link aggregation with EtherChannel.</a:t>
            </a:r>
          </a:p>
          <a:p>
            <a:r>
              <a:rPr lang="en-CA" sz="2000" dirty="0" smtClean="0"/>
              <a:t>Verify and troubleshoot link aggregation with EtherChannel.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83" y="2263775"/>
            <a:ext cx="4444532" cy="1481138"/>
          </a:xfrm>
        </p:spPr>
        <p:txBody>
          <a:bodyPr/>
          <a:lstStyle/>
          <a:p>
            <a:pPr eaLnBrk="1" hangingPunct="1"/>
            <a:r>
              <a:rPr lang="en-US" sz="2400" dirty="0"/>
              <a:t>3.1 Link Aggregation Concepts</a:t>
            </a:r>
          </a:p>
        </p:txBody>
      </p:sp>
    </p:spTree>
    <p:extLst>
      <p:ext uri="{BB962C8B-B14F-4D97-AF65-F5344CB8AC3E}">
        <p14:creationId xmlns:p14="http://schemas.microsoft.com/office/powerpoint/2010/main" val="29858469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Link Aggregation 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Introduction to Link Aggregation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3571875"/>
          </a:xfrm>
        </p:spPr>
        <p:txBody>
          <a:bodyPr/>
          <a:lstStyle/>
          <a:p>
            <a:r>
              <a:rPr lang="en-US" sz="2000" dirty="0" smtClean="0"/>
              <a:t>Link aggregation allows the creation of logical links made up of several physical links.</a:t>
            </a:r>
          </a:p>
          <a:p>
            <a:r>
              <a:rPr lang="en-US" sz="2000" dirty="0" smtClean="0"/>
              <a:t>EtherChannel is a form of link aggregation used in switched networks.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l="47187" t="39980" r="14551" b="19345"/>
          <a:stretch>
            <a:fillRect/>
          </a:stretch>
        </p:blipFill>
        <p:spPr bwMode="auto">
          <a:xfrm>
            <a:off x="1393371" y="2874254"/>
            <a:ext cx="6296439" cy="3763177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Link Aggregation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Advantages of EtherChannel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4299165"/>
          </a:xfrm>
        </p:spPr>
        <p:txBody>
          <a:bodyPr/>
          <a:lstStyle/>
          <a:p>
            <a:r>
              <a:rPr lang="en-US" sz="2000" dirty="0" smtClean="0"/>
              <a:t>Most configurations are done on the EtherChannel interface ensuring consistency throughout links.</a:t>
            </a:r>
          </a:p>
          <a:p>
            <a:r>
              <a:rPr lang="en-US" sz="2000" dirty="0" smtClean="0"/>
              <a:t>Relies on existing switch ports – no need for upgrades.</a:t>
            </a:r>
          </a:p>
          <a:p>
            <a:r>
              <a:rPr lang="en-US" sz="2000" dirty="0" smtClean="0"/>
              <a:t>Load-balances between links on the same EtherChannnel.</a:t>
            </a:r>
          </a:p>
          <a:p>
            <a:r>
              <a:rPr lang="en-US" sz="2000" dirty="0" smtClean="0"/>
              <a:t>Creates an aggregation viewed as one logical link by STP.</a:t>
            </a:r>
          </a:p>
          <a:p>
            <a:r>
              <a:rPr lang="en-US" sz="2000" dirty="0" smtClean="0"/>
              <a:t>Provides redundancy because the overall link is viewed as one logical connection. If one physical link within channel goes down, this does not cause a change in the topology and does not require STP recalculation.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EtherChannel Operation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Implementation  Restrictions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3" y="1463005"/>
            <a:ext cx="4424358" cy="5082937"/>
          </a:xfrm>
        </p:spPr>
        <p:txBody>
          <a:bodyPr/>
          <a:lstStyle/>
          <a:p>
            <a:r>
              <a:rPr lang="en-US" sz="2000" dirty="0" smtClean="0"/>
              <a:t>EtherChannel implemented by grouping multiple physical ports into one or more logical EtherChannel links.</a:t>
            </a:r>
          </a:p>
          <a:p>
            <a:r>
              <a:rPr lang="en-US" sz="2000" dirty="0" smtClean="0"/>
              <a:t>Interface types cannot be mixed.</a:t>
            </a:r>
          </a:p>
          <a:p>
            <a:r>
              <a:rPr lang="en-US" sz="2000" dirty="0" smtClean="0"/>
              <a:t>EtherChannel provides full-duplex bandwidth up to 800 Mb/s (Fast EtherChannel) or 8 Gb/s (Gigabit EtherChannel). </a:t>
            </a:r>
          </a:p>
          <a:p>
            <a:r>
              <a:rPr lang="en-US" sz="2000" dirty="0" smtClean="0"/>
              <a:t>EtherChannel can consist of up to 16 compatibly-configured Ethernet ports.</a:t>
            </a:r>
          </a:p>
          <a:p>
            <a:r>
              <a:rPr lang="en-US" sz="2000" dirty="0" smtClean="0"/>
              <a:t>The Cisco </a:t>
            </a:r>
            <a:r>
              <a:rPr lang="en-US" sz="2000" dirty="0"/>
              <a:t>IOS switch currently </a:t>
            </a:r>
            <a:r>
              <a:rPr lang="en-US" sz="2000" dirty="0" smtClean="0"/>
              <a:t>supports six EtherChannels.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52318" t="44643" r="14885" b="14484"/>
          <a:stretch>
            <a:fillRect/>
          </a:stretch>
        </p:blipFill>
        <p:spPr bwMode="auto">
          <a:xfrm>
            <a:off x="4746171" y="2191657"/>
            <a:ext cx="4267200" cy="298994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EtherChannel Operation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Port Aggregation Protocol (</a:t>
            </a:r>
            <a:r>
              <a:rPr lang="en-US" dirty="0" smtClean="0"/>
              <a:t>PAgP)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3" y="1463005"/>
            <a:ext cx="7951328" cy="5082937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7187" t="33588" r="13993" b="14385"/>
          <a:stretch>
            <a:fillRect/>
          </a:stretch>
        </p:blipFill>
        <p:spPr bwMode="auto">
          <a:xfrm>
            <a:off x="1436913" y="1465942"/>
            <a:ext cx="6342743" cy="4779289"/>
          </a:xfrm>
          <a:prstGeom prst="rect">
            <a:avLst/>
          </a:prstGeom>
          <a:noFill/>
          <a:ln w="9525" cap="rnd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EtherChannel Operation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3000" dirty="0" smtClean="0">
                <a:ea typeface="ＭＳ Ｐゴシック" pitchFamily="34" charset="-128"/>
              </a:rPr>
              <a:t>Link Aggregation Control Protocol (</a:t>
            </a:r>
            <a:r>
              <a:rPr lang="en-US" sz="3000" dirty="0" smtClean="0"/>
              <a:t>LACP)</a:t>
            </a:r>
            <a:endParaRPr lang="en-US" sz="3000" dirty="0" smtClean="0"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l="46741" t="33532" r="13993" b="16270"/>
          <a:stretch>
            <a:fillRect/>
          </a:stretch>
        </p:blipFill>
        <p:spPr bwMode="auto">
          <a:xfrm>
            <a:off x="1219200" y="1436914"/>
            <a:ext cx="6381236" cy="458651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17018</TotalTime>
  <Pages>28</Pages>
  <Words>450</Words>
  <Application>Microsoft Office PowerPoint</Application>
  <PresentationFormat>On-screen Show (4:3)</PresentationFormat>
  <Paragraphs>99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PPT-TMPLT-WHT_C</vt:lpstr>
      <vt:lpstr>NetAcad-4F_PPT-WHT_060408</vt:lpstr>
      <vt:lpstr>Chapter 3: Link Aggregation </vt:lpstr>
      <vt:lpstr>Chapter 3</vt:lpstr>
      <vt:lpstr>Chapter 3: Objectives</vt:lpstr>
      <vt:lpstr>3.1 Link Aggregation Concepts</vt:lpstr>
      <vt:lpstr>Link Aggregation   Introduction to Link Aggregation</vt:lpstr>
      <vt:lpstr>Link Aggregation  Advantages of EtherChannel</vt:lpstr>
      <vt:lpstr>EtherChannel Operation  Implementation  Restrictions</vt:lpstr>
      <vt:lpstr>EtherChannel Operation  Port Aggregation Protocol (PAgP)</vt:lpstr>
      <vt:lpstr>EtherChannel Operation  Link Aggregation Control Protocol (LACP)</vt:lpstr>
      <vt:lpstr>3.2 Link Aggregation Configuration</vt:lpstr>
      <vt:lpstr>Configuring EtherChannel  Configuration Guidelines</vt:lpstr>
      <vt:lpstr> Configuring EtherChannel  Configuring Interfaces</vt:lpstr>
      <vt:lpstr>Verifying and Troubleshooting  EtherChannel  Verifying EtherChannel</vt:lpstr>
      <vt:lpstr>Verifying and Troubleshooting  EtherChannel  Troubleshooting EtherChannel</vt:lpstr>
      <vt:lpstr>Chapter 3: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</cp:lastModifiedBy>
  <cp:revision>1253</cp:revision>
  <cp:lastPrinted>1999-01-27T00:54:54Z</cp:lastPrinted>
  <dcterms:created xsi:type="dcterms:W3CDTF">2006-10-23T15:07:30Z</dcterms:created>
  <dcterms:modified xsi:type="dcterms:W3CDTF">2013-10-07T01:02:17Z</dcterms:modified>
</cp:coreProperties>
</file>