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61"/>
  </p:notesMasterIdLst>
  <p:handoutMasterIdLst>
    <p:handoutMasterId r:id="rId62"/>
  </p:handoutMasterIdLst>
  <p:sldIdLst>
    <p:sldId id="500" r:id="rId3"/>
    <p:sldId id="541" r:id="rId4"/>
    <p:sldId id="782" r:id="rId5"/>
    <p:sldId id="882" r:id="rId6"/>
    <p:sldId id="785" r:id="rId7"/>
    <p:sldId id="834" r:id="rId8"/>
    <p:sldId id="835" r:id="rId9"/>
    <p:sldId id="836" r:id="rId10"/>
    <p:sldId id="837" r:id="rId11"/>
    <p:sldId id="786" r:id="rId12"/>
    <p:sldId id="838" r:id="rId13"/>
    <p:sldId id="839" r:id="rId14"/>
    <p:sldId id="881" r:id="rId15"/>
    <p:sldId id="841" r:id="rId16"/>
    <p:sldId id="883" r:id="rId17"/>
    <p:sldId id="842" r:id="rId18"/>
    <p:sldId id="843" r:id="rId19"/>
    <p:sldId id="844" r:id="rId20"/>
    <p:sldId id="845" r:id="rId21"/>
    <p:sldId id="846" r:id="rId22"/>
    <p:sldId id="847" r:id="rId23"/>
    <p:sldId id="886" r:id="rId24"/>
    <p:sldId id="848" r:id="rId25"/>
    <p:sldId id="849" r:id="rId26"/>
    <p:sldId id="850" r:id="rId27"/>
    <p:sldId id="851" r:id="rId28"/>
    <p:sldId id="852" r:id="rId29"/>
    <p:sldId id="884" r:id="rId30"/>
    <p:sldId id="853" r:id="rId31"/>
    <p:sldId id="854" r:id="rId32"/>
    <p:sldId id="855" r:id="rId33"/>
    <p:sldId id="856" r:id="rId34"/>
    <p:sldId id="857" r:id="rId35"/>
    <p:sldId id="858" r:id="rId36"/>
    <p:sldId id="859" r:id="rId37"/>
    <p:sldId id="860" r:id="rId38"/>
    <p:sldId id="861" r:id="rId39"/>
    <p:sldId id="866" r:id="rId40"/>
    <p:sldId id="863" r:id="rId41"/>
    <p:sldId id="864" r:id="rId42"/>
    <p:sldId id="865" r:id="rId43"/>
    <p:sldId id="862" r:id="rId44"/>
    <p:sldId id="867" r:id="rId45"/>
    <p:sldId id="868" r:id="rId46"/>
    <p:sldId id="885" r:id="rId47"/>
    <p:sldId id="869" r:id="rId48"/>
    <p:sldId id="870" r:id="rId49"/>
    <p:sldId id="871" r:id="rId50"/>
    <p:sldId id="872" r:id="rId51"/>
    <p:sldId id="873" r:id="rId52"/>
    <p:sldId id="876" r:id="rId53"/>
    <p:sldId id="875" r:id="rId54"/>
    <p:sldId id="874" r:id="rId55"/>
    <p:sldId id="877" r:id="rId56"/>
    <p:sldId id="878" r:id="rId57"/>
    <p:sldId id="879" r:id="rId58"/>
    <p:sldId id="880" r:id="rId59"/>
    <p:sldId id="681" r:id="rId6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8" clrIdx="0"/>
  <p:cmAuthor id="1" name="carykell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70" d="100"/>
          <a:sy n="70" d="100"/>
        </p:scale>
        <p:origin x="-226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3174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64402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76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>
              <a:buFontTx/>
              <a:buNone/>
            </a:pPr>
            <a:r>
              <a:rPr lang="en-US" sz="1300" b="0" dirty="0" smtClean="0"/>
              <a:t>Chapter 7: </a:t>
            </a:r>
            <a:r>
              <a:rPr lang="en-US" sz="1400" b="0" dirty="0" smtClean="0"/>
              <a:t>Enhanced Interior Gateway Protocol (EIGRP)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7.1.2.2</a:t>
            </a:r>
            <a:r>
              <a:rPr lang="en-US" b="0" baseline="0" dirty="0" smtClean="0"/>
              <a:t> EIGRP Hello Packets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7.1.2.3</a:t>
            </a:r>
            <a:r>
              <a:rPr lang="en-US" b="0" baseline="0" dirty="0" smtClean="0"/>
              <a:t> </a:t>
            </a:r>
            <a:r>
              <a:rPr lang="en-US" sz="1200" b="0" dirty="0" smtClean="0">
                <a:ea typeface="ＭＳ Ｐゴシック" pitchFamily="34" charset="-128"/>
              </a:rPr>
              <a:t>EIGRP Update &amp; Acknowledgement Packets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7.1.2.4</a:t>
            </a:r>
            <a:r>
              <a:rPr lang="en-US" b="0" baseline="0" dirty="0" smtClean="0"/>
              <a:t> EIGRP Query and Reply Packets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7.1.3.1</a:t>
            </a:r>
            <a:r>
              <a:rPr lang="en-US" b="0" baseline="0" dirty="0" smtClean="0"/>
              <a:t> Encapsulating EIGRP Messages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0" dirty="0" smtClean="0"/>
              <a:t>7.1.3.2</a:t>
            </a:r>
            <a:r>
              <a:rPr lang="en-US" b="0" baseline="0" dirty="0" smtClean="0"/>
              <a:t> EIGRP Packet Header and TLV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>
              <a:buFontTx/>
              <a:buNone/>
            </a:pPr>
            <a:r>
              <a:rPr lang="en-US" sz="1300" b="0" dirty="0" smtClean="0"/>
              <a:t>Chapter 7: </a:t>
            </a:r>
            <a:r>
              <a:rPr lang="en-US" sz="1400" b="0" dirty="0" smtClean="0"/>
              <a:t>Enhanced Interior Gateway Protocol (EIGRP)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7.2.1.1 EIGRP Network Topology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7.2.1.2 Autonomous System Numbers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7.2.1.3 The Router EIGRP Command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7.2.1.4 EIGRP Router ID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</a:t>
            </a:r>
            <a:r>
              <a:rPr lang="en-US" b="0" baseline="0" dirty="0" smtClean="0"/>
              <a:t> 7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7.2.1.5 Configuring the EIGRP Router ID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7.2.1.6 The Network Command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7.2.1.6 The Network Command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7.2.1.7 The Network Command and Wildcard Mask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7.2.1.8 Passive Interface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7.2.2.1 Verifying EIGRP: Examining Neighbors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7.2.2.2 Verifying EIGRP: Show ip protocols command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7.2.2.3 </a:t>
            </a:r>
            <a:r>
              <a:rPr lang="en-US" sz="1200" b="0" dirty="0" smtClean="0">
                <a:ea typeface="ＭＳ Ｐゴシック" pitchFamily="34" charset="-128"/>
              </a:rPr>
              <a:t>Verifying EIGRP: Examine the IPv4 routing table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>
              <a:buFontTx/>
              <a:buNone/>
            </a:pPr>
            <a:r>
              <a:rPr lang="en-US" sz="1300" b="0" dirty="0" smtClean="0"/>
              <a:t>Chapter 7: </a:t>
            </a:r>
            <a:r>
              <a:rPr lang="en-US" sz="1400" b="0" dirty="0" smtClean="0"/>
              <a:t>Enhanced Interior Gateway Protocol (EIGRP)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7.3.1.1 </a:t>
            </a:r>
            <a:r>
              <a:rPr lang="en-US" sz="1200" b="0" dirty="0" smtClean="0">
                <a:ea typeface="ＭＳ Ｐゴシック" pitchFamily="34" charset="-128"/>
              </a:rPr>
              <a:t>EIGRP Neighbor Adjacency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7 Objectives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7.3.1.2 </a:t>
            </a:r>
            <a:r>
              <a:rPr lang="en-US" sz="1200" b="0" dirty="0" smtClean="0">
                <a:ea typeface="ＭＳ Ｐゴシック" pitchFamily="34" charset="-128"/>
              </a:rPr>
              <a:t>EIGRP Topology Table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7.3.1.3 </a:t>
            </a:r>
            <a:r>
              <a:rPr lang="en-US" sz="1200" b="0" dirty="0" smtClean="0">
                <a:ea typeface="ＭＳ Ｐゴシック" pitchFamily="34" charset="-128"/>
              </a:rPr>
              <a:t>EIGRP Convergence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7.3.2.1 </a:t>
            </a:r>
            <a:r>
              <a:rPr lang="en-US" b="0" dirty="0" smtClean="0">
                <a:ea typeface="ＭＳ Ｐゴシック" pitchFamily="34" charset="-128"/>
              </a:rPr>
              <a:t>EIGRP Composite Metric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7.3.2.2 </a:t>
            </a:r>
            <a:r>
              <a:rPr lang="en-US" b="0" dirty="0" smtClean="0">
                <a:ea typeface="ＭＳ Ｐゴシック" pitchFamily="34" charset="-128"/>
              </a:rPr>
              <a:t>Examining Interface Values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7.3.2.3 </a:t>
            </a:r>
            <a:r>
              <a:rPr lang="en-US" b="0" dirty="0" smtClean="0">
                <a:ea typeface="ＭＳ Ｐゴシック" pitchFamily="34" charset="-128"/>
              </a:rPr>
              <a:t>Bandwidth Metric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7.3.2.4 Delay </a:t>
            </a:r>
            <a:r>
              <a:rPr lang="en-US" b="0" dirty="0" smtClean="0">
                <a:ea typeface="ＭＳ Ｐゴシック" pitchFamily="34" charset="-128"/>
              </a:rPr>
              <a:t>Metric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7.3.2.5 Calculating the EIGRP Metric</a:t>
            </a:r>
            <a:endParaRPr lang="en-US" b="0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7.3.3.2 Introduction to DUAL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7.3.3.3 Successor and Feasible Distance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7.3.3.4 Feasible Successors,  Feasibility Condition and Reported Distance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>
              <a:buFontTx/>
              <a:buNone/>
            </a:pPr>
            <a:r>
              <a:rPr lang="en-US" sz="1300" b="0" dirty="0" smtClean="0"/>
              <a:t>Chapter 7: </a:t>
            </a:r>
            <a:r>
              <a:rPr lang="en-US" sz="1400" b="0" dirty="0" smtClean="0"/>
              <a:t>Enhanced Interior Gateway Protocol (EIGRP)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7.3.3.5-6 Topology Table: Show ip eigrp Command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7.3.3.7 Topology Table: No Feasible Successor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7.3.4.1 DUAL Finite State Machine (FSM)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7.3.4.2 DUAL: Feasible Successor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7.3.4.3 DUAL: No Feasible Successor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>
              <a:buFontTx/>
              <a:buNone/>
            </a:pPr>
            <a:r>
              <a:rPr lang="en-US" sz="1300" b="0" dirty="0" smtClean="0"/>
              <a:t>Chapter 7: </a:t>
            </a:r>
            <a:r>
              <a:rPr lang="en-US" sz="1400" b="0" dirty="0" smtClean="0"/>
              <a:t>Enhanced Interior Gateway Protocol (EIGRP)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7.4.1.1 </a:t>
            </a:r>
            <a:r>
              <a:rPr lang="en-US" b="0" baseline="0" dirty="0" smtClean="0"/>
              <a:t>EIGRP for IPv6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7.4.1.2 Comparing </a:t>
            </a:r>
            <a:r>
              <a:rPr lang="en-US" b="0" baseline="0" dirty="0" smtClean="0"/>
              <a:t>EIGRP for IPv4 and IPv6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7.4.1.3 </a:t>
            </a:r>
            <a:r>
              <a:rPr lang="en-US" b="0" baseline="0" dirty="0" smtClean="0"/>
              <a:t>IPv6 Link-local Addresses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7.4.2.1 </a:t>
            </a:r>
            <a:r>
              <a:rPr lang="en-US" b="0" baseline="0" dirty="0" smtClean="0"/>
              <a:t>EIGRP for IPv6 Network Topology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7.1.1.1 Features of EIGRP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7.4.2.2 </a:t>
            </a:r>
            <a:r>
              <a:rPr lang="en-US" b="0" baseline="0" dirty="0" smtClean="0"/>
              <a:t>Configuring IPv6 Link-local Addresses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7.4.2.3 </a:t>
            </a:r>
            <a:r>
              <a:rPr lang="en-US" b="0" baseline="0" dirty="0" smtClean="0"/>
              <a:t>Configuring EIGRP for IPv6  Routing Process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7.4.2.4 </a:t>
            </a:r>
            <a:r>
              <a:rPr lang="en-US" sz="1200" b="0" baseline="0" dirty="0" smtClean="0">
                <a:ea typeface="+mn-ea"/>
              </a:rPr>
              <a:t>ipv6 eigrp Interface Command</a:t>
            </a:r>
            <a:endParaRPr lang="en-US" sz="1200" b="0" baseline="0" dirty="0" smtClean="0">
              <a:ea typeface="ＭＳ Ｐゴシック" pitchFamily="34" charset="-128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7.4.3.1 Verifying EIGRP for IPv6:Examining Neighbors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7.4.3.2 Verifying EIGRP for IPv6: show ip protocols command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baseline="0" dirty="0" smtClean="0">
                <a:ea typeface="ＭＳ Ｐゴシック" pitchFamily="34" charset="-128"/>
              </a:rPr>
              <a:t>7.4.3.3 Verifying EIGRP for IPv6: Examine the Routing Table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 smtClean="0">
                <a:ea typeface="ＭＳ Ｐゴシック" pitchFamily="34" charset="-128"/>
              </a:rPr>
              <a:t>7.5</a:t>
            </a:r>
            <a:r>
              <a:rPr lang="en-US" sz="1200" b="0" baseline="0" dirty="0" smtClean="0">
                <a:ea typeface="ＭＳ Ｐゴシック" pitchFamily="34" charset="-128"/>
              </a:rPr>
              <a:t> Summary</a:t>
            </a:r>
            <a:endParaRPr lang="en-US" b="0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0" dirty="0" smtClean="0">
                <a:ea typeface="ＭＳ Ｐゴシック" pitchFamily="34" charset="-128"/>
              </a:rPr>
              <a:t>7.5</a:t>
            </a:r>
            <a:r>
              <a:rPr lang="en-US" sz="1200" b="0" baseline="0" dirty="0" smtClean="0">
                <a:ea typeface="ＭＳ Ｐゴシック" pitchFamily="34" charset="-128"/>
              </a:rPr>
              <a:t> Summary (cont.)</a:t>
            </a:r>
            <a:endParaRPr lang="en-US" b="0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7.1.1.2 Features of EIGRP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7.1.1.3 Reliable Transport Protocol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7.1.1.4 Authentication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7.1.2.1 EIGRP</a:t>
            </a:r>
            <a:r>
              <a:rPr lang="en-US" b="0" baseline="0" dirty="0" smtClean="0"/>
              <a:t> Packet Types</a:t>
            </a:r>
            <a:endParaRPr lang="en-US" b="0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7: Enhanced Interior Gateway Protocol (EIGRP)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Scaling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EIGRP Packets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EIGRP Hello Packets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7602989" cy="4470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Used to discover EIGRP neighbors.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Used to form and maintain EIGRP neighbor adjacencies.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Sent as IPv4 or IPv6 multicasts.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IPv4 multicast address 224.0.0.10.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IPv6 multicast address FF02::A.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Unreliable delivery.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Sent every 5 seconds (every 60 seconds on low-speed NBMA networks).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EIGRP uses a default Hold timer of three times the Hello interval before declaring neighbor unreachable.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EIGRP Packets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EIGRP Update &amp; Acknowledgement Packets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9314" y="1679982"/>
            <a:ext cx="3712754" cy="41652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Update packets are sent to propagate routing information, only when necessary.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Sends </a:t>
            </a:r>
            <a:r>
              <a:rPr lang="en-US" sz="2000" b="1" dirty="0" smtClean="0"/>
              <a:t>Partial</a:t>
            </a:r>
            <a:r>
              <a:rPr lang="en-US" sz="2000" dirty="0" smtClean="0"/>
              <a:t> updates – only contains information about route changes.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Sends </a:t>
            </a:r>
            <a:r>
              <a:rPr lang="en-US" sz="2000" b="1" dirty="0" smtClean="0"/>
              <a:t>Bounded</a:t>
            </a:r>
            <a:r>
              <a:rPr lang="en-US" sz="2000" dirty="0" smtClean="0"/>
              <a:t> updates-sent only to routers affected by the change.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Updates use reliable delivery, therefore, require an </a:t>
            </a:r>
            <a:r>
              <a:rPr lang="en-US" sz="2000" b="1" dirty="0" smtClean="0"/>
              <a:t>acknowledgement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8774" y="2322286"/>
            <a:ext cx="4716732" cy="2975428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EIGRP Packets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EIGRP </a:t>
            </a:r>
            <a:r>
              <a:rPr lang="en-US" dirty="0" smtClean="0"/>
              <a:t>Query and Reply Packets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7602989" cy="4470400"/>
          </a:xfrm>
        </p:spPr>
        <p:txBody>
          <a:bodyPr/>
          <a:lstStyle/>
          <a:p>
            <a:r>
              <a:rPr lang="en-US" sz="2000" dirty="0" smtClean="0"/>
              <a:t>Used when searching for networks.</a:t>
            </a:r>
          </a:p>
          <a:p>
            <a:r>
              <a:rPr lang="en-US" sz="2000" dirty="0" smtClean="0"/>
              <a:t>Queries use reliable delivery, which can be multicast or unicast.</a:t>
            </a:r>
          </a:p>
          <a:p>
            <a:r>
              <a:rPr lang="en-US" sz="2000" dirty="0" smtClean="0"/>
              <a:t>Replies use reliable delivery.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2141" y="2707557"/>
            <a:ext cx="6818497" cy="3838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EIGRP Messages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Encapsulating EIGRP Messages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42" y="1510270"/>
            <a:ext cx="5574632" cy="503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EIGRP Messages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EIGRP Packet Header and TLV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1428" y="1313957"/>
            <a:ext cx="6212115" cy="537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210344" cy="1481138"/>
          </a:xfrm>
        </p:spPr>
        <p:txBody>
          <a:bodyPr/>
          <a:lstStyle/>
          <a:p>
            <a:pPr marL="0" indent="0" eaLnBrk="1" hangingPunct="1"/>
            <a:r>
              <a:rPr lang="en-US" sz="2200" dirty="0">
                <a:cs typeface="Arial" charset="0"/>
              </a:rPr>
              <a:t>7.2  Configuring EIGRP for IPv4</a:t>
            </a:r>
          </a:p>
        </p:txBody>
      </p:sp>
    </p:spTree>
    <p:extLst>
      <p:ext uri="{BB962C8B-B14F-4D97-AF65-F5344CB8AC3E}">
        <p14:creationId xmlns:p14="http://schemas.microsoft.com/office/powerpoint/2010/main" val="36538061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EIGRP Network Topology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5636" y="1473921"/>
            <a:ext cx="7602989" cy="42661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course uses the topology that configures EIGRP with IPv4.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1714" y="1938377"/>
            <a:ext cx="5829518" cy="4417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Autonomous System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138" y="1436914"/>
            <a:ext cx="8030095" cy="5073614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latin typeface="Courier New"/>
                <a:cs typeface="Courier New"/>
              </a:rPr>
              <a:t>router </a:t>
            </a:r>
            <a:r>
              <a:rPr lang="en-US" sz="2000" b="1" dirty="0" err="1" smtClean="0">
                <a:latin typeface="Courier New"/>
                <a:cs typeface="Courier New"/>
              </a:rPr>
              <a:t>eigrp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i="1" dirty="0" smtClean="0">
                <a:latin typeface="Courier New"/>
                <a:cs typeface="Courier New"/>
              </a:rPr>
              <a:t>autonomous-system </a:t>
            </a:r>
            <a:r>
              <a:rPr lang="en-US" sz="2000" dirty="0" smtClean="0"/>
              <a:t>command enables the EIGRP process. </a:t>
            </a:r>
          </a:p>
          <a:p>
            <a:r>
              <a:rPr lang="en-US" sz="2000" dirty="0" smtClean="0"/>
              <a:t>The autonomous system number is only significant to the EIGRP routing domain.</a:t>
            </a:r>
          </a:p>
          <a:p>
            <a:r>
              <a:rPr lang="en-US" sz="2000" dirty="0" smtClean="0"/>
              <a:t>The EIGRP autonomous system number is not associated with the Internet Assigned Numbers Authority (IANA) globally assigned autonomous system numbers used by external routing protocols. </a:t>
            </a:r>
          </a:p>
          <a:p>
            <a:r>
              <a:rPr lang="en-US" sz="2000" dirty="0" smtClean="0"/>
              <a:t>Internet Service Providers (ISPs) require an autonomous system number from </a:t>
            </a:r>
            <a:r>
              <a:rPr lang="en-US" sz="2000" dirty="0" err="1" smtClean="0"/>
              <a:t>IANA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ISPs often use the Border Gateway Protocol (</a:t>
            </a:r>
            <a:r>
              <a:rPr lang="en-US" sz="2000" dirty="0" err="1" smtClean="0"/>
              <a:t>BGP</a:t>
            </a:r>
            <a:r>
              <a:rPr lang="en-US" sz="2000" dirty="0" smtClean="0"/>
              <a:t>), which does use the IANA autonomous system number in its configuration.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 EIGRP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378857"/>
            <a:ext cx="7602989" cy="5073614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 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Router(config)#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router eigrp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autonomous-system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To completely remove the EIGRP routing process from a device, use the</a:t>
            </a:r>
            <a:r>
              <a:rPr lang="en-US" sz="2000" b="1" dirty="0" smtClean="0">
                <a:latin typeface="Courier New"/>
                <a:cs typeface="Courier New"/>
              </a:rPr>
              <a:t> no router eigrp </a:t>
            </a:r>
            <a:r>
              <a:rPr lang="en-US" sz="2000" i="1" dirty="0" smtClean="0">
                <a:latin typeface="Courier New"/>
                <a:cs typeface="Courier New"/>
              </a:rPr>
              <a:t>autonomous-system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command.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992" y="2576332"/>
            <a:ext cx="7121339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EIGRP Router 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7602989" cy="50736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Used in both EIGRP and OSPF routing protocols, the router ID’s role is more significant in OSPF.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0286" y="2096307"/>
            <a:ext cx="5885544" cy="4526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7.0 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7.1  Characteristics of EIGRP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7.2  Configuring EIGRP for IPv4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7.3  Operation of EIGRP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7.4  Configuration of EIGRP for IPv6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7.5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the EIGRP Router 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r>
              <a:rPr lang="en-US" sz="2000" dirty="0" smtClean="0"/>
              <a:t>Configuring the EIGRP router ID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Router(config)#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eigrp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autonomous-system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Router(config-router)#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eigrp router-id 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ipv4-address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The IPv4 loopback address can be used as the router ID.</a:t>
            </a:r>
          </a:p>
          <a:p>
            <a:r>
              <a:rPr lang="en-US" sz="2000" dirty="0" smtClean="0"/>
              <a:t>If the </a:t>
            </a:r>
            <a:r>
              <a:rPr lang="en-US" sz="2000" b="1" dirty="0" err="1" smtClean="0">
                <a:latin typeface="Courier New"/>
                <a:cs typeface="Courier New"/>
              </a:rPr>
              <a:t>eigrp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i="1" dirty="0" smtClean="0">
                <a:latin typeface="Courier New"/>
                <a:cs typeface="Courier New"/>
              </a:rPr>
              <a:t>router-id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smtClean="0"/>
              <a:t>value is not configured, the highest loopback address is selected as the router ID.</a:t>
            </a:r>
          </a:p>
          <a:p>
            <a:r>
              <a:rPr lang="en-US" sz="2000" dirty="0" smtClean="0"/>
              <a:t>Configuring a loopback interface</a:t>
            </a:r>
          </a:p>
          <a:p>
            <a:pPr marL="231775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Router(config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)# 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loopback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 number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Router(config-if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)# 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ip addressipv4-address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subnet-mask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Network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4198" y="1418626"/>
            <a:ext cx="8107362" cy="5073614"/>
          </a:xfrm>
        </p:spPr>
        <p:txBody>
          <a:bodyPr/>
          <a:lstStyle/>
          <a:p>
            <a:r>
              <a:rPr lang="en-US" sz="2000" dirty="0" smtClean="0"/>
              <a:t>Enables any interface on this router that matches the network address in the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network </a:t>
            </a:r>
            <a:r>
              <a:rPr lang="en-US" sz="2000" dirty="0" smtClean="0"/>
              <a:t>router configuration mode command to send and receive EIGRP updates.</a:t>
            </a:r>
          </a:p>
          <a:p>
            <a:r>
              <a:rPr lang="en-US" sz="2000" dirty="0" smtClean="0"/>
              <a:t>These networks are included in EIGRP routing updates.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656" y="3059760"/>
            <a:ext cx="6271680" cy="3171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Network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4198" y="1418626"/>
            <a:ext cx="8107362" cy="50736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 </a:t>
            </a:r>
            <a:r>
              <a:rPr lang="en-US" sz="2000" b="1" dirty="0" smtClean="0">
                <a:latin typeface="Courier New"/>
                <a:cs typeface="Courier New"/>
              </a:rPr>
              <a:t>eigrp log-neighbor-changes</a:t>
            </a:r>
            <a:r>
              <a:rPr lang="en-US" sz="2000" b="1" dirty="0" smtClean="0"/>
              <a:t> </a:t>
            </a:r>
            <a:r>
              <a:rPr lang="en-US" sz="2000" dirty="0" smtClean="0"/>
              <a:t>router configuration mode</a:t>
            </a:r>
          </a:p>
          <a:p>
            <a:pPr marL="463550" lvl="1" indent="-238125">
              <a:buFont typeface="Arial" pitchFamily="34" charset="0"/>
              <a:buChar char="•"/>
            </a:pPr>
            <a:r>
              <a:rPr lang="en-US" dirty="0" smtClean="0"/>
              <a:t>On by default</a:t>
            </a:r>
          </a:p>
          <a:p>
            <a:pPr marL="463550" lvl="1" indent="-238125">
              <a:buFont typeface="Arial" pitchFamily="34" charset="0"/>
              <a:buChar char="•"/>
            </a:pPr>
            <a:r>
              <a:rPr lang="en-US" dirty="0" smtClean="0"/>
              <a:t>Displays changes in neighbor adjacencies</a:t>
            </a:r>
          </a:p>
          <a:p>
            <a:pPr marL="463550" lvl="1" indent="-238125">
              <a:buFont typeface="Arial" pitchFamily="34" charset="0"/>
              <a:buChar char="•"/>
            </a:pPr>
            <a:r>
              <a:rPr lang="en-US" dirty="0" smtClean="0"/>
              <a:t>Verifies neighbor adjacencies during configuration</a:t>
            </a:r>
          </a:p>
          <a:p>
            <a:pPr marL="463550" lvl="1" indent="-238125">
              <a:buFont typeface="Arial" pitchFamily="34" charset="0"/>
              <a:buChar char="•"/>
            </a:pPr>
            <a:r>
              <a:rPr lang="en-US" dirty="0" smtClean="0"/>
              <a:t>Indicates when any adjacencies have been removed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The Network Command and Wildcard Mask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r>
              <a:rPr lang="en-US" sz="2000" dirty="0" smtClean="0"/>
              <a:t>To configure EIGRP to advertise specific subnets only, use the </a:t>
            </a:r>
            <a:r>
              <a:rPr lang="en-US" sz="2000" i="1" dirty="0" smtClean="0"/>
              <a:t>wildcard-mask </a:t>
            </a:r>
            <a:r>
              <a:rPr lang="en-US" sz="2000" dirty="0" smtClean="0"/>
              <a:t>option with the</a:t>
            </a:r>
            <a:r>
              <a:rPr lang="en-US" sz="2000" b="1" dirty="0" smtClean="0">
                <a:latin typeface="Courier New"/>
                <a:cs typeface="Courier New"/>
              </a:rPr>
              <a:t> network</a:t>
            </a:r>
            <a:r>
              <a:rPr lang="en-US" sz="2000" b="1" dirty="0" smtClean="0"/>
              <a:t> </a:t>
            </a:r>
            <a:r>
              <a:rPr lang="en-US" sz="2000" dirty="0" smtClean="0"/>
              <a:t>command.</a:t>
            </a:r>
            <a:endParaRPr lang="en-US" sz="2000" dirty="0"/>
          </a:p>
          <a:p>
            <a:pPr marL="231775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Router(config-router)#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network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network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   address 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wildcard-mask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dirty="0" smtClean="0"/>
              <a:t>The wildcard mask is the inverse of the subnet mask.</a:t>
            </a:r>
          </a:p>
          <a:p>
            <a:r>
              <a:rPr lang="en-US" sz="2000" dirty="0" smtClean="0"/>
              <a:t>To calculate the wildcard mask, subtract the subnet mask from 255.255.255.255:</a:t>
            </a:r>
          </a:p>
          <a:p>
            <a:pPr lvl="1"/>
            <a:r>
              <a:rPr lang="en-US" dirty="0" smtClean="0"/>
              <a:t>				255.255.255.255</a:t>
            </a:r>
          </a:p>
          <a:p>
            <a:pPr lvl="1"/>
            <a:r>
              <a:rPr lang="en-US" dirty="0" smtClean="0"/>
              <a:t>			       --  </a:t>
            </a:r>
            <a:r>
              <a:rPr lang="en-US" u="sng" dirty="0" smtClean="0"/>
              <a:t>255.255.255.252</a:t>
            </a:r>
          </a:p>
          <a:p>
            <a:pPr>
              <a:buNone/>
            </a:pPr>
            <a:r>
              <a:rPr lang="en-US" sz="2000" dirty="0" smtClean="0"/>
              <a:t>				      0.   0.    0.   3   wildcard mask</a:t>
            </a:r>
          </a:p>
          <a:p>
            <a:r>
              <a:rPr lang="en-US" sz="2000" b="1" dirty="0" smtClean="0"/>
              <a:t>Note</a:t>
            </a:r>
            <a:r>
              <a:rPr lang="en-US" sz="2000" dirty="0" smtClean="0"/>
              <a:t>: Some IOS versions also let you enter the subnet mask instead of a wildcard mask.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Passive Interface</a:t>
            </a:r>
            <a:endParaRPr lang="en-US" sz="3000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000" dirty="0" smtClean="0"/>
              <a:t>Use </a:t>
            </a:r>
            <a:r>
              <a:rPr lang="en-US" sz="2000" dirty="0" smtClean="0">
                <a:latin typeface="Courier New"/>
                <a:cs typeface="Courier New"/>
              </a:rPr>
              <a:t>the </a:t>
            </a:r>
            <a:r>
              <a:rPr lang="en-US" sz="2000" b="1" dirty="0" smtClean="0">
                <a:latin typeface="Courier New"/>
                <a:cs typeface="Courier New"/>
              </a:rPr>
              <a:t>passive-interface</a:t>
            </a:r>
            <a:r>
              <a:rPr lang="en-US" sz="2000" dirty="0" smtClean="0"/>
              <a:t> command to:</a:t>
            </a:r>
          </a:p>
          <a:p>
            <a:pPr marL="576263" lvl="2" indent="-236538">
              <a:spcBef>
                <a:spcPts val="8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Prevent neighbor adjacencies</a:t>
            </a:r>
          </a:p>
          <a:p>
            <a:pPr marL="576263" lvl="2" indent="-236538">
              <a:spcBef>
                <a:spcPts val="8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Suppress unnecessary update traffic</a:t>
            </a:r>
          </a:p>
          <a:p>
            <a:pPr marL="576263" lvl="2" indent="-236538">
              <a:spcBef>
                <a:spcPts val="800"/>
              </a:spcBef>
              <a:buFont typeface="Wingdings" pitchFamily="2" charset="2"/>
              <a:buChar char="§"/>
            </a:pPr>
            <a:r>
              <a:rPr lang="en-US" dirty="0">
                <a:ea typeface="+mn-ea"/>
                <a:cs typeface="+mn-cs"/>
              </a:rPr>
              <a:t>Increase security controls, such as preventing unknown rogue routing devices from receiving EIGRP updates</a:t>
            </a:r>
          </a:p>
          <a:p>
            <a:pPr>
              <a:spcBef>
                <a:spcPts val="800"/>
              </a:spcBef>
            </a:pPr>
            <a:r>
              <a:rPr lang="en-US" sz="2000" dirty="0" smtClean="0"/>
              <a:t>To configure:	</a:t>
            </a:r>
          </a:p>
          <a:p>
            <a:pPr marL="463550" lvl="1" indent="-231775">
              <a:spcBef>
                <a:spcPts val="80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Router(config)#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router eigrp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as-number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31775" lvl="1" indent="0">
              <a:spcBef>
                <a:spcPts val="80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Router(config-router)# 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passive-interface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interface-type interface-number</a:t>
            </a:r>
          </a:p>
          <a:p>
            <a:pPr>
              <a:spcBef>
                <a:spcPts val="800"/>
              </a:spcBef>
            </a:pPr>
            <a:r>
              <a:rPr lang="en-US" sz="2000" dirty="0" smtClean="0"/>
              <a:t>To verify:</a:t>
            </a:r>
          </a:p>
          <a:p>
            <a:pPr marL="463550" lvl="1" indent="-231775">
              <a:spcBef>
                <a:spcPts val="80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Router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ip protocols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0"/>
            <a:ext cx="8416698" cy="886959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Verifying EIGRP: Examining Neighbors</a:t>
            </a:r>
            <a:endParaRPr lang="en-US" sz="3000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944" y="1560369"/>
            <a:ext cx="7479792" cy="4588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0"/>
            <a:ext cx="8416698" cy="886959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</a:rPr>
              <a:t>Verifying EIGRP: </a:t>
            </a:r>
            <a:r>
              <a:rPr lang="en-US" sz="2600" dirty="0" smtClean="0">
                <a:latin typeface="Courier New"/>
                <a:ea typeface="ＭＳ Ｐゴシック" pitchFamily="34" charset="-128"/>
                <a:cs typeface="Courier New"/>
              </a:rPr>
              <a:t>show ip protocols </a:t>
            </a:r>
            <a:r>
              <a:rPr lang="en-US" sz="2600" dirty="0" smtClean="0">
                <a:ea typeface="ＭＳ Ｐゴシック" pitchFamily="34" charset="-128"/>
              </a:rPr>
              <a:t>Command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40703" r="-40703"/>
          <a:stretch>
            <a:fillRect/>
          </a:stretch>
        </p:blipFill>
        <p:spPr>
          <a:xfrm>
            <a:off x="1682368" y="1823651"/>
            <a:ext cx="5927442" cy="266628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60" y="4462346"/>
            <a:ext cx="3269458" cy="1650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with IPv4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Verifying EIGRP: Examine the IPv4 Routing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598" y="1499615"/>
            <a:ext cx="5900059" cy="5200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210344" cy="1481138"/>
          </a:xfrm>
        </p:spPr>
        <p:txBody>
          <a:bodyPr/>
          <a:lstStyle/>
          <a:p>
            <a:pPr marL="0" indent="0" eaLnBrk="1" hangingPunct="1"/>
            <a:r>
              <a:rPr lang="en-US" sz="2400" dirty="0">
                <a:cs typeface="Arial" charset="0"/>
              </a:rPr>
              <a:t>7.3  Operation of EIGRP</a:t>
            </a:r>
          </a:p>
        </p:txBody>
      </p:sp>
    </p:spTree>
    <p:extLst>
      <p:ext uri="{BB962C8B-B14F-4D97-AF65-F5344CB8AC3E}">
        <p14:creationId xmlns:p14="http://schemas.microsoft.com/office/powerpoint/2010/main" val="573160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EIGRP Initial Route Discovery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EIGRP Neighbor Adjacency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408" y="1411356"/>
            <a:ext cx="7068287" cy="490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7: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Describe the features and operation of EIGRP.</a:t>
            </a:r>
          </a:p>
          <a:p>
            <a:r>
              <a:rPr lang="en-US" sz="2000" dirty="0" smtClean="0"/>
              <a:t>Examine the different EIGRP packet formats.</a:t>
            </a:r>
          </a:p>
          <a:p>
            <a:r>
              <a:rPr lang="en-US" sz="2000" dirty="0" smtClean="0"/>
              <a:t>Calculate the composite metric used by </a:t>
            </a:r>
            <a:r>
              <a:rPr lang="en-US" sz="2000" dirty="0"/>
              <a:t>the Diffusing Update Algorithm (DUAL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Describe the concepts and operation of DUAL.</a:t>
            </a:r>
          </a:p>
          <a:p>
            <a:r>
              <a:rPr lang="en-US" sz="2000" dirty="0" smtClean="0"/>
              <a:t>Examine the commands to configure and verify basic EIGRP operations for IPv4 and IPv6.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EIGRP Initial Route Discovery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EIGRP Topology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507361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357" y="1351721"/>
            <a:ext cx="6042992" cy="5160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EIGRP Initial Route Discovery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EIGRP Convergence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436914"/>
            <a:ext cx="8107362" cy="9882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Convergence </a:t>
            </a:r>
            <a:r>
              <a:rPr lang="en-US" sz="2000" dirty="0" smtClean="0"/>
              <a:t>– All routers have the correct, most up-to-date information about the network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7340" y="2242721"/>
            <a:ext cx="5128591" cy="4308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Metrics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EIGRP Composite Metric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23" y="1451113"/>
            <a:ext cx="5347251" cy="49334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Metrics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Examining Interface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414" y="1677042"/>
            <a:ext cx="3164558" cy="4095786"/>
          </a:xfrm>
        </p:spPr>
        <p:txBody>
          <a:bodyPr/>
          <a:lstStyle/>
          <a:p>
            <a:r>
              <a:rPr lang="en-US" sz="2000" dirty="0" smtClean="0"/>
              <a:t>BW – Bandwidth of the interface (in Kilobits per second).</a:t>
            </a:r>
          </a:p>
          <a:p>
            <a:r>
              <a:rPr lang="en-US" sz="2000" dirty="0" smtClean="0"/>
              <a:t>DLY – Delay of the interface (microseconds).</a:t>
            </a:r>
          </a:p>
          <a:p>
            <a:r>
              <a:rPr lang="en-US" sz="2000" dirty="0" smtClean="0"/>
              <a:t>Reliability – Reliability of interface; by default, the value is not included in the computing metric.</a:t>
            </a:r>
          </a:p>
          <a:p>
            <a:r>
              <a:rPr lang="en-US" sz="2000" dirty="0" smtClean="0"/>
              <a:t>Txload, Rxload </a:t>
            </a:r>
            <a:r>
              <a:rPr lang="en-US" sz="2000" dirty="0"/>
              <a:t>– </a:t>
            </a:r>
            <a:r>
              <a:rPr lang="en-US" sz="2000" dirty="0" smtClean="0"/>
              <a:t>By default, the value is not included in the computing metric.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912" y="1910326"/>
            <a:ext cx="5348219" cy="35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Metrics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Bandwidth Metric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1936" y="1640474"/>
            <a:ext cx="8107362" cy="1722976"/>
          </a:xfrm>
        </p:spPr>
        <p:txBody>
          <a:bodyPr/>
          <a:lstStyle/>
          <a:p>
            <a:r>
              <a:rPr lang="en-US" sz="2000" dirty="0" smtClean="0"/>
              <a:t>Use the</a:t>
            </a:r>
            <a:r>
              <a:rPr lang="en-US" sz="2000" dirty="0" smtClean="0">
                <a:latin typeface="Courier New"/>
                <a:cs typeface="Courier New"/>
              </a:rPr>
              <a:t> </a:t>
            </a:r>
            <a:r>
              <a:rPr lang="en-US" sz="2000" b="1" dirty="0" smtClean="0">
                <a:latin typeface="Courier New"/>
                <a:cs typeface="Courier New"/>
              </a:rPr>
              <a:t>show interfaces</a:t>
            </a:r>
            <a:r>
              <a:rPr lang="en-US" sz="2000" b="1" dirty="0" smtClean="0"/>
              <a:t> </a:t>
            </a:r>
            <a:r>
              <a:rPr lang="en-US" sz="2000" dirty="0" smtClean="0"/>
              <a:t>command to verify bandwidth.</a:t>
            </a:r>
          </a:p>
          <a:p>
            <a:r>
              <a:rPr lang="en-US" sz="2000" dirty="0" smtClean="0"/>
              <a:t>Most serial bandwidths are set to 1,544 kb/s (default).</a:t>
            </a:r>
          </a:p>
          <a:p>
            <a:r>
              <a:rPr lang="en-US" sz="2000" dirty="0" smtClean="0"/>
              <a:t> A correct value for bandwidth is very important in order to calculate the correct metric (both sides of link must have same bandwidth).</a:t>
            </a:r>
            <a:endParaRPr 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522" y="3363450"/>
            <a:ext cx="7374834" cy="141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6730" y="4774808"/>
            <a:ext cx="4830418" cy="12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494" y="3363450"/>
            <a:ext cx="7480221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Metrics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Delay Metric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385" y="1451664"/>
            <a:ext cx="7555272" cy="4850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Metrics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Calculating the EIGRP Metric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638" y="1377277"/>
            <a:ext cx="8107362" cy="2430793"/>
          </a:xfrm>
        </p:spPr>
        <p:txBody>
          <a:bodyPr/>
          <a:lstStyle/>
          <a:p>
            <a:pPr marL="914400" indent="-914400">
              <a:buNone/>
            </a:pPr>
            <a:r>
              <a:rPr lang="en-US" sz="2000" b="1" dirty="0" smtClean="0"/>
              <a:t>Step 1. </a:t>
            </a:r>
            <a:r>
              <a:rPr lang="en-US" sz="2000" dirty="0" smtClean="0"/>
              <a:t>Determine the link with the slowest bandwidth. Use that value to calculate bandwidth (10,000,000/bandwidth).</a:t>
            </a:r>
          </a:p>
          <a:p>
            <a:pPr marL="914400" indent="-914400">
              <a:buNone/>
            </a:pPr>
            <a:r>
              <a:rPr lang="en-US" sz="2000" b="1" dirty="0" smtClean="0"/>
              <a:t>Step 2. </a:t>
            </a:r>
            <a:r>
              <a:rPr lang="en-US" sz="2000" dirty="0" smtClean="0"/>
              <a:t>Determine the delay value for each outgoing interface on the way to the destination. Add the delay values and divide by 10 (sum of delay/10).</a:t>
            </a:r>
          </a:p>
          <a:p>
            <a:pPr marL="914400" indent="-914400">
              <a:buNone/>
            </a:pPr>
            <a:r>
              <a:rPr lang="en-US" sz="2000" b="1" dirty="0" smtClean="0"/>
              <a:t>Step 3. </a:t>
            </a:r>
            <a:r>
              <a:rPr lang="en-US" sz="2000" dirty="0" smtClean="0"/>
              <a:t>Add the computed values for bandwidth and delay, and multiply the sum by 256 to obtain the EIGRP metric.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773" y="3856382"/>
            <a:ext cx="6470575" cy="115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8674" y="4847274"/>
            <a:ext cx="5046703" cy="161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33152" y="3856381"/>
            <a:ext cx="5622392" cy="2751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the Topology Table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DUAL 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003" y="1377278"/>
            <a:ext cx="8107362" cy="5043400"/>
          </a:xfrm>
        </p:spPr>
        <p:txBody>
          <a:bodyPr/>
          <a:lstStyle/>
          <a:p>
            <a:pPr marL="236538" lvl="1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b="1" dirty="0" smtClean="0"/>
              <a:t>Diffusing Update ALgorithm (DUAL) </a:t>
            </a:r>
            <a:r>
              <a:rPr lang="en-US" dirty="0" smtClean="0"/>
              <a:t>provides the following:</a:t>
            </a:r>
          </a:p>
          <a:p>
            <a:pPr marL="576263" lvl="2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Loop-free paths and loop-free backup paths</a:t>
            </a:r>
          </a:p>
          <a:p>
            <a:pPr marL="576263" lvl="2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Fast convergence</a:t>
            </a:r>
          </a:p>
          <a:p>
            <a:pPr marL="576263" lvl="2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Minimum bandwidth usage with bounded updates</a:t>
            </a:r>
          </a:p>
          <a:p>
            <a:pPr marL="236538" lvl="1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decision process for all route computations is done by the </a:t>
            </a:r>
            <a:r>
              <a:rPr lang="en-US" b="1" dirty="0" smtClean="0"/>
              <a:t>DUAL Finite State Machine (FSM) </a:t>
            </a:r>
          </a:p>
          <a:p>
            <a:pPr marL="576263" lvl="2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DUAL FSM tracks all routes. </a:t>
            </a:r>
          </a:p>
          <a:p>
            <a:pPr marL="576263" lvl="2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Uses EIGRP metrics to select efficient, loop-free paths.</a:t>
            </a:r>
          </a:p>
          <a:p>
            <a:pPr marL="576263" lvl="2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Identifies the routes with the least-cost path to be inserted into the routing table.</a:t>
            </a:r>
          </a:p>
          <a:p>
            <a:pPr marL="236538" lvl="1" indent="-236538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EIGRP maintains a list of backup routes that DUAL has already determined that can be used immediately if the primary path fails.</a:t>
            </a:r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915988" lvl="3" indent="-236538">
              <a:spcBef>
                <a:spcPct val="50000"/>
              </a:spcBef>
            </a:pPr>
            <a:endParaRPr lang="en-US" dirty="0" smtClean="0"/>
          </a:p>
          <a:p>
            <a:pPr marL="576263" lvl="2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the Topology Table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Successor and Feasible Distance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377278"/>
            <a:ext cx="8107362" cy="5043400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/>
              <a:t>Successor</a:t>
            </a:r>
            <a:r>
              <a:rPr lang="en-US" dirty="0" smtClean="0"/>
              <a:t> is the least-cost route to the destination network.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/>
              <a:t>Feasible Distance </a:t>
            </a:r>
            <a:r>
              <a:rPr lang="en-US" dirty="0" smtClean="0"/>
              <a:t>(FD) is the lowest calculated metric to reach the destination network.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0748" y="2882347"/>
            <a:ext cx="6427776" cy="233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8457" y="5213525"/>
            <a:ext cx="6427776" cy="118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65495" y="2755347"/>
            <a:ext cx="7509248" cy="374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622132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Feasible Successors, Feasibility Condition, and Reported Distance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814600"/>
            <a:ext cx="8107362" cy="4049487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/>
              <a:t>Feasible Successor </a:t>
            </a:r>
            <a:r>
              <a:rPr lang="en-US" dirty="0" smtClean="0"/>
              <a:t>(FS) is a neighbor that has a loop-free backup path to the same network as the successor, and it satisfies the Feasibility Condition (FC).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/>
              <a:t>Feasibility Condition </a:t>
            </a:r>
            <a:r>
              <a:rPr lang="en-US" dirty="0" smtClean="0"/>
              <a:t>(FC) is met when a neighbor’s Reported Distance (RD) to a network is less than the local router’s feasible distance to the same destination network.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/>
              <a:t>Reported Distance </a:t>
            </a:r>
            <a:r>
              <a:rPr lang="en-US" dirty="0" smtClean="0"/>
              <a:t>(RD) is an EIGRP neighbor’s feasible distance to the same destination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210344" cy="1481138"/>
          </a:xfrm>
        </p:spPr>
        <p:txBody>
          <a:bodyPr/>
          <a:lstStyle/>
          <a:p>
            <a:pPr marL="0" indent="0" eaLnBrk="1" hangingPunct="1"/>
            <a:r>
              <a:rPr lang="en-US" sz="2400" dirty="0">
                <a:cs typeface="Arial" charset="0"/>
              </a:rPr>
              <a:t>7.1  Characteristics of EIGRP</a:t>
            </a:r>
          </a:p>
        </p:txBody>
      </p:sp>
    </p:spTree>
    <p:extLst>
      <p:ext uri="{BB962C8B-B14F-4D97-AF65-F5344CB8AC3E}">
        <p14:creationId xmlns:p14="http://schemas.microsoft.com/office/powerpoint/2010/main" val="3175080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the Topology Table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Topology Table: </a:t>
            </a:r>
            <a:r>
              <a:rPr lang="en-US" sz="3000" dirty="0" smtClean="0">
                <a:latin typeface="Courier New"/>
                <a:ea typeface="ＭＳ Ｐゴシック" pitchFamily="34" charset="-128"/>
                <a:cs typeface="Courier New"/>
              </a:rPr>
              <a:t>show ip eigrp </a:t>
            </a:r>
            <a:r>
              <a:rPr lang="en-US" sz="3000" dirty="0" smtClean="0">
                <a:ea typeface="ＭＳ Ｐゴシック" pitchFamily="34" charset="-128"/>
              </a:rPr>
              <a:t>Command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960" y="3299791"/>
            <a:ext cx="4166683" cy="314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4986" y="2442126"/>
            <a:ext cx="4123039" cy="296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222" y="1368288"/>
            <a:ext cx="4114800" cy="17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90286" y="1368288"/>
            <a:ext cx="867954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the Topology Table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Topology Table: No Feasible Successor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5606" y="1570383"/>
            <a:ext cx="6874482" cy="4314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Convergence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DUAL Finite State Machine (FSM)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857" y="1371600"/>
            <a:ext cx="7529740" cy="4949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Convergence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DUAL: Feasible Successor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3290" y="1435405"/>
            <a:ext cx="5327373" cy="282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3167" y="4307745"/>
            <a:ext cx="5307496" cy="255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8857" y="1262743"/>
            <a:ext cx="5936343" cy="5410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DUAL and Convergence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DUAL: No Feasible Successor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8915" y="1510749"/>
            <a:ext cx="3995530" cy="17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8549" y="3399182"/>
            <a:ext cx="3955774" cy="288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81236" y="1438179"/>
            <a:ext cx="44704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83" y="2263775"/>
            <a:ext cx="4502254" cy="1481138"/>
          </a:xfrm>
        </p:spPr>
        <p:txBody>
          <a:bodyPr/>
          <a:lstStyle/>
          <a:p>
            <a:pPr marL="0" indent="0" eaLnBrk="1" hangingPunct="1"/>
            <a:r>
              <a:rPr lang="en-US" sz="2100" dirty="0">
                <a:cs typeface="Arial" charset="0"/>
              </a:rPr>
              <a:t>7.4  Configuration of EIGRP for IPv6</a:t>
            </a:r>
          </a:p>
        </p:txBody>
      </p:sp>
    </p:spTree>
    <p:extLst>
      <p:ext uri="{BB962C8B-B14F-4D97-AF65-F5344CB8AC3E}">
        <p14:creationId xmlns:p14="http://schemas.microsoft.com/office/powerpoint/2010/main" val="1969854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/>
              <a:t>EIGRP for IPv4 vs. IPv6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EIGRP for 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427" y="1331843"/>
            <a:ext cx="6838122" cy="5120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/>
              <a:t>EIGRP for IPv4 vs. IPv6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Comparing </a:t>
            </a:r>
            <a:r>
              <a:rPr lang="en-US" dirty="0" smtClean="0"/>
              <a:t>EIGRP for IPv4 and 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133" y="1451113"/>
            <a:ext cx="7660570" cy="485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/>
              <a:t>EIGRP for IPv4 vs. IPv6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IPv6 Link-local Addresses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2817" y="1431234"/>
            <a:ext cx="6818245" cy="490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EIGRP for IPv6 Network Topology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9652" y="1351721"/>
            <a:ext cx="6281531" cy="49978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Features of EIGRP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Features of EIGRP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654" y="1374680"/>
            <a:ext cx="8193895" cy="504440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Released in 1992 as a Cisco proprietary protocol.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2013 basic functionality of EIGRP released as an open standard.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Advanced Distance Vector routing protocol.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Uses the Diffusing Update Algorithm (DUAL) to calculate paths and back-up paths.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Establishes Neighbor Adjacencies.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Uses the Reliable Transport Protocol to provide delivery of EIGRP packets to neighbors.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Partial and Bounded Updates. Send updates only when there is a change and only to the routers that need the information.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Supports Equal and Unequal Cost Load Balancing.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Configuring IPv6 Link-Local Addresses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377278"/>
            <a:ext cx="8107362" cy="5043400"/>
          </a:xfrm>
        </p:spPr>
        <p:txBody>
          <a:bodyPr/>
          <a:lstStyle/>
          <a:p>
            <a:pPr marL="0" lvl="1" indent="0">
              <a:spcBef>
                <a:spcPct val="50000"/>
              </a:spcBef>
            </a:pPr>
            <a:r>
              <a:rPr lang="en-US" dirty="0" smtClean="0"/>
              <a:t>Manually configuring link-local addresses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0" lvl="1" indent="0">
              <a:spcBef>
                <a:spcPct val="50000"/>
              </a:spcBef>
            </a:pPr>
            <a:endParaRPr lang="en-US" dirty="0" smtClean="0"/>
          </a:p>
          <a:p>
            <a:pPr marL="0" lvl="1" indent="0">
              <a:spcBef>
                <a:spcPct val="500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Verifying link-local addresses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59"/>
          <a:stretch/>
        </p:blipFill>
        <p:spPr bwMode="auto">
          <a:xfrm>
            <a:off x="889237" y="1769166"/>
            <a:ext cx="4507992" cy="205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0037" y="4295739"/>
            <a:ext cx="4546363" cy="20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Configuring EIGRP for the IPv6  Routing Process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377278"/>
            <a:ext cx="8107362" cy="5043400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fr-FR" dirty="0" smtClean="0"/>
              <a:t>The </a:t>
            </a:r>
            <a:r>
              <a:rPr lang="fr-FR" b="1" dirty="0" smtClean="0">
                <a:latin typeface="Courier New"/>
                <a:cs typeface="Courier New"/>
              </a:rPr>
              <a:t>ipv6 unicast-routing</a:t>
            </a:r>
            <a:r>
              <a:rPr lang="fr-FR" b="1" dirty="0" smtClean="0"/>
              <a:t> </a:t>
            </a:r>
            <a:r>
              <a:rPr lang="fr-FR" dirty="0" smtClean="0"/>
              <a:t>global configuration mode command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en-US" dirty="0" smtClean="0"/>
              <a:t>required</a:t>
            </a:r>
            <a:r>
              <a:rPr lang="fr-FR" dirty="0" smtClean="0"/>
              <a:t> to </a:t>
            </a:r>
            <a:r>
              <a:rPr lang="fr-FR" dirty="0" err="1" smtClean="0"/>
              <a:t>enable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IPv6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en-US" dirty="0" smtClean="0"/>
              <a:t>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Configuring EIGRP for IPv6 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>
                <a:latin typeface="Courier New"/>
                <a:cs typeface="Courier New"/>
              </a:rPr>
              <a:t>no shutdown</a:t>
            </a:r>
            <a:r>
              <a:rPr lang="en-US" b="1" dirty="0" smtClean="0"/>
              <a:t> </a:t>
            </a:r>
            <a:r>
              <a:rPr lang="en-US" dirty="0" smtClean="0"/>
              <a:t>command and a router ID are required for the router to form neighbor adjacencies.</a:t>
            </a: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280" y="2712642"/>
            <a:ext cx="7020048" cy="175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ipv6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eigrp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en-US" dirty="0" smtClean="0"/>
              <a:t>Command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377278"/>
            <a:ext cx="8107362" cy="5043400"/>
          </a:xfrm>
        </p:spPr>
        <p:txBody>
          <a:bodyPr/>
          <a:lstStyle/>
          <a:p>
            <a:pPr marL="0" lvl="1" indent="0">
              <a:spcBef>
                <a:spcPct val="50000"/>
              </a:spcBef>
            </a:pPr>
            <a:r>
              <a:rPr lang="en-US" dirty="0" smtClean="0"/>
              <a:t>Enabling EIGRP of IPv6 on an Interface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566" y="1731727"/>
            <a:ext cx="6000634" cy="480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Verifying EIGRP for IPv6: Examining Neighbors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377278"/>
            <a:ext cx="8107362" cy="5043400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9544" y="1421853"/>
            <a:ext cx="5738855" cy="53137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300" dirty="0" smtClean="0">
                <a:ea typeface="ＭＳ Ｐゴシック" pitchFamily="34" charset="-128"/>
              </a:rPr>
              <a:t>Verifying EIGRP for IPv6: </a:t>
            </a:r>
            <a:r>
              <a:rPr lang="en-US" sz="2300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show ip protocols</a:t>
            </a:r>
            <a:r>
              <a:rPr lang="en-US" sz="2300" dirty="0" smtClean="0">
                <a:ea typeface="ＭＳ Ｐゴシック" pitchFamily="34" charset="-128"/>
              </a:rPr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377278"/>
            <a:ext cx="8107362" cy="5043400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4792" y="1614791"/>
            <a:ext cx="6108970" cy="492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EIGRP for IPv6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400" dirty="0" smtClean="0">
                <a:ea typeface="ＭＳ Ｐゴシック" pitchFamily="34" charset="-128"/>
              </a:rPr>
              <a:t>Verifying EIGRP for IPv6: Examine the Routing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575880"/>
            <a:ext cx="8107362" cy="4844797"/>
          </a:xfrm>
        </p:spPr>
        <p:txBody>
          <a:bodyPr/>
          <a:lstStyle/>
          <a:p>
            <a:pPr marL="0" lvl="1" indent="0">
              <a:spcBef>
                <a:spcPct val="50000"/>
              </a:spcBef>
            </a:pPr>
            <a:r>
              <a:rPr lang="en-US" sz="2400" dirty="0" smtClean="0"/>
              <a:t>Use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show ipv6 route</a:t>
            </a:r>
            <a:r>
              <a:rPr lang="en-US" sz="2400" b="1" dirty="0" smtClean="0"/>
              <a:t> </a:t>
            </a:r>
            <a:r>
              <a:rPr lang="en-US" sz="2400" dirty="0" smtClean="0"/>
              <a:t>command to examine the IPv6 routing table.</a:t>
            </a:r>
          </a:p>
          <a:p>
            <a:pPr marL="236538" lvl="1" indent="-236538">
              <a:spcBef>
                <a:spcPct val="50000"/>
              </a:spcBef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2808" y="2460828"/>
            <a:ext cx="5583353" cy="3910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7: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575880"/>
            <a:ext cx="8107362" cy="4844797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EIGRP is a classless, advanced distance vector routing protocol.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EIGRP uses the source code of “D” for DUAL in the routing table.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The default administrative distance of 90 is used for internal routes and 170 for routes imported from an external source.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Advanced features include DUAL, establishing neighbor adjacencies, RTP, partial and bounded updates, and equal and unequal cost load balancing. 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PDMs give EIGRP the capability to support different Layer 3 protocols.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EIGRP Hello packets are used to discover neighbors. 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show ip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eigrp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neighbors</a:t>
            </a:r>
            <a:r>
              <a:rPr lang="en-US" b="1" dirty="0"/>
              <a:t> </a:t>
            </a:r>
            <a:r>
              <a:rPr lang="en-US" dirty="0"/>
              <a:t>command is used to view neighbor table and verify adjacencies</a:t>
            </a:r>
            <a:r>
              <a:rPr lang="en-US" dirty="0" smtClean="0"/>
              <a:t>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sz="2400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sz="2400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516918" cy="828981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7: Summary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6246" y="1575880"/>
            <a:ext cx="8107362" cy="4844797"/>
          </a:xfrm>
        </p:spPr>
        <p:txBody>
          <a:bodyPr/>
          <a:lstStyle/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EIGRP sends partial bounded updates when a change occurs on network.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EIGRP composite metric uses bandwidth, delay, reliability and load to determine the best path (by default, only bandwidth and delay are used).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dirty="0" smtClean="0"/>
              <a:t>DUAL </a:t>
            </a:r>
            <a:r>
              <a:rPr lang="en-US" dirty="0" err="1" smtClean="0"/>
              <a:t>FSM</a:t>
            </a:r>
            <a:r>
              <a:rPr lang="en-US" dirty="0" smtClean="0"/>
              <a:t> is used to determine best path; Successor and potential backup path, </a:t>
            </a:r>
            <a:r>
              <a:rPr lang="en-US" dirty="0" err="1" smtClean="0"/>
              <a:t>FS</a:t>
            </a:r>
            <a:r>
              <a:rPr lang="en-US" dirty="0" smtClean="0"/>
              <a:t> to every destination network.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sz="2400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sz="2400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b="1" dirty="0" smtClean="0"/>
          </a:p>
          <a:p>
            <a:pPr marL="236538" lvl="1" indent="-236538">
              <a:spcBef>
                <a:spcPct val="50000"/>
              </a:spcBef>
            </a:pPr>
            <a:r>
              <a:rPr lang="en-US" b="1" dirty="0" smtClean="0"/>
              <a:t>		</a:t>
            </a:r>
            <a:endParaRPr lang="en-US" dirty="0" smtClean="0"/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endParaRPr lang="en-US" dirty="0" smtClean="0"/>
          </a:p>
          <a:p>
            <a:pPr marL="236538" lvl="1" indent="-236538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Features of EIGRP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Protocol Dependent Modules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4280" y="1436912"/>
            <a:ext cx="5957663" cy="5152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Features of EIGRP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Reliable Transport Protocol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65" y="1584000"/>
            <a:ext cx="5770911" cy="4889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5328" y="1795295"/>
            <a:ext cx="5460796" cy="4236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Basic Features of EIGRP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Authentication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0155" y="1730073"/>
            <a:ext cx="2825173" cy="3733178"/>
          </a:xfrm>
        </p:spPr>
        <p:txBody>
          <a:bodyPr/>
          <a:lstStyle/>
          <a:p>
            <a:r>
              <a:rPr lang="en-US" sz="2000" dirty="0" smtClean="0"/>
              <a:t>EIGRP can be configured to authenticate routing information.</a:t>
            </a:r>
          </a:p>
          <a:p>
            <a:r>
              <a:rPr lang="en-US" sz="2000" dirty="0" smtClean="0"/>
              <a:t>Ensures routers only accept updates from routers that have been configured with the correct authentication information.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EIGRP Packets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EIGRP Packet Types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928"/>
            <a:ext cx="9100168" cy="266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25275</TotalTime>
  <Pages>28</Pages>
  <Words>1550</Words>
  <Application>Microsoft Office PowerPoint</Application>
  <PresentationFormat>On-screen Show (4:3)</PresentationFormat>
  <Paragraphs>450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PPT-TMPLT-WHT_C</vt:lpstr>
      <vt:lpstr>NetAcad-4F_PPT-WHT_060408</vt:lpstr>
      <vt:lpstr>Chapter 7: Enhanced Interior Gateway Protocol (EIGRP)</vt:lpstr>
      <vt:lpstr>Chapter 7</vt:lpstr>
      <vt:lpstr>Chapter 7: Objectives</vt:lpstr>
      <vt:lpstr>7.1  Characteristics of EIGRP</vt:lpstr>
      <vt:lpstr>Basic Features of EIGRP  Features of EIGRP</vt:lpstr>
      <vt:lpstr>Basic Features of EIGRP  Protocol Dependent Modules</vt:lpstr>
      <vt:lpstr>Basic Features of EIGRP  Reliable Transport Protocol</vt:lpstr>
      <vt:lpstr>Basic Features of EIGRP  Authentication</vt:lpstr>
      <vt:lpstr>Types of EIGRP Packets  EIGRP Packet Types</vt:lpstr>
      <vt:lpstr>Types of EIGRP Packets EIGRP Hello Packets</vt:lpstr>
      <vt:lpstr>Types of EIGRP Packets EIGRP Update &amp; Acknowledgement Packets</vt:lpstr>
      <vt:lpstr>Types of EIGRP Packets EIGRP Query and Reply Packets</vt:lpstr>
      <vt:lpstr>EIGRP Messages Encapsulating EIGRP Messages</vt:lpstr>
      <vt:lpstr>EIGRP Messages EIGRP Packet Header and TLV</vt:lpstr>
      <vt:lpstr>7.2  Configuring EIGRP for IPv4</vt:lpstr>
      <vt:lpstr>Configuring EIGRP with IPv4 EIGRP Network Topology</vt:lpstr>
      <vt:lpstr>Configuring EIGRP with IPv4 Autonomous System Numbers</vt:lpstr>
      <vt:lpstr>Configuring EIGRP with IPv4 Router EIGRP Command</vt:lpstr>
      <vt:lpstr>Configuring EIGRP with IPv4 EIGRP Router ID</vt:lpstr>
      <vt:lpstr>Configuring EIGRP with IPv4 Configuring the EIGRP Router ID</vt:lpstr>
      <vt:lpstr>Configuring EIGRP with IPv4 Network Command</vt:lpstr>
      <vt:lpstr>Configuring EIGRP with IPv4 Network Command</vt:lpstr>
      <vt:lpstr>Configuring EIGRP with IPv4 The Network Command and Wildcard Mask</vt:lpstr>
      <vt:lpstr>Configuring EIGRP with IPv4 Passive Interface</vt:lpstr>
      <vt:lpstr>Configuring EIGRP with IPv4 Verifying EIGRP: Examining Neighbors</vt:lpstr>
      <vt:lpstr>Configuring EIGRP with IPv4 Verifying EIGRP: show ip protocols Command</vt:lpstr>
      <vt:lpstr>Configuring EIGRP with IPv4 Verifying EIGRP: Examine the IPv4 Routing Table</vt:lpstr>
      <vt:lpstr>7.3  Operation of EIGRP</vt:lpstr>
      <vt:lpstr>EIGRP Initial Route Discovery  EIGRP Neighbor Adjacency</vt:lpstr>
      <vt:lpstr>EIGRP Initial Route Discovery  EIGRP Topology Table</vt:lpstr>
      <vt:lpstr>EIGRP Initial Route Discovery  EIGRP Convergence</vt:lpstr>
      <vt:lpstr>Metrics EIGRP Composite Metric</vt:lpstr>
      <vt:lpstr>Metrics Examining Interface Values</vt:lpstr>
      <vt:lpstr>Metrics Bandwidth Metric</vt:lpstr>
      <vt:lpstr>Metrics Delay Metric</vt:lpstr>
      <vt:lpstr>Metrics Calculating the EIGRP Metric</vt:lpstr>
      <vt:lpstr>DUAL and the Topology Table  DUAL Concepts</vt:lpstr>
      <vt:lpstr>DUAL and the Topology Table  Successor and Feasible Distance</vt:lpstr>
      <vt:lpstr> Feasible Successors, Feasibility Condition, and Reported Distance</vt:lpstr>
      <vt:lpstr>DUAL and the Topology Table  Topology Table: show ip eigrp Command</vt:lpstr>
      <vt:lpstr>DUAL and the Topology Table  Topology Table: No Feasible Successor</vt:lpstr>
      <vt:lpstr>DUAL and Convergence DUAL Finite State Machine (FSM)</vt:lpstr>
      <vt:lpstr>DUAL and Convergence DUAL: Feasible Successor</vt:lpstr>
      <vt:lpstr>DUAL and Convergence DUAL: No Feasible Successor</vt:lpstr>
      <vt:lpstr>7.4  Configuration of EIGRP for IPv6</vt:lpstr>
      <vt:lpstr>EIGRP for IPv4 vs. IPv6  EIGRP for IPv6</vt:lpstr>
      <vt:lpstr>EIGRP for IPv4 vs. IPv6  Comparing EIGRP for IPv4 and IPv6</vt:lpstr>
      <vt:lpstr>EIGRP for IPv4 vs. IPv6  IPv6 Link-local Addresses</vt:lpstr>
      <vt:lpstr>Configuring EIGRP for IPv6  EIGRP for IPv6 Network Topology</vt:lpstr>
      <vt:lpstr>Configuring EIGRP for IPv6  Configuring IPv6 Link-Local Addresses</vt:lpstr>
      <vt:lpstr>Configuring EIGRP for IPv6  Configuring EIGRP for the IPv6  Routing Process</vt:lpstr>
      <vt:lpstr>Configuring EIGRP for IPv6  ipv6 eigrp interface Command</vt:lpstr>
      <vt:lpstr>Verifying EIGRP for IPv6  Verifying EIGRP for IPv6: Examining Neighbors</vt:lpstr>
      <vt:lpstr>Verifying EIGRP for IPv6  Verifying EIGRP for IPv6: show ip protocols Command</vt:lpstr>
      <vt:lpstr>Verifying EIGRP for IPv6  Verifying EIGRP for IPv6: Examine the Routing Table</vt:lpstr>
      <vt:lpstr>Chapter 7: Summary</vt:lpstr>
      <vt:lpstr>Chapter 7: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1403</cp:revision>
  <cp:lastPrinted>1999-01-27T00:54:54Z</cp:lastPrinted>
  <dcterms:created xsi:type="dcterms:W3CDTF">2006-10-23T15:07:30Z</dcterms:created>
  <dcterms:modified xsi:type="dcterms:W3CDTF">2013-10-07T02:39:17Z</dcterms:modified>
</cp:coreProperties>
</file>