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5"/>
  </p:notesMasterIdLst>
  <p:handoutMasterIdLst>
    <p:handoutMasterId r:id="rId46"/>
  </p:handoutMasterIdLst>
  <p:sldIdLst>
    <p:sldId id="500" r:id="rId3"/>
    <p:sldId id="541" r:id="rId4"/>
    <p:sldId id="821" r:id="rId5"/>
    <p:sldId id="825" r:id="rId6"/>
    <p:sldId id="826" r:id="rId7"/>
    <p:sldId id="827" r:id="rId8"/>
    <p:sldId id="828" r:id="rId9"/>
    <p:sldId id="829" r:id="rId10"/>
    <p:sldId id="830" r:id="rId11"/>
    <p:sldId id="831" r:id="rId12"/>
    <p:sldId id="832" r:id="rId13"/>
    <p:sldId id="833" r:id="rId14"/>
    <p:sldId id="834" r:id="rId15"/>
    <p:sldId id="835" r:id="rId16"/>
    <p:sldId id="836" r:id="rId17"/>
    <p:sldId id="837" r:id="rId18"/>
    <p:sldId id="838" r:id="rId19"/>
    <p:sldId id="839" r:id="rId20"/>
    <p:sldId id="856" r:id="rId21"/>
    <p:sldId id="840" r:id="rId22"/>
    <p:sldId id="841" r:id="rId23"/>
    <p:sldId id="842" r:id="rId24"/>
    <p:sldId id="843" r:id="rId25"/>
    <p:sldId id="844" r:id="rId26"/>
    <p:sldId id="845" r:id="rId27"/>
    <p:sldId id="846" r:id="rId28"/>
    <p:sldId id="857" r:id="rId29"/>
    <p:sldId id="847" r:id="rId30"/>
    <p:sldId id="869" r:id="rId31"/>
    <p:sldId id="848" r:id="rId32"/>
    <p:sldId id="849" r:id="rId33"/>
    <p:sldId id="850" r:id="rId34"/>
    <p:sldId id="851" r:id="rId35"/>
    <p:sldId id="852" r:id="rId36"/>
    <p:sldId id="853" r:id="rId37"/>
    <p:sldId id="870" r:id="rId38"/>
    <p:sldId id="854" r:id="rId39"/>
    <p:sldId id="867" r:id="rId40"/>
    <p:sldId id="868" r:id="rId41"/>
    <p:sldId id="855" r:id="rId42"/>
    <p:sldId id="860" r:id="rId43"/>
    <p:sldId id="681" r:id="rId4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vittoria deloulay" initials="vd" lastIdx="15" clrIdx="0"/>
  <p:cmAuthor id="1" name="carykell" initials="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76" autoAdjust="0"/>
    <p:restoredTop sz="84254" autoAdjust="0"/>
  </p:normalViewPr>
  <p:slideViewPr>
    <p:cSldViewPr snapToGrid="0">
      <p:cViewPr>
        <p:scale>
          <a:sx n="70" d="100"/>
          <a:sy n="70" d="100"/>
        </p:scale>
        <p:origin x="-2298" y="-27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30.xml"/><Relationship Id="rId3" Type="http://schemas.openxmlformats.org/officeDocument/2006/relationships/slide" Target="slides/slide6.xml"/><Relationship Id="rId21" Type="http://schemas.openxmlformats.org/officeDocument/2006/relationships/slide" Target="slides/slide24.xml"/><Relationship Id="rId34" Type="http://schemas.openxmlformats.org/officeDocument/2006/relationships/slide" Target="slides/slide38.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7.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3.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6.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2.xml"/><Relationship Id="rId36" Type="http://schemas.openxmlformats.org/officeDocument/2006/relationships/slide" Target="slides/slide40.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5.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dirty="0"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Scaling Networks</a:t>
            </a:r>
          </a:p>
          <a:p>
            <a:pPr>
              <a:buFontTx/>
              <a:buNone/>
            </a:pPr>
            <a:r>
              <a:rPr lang="en-US" sz="1300" b="1" dirty="0" smtClean="0"/>
              <a:t>Chapter 8: EIGRP Advanced Configurations and Troubleshooting</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8.1.1.8 </a:t>
            </a:r>
            <a:r>
              <a:rPr lang="en-US" baseline="0" dirty="0" smtClean="0"/>
              <a:t>Summary Route (Cont.)</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8.1.2.1 </a:t>
            </a:r>
            <a:r>
              <a:rPr lang="en-US" baseline="0" dirty="0" smtClean="0"/>
              <a:t>Manual Summary Routes</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8.1.2.2 </a:t>
            </a:r>
            <a:r>
              <a:rPr lang="en-US" baseline="0" dirty="0" smtClean="0"/>
              <a:t>Configuring EIGRP Manual Summary Routes</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8.1.2.3 </a:t>
            </a:r>
            <a:r>
              <a:rPr lang="en-US" baseline="0" dirty="0" smtClean="0"/>
              <a:t>Verifying Manual Summary Routes</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8.1.2.4 </a:t>
            </a:r>
            <a:r>
              <a:rPr lang="en-US" baseline="0" dirty="0" smtClean="0"/>
              <a:t>EIGRP for IPv6: Manual Summary Routes</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8.1.3.1 </a:t>
            </a:r>
            <a:r>
              <a:rPr lang="en-US" baseline="0" dirty="0" smtClean="0"/>
              <a:t>Propagating a Default Static Route</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8.1.3.2 </a:t>
            </a:r>
            <a:r>
              <a:rPr lang="en-US" baseline="0" dirty="0" smtClean="0"/>
              <a:t>Verifying the Propagated Default Route</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8.1.3.3 </a:t>
            </a:r>
            <a:r>
              <a:rPr lang="en-US" baseline="0" dirty="0" smtClean="0"/>
              <a:t>EIGRP for IPv6: Default Route</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8.1.4.1 </a:t>
            </a:r>
            <a:r>
              <a:rPr lang="en-US" baseline="0" dirty="0" smtClean="0"/>
              <a:t>EIGRP Bandwidth Utilization</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8.1.4.1 </a:t>
            </a:r>
            <a:r>
              <a:rPr lang="en-US" baseline="0" dirty="0" smtClean="0"/>
              <a:t>EIGRP Bandwidth Utilization</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dirty="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r>
              <a:rPr lang="en-US" b="1" dirty="0" smtClean="0"/>
              <a:t>Chapter 8</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8.1.4.2 </a:t>
            </a:r>
            <a:r>
              <a:rPr lang="en-US" baseline="0" dirty="0" smtClean="0"/>
              <a:t>Hello and Hold Timers</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8.1.4.3 </a:t>
            </a:r>
            <a:r>
              <a:rPr lang="en-US" baseline="0" dirty="0" smtClean="0"/>
              <a:t>Load Balancing IPv4</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8.1.4.4 </a:t>
            </a:r>
            <a:r>
              <a:rPr lang="en-US" baseline="0" dirty="0" smtClean="0"/>
              <a:t>Load Balancing IPv6</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8.1.5.1 </a:t>
            </a:r>
            <a:r>
              <a:rPr lang="en-US" baseline="0" dirty="0" smtClean="0"/>
              <a:t>Routing Protocol Authentication Overview</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8.1.5.2 </a:t>
            </a:r>
            <a:r>
              <a:rPr lang="en-US" baseline="0" dirty="0" smtClean="0"/>
              <a:t>Configuring EIGRP with MD5 Authentication</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8.1.5.3 </a:t>
            </a:r>
            <a:r>
              <a:rPr lang="en-US" baseline="0" dirty="0" smtClean="0"/>
              <a:t>EIGRP Authentication Example</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8.1.5.3 </a:t>
            </a:r>
            <a:r>
              <a:rPr lang="en-US" baseline="0" dirty="0" smtClean="0"/>
              <a:t>EIGRP Authentication Example</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8.1.5.4 </a:t>
            </a:r>
            <a:r>
              <a:rPr lang="en-US" baseline="0" dirty="0" smtClean="0"/>
              <a:t>Verifying Authentication</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Grp="1" noChangeArrowheads="1"/>
          </p:cNvSpPr>
          <p:nvPr>
            <p:ph type="sldNum" sz="quarter" idx="5"/>
          </p:nvPr>
        </p:nvSpPr>
        <p:spPr>
          <a:noFill/>
        </p:spPr>
        <p:txBody>
          <a:bodyPr/>
          <a:lstStyle/>
          <a:p>
            <a:fld id="{F9034988-36DD-4D34-B1CE-37AB851117A5}" type="slidenum">
              <a:rPr lang="en-US" smtClean="0"/>
              <a:pPr/>
              <a:t>29</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404813" y="4378325"/>
            <a:ext cx="6121400" cy="4252913"/>
          </a:xfrm>
          <a:noFill/>
          <a:ln/>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None/>
              <a:tabLst/>
              <a:defRPr/>
            </a:pPr>
            <a:r>
              <a:rPr lang="en-US" sz="1200" b="1" dirty="0" smtClean="0">
                <a:cs typeface="Arial" charset="0"/>
              </a:rPr>
              <a:t>8.2 </a:t>
            </a:r>
            <a:r>
              <a:rPr lang="en-US" sz="1200" b="1" dirty="0" smtClean="0"/>
              <a:t>Troubleshooting </a:t>
            </a:r>
            <a:r>
              <a:rPr lang="en-US" sz="1200" b="1" dirty="0" err="1" smtClean="0"/>
              <a:t>EIGRP</a:t>
            </a:r>
            <a:endParaRPr lang="en-US" sz="1200" b="1" dirty="0" smtClean="0">
              <a:cs typeface="Arial" charset="0"/>
            </a:endParaRPr>
          </a:p>
          <a:p>
            <a:pPr>
              <a:buFontTx/>
              <a:buNone/>
            </a:pPr>
            <a:endParaRPr lang="en-GB" b="1"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8.2.1.1 </a:t>
            </a:r>
            <a:r>
              <a:rPr lang="en-US" baseline="0" dirty="0" smtClean="0"/>
              <a:t>Basic EIGRP Troubleshooting Commands</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8.1.1.1 </a:t>
            </a:r>
            <a:r>
              <a:rPr lang="en-US" baseline="0" dirty="0" smtClean="0"/>
              <a:t>Network Topology</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8.2.1.2 </a:t>
            </a:r>
            <a:r>
              <a:rPr lang="en-US" baseline="0" dirty="0" smtClean="0"/>
              <a:t>Components</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8.2.2.1 </a:t>
            </a:r>
            <a:r>
              <a:rPr lang="en-US" baseline="0" dirty="0" smtClean="0"/>
              <a:t>Layer 3 Connectivity</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8.2.2.2 </a:t>
            </a:r>
            <a:r>
              <a:rPr lang="en-US" baseline="0" dirty="0" smtClean="0"/>
              <a:t>EIGRP Parameters</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8.2.2.3 </a:t>
            </a:r>
            <a:r>
              <a:rPr lang="en-US" baseline="0" dirty="0" smtClean="0"/>
              <a:t>EIGRP Interfaces</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8.2.3.1 </a:t>
            </a:r>
            <a:r>
              <a:rPr lang="en-US" baseline="0" dirty="0" smtClean="0"/>
              <a:t>Passive Interface</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8.2.3.1 </a:t>
            </a:r>
            <a:r>
              <a:rPr lang="en-US" baseline="0" dirty="0" smtClean="0"/>
              <a:t>Passive Interface</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8.2.3.1 </a:t>
            </a:r>
            <a:r>
              <a:rPr lang="en-US" baseline="0" dirty="0" smtClean="0"/>
              <a:t>Missing Network Statement</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8.2.3.1 </a:t>
            </a:r>
            <a:r>
              <a:rPr lang="en-US" baseline="0" dirty="0" smtClean="0"/>
              <a:t>Missing Network Statement</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8.2.3.1 </a:t>
            </a:r>
            <a:r>
              <a:rPr lang="en-US" baseline="0" dirty="0" smtClean="0"/>
              <a:t>Missing Network Statement</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8.2.3.3 </a:t>
            </a:r>
            <a:r>
              <a:rPr lang="en-US" baseline="0" dirty="0" smtClean="0"/>
              <a:t>Autosummarization</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8.1.1.2 </a:t>
            </a:r>
            <a:r>
              <a:rPr lang="en-US" baseline="0" dirty="0" smtClean="0"/>
              <a:t>EIGRP Autosummarization</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41</a:t>
            </a:fld>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8.1.1.3 </a:t>
            </a:r>
            <a:r>
              <a:rPr lang="en-US" baseline="0" dirty="0" smtClean="0"/>
              <a:t>Configuring EIGRP Summarization</a:t>
            </a: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8.1.1.4 </a:t>
            </a:r>
            <a:r>
              <a:rPr lang="en-US" baseline="0" dirty="0" smtClean="0"/>
              <a:t>Verifying Autosummarization: show ip protocols</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8.1.1.5 </a:t>
            </a:r>
            <a:r>
              <a:rPr lang="en-US" baseline="0" dirty="0" smtClean="0"/>
              <a:t>Verifying Autosummarization: Topology Table</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8.1.1.6 </a:t>
            </a:r>
            <a:r>
              <a:rPr lang="en-US" baseline="0" dirty="0" smtClean="0"/>
              <a:t>Verifying Auto-Summary: Routing Table</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dirty="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baseline="0" dirty="0" smtClean="0"/>
              <a:t>8.1.1.7 </a:t>
            </a:r>
            <a:r>
              <a:rPr lang="en-US" baseline="0" dirty="0" smtClean="0"/>
              <a:t>Summary Route</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8: EIGRP Advanced Configurations and Troubleshooting</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Scaling Networks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Autosummarization</a:t>
            </a:r>
            <a:r>
              <a:rPr lang="en-US" dirty="0" smtClean="0"/>
              <a:t/>
            </a:r>
            <a:br>
              <a:rPr lang="en-US" dirty="0" smtClean="0"/>
            </a:br>
            <a:r>
              <a:rPr lang="en-US" dirty="0"/>
              <a:t>Summary Route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2893" r="-22893"/>
          <a:stretch>
            <a:fillRect/>
          </a:stretch>
        </p:blipFill>
        <p:spPr>
          <a:xfrm>
            <a:off x="171450" y="1546225"/>
            <a:ext cx="8788484" cy="4854575"/>
          </a:xfrm>
          <a:ln>
            <a:solidFill>
              <a:schemeClr val="tx1"/>
            </a:solidFill>
          </a:ln>
        </p:spPr>
      </p:pic>
    </p:spTree>
    <p:extLst>
      <p:ext uri="{BB962C8B-B14F-4D97-AF65-F5344CB8AC3E}">
        <p14:creationId xmlns:p14="http://schemas.microsoft.com/office/powerpoint/2010/main" val="11897916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Autosummarization</a:t>
            </a:r>
            <a:r>
              <a:rPr lang="en-US" dirty="0" smtClean="0"/>
              <a:t/>
            </a:r>
            <a:br>
              <a:rPr lang="en-US" dirty="0" smtClean="0"/>
            </a:br>
            <a:r>
              <a:rPr lang="en-US" dirty="0"/>
              <a:t>Summary Route </a:t>
            </a:r>
            <a:r>
              <a:rPr lang="en-US" dirty="0" smtClean="0"/>
              <a:t>(cont</a:t>
            </a:r>
            <a:r>
              <a:rPr lang="en-US" dirty="0"/>
              <a: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529" r="-18529"/>
          <a:stretch>
            <a:fillRect/>
          </a:stretch>
        </p:blipFill>
        <p:spPr>
          <a:xfrm>
            <a:off x="271490" y="1565275"/>
            <a:ext cx="8547074" cy="4721225"/>
          </a:xfrm>
          <a:ln>
            <a:solidFill>
              <a:schemeClr val="tx1"/>
            </a:solidFill>
          </a:ln>
        </p:spPr>
      </p:pic>
    </p:spTree>
    <p:extLst>
      <p:ext uri="{BB962C8B-B14F-4D97-AF65-F5344CB8AC3E}">
        <p14:creationId xmlns:p14="http://schemas.microsoft.com/office/powerpoint/2010/main" val="714846967"/>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Manual Summarization</a:t>
            </a:r>
            <a:r>
              <a:rPr lang="en-US" dirty="0" smtClean="0"/>
              <a:t/>
            </a:r>
            <a:br>
              <a:rPr lang="en-US" dirty="0" smtClean="0"/>
            </a:br>
            <a:r>
              <a:rPr lang="en-US" dirty="0"/>
              <a:t>Manual Summary Routes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EIGRP can be configured to summarize routes, whether or not </a:t>
            </a:r>
            <a:r>
              <a:rPr lang="en-US" sz="2000" dirty="0" smtClean="0"/>
              <a:t>autosummarization </a:t>
            </a:r>
            <a:r>
              <a:rPr lang="en-US" sz="2000" dirty="0"/>
              <a:t>is enabled. </a:t>
            </a:r>
            <a:endParaRPr lang="en-US" sz="2000" dirty="0" smtClean="0"/>
          </a:p>
          <a:p>
            <a:r>
              <a:rPr lang="en-US" sz="2000" dirty="0" smtClean="0"/>
              <a:t>Because </a:t>
            </a:r>
            <a:r>
              <a:rPr lang="en-US" sz="2000" dirty="0"/>
              <a:t>EIGRP is a classless routing protocol and includes the subnet mask in the routing updates, manual summarization can include supernet routes. </a:t>
            </a:r>
            <a:endParaRPr lang="en-US" sz="2000" dirty="0" smtClean="0"/>
          </a:p>
          <a:p>
            <a:r>
              <a:rPr lang="en-US" sz="2000" dirty="0" smtClean="0"/>
              <a:t>A </a:t>
            </a:r>
            <a:r>
              <a:rPr lang="en-US" sz="2000" dirty="0"/>
              <a:t>supernet is an aggregation of multiple major classful network addresses.</a:t>
            </a:r>
            <a:endParaRPr lang="en-US" sz="2000" dirty="0" smtClean="0"/>
          </a:p>
        </p:txBody>
      </p:sp>
    </p:spTree>
    <p:extLst>
      <p:ext uri="{BB962C8B-B14F-4D97-AF65-F5344CB8AC3E}">
        <p14:creationId xmlns:p14="http://schemas.microsoft.com/office/powerpoint/2010/main" val="2918417039"/>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Manual Summarization</a:t>
            </a:r>
            <a:r>
              <a:rPr lang="en-US" dirty="0" smtClean="0"/>
              <a:t/>
            </a:r>
            <a:br>
              <a:rPr lang="en-US" dirty="0" smtClean="0"/>
            </a:br>
            <a:r>
              <a:rPr lang="en-US" sz="3000" dirty="0"/>
              <a:t>Configuring EIGRP Manual Summary Routes</a:t>
            </a:r>
            <a:endParaRPr lang="en-US" sz="30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9515" r="-19515"/>
          <a:stretch>
            <a:fillRect/>
          </a:stretch>
        </p:blipFill>
        <p:spPr>
          <a:xfrm>
            <a:off x="413052" y="1584325"/>
            <a:ext cx="8443612" cy="4664075"/>
          </a:xfrm>
          <a:ln>
            <a:solidFill>
              <a:schemeClr val="tx1"/>
            </a:solidFill>
          </a:ln>
        </p:spPr>
      </p:pic>
    </p:spTree>
    <p:extLst>
      <p:ext uri="{BB962C8B-B14F-4D97-AF65-F5344CB8AC3E}">
        <p14:creationId xmlns:p14="http://schemas.microsoft.com/office/powerpoint/2010/main" val="291891876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Manual Summarization</a:t>
            </a:r>
            <a:r>
              <a:rPr lang="en-US" dirty="0" smtClean="0"/>
              <a:t/>
            </a:r>
            <a:br>
              <a:rPr lang="en-US" dirty="0" smtClean="0"/>
            </a:br>
            <a:r>
              <a:rPr lang="en-US" dirty="0"/>
              <a:t>Verifying Manual Summary Routes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6522" r="-6522"/>
          <a:stretch>
            <a:fillRect/>
          </a:stretch>
        </p:blipFill>
        <p:spPr>
          <a:xfrm>
            <a:off x="554038" y="1565275"/>
            <a:ext cx="7940675" cy="4386263"/>
          </a:xfrm>
          <a:ln>
            <a:solidFill>
              <a:schemeClr val="tx1"/>
            </a:solidFill>
          </a:ln>
        </p:spPr>
      </p:pic>
    </p:spTree>
    <p:extLst>
      <p:ext uri="{BB962C8B-B14F-4D97-AF65-F5344CB8AC3E}">
        <p14:creationId xmlns:p14="http://schemas.microsoft.com/office/powerpoint/2010/main" val="20433049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Manual Summarization</a:t>
            </a:r>
            <a:r>
              <a:rPr lang="en-US" dirty="0" smtClean="0"/>
              <a:t/>
            </a:r>
            <a:br>
              <a:rPr lang="en-US" dirty="0" smtClean="0"/>
            </a:br>
            <a:r>
              <a:rPr lang="en-US" dirty="0"/>
              <a:t>EIGRP for IPv6: Manual Summary Routes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7254" r="-7254"/>
          <a:stretch>
            <a:fillRect/>
          </a:stretch>
        </p:blipFill>
        <p:spPr>
          <a:xfrm>
            <a:off x="554038" y="1565275"/>
            <a:ext cx="7940675" cy="4386263"/>
          </a:xfrm>
          <a:ln>
            <a:solidFill>
              <a:schemeClr val="tx1"/>
            </a:solidFill>
          </a:ln>
        </p:spPr>
      </p:pic>
    </p:spTree>
    <p:extLst>
      <p:ext uri="{BB962C8B-B14F-4D97-AF65-F5344CB8AC3E}">
        <p14:creationId xmlns:p14="http://schemas.microsoft.com/office/powerpoint/2010/main" val="31268522"/>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Default Route Propagation</a:t>
            </a:r>
            <a:r>
              <a:rPr lang="en-US" dirty="0" smtClean="0"/>
              <a:t/>
            </a:r>
            <a:br>
              <a:rPr lang="en-US" dirty="0" smtClean="0"/>
            </a:br>
            <a:r>
              <a:rPr lang="en-US" dirty="0"/>
              <a:t>Propagating a Default Static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Using a static route to 0.0.0.0/0 as a default route is not routing protocol-dependent. </a:t>
            </a:r>
            <a:endParaRPr lang="en-US" sz="2000" dirty="0" smtClean="0"/>
          </a:p>
          <a:p>
            <a:r>
              <a:rPr lang="en-US" sz="2000" dirty="0" smtClean="0"/>
              <a:t>The quad zero </a:t>
            </a:r>
            <a:r>
              <a:rPr lang="en-US" sz="2000" dirty="0"/>
              <a:t>static default route can be used with any currently supported routing protocols. </a:t>
            </a:r>
            <a:endParaRPr lang="en-US" sz="2000" dirty="0" smtClean="0"/>
          </a:p>
          <a:p>
            <a:r>
              <a:rPr lang="en-US" sz="2000" dirty="0" smtClean="0"/>
              <a:t>The </a:t>
            </a:r>
            <a:r>
              <a:rPr lang="en-US" sz="2000" dirty="0"/>
              <a:t>static default route is usually configured on the router that has a connection to a network outside the EIGRP routing domain, for example, to an ISP.</a:t>
            </a:r>
            <a:endParaRPr lang="en-US" sz="2000" dirty="0" smtClean="0"/>
          </a:p>
        </p:txBody>
      </p:sp>
      <p:pic>
        <p:nvPicPr>
          <p:cNvPr id="2" name="Picture 1"/>
          <p:cNvPicPr>
            <a:picLocks noChangeAspect="1"/>
          </p:cNvPicPr>
          <p:nvPr/>
        </p:nvPicPr>
        <p:blipFill>
          <a:blip r:embed="rId3"/>
          <a:stretch>
            <a:fillRect/>
          </a:stretch>
        </p:blipFill>
        <p:spPr>
          <a:xfrm>
            <a:off x="589598" y="3977078"/>
            <a:ext cx="7759700" cy="1549400"/>
          </a:xfrm>
          <a:prstGeom prst="rect">
            <a:avLst/>
          </a:prstGeom>
        </p:spPr>
      </p:pic>
    </p:spTree>
    <p:extLst>
      <p:ext uri="{BB962C8B-B14F-4D97-AF65-F5344CB8AC3E}">
        <p14:creationId xmlns:p14="http://schemas.microsoft.com/office/powerpoint/2010/main" val="319208354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Default Route Propagation</a:t>
            </a:r>
            <a:r>
              <a:rPr lang="en-US" dirty="0" smtClean="0"/>
              <a:t/>
            </a:r>
            <a:br>
              <a:rPr lang="en-US" dirty="0" smtClean="0"/>
            </a:br>
            <a:r>
              <a:rPr lang="en-US" dirty="0"/>
              <a:t>Verifying the Propagated Default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The entry for the </a:t>
            </a:r>
            <a:r>
              <a:rPr lang="en-US" sz="2000" dirty="0" smtClean="0"/>
              <a:t>EIGRP-learned </a:t>
            </a:r>
            <a:r>
              <a:rPr lang="en-US" sz="2000" dirty="0"/>
              <a:t>default route is identified by the following</a:t>
            </a:r>
            <a:r>
              <a:rPr lang="en-US" sz="2000" dirty="0" smtClean="0"/>
              <a:t>:</a:t>
            </a:r>
            <a:endParaRPr lang="en-US" sz="2000" dirty="0"/>
          </a:p>
          <a:p>
            <a:r>
              <a:rPr lang="en-US" sz="2000" b="1" dirty="0"/>
              <a:t>D</a:t>
            </a:r>
            <a:r>
              <a:rPr lang="en-US" sz="2000" dirty="0"/>
              <a:t> </a:t>
            </a:r>
            <a:r>
              <a:rPr lang="en-US" sz="2000" dirty="0" smtClean="0"/>
              <a:t>– </a:t>
            </a:r>
            <a:r>
              <a:rPr lang="en-US" sz="2000" dirty="0"/>
              <a:t>This route was learned from an EIGRP routing update.</a:t>
            </a:r>
          </a:p>
          <a:p>
            <a:r>
              <a:rPr lang="en-US" sz="2000" b="1" dirty="0" smtClean="0"/>
              <a:t>*</a:t>
            </a:r>
            <a:r>
              <a:rPr lang="en-US" sz="2000" dirty="0" smtClean="0"/>
              <a:t> </a:t>
            </a:r>
            <a:r>
              <a:rPr lang="en-US" sz="2000" dirty="0"/>
              <a:t>– The route is a candidate for a default route.</a:t>
            </a:r>
          </a:p>
          <a:p>
            <a:r>
              <a:rPr lang="en-US" sz="2000" b="1" dirty="0" smtClean="0"/>
              <a:t>EX</a:t>
            </a:r>
            <a:r>
              <a:rPr lang="en-US" sz="2000" dirty="0" smtClean="0"/>
              <a:t> </a:t>
            </a:r>
            <a:r>
              <a:rPr lang="en-US" sz="2000" dirty="0"/>
              <a:t>– The route is an external EIGRP </a:t>
            </a:r>
            <a:r>
              <a:rPr lang="en-US" sz="2000" dirty="0" smtClean="0"/>
              <a:t>route; </a:t>
            </a:r>
            <a:r>
              <a:rPr lang="en-US" sz="2000" dirty="0"/>
              <a:t>in this </a:t>
            </a:r>
            <a:r>
              <a:rPr lang="en-US" sz="2000" dirty="0" smtClean="0"/>
              <a:t>case, </a:t>
            </a:r>
            <a:r>
              <a:rPr lang="en-US" sz="2000" dirty="0"/>
              <a:t>a static route outside of the EIGRP routing domain.</a:t>
            </a:r>
          </a:p>
          <a:p>
            <a:r>
              <a:rPr lang="en-US" sz="2000" b="1" dirty="0" smtClean="0"/>
              <a:t>170</a:t>
            </a:r>
            <a:r>
              <a:rPr lang="en-US" sz="2000" dirty="0" smtClean="0"/>
              <a:t> </a:t>
            </a:r>
            <a:r>
              <a:rPr lang="en-US" sz="2000" dirty="0"/>
              <a:t>– This is the administrative distance of an external EIGRP route.</a:t>
            </a:r>
          </a:p>
          <a:p>
            <a:endParaRPr lang="en-US" dirty="0"/>
          </a:p>
          <a:p>
            <a:endParaRPr lang="en-US" dirty="0"/>
          </a:p>
          <a:p>
            <a:endParaRPr lang="en-US" dirty="0" smtClean="0"/>
          </a:p>
        </p:txBody>
      </p:sp>
      <p:pic>
        <p:nvPicPr>
          <p:cNvPr id="2" name="Picture 1"/>
          <p:cNvPicPr>
            <a:picLocks noChangeAspect="1"/>
          </p:cNvPicPr>
          <p:nvPr/>
        </p:nvPicPr>
        <p:blipFill>
          <a:blip r:embed="rId3"/>
          <a:stretch>
            <a:fillRect/>
          </a:stretch>
        </p:blipFill>
        <p:spPr>
          <a:xfrm>
            <a:off x="1917694" y="4496847"/>
            <a:ext cx="5806900" cy="1333898"/>
          </a:xfrm>
          <a:prstGeom prst="rect">
            <a:avLst/>
          </a:prstGeom>
        </p:spPr>
      </p:pic>
    </p:spTree>
    <p:extLst>
      <p:ext uri="{BB962C8B-B14F-4D97-AF65-F5344CB8AC3E}">
        <p14:creationId xmlns:p14="http://schemas.microsoft.com/office/powerpoint/2010/main" val="255832845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Default Route Propagation</a:t>
            </a:r>
            <a:r>
              <a:rPr lang="en-US" dirty="0" smtClean="0"/>
              <a:t/>
            </a:r>
            <a:br>
              <a:rPr lang="en-US" dirty="0" smtClean="0"/>
            </a:br>
            <a:r>
              <a:rPr lang="en-US" dirty="0"/>
              <a:t>EIGRP for </a:t>
            </a:r>
            <a:r>
              <a:rPr lang="en-US" dirty="0" smtClean="0"/>
              <a:t>IPv6- </a:t>
            </a:r>
            <a:r>
              <a:rPr lang="en-US" dirty="0"/>
              <a:t>Default Route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2000" b="1" dirty="0" smtClean="0"/>
              <a:t>Note</a:t>
            </a:r>
            <a:r>
              <a:rPr lang="en-US" sz="2000" dirty="0"/>
              <a:t>: Some IOSs may require that the </a:t>
            </a:r>
            <a:r>
              <a:rPr lang="en-US" sz="2000" b="1" dirty="0">
                <a:cs typeface="Courier New" pitchFamily="49" charset="0"/>
              </a:rPr>
              <a:t>redistribute static </a:t>
            </a:r>
            <a:r>
              <a:rPr lang="en-US" sz="2000" dirty="0"/>
              <a:t>command include the EIGRP metric parameters and maximum transmission unit (MTU) before the static route can be redistributed. These parameters may vary, but an example for this scenario would be:</a:t>
            </a:r>
          </a:p>
          <a:p>
            <a:pPr marL="0" indent="0">
              <a:buNone/>
            </a:pPr>
            <a:r>
              <a:rPr lang="en-US" sz="1800" dirty="0" smtClean="0">
                <a:latin typeface="Courier New" pitchFamily="49" charset="0"/>
                <a:cs typeface="Courier New" pitchFamily="49" charset="0"/>
              </a:rPr>
              <a:t>R2</a:t>
            </a:r>
            <a:r>
              <a:rPr lang="en-US" sz="1800" dirty="0">
                <a:latin typeface="Courier New" pitchFamily="49" charset="0"/>
                <a:cs typeface="Courier New" pitchFamily="49" charset="0"/>
              </a:rPr>
              <a:t>(config)# </a:t>
            </a:r>
            <a:r>
              <a:rPr lang="en-US" sz="1800" b="1" dirty="0">
                <a:latin typeface="Courier New" pitchFamily="49" charset="0"/>
                <a:cs typeface="Courier New" pitchFamily="49" charset="0"/>
              </a:rPr>
              <a:t>ipv6 router eigrp 2</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R2(config-router)# </a:t>
            </a:r>
            <a:r>
              <a:rPr lang="en-US" sz="1800" b="1" dirty="0">
                <a:latin typeface="Courier New" pitchFamily="49" charset="0"/>
                <a:cs typeface="Courier New" pitchFamily="49" charset="0"/>
              </a:rPr>
              <a:t>redistribute static metric 64 2000 255 1 1500</a:t>
            </a: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sz="1800" dirty="0" smtClean="0">
                <a:latin typeface="Courier New" pitchFamily="49" charset="0"/>
                <a:cs typeface="Courier New" pitchFamily="49" charset="0"/>
              </a:rPr>
              <a:t/>
            </a:r>
            <a:br>
              <a:rPr lang="en-US" sz="1800" dirty="0" smtClean="0">
                <a:latin typeface="Courier New" pitchFamily="49" charset="0"/>
                <a:cs typeface="Courier New" pitchFamily="49" charset="0"/>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p:txBody>
      </p:sp>
      <p:pic>
        <p:nvPicPr>
          <p:cNvPr id="4" name="Picture 3"/>
          <p:cNvPicPr>
            <a:picLocks noChangeAspect="1"/>
          </p:cNvPicPr>
          <p:nvPr/>
        </p:nvPicPr>
        <p:blipFill>
          <a:blip r:embed="rId3"/>
          <a:stretch>
            <a:fillRect/>
          </a:stretch>
        </p:blipFill>
        <p:spPr>
          <a:xfrm>
            <a:off x="563818" y="1505054"/>
            <a:ext cx="7747000" cy="1333500"/>
          </a:xfrm>
          <a:prstGeom prst="rect">
            <a:avLst/>
          </a:prstGeom>
        </p:spPr>
      </p:pic>
    </p:spTree>
    <p:extLst>
      <p:ext uri="{BB962C8B-B14F-4D97-AF65-F5344CB8AC3E}">
        <p14:creationId xmlns:p14="http://schemas.microsoft.com/office/powerpoint/2010/main" val="3131591312"/>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Fine-tuning EIGRP Interfaces</a:t>
            </a:r>
            <a:r>
              <a:rPr lang="en-US" dirty="0" smtClean="0"/>
              <a:t/>
            </a:r>
            <a:br>
              <a:rPr lang="en-US" dirty="0" smtClean="0"/>
            </a:br>
            <a:r>
              <a:rPr lang="en-US" dirty="0"/>
              <a:t>EIGRP Bandwidth Utilization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b="1" dirty="0"/>
              <a:t>EIGRP Bandwidth for IPv4</a:t>
            </a:r>
          </a:p>
          <a:p>
            <a:r>
              <a:rPr lang="en-US" sz="2000" dirty="0" smtClean="0"/>
              <a:t>By </a:t>
            </a:r>
            <a:r>
              <a:rPr lang="en-US" sz="2000" dirty="0"/>
              <a:t>default, EIGRP </a:t>
            </a:r>
            <a:r>
              <a:rPr lang="en-US" sz="2000" dirty="0" smtClean="0"/>
              <a:t>uses </a:t>
            </a:r>
            <a:r>
              <a:rPr lang="en-US" sz="2000" dirty="0"/>
              <a:t>only up to </a:t>
            </a:r>
            <a:r>
              <a:rPr lang="en-US" sz="2000" dirty="0" smtClean="0"/>
              <a:t>50% of </a:t>
            </a:r>
            <a:r>
              <a:rPr lang="en-US" sz="2000" dirty="0"/>
              <a:t>an interface’s bandwidth for EIGRP </a:t>
            </a:r>
            <a:r>
              <a:rPr lang="en-US" sz="2000" dirty="0" smtClean="0"/>
              <a:t>information, which prevents </a:t>
            </a:r>
            <a:r>
              <a:rPr lang="en-US" sz="2000" dirty="0"/>
              <a:t>the EIGRP process from </a:t>
            </a:r>
            <a:r>
              <a:rPr lang="en-US" sz="2000" dirty="0" smtClean="0"/>
              <a:t>overutilizing </a:t>
            </a:r>
            <a:r>
              <a:rPr lang="en-US" sz="2000" dirty="0"/>
              <a:t>a link and not allowing enough bandwidth for the routing of normal traffic</a:t>
            </a:r>
            <a:r>
              <a:rPr lang="en-US" sz="2000" dirty="0" smtClean="0"/>
              <a:t>.</a:t>
            </a:r>
            <a:endParaRPr lang="en-US" sz="2000" dirty="0"/>
          </a:p>
          <a:p>
            <a:r>
              <a:rPr lang="en-US" sz="2000" dirty="0" smtClean="0"/>
              <a:t>The</a:t>
            </a:r>
            <a:r>
              <a:rPr lang="en-US" sz="2000" b="1" dirty="0" smtClean="0"/>
              <a:t> </a:t>
            </a:r>
            <a:r>
              <a:rPr lang="en-US" sz="2000" b="1" dirty="0">
                <a:cs typeface="Courier"/>
              </a:rPr>
              <a:t>ip bandwidth-percent eigrp </a:t>
            </a:r>
            <a:r>
              <a:rPr lang="en-US" sz="2000" dirty="0"/>
              <a:t>command can be used to configure the percentage of bandwidth that may be used by EIGRP on an interface</a:t>
            </a:r>
            <a:r>
              <a:rPr lang="en-US" sz="2000" dirty="0" smtClean="0"/>
              <a:t>.</a:t>
            </a:r>
            <a:endParaRPr lang="en-US" sz="2000" dirty="0"/>
          </a:p>
          <a:p>
            <a:pPr marL="0" indent="0">
              <a:buNone/>
            </a:pPr>
            <a:r>
              <a:rPr lang="en-US" sz="1800" dirty="0">
                <a:latin typeface="Courier New" pitchFamily="49" charset="0"/>
                <a:cs typeface="Courier New" pitchFamily="49" charset="0"/>
              </a:rPr>
              <a:t>Router(config-if)# </a:t>
            </a:r>
            <a:r>
              <a:rPr lang="en-US" sz="1800" b="1" dirty="0">
                <a:latin typeface="Courier New" pitchFamily="49" charset="0"/>
                <a:cs typeface="Courier New" pitchFamily="49" charset="0"/>
              </a:rPr>
              <a:t>ip bandwidth-percent eigrp</a:t>
            </a:r>
            <a:r>
              <a:rPr lang="en-US" sz="1800" dirty="0">
                <a:latin typeface="Courier New" pitchFamily="49" charset="0"/>
                <a:cs typeface="Courier New" pitchFamily="49" charset="0"/>
              </a:rPr>
              <a:t> </a:t>
            </a:r>
            <a:r>
              <a:rPr lang="en-US" sz="1800" i="1" dirty="0">
                <a:latin typeface="Courier New" pitchFamily="49" charset="0"/>
                <a:cs typeface="Courier New" pitchFamily="49" charset="0"/>
              </a:rPr>
              <a:t>as-number percent</a:t>
            </a:r>
            <a:endParaRPr lang="en-US" sz="1800" dirty="0" smtClean="0">
              <a:latin typeface="Courier New" pitchFamily="49" charset="0"/>
              <a:cs typeface="Courier New" pitchFamily="49" charset="0"/>
            </a:endParaRPr>
          </a:p>
        </p:txBody>
      </p:sp>
    </p:spTree>
    <p:extLst>
      <p:ext uri="{BB962C8B-B14F-4D97-AF65-F5344CB8AC3E}">
        <p14:creationId xmlns:p14="http://schemas.microsoft.com/office/powerpoint/2010/main" val="179465540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a:t>
            </a:r>
            <a:r>
              <a:rPr lang="en-US" dirty="0">
                <a:ea typeface="ＭＳ Ｐゴシック" pitchFamily="34" charset="-128"/>
              </a:rPr>
              <a:t>8</a:t>
            </a:r>
            <a:endParaRPr lang="en-US" dirty="0"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sz="2000" dirty="0">
                <a:cs typeface="Arial" charset="0"/>
              </a:rPr>
              <a:t>8</a:t>
            </a:r>
            <a:r>
              <a:rPr lang="en-US" sz="2000" dirty="0" smtClean="0">
                <a:cs typeface="Arial" charset="0"/>
              </a:rPr>
              <a:t>.1 Advanced EIGRP Configurations</a:t>
            </a:r>
          </a:p>
          <a:p>
            <a:pPr marL="0" indent="0" eaLnBrk="1" hangingPunct="1">
              <a:buFont typeface="Wingdings" pitchFamily="2" charset="2"/>
              <a:buNone/>
            </a:pPr>
            <a:r>
              <a:rPr lang="en-US" sz="2000" dirty="0">
                <a:cs typeface="Arial" charset="0"/>
              </a:rPr>
              <a:t>8</a:t>
            </a:r>
            <a:r>
              <a:rPr lang="en-US" sz="2000" dirty="0" smtClean="0">
                <a:cs typeface="Arial" charset="0"/>
              </a:rPr>
              <a:t>.2 Troubleshooting EIGRP</a:t>
            </a:r>
          </a:p>
          <a:p>
            <a:pPr marL="0" indent="0" eaLnBrk="1" hangingPunct="1">
              <a:buFont typeface="Wingdings" pitchFamily="2" charset="2"/>
              <a:buNone/>
            </a:pPr>
            <a:r>
              <a:rPr lang="en-US" sz="2000" dirty="0">
                <a:cs typeface="Arial" charset="0"/>
              </a:rPr>
              <a:t>8</a:t>
            </a:r>
            <a:r>
              <a:rPr lang="en-US" sz="2000" dirty="0" smtClean="0">
                <a:cs typeface="Arial" charset="0"/>
              </a:rPr>
              <a:t>.3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Fine-tuning EIGRP Interfaces</a:t>
            </a:r>
            <a:r>
              <a:rPr lang="en-US" dirty="0" smtClean="0"/>
              <a:t/>
            </a:r>
            <a:br>
              <a:rPr lang="en-US" dirty="0" smtClean="0"/>
            </a:br>
            <a:r>
              <a:rPr lang="en-US" dirty="0"/>
              <a:t>EIGRP Bandwidth </a:t>
            </a:r>
            <a:r>
              <a:rPr lang="en-US" dirty="0" smtClean="0"/>
              <a:t>Utilization </a:t>
            </a:r>
            <a:r>
              <a:rPr lang="en-US" dirty="0"/>
              <a:t>(</a:t>
            </a:r>
            <a:r>
              <a:rPr lang="en-US" dirty="0" smtClean="0"/>
              <a:t>cont.)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b="1" dirty="0"/>
              <a:t>EIGRP Bandwidth for IPv6</a:t>
            </a:r>
          </a:p>
          <a:p>
            <a:pPr marL="0" indent="0">
              <a:buNone/>
            </a:pPr>
            <a:r>
              <a:rPr lang="en-US" sz="2000" dirty="0" smtClean="0"/>
              <a:t>To </a:t>
            </a:r>
            <a:r>
              <a:rPr lang="en-US" sz="2000" dirty="0"/>
              <a:t>configure the percentage of bandwidth that may be used by EIGRP for IPv6 on an interface, use the</a:t>
            </a:r>
            <a:r>
              <a:rPr lang="en-US" sz="2000" b="1" dirty="0"/>
              <a:t> </a:t>
            </a:r>
            <a:r>
              <a:rPr lang="en-US" sz="2000" b="1" dirty="0">
                <a:cs typeface="Courier"/>
              </a:rPr>
              <a:t>ipv6 bandwidth-percent eigrp</a:t>
            </a:r>
            <a:r>
              <a:rPr lang="en-US" sz="2000" b="1" dirty="0"/>
              <a:t> </a:t>
            </a:r>
            <a:r>
              <a:rPr lang="en-US" sz="2000" dirty="0"/>
              <a:t>command in interface configuration mode. To restore the default value, use the</a:t>
            </a:r>
            <a:r>
              <a:rPr lang="en-US" sz="2000" b="1" dirty="0"/>
              <a:t> </a:t>
            </a:r>
            <a:r>
              <a:rPr lang="en-US" sz="2000" b="1" dirty="0">
                <a:cs typeface="Courier"/>
              </a:rPr>
              <a:t>no </a:t>
            </a:r>
            <a:r>
              <a:rPr lang="en-US" sz="2000" dirty="0"/>
              <a:t>form of this command.</a:t>
            </a:r>
          </a:p>
          <a:p>
            <a:pPr marL="0" indent="0">
              <a:buNone/>
            </a:pPr>
            <a:r>
              <a:rPr lang="en-US" sz="2000" dirty="0" smtClean="0">
                <a:latin typeface="Courier New" pitchFamily="49" charset="0"/>
                <a:cs typeface="Courier New" pitchFamily="49" charset="0"/>
              </a:rPr>
              <a:t>Router</a:t>
            </a:r>
            <a:r>
              <a:rPr lang="en-US" sz="2000" dirty="0">
                <a:latin typeface="Courier New" pitchFamily="49" charset="0"/>
                <a:cs typeface="Courier New" pitchFamily="49" charset="0"/>
              </a:rPr>
              <a:t>(config-if)# </a:t>
            </a:r>
            <a:r>
              <a:rPr lang="en-US" sz="2000" b="1" dirty="0">
                <a:latin typeface="Courier New" pitchFamily="49" charset="0"/>
                <a:cs typeface="Courier New" pitchFamily="49" charset="0"/>
              </a:rPr>
              <a:t>ipv6 bandwidth-percent eigrp</a:t>
            </a: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as-number percent</a:t>
            </a:r>
            <a:endParaRPr lang="en-US" sz="2000" dirty="0" smtClean="0">
              <a:latin typeface="Courier New" pitchFamily="49" charset="0"/>
              <a:cs typeface="Courier New" pitchFamily="49" charset="0"/>
            </a:endParaRPr>
          </a:p>
        </p:txBody>
      </p:sp>
    </p:spTree>
    <p:extLst>
      <p:ext uri="{BB962C8B-B14F-4D97-AF65-F5344CB8AC3E}">
        <p14:creationId xmlns:p14="http://schemas.microsoft.com/office/powerpoint/2010/main" val="3948243919"/>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Fine-tuning EIGRP Interfaces</a:t>
            </a:r>
            <a:r>
              <a:rPr lang="en-US" dirty="0" smtClean="0"/>
              <a:t/>
            </a:r>
            <a:br>
              <a:rPr lang="en-US" dirty="0" smtClean="0"/>
            </a:br>
            <a:r>
              <a:rPr lang="en-US" dirty="0"/>
              <a:t>Hello and Hold Timers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017" r="-3017"/>
          <a:stretch>
            <a:fillRect/>
          </a:stretch>
        </p:blipFill>
        <p:spPr>
          <a:xfrm>
            <a:off x="497462" y="1698625"/>
            <a:ext cx="8340151" cy="4606925"/>
          </a:xfrm>
          <a:ln>
            <a:solidFill>
              <a:schemeClr val="tx1"/>
            </a:solidFill>
          </a:ln>
        </p:spPr>
      </p:pic>
    </p:spTree>
    <p:extLst>
      <p:ext uri="{BB962C8B-B14F-4D97-AF65-F5344CB8AC3E}">
        <p14:creationId xmlns:p14="http://schemas.microsoft.com/office/powerpoint/2010/main" val="1822862915"/>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Fine-tuning EIGRP Interfaces</a:t>
            </a:r>
            <a:r>
              <a:rPr lang="en-US" dirty="0" smtClean="0"/>
              <a:t/>
            </a:r>
            <a:br>
              <a:rPr lang="en-US" dirty="0" smtClean="0"/>
            </a:br>
            <a:r>
              <a:rPr lang="en-US" dirty="0"/>
              <a:t>Load Balancing IPv4</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Equal-cost load balancing is the ability of a router to distribute outbound traffic using all interfaces that have the same metric from the destination address. </a:t>
            </a:r>
            <a:endParaRPr lang="en-US" sz="2000" dirty="0" smtClean="0"/>
          </a:p>
          <a:p>
            <a:r>
              <a:rPr lang="en-US" sz="2000" dirty="0" smtClean="0"/>
              <a:t>The Cisco </a:t>
            </a:r>
            <a:r>
              <a:rPr lang="en-US" sz="2000" dirty="0"/>
              <a:t>IOS will, by default, allow load balancing using up to four equal-cost paths; however, this can be modified. Using the</a:t>
            </a:r>
            <a:r>
              <a:rPr lang="en-US" sz="2000" b="1" dirty="0"/>
              <a:t> </a:t>
            </a:r>
            <a:r>
              <a:rPr lang="en-US" sz="2000" b="1" dirty="0">
                <a:cs typeface="Courier"/>
              </a:rPr>
              <a:t>maximum-paths </a:t>
            </a:r>
            <a:r>
              <a:rPr lang="en-US" sz="2000" dirty="0"/>
              <a:t>router </a:t>
            </a:r>
            <a:r>
              <a:rPr lang="en-US" sz="2000" dirty="0" smtClean="0"/>
              <a:t>configuration mode </a:t>
            </a:r>
            <a:r>
              <a:rPr lang="en-US" sz="2000" dirty="0"/>
              <a:t>command, up to 32 equal-cost routes can be kept in the routing table.</a:t>
            </a:r>
          </a:p>
          <a:p>
            <a:pPr marL="231775" indent="0">
              <a:buNone/>
            </a:pPr>
            <a:r>
              <a:rPr lang="en-US" sz="2000" dirty="0" smtClean="0">
                <a:latin typeface="Courier"/>
                <a:cs typeface="Courier"/>
              </a:rPr>
              <a:t>Router</a:t>
            </a:r>
            <a:r>
              <a:rPr lang="en-US" sz="2000" dirty="0">
                <a:latin typeface="Courier"/>
                <a:cs typeface="Courier"/>
              </a:rPr>
              <a:t>(config-router)# </a:t>
            </a:r>
            <a:r>
              <a:rPr lang="en-US" sz="2000" b="1" dirty="0">
                <a:latin typeface="Courier"/>
                <a:cs typeface="Courier"/>
              </a:rPr>
              <a:t>maximum-paths</a:t>
            </a:r>
            <a:r>
              <a:rPr lang="en-US" sz="2000" dirty="0">
                <a:latin typeface="Courier"/>
                <a:cs typeface="Courier"/>
              </a:rPr>
              <a:t> </a:t>
            </a:r>
            <a:r>
              <a:rPr lang="en-US" sz="2000" i="1" dirty="0" smtClean="0">
                <a:latin typeface="Courier"/>
                <a:cs typeface="Courier"/>
              </a:rPr>
              <a:t>value</a:t>
            </a:r>
          </a:p>
          <a:p>
            <a:r>
              <a:rPr lang="en-US" sz="2000" dirty="0"/>
              <a:t>If the value is set to 1, load balancing is disabled.</a:t>
            </a:r>
            <a:endParaRPr lang="en-US" sz="2000" dirty="0">
              <a:latin typeface="Courier"/>
              <a:cs typeface="Courier"/>
            </a:endParaRPr>
          </a:p>
        </p:txBody>
      </p:sp>
    </p:spTree>
    <p:extLst>
      <p:ext uri="{BB962C8B-B14F-4D97-AF65-F5344CB8AC3E}">
        <p14:creationId xmlns:p14="http://schemas.microsoft.com/office/powerpoint/2010/main" val="310729220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Fine-tuning EIGRP Interfaces</a:t>
            </a:r>
            <a:r>
              <a:rPr lang="en-US" dirty="0" smtClean="0"/>
              <a:t/>
            </a:r>
            <a:br>
              <a:rPr lang="en-US" dirty="0" smtClean="0"/>
            </a:br>
            <a:r>
              <a:rPr lang="en-US" dirty="0"/>
              <a:t>Load Balancing IPv6</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8509" r="-8509"/>
          <a:stretch>
            <a:fillRect/>
          </a:stretch>
        </p:blipFill>
        <p:spPr>
          <a:xfrm>
            <a:off x="554038" y="1565275"/>
            <a:ext cx="7940675" cy="4386263"/>
          </a:xfrm>
          <a:ln>
            <a:solidFill>
              <a:schemeClr val="tx1"/>
            </a:solidFill>
          </a:ln>
        </p:spPr>
      </p:pic>
    </p:spTree>
    <p:extLst>
      <p:ext uri="{BB962C8B-B14F-4D97-AF65-F5344CB8AC3E}">
        <p14:creationId xmlns:p14="http://schemas.microsoft.com/office/powerpoint/2010/main" val="103463933"/>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Secure EIGRP</a:t>
            </a:r>
            <a:r>
              <a:rPr lang="en-US" dirty="0" smtClean="0"/>
              <a:t/>
            </a:r>
            <a:br>
              <a:rPr lang="en-US" dirty="0" smtClean="0"/>
            </a:br>
            <a:r>
              <a:rPr lang="en-US" dirty="0"/>
              <a:t>Routing Protocol Authentication Overview</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Network administrators must be aware that routers are at risk from attack just as much as end-user devices. Anyone with a packet sniffer, such as Wireshark, can read information propagating between routers</a:t>
            </a:r>
            <a:r>
              <a:rPr lang="en-US" sz="2000" dirty="0" smtClean="0"/>
              <a:t>.</a:t>
            </a:r>
          </a:p>
          <a:p>
            <a:r>
              <a:rPr lang="en-US" sz="2000" dirty="0"/>
              <a:t>A method to protect routing information on the network is to authenticate routing protocol packets using the Message Digest 5 (MD5) algorithm</a:t>
            </a:r>
            <a:r>
              <a:rPr lang="en-US" sz="2000" dirty="0" smtClean="0"/>
              <a:t>.</a:t>
            </a:r>
          </a:p>
          <a:p>
            <a:r>
              <a:rPr lang="en-US" sz="2000" dirty="0"/>
              <a:t>Routing </a:t>
            </a:r>
            <a:r>
              <a:rPr lang="en-US" sz="2000" dirty="0" smtClean="0"/>
              <a:t>protocols, </a:t>
            </a:r>
            <a:r>
              <a:rPr lang="en-US" sz="2000" dirty="0"/>
              <a:t>such as RIPv2, EIGRP, OSPF, IS-IS, and BGP all support various forms of MD5 authentication.</a:t>
            </a:r>
            <a:endParaRPr lang="en-US" sz="2000" dirty="0" smtClean="0"/>
          </a:p>
        </p:txBody>
      </p:sp>
    </p:spTree>
    <p:extLst>
      <p:ext uri="{BB962C8B-B14F-4D97-AF65-F5344CB8AC3E}">
        <p14:creationId xmlns:p14="http://schemas.microsoft.com/office/powerpoint/2010/main" val="211288963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Secure EIGRP</a:t>
            </a:r>
            <a:r>
              <a:rPr lang="en-US" dirty="0" smtClean="0"/>
              <a:t/>
            </a:r>
            <a:br>
              <a:rPr lang="en-US" dirty="0" smtClean="0"/>
            </a:br>
            <a:r>
              <a:rPr lang="en-US" sz="3100" dirty="0"/>
              <a:t>Configuring EIGRP with MD5 Authentication</a:t>
            </a:r>
            <a:endParaRPr lang="en-US" sz="31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4297" r="-14297"/>
          <a:stretch>
            <a:fillRect/>
          </a:stretch>
        </p:blipFill>
        <p:spPr>
          <a:xfrm>
            <a:off x="286542" y="1508125"/>
            <a:ext cx="8857458" cy="4892675"/>
          </a:xfrm>
          <a:ln>
            <a:solidFill>
              <a:schemeClr val="tx1"/>
            </a:solidFill>
          </a:ln>
        </p:spPr>
      </p:pic>
    </p:spTree>
    <p:extLst>
      <p:ext uri="{BB962C8B-B14F-4D97-AF65-F5344CB8AC3E}">
        <p14:creationId xmlns:p14="http://schemas.microsoft.com/office/powerpoint/2010/main" val="253052349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Secure EIGRP</a:t>
            </a:r>
            <a:r>
              <a:rPr lang="en-US" dirty="0" smtClean="0"/>
              <a:t/>
            </a:r>
            <a:br>
              <a:rPr lang="en-US" dirty="0" smtClean="0"/>
            </a:br>
            <a:r>
              <a:rPr lang="en-US" dirty="0"/>
              <a:t>EIGRP Authentication Example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1398" r="-21398"/>
          <a:stretch>
            <a:fillRect/>
          </a:stretch>
        </p:blipFill>
        <p:spPr>
          <a:xfrm>
            <a:off x="375606" y="1489075"/>
            <a:ext cx="8995407" cy="4968875"/>
          </a:xfrm>
        </p:spPr>
      </p:pic>
    </p:spTree>
    <p:extLst>
      <p:ext uri="{BB962C8B-B14F-4D97-AF65-F5344CB8AC3E}">
        <p14:creationId xmlns:p14="http://schemas.microsoft.com/office/powerpoint/2010/main" val="3269179771"/>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Secure EIGRP</a:t>
            </a:r>
            <a:r>
              <a:rPr lang="en-US" dirty="0" smtClean="0"/>
              <a:t/>
            </a:r>
            <a:br>
              <a:rPr lang="en-US" dirty="0" smtClean="0"/>
            </a:br>
            <a:r>
              <a:rPr lang="en-US" sz="3100" dirty="0"/>
              <a:t>EIGRP Authentication </a:t>
            </a:r>
            <a:r>
              <a:rPr lang="en-US" sz="3100" dirty="0" smtClean="0"/>
              <a:t>Example </a:t>
            </a:r>
            <a:r>
              <a:rPr lang="en-US" sz="3100" dirty="0"/>
              <a:t>(</a:t>
            </a:r>
            <a:r>
              <a:rPr lang="en-US" sz="3100" dirty="0" smtClean="0"/>
              <a:t>cont.)</a:t>
            </a:r>
            <a:endParaRPr lang="en-US" sz="3100"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36920" r="-36920"/>
          <a:stretch>
            <a:fillRect/>
          </a:stretch>
        </p:blipFill>
        <p:spPr>
          <a:xfrm>
            <a:off x="-978761" y="1570782"/>
            <a:ext cx="11161169" cy="5020518"/>
          </a:xfrm>
        </p:spPr>
      </p:pic>
    </p:spTree>
    <p:extLst>
      <p:ext uri="{BB962C8B-B14F-4D97-AF65-F5344CB8AC3E}">
        <p14:creationId xmlns:p14="http://schemas.microsoft.com/office/powerpoint/2010/main" val="2600095434"/>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Secure EIGRP</a:t>
            </a:r>
            <a:r>
              <a:rPr lang="en-US" dirty="0" smtClean="0"/>
              <a:t/>
            </a:r>
            <a:br>
              <a:rPr lang="en-US" dirty="0" smtClean="0"/>
            </a:br>
            <a:r>
              <a:rPr lang="en-US" dirty="0" smtClean="0"/>
              <a:t>Verifying </a:t>
            </a:r>
            <a:r>
              <a:rPr lang="en-US" dirty="0"/>
              <a:t>Authentication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Adjacencies </a:t>
            </a:r>
            <a:r>
              <a:rPr lang="en-US" sz="2000" dirty="0" smtClean="0"/>
              <a:t>are only formed </a:t>
            </a:r>
            <a:r>
              <a:rPr lang="en-US" sz="2000" dirty="0"/>
              <a:t>when both connecting devices have authentication </a:t>
            </a:r>
            <a:r>
              <a:rPr lang="en-US" sz="2000" dirty="0" smtClean="0"/>
              <a:t>configured. </a:t>
            </a:r>
          </a:p>
          <a:p>
            <a:r>
              <a:rPr lang="en-US" sz="2000" dirty="0" smtClean="0"/>
              <a:t>To </a:t>
            </a:r>
            <a:r>
              <a:rPr lang="en-US" sz="2000" dirty="0"/>
              <a:t>verify that the correct EIGRP adjacencies were formed after being configured for authentication, use the</a:t>
            </a:r>
            <a:r>
              <a:rPr lang="en-US" sz="2000" b="1" dirty="0"/>
              <a:t> </a:t>
            </a:r>
            <a:r>
              <a:rPr lang="en-US" sz="2000" b="1" dirty="0">
                <a:cs typeface="Courier"/>
              </a:rPr>
              <a:t>show ip eigrp neighbors </a:t>
            </a:r>
            <a:r>
              <a:rPr lang="en-US" sz="2000" dirty="0"/>
              <a:t>command on each router. </a:t>
            </a:r>
            <a:endParaRPr lang="en-US" sz="2000" dirty="0" smtClean="0"/>
          </a:p>
          <a:p>
            <a:r>
              <a:rPr lang="en-US" sz="2000" dirty="0"/>
              <a:t>To verify the neighbor adjacencies EIGRP for IPv6, use the</a:t>
            </a:r>
            <a:r>
              <a:rPr lang="en-US" sz="2000" b="1" dirty="0"/>
              <a:t> </a:t>
            </a:r>
            <a:r>
              <a:rPr lang="en-US" sz="2000" b="1" dirty="0">
                <a:cs typeface="Courier"/>
              </a:rPr>
              <a:t>show ipv6 eigrp neighbors </a:t>
            </a:r>
            <a:r>
              <a:rPr lang="en-US" sz="2000" dirty="0"/>
              <a:t>command.</a:t>
            </a:r>
            <a:endParaRPr lang="en-US" sz="2000" dirty="0" smtClean="0"/>
          </a:p>
        </p:txBody>
      </p:sp>
    </p:spTree>
    <p:extLst>
      <p:ext uri="{BB962C8B-B14F-4D97-AF65-F5344CB8AC3E}">
        <p14:creationId xmlns:p14="http://schemas.microsoft.com/office/powerpoint/2010/main" val="3526494816"/>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49" y="2370653"/>
            <a:ext cx="3974247" cy="1481138"/>
          </a:xfrm>
        </p:spPr>
        <p:txBody>
          <a:bodyPr/>
          <a:lstStyle/>
          <a:p>
            <a:pPr eaLnBrk="1" hangingPunct="1"/>
            <a:r>
              <a:rPr lang="en-US" sz="2400" dirty="0" smtClean="0">
                <a:cs typeface="Arial" charset="0"/>
              </a:rPr>
              <a:t>8.2 Troubleshooting </a:t>
            </a:r>
            <a:r>
              <a:rPr lang="en-US" sz="2400" dirty="0" err="1" smtClean="0">
                <a:cs typeface="Arial" charset="0"/>
              </a:rPr>
              <a:t>EIGRP</a:t>
            </a:r>
            <a:r>
              <a:rPr lang="en-US" sz="2800" dirty="0" smtClean="0">
                <a:cs typeface="Arial" charset="0"/>
              </a:rPr>
              <a:t/>
            </a:r>
            <a:br>
              <a:rPr lang="en-US" sz="2800" dirty="0" smtClean="0">
                <a:cs typeface="Arial" charset="0"/>
              </a:rPr>
            </a:br>
            <a:r>
              <a:rPr lang="en-US" sz="2800" dirty="0" smtClean="0"/>
              <a:t> </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Scaling Networks</a:t>
            </a:r>
          </a:p>
        </p:txBody>
      </p:sp>
    </p:spTree>
    <p:extLst>
      <p:ext uri="{BB962C8B-B14F-4D97-AF65-F5344CB8AC3E}">
        <p14:creationId xmlns:p14="http://schemas.microsoft.com/office/powerpoint/2010/main" val="251857700"/>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a:t>
            </a:r>
            <a:r>
              <a:rPr lang="en-US" dirty="0"/>
              <a:t>8</a:t>
            </a:r>
            <a:r>
              <a:rPr lang="en-US" dirty="0" smtClean="0"/>
              <a:t>: Objectives</a:t>
            </a:r>
          </a:p>
        </p:txBody>
      </p:sp>
      <p:sp>
        <p:nvSpPr>
          <p:cNvPr id="6" name="Content Placeholder 5"/>
          <p:cNvSpPr>
            <a:spLocks noGrp="1"/>
          </p:cNvSpPr>
          <p:nvPr>
            <p:ph idx="1"/>
          </p:nvPr>
        </p:nvSpPr>
        <p:spPr>
          <a:xfrm>
            <a:off x="704166" y="1489095"/>
            <a:ext cx="7940675" cy="4386263"/>
          </a:xfrm>
        </p:spPr>
        <p:txBody>
          <a:bodyPr/>
          <a:lstStyle/>
          <a:p>
            <a:pPr marL="0" indent="0">
              <a:buNone/>
            </a:pPr>
            <a:r>
              <a:rPr lang="pt-BR" sz="2000" dirty="0"/>
              <a:t>After completing this chapter, you will be able to:</a:t>
            </a:r>
          </a:p>
          <a:p>
            <a:r>
              <a:rPr lang="pt-BR" sz="2000" dirty="0"/>
              <a:t>Configure EIGRP automatic summarization.</a:t>
            </a:r>
            <a:endParaRPr lang="en-US" sz="2000" dirty="0"/>
          </a:p>
          <a:p>
            <a:r>
              <a:rPr lang="pt-BR" sz="2000" dirty="0"/>
              <a:t>Configure EIGRP manual summarization.</a:t>
            </a:r>
          </a:p>
          <a:p>
            <a:r>
              <a:rPr lang="pt-BR" sz="2000" dirty="0"/>
              <a:t>Configure a router to propagate a default route in an EIGRP network.</a:t>
            </a:r>
          </a:p>
          <a:p>
            <a:r>
              <a:rPr lang="pt-BR" sz="2000" dirty="0"/>
              <a:t>Modify EIGRP interface settings to improve network performance.</a:t>
            </a:r>
          </a:p>
          <a:p>
            <a:r>
              <a:rPr lang="pt-BR" sz="2000" dirty="0"/>
              <a:t>Configure EIGRP authentication to ensure secure routing updates.</a:t>
            </a:r>
          </a:p>
          <a:p>
            <a:r>
              <a:rPr lang="pt-BR" sz="2000" dirty="0"/>
              <a:t>Explain the process and tools used to troubleshoot an EIGRP network.</a:t>
            </a:r>
          </a:p>
          <a:p>
            <a:r>
              <a:rPr lang="pt-BR" sz="2000" dirty="0"/>
              <a:t>Troubleshoot neighbor adjacency issues in an EIGRP network.</a:t>
            </a:r>
          </a:p>
          <a:p>
            <a:r>
              <a:rPr lang="pt-BR" sz="2000" dirty="0"/>
              <a:t>Troubleshoot missing route entries in an EIGRP routing table.</a:t>
            </a:r>
          </a:p>
          <a:p>
            <a:endParaRPr lang="pt-BR"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Components of Troubleshooting EIGRP</a:t>
            </a:r>
            <a:r>
              <a:rPr lang="en-US" dirty="0" smtClean="0"/>
              <a:t/>
            </a:r>
            <a:br>
              <a:rPr lang="en-US" dirty="0" smtClean="0"/>
            </a:br>
            <a:r>
              <a:rPr lang="en-US" dirty="0"/>
              <a:t>Basic EIGRP Troubleshooting Commands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EIGRP for </a:t>
            </a:r>
            <a:r>
              <a:rPr lang="en-US" sz="2000" dirty="0" smtClean="0"/>
              <a:t>IPv4</a:t>
            </a:r>
            <a:endParaRPr lang="en-US" sz="2000" dirty="0"/>
          </a:p>
          <a:p>
            <a:r>
              <a:rPr lang="en-US" sz="2000" dirty="0">
                <a:latin typeface="Courier"/>
                <a:cs typeface="Courier"/>
              </a:rPr>
              <a:t>Router# </a:t>
            </a:r>
            <a:r>
              <a:rPr lang="en-US" sz="2000" b="1" dirty="0">
                <a:latin typeface="Courier"/>
                <a:cs typeface="Courier"/>
              </a:rPr>
              <a:t>show </a:t>
            </a:r>
            <a:r>
              <a:rPr lang="en-US" sz="2000" b="1" dirty="0" smtClean="0">
                <a:latin typeface="Courier"/>
                <a:cs typeface="Courier"/>
              </a:rPr>
              <a:t>ip </a:t>
            </a:r>
            <a:r>
              <a:rPr lang="en-US" sz="2000" b="1" dirty="0">
                <a:latin typeface="Courier"/>
                <a:cs typeface="Courier"/>
              </a:rPr>
              <a:t>eigrp neighbors</a:t>
            </a:r>
            <a:endParaRPr lang="en-US" sz="2000" dirty="0">
              <a:latin typeface="Courier"/>
              <a:cs typeface="Courier"/>
            </a:endParaRPr>
          </a:p>
          <a:p>
            <a:r>
              <a:rPr lang="en-US" sz="2000" dirty="0">
                <a:latin typeface="Courier"/>
                <a:cs typeface="Courier"/>
              </a:rPr>
              <a:t>Router# </a:t>
            </a:r>
            <a:r>
              <a:rPr lang="en-US" sz="2000" b="1" dirty="0">
                <a:latin typeface="Courier"/>
                <a:cs typeface="Courier"/>
              </a:rPr>
              <a:t>show </a:t>
            </a:r>
            <a:r>
              <a:rPr lang="en-US" sz="2000" b="1" dirty="0" smtClean="0">
                <a:latin typeface="Courier"/>
                <a:cs typeface="Courier"/>
              </a:rPr>
              <a:t>ip </a:t>
            </a:r>
            <a:r>
              <a:rPr lang="en-US" sz="2000" b="1" dirty="0">
                <a:latin typeface="Courier"/>
                <a:cs typeface="Courier"/>
              </a:rPr>
              <a:t>route</a:t>
            </a:r>
            <a:endParaRPr lang="en-US" sz="2000" dirty="0">
              <a:latin typeface="Courier"/>
              <a:cs typeface="Courier"/>
            </a:endParaRPr>
          </a:p>
          <a:p>
            <a:r>
              <a:rPr lang="en-US" sz="2000" dirty="0">
                <a:latin typeface="Courier"/>
                <a:cs typeface="Courier"/>
              </a:rPr>
              <a:t>Router# </a:t>
            </a:r>
            <a:r>
              <a:rPr lang="en-US" sz="2000" b="1" dirty="0">
                <a:latin typeface="Courier"/>
                <a:cs typeface="Courier"/>
              </a:rPr>
              <a:t>show </a:t>
            </a:r>
            <a:r>
              <a:rPr lang="en-US" sz="2000" b="1" dirty="0" smtClean="0">
                <a:latin typeface="Courier"/>
                <a:cs typeface="Courier"/>
              </a:rPr>
              <a:t>ip protocols</a:t>
            </a:r>
            <a:r>
              <a:rPr lang="en-US" sz="2000" dirty="0" smtClean="0">
                <a:latin typeface="Courier"/>
                <a:cs typeface="Courier"/>
              </a:rPr>
              <a:t/>
            </a:r>
            <a:br>
              <a:rPr lang="en-US" sz="2000" dirty="0" smtClean="0">
                <a:latin typeface="Courier"/>
                <a:cs typeface="Courier"/>
              </a:rPr>
            </a:br>
            <a:endParaRPr lang="en-US" sz="2000" dirty="0" smtClean="0"/>
          </a:p>
          <a:p>
            <a:pPr marL="0" indent="0">
              <a:buNone/>
            </a:pPr>
            <a:r>
              <a:rPr lang="en-US" sz="2000" dirty="0" smtClean="0"/>
              <a:t>EIGRP </a:t>
            </a:r>
            <a:r>
              <a:rPr lang="en-US" sz="2000" dirty="0"/>
              <a:t>for IPv6</a:t>
            </a:r>
          </a:p>
          <a:p>
            <a:r>
              <a:rPr lang="en-US" sz="2000" dirty="0" smtClean="0">
                <a:latin typeface="Courier"/>
                <a:cs typeface="Courier"/>
              </a:rPr>
              <a:t>Router</a:t>
            </a:r>
            <a:r>
              <a:rPr lang="en-US" sz="2000" dirty="0">
                <a:latin typeface="Courier"/>
                <a:cs typeface="Courier"/>
              </a:rPr>
              <a:t># </a:t>
            </a:r>
            <a:r>
              <a:rPr lang="en-US" sz="2000" b="1" dirty="0">
                <a:latin typeface="Courier"/>
                <a:cs typeface="Courier"/>
              </a:rPr>
              <a:t>show ipv6 eigrp neighbors</a:t>
            </a:r>
            <a:endParaRPr lang="en-US" sz="2000" dirty="0">
              <a:latin typeface="Courier"/>
              <a:cs typeface="Courier"/>
            </a:endParaRPr>
          </a:p>
          <a:p>
            <a:r>
              <a:rPr lang="en-US" sz="2000" dirty="0" smtClean="0">
                <a:latin typeface="Courier"/>
                <a:cs typeface="Courier"/>
              </a:rPr>
              <a:t>Router</a:t>
            </a:r>
            <a:r>
              <a:rPr lang="en-US" sz="2000" dirty="0">
                <a:latin typeface="Courier"/>
                <a:cs typeface="Courier"/>
              </a:rPr>
              <a:t># </a:t>
            </a:r>
            <a:r>
              <a:rPr lang="en-US" sz="2000" b="1" dirty="0">
                <a:latin typeface="Courier"/>
                <a:cs typeface="Courier"/>
              </a:rPr>
              <a:t>show ipv6 route</a:t>
            </a:r>
            <a:endParaRPr lang="en-US" sz="2000" dirty="0">
              <a:latin typeface="Courier"/>
              <a:cs typeface="Courier"/>
            </a:endParaRPr>
          </a:p>
          <a:p>
            <a:r>
              <a:rPr lang="en-US" sz="2000" dirty="0" smtClean="0">
                <a:latin typeface="Courier"/>
                <a:cs typeface="Courier"/>
              </a:rPr>
              <a:t>Router</a:t>
            </a:r>
            <a:r>
              <a:rPr lang="en-US" sz="2000" dirty="0">
                <a:latin typeface="Courier"/>
                <a:cs typeface="Courier"/>
              </a:rPr>
              <a:t># </a:t>
            </a:r>
            <a:r>
              <a:rPr lang="en-US" sz="2000" b="1" dirty="0">
                <a:latin typeface="Courier"/>
                <a:cs typeface="Courier"/>
              </a:rPr>
              <a:t>show ipv6 protocols</a:t>
            </a:r>
            <a:endParaRPr lang="en-US" sz="2000" dirty="0" smtClean="0">
              <a:latin typeface="Courier"/>
              <a:cs typeface="Courier"/>
            </a:endParaRPr>
          </a:p>
        </p:txBody>
      </p:sp>
    </p:spTree>
    <p:extLst>
      <p:ext uri="{BB962C8B-B14F-4D97-AF65-F5344CB8AC3E}">
        <p14:creationId xmlns:p14="http://schemas.microsoft.com/office/powerpoint/2010/main" val="2595405375"/>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Components of Troubleshooting EIGRP</a:t>
            </a:r>
            <a:r>
              <a:rPr lang="en-US" dirty="0" smtClean="0"/>
              <a:t/>
            </a:r>
            <a:br>
              <a:rPr lang="en-US" dirty="0" smtClean="0"/>
            </a:br>
            <a:r>
              <a:rPr lang="en-US" dirty="0"/>
              <a:t>Components</a:t>
            </a:r>
            <a:endParaRPr lang="en-US" dirty="0" smtClean="0">
              <a:solidFill>
                <a:schemeClr val="accent5">
                  <a:lumMod val="75000"/>
                </a:schemeClr>
              </a:solidFill>
              <a:cs typeface="Arial"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128" y="1376009"/>
            <a:ext cx="6622576" cy="5399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1050401"/>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Troubleshoot EIGRP Neighbor Issues</a:t>
            </a:r>
            <a:r>
              <a:rPr lang="en-US" dirty="0" smtClean="0"/>
              <a:t/>
            </a:r>
            <a:br>
              <a:rPr lang="en-US" dirty="0" smtClean="0"/>
            </a:br>
            <a:r>
              <a:rPr lang="en-US" dirty="0"/>
              <a:t>Layer 3 Connectivity</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477838" y="1374775"/>
            <a:ext cx="7940675" cy="4386263"/>
          </a:xfrm>
        </p:spPr>
        <p:txBody>
          <a:bodyPr/>
          <a:lstStyle/>
          <a:p>
            <a:pPr marL="0" indent="0">
              <a:buNone/>
            </a:pPr>
            <a:r>
              <a:rPr lang="en-US" dirty="0"/>
              <a:t>A prerequisite for a neighbor adjacency to form between two directly connected routers is Layer 3 connectivity.</a:t>
            </a:r>
            <a:endParaRPr lang="en-US" dirty="0" smtClean="0"/>
          </a:p>
        </p:txBody>
      </p:sp>
      <p:pic>
        <p:nvPicPr>
          <p:cNvPr id="2" name="Picture 1"/>
          <p:cNvPicPr>
            <a:picLocks noChangeAspect="1"/>
          </p:cNvPicPr>
          <p:nvPr/>
        </p:nvPicPr>
        <p:blipFill>
          <a:blip r:embed="rId3"/>
          <a:stretch>
            <a:fillRect/>
          </a:stretch>
        </p:blipFill>
        <p:spPr>
          <a:xfrm>
            <a:off x="1811330" y="2248684"/>
            <a:ext cx="5808670" cy="4297186"/>
          </a:xfrm>
          <a:prstGeom prst="rect">
            <a:avLst/>
          </a:prstGeom>
          <a:ln>
            <a:solidFill>
              <a:schemeClr val="tx1"/>
            </a:solidFill>
          </a:ln>
        </p:spPr>
      </p:pic>
    </p:spTree>
    <p:extLst>
      <p:ext uri="{BB962C8B-B14F-4D97-AF65-F5344CB8AC3E}">
        <p14:creationId xmlns:p14="http://schemas.microsoft.com/office/powerpoint/2010/main" val="4292226201"/>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Troubleshoot EIGRP Neighbor Issues</a:t>
            </a:r>
            <a:r>
              <a:rPr lang="en-US" dirty="0" smtClean="0"/>
              <a:t/>
            </a:r>
            <a:br>
              <a:rPr lang="en-US" dirty="0" smtClean="0"/>
            </a:br>
            <a:r>
              <a:rPr lang="en-US" dirty="0"/>
              <a:t>EIGRP Parameters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sz="2000" dirty="0"/>
              <a:t>When troubleshooting an EIGRP network, one of the first things to verify is that all routers that are participating in the EIGRP network are configured with the same autonomous system number. </a:t>
            </a:r>
            <a:r>
              <a:rPr lang="en-US" sz="2000" dirty="0" smtClean="0"/>
              <a:t/>
            </a:r>
            <a:br>
              <a:rPr lang="en-US" sz="2000" dirty="0" smtClean="0"/>
            </a:br>
            <a:r>
              <a:rPr lang="en-US" sz="2000" dirty="0" smtClean="0"/>
              <a:t/>
            </a:r>
            <a:br>
              <a:rPr lang="en-US" sz="2000" dirty="0" smtClean="0"/>
            </a:br>
            <a:r>
              <a:rPr lang="en-US" sz="2000" b="1" dirty="0"/>
              <a:t>EIGRP for </a:t>
            </a:r>
            <a:r>
              <a:rPr lang="en-US" sz="2000" b="1" dirty="0" smtClean="0"/>
              <a:t>IPv4</a:t>
            </a:r>
            <a:endParaRPr lang="en-US" sz="2000" b="1" dirty="0"/>
          </a:p>
          <a:p>
            <a:r>
              <a:rPr lang="en-US" sz="2000" dirty="0" smtClean="0">
                <a:latin typeface="Courier"/>
                <a:cs typeface="Courier"/>
              </a:rPr>
              <a:t>Router</a:t>
            </a:r>
            <a:r>
              <a:rPr lang="en-US" sz="2000" dirty="0">
                <a:latin typeface="Courier"/>
                <a:cs typeface="Courier"/>
              </a:rPr>
              <a:t># </a:t>
            </a:r>
            <a:r>
              <a:rPr lang="en-US" sz="2000" b="1" dirty="0">
                <a:latin typeface="Courier"/>
                <a:cs typeface="Courier"/>
              </a:rPr>
              <a:t>show </a:t>
            </a:r>
            <a:r>
              <a:rPr lang="en-US" sz="2000" b="1" dirty="0" smtClean="0">
                <a:latin typeface="Courier"/>
                <a:cs typeface="Courier"/>
              </a:rPr>
              <a:t>ip protocols</a:t>
            </a:r>
            <a:br>
              <a:rPr lang="en-US" sz="2000" b="1" dirty="0" smtClean="0">
                <a:latin typeface="Courier"/>
                <a:cs typeface="Courier"/>
              </a:rPr>
            </a:br>
            <a:endParaRPr lang="en-US" sz="2000" b="1" dirty="0" smtClean="0">
              <a:latin typeface="Courier"/>
              <a:cs typeface="Courier"/>
            </a:endParaRPr>
          </a:p>
          <a:p>
            <a:pPr marL="0" indent="0">
              <a:buNone/>
            </a:pPr>
            <a:r>
              <a:rPr lang="en-US" sz="2000" b="1" dirty="0"/>
              <a:t>EIGRP for IPv6</a:t>
            </a:r>
          </a:p>
          <a:p>
            <a:r>
              <a:rPr lang="en-US" sz="2000" dirty="0">
                <a:latin typeface="Courier"/>
                <a:cs typeface="Courier"/>
              </a:rPr>
              <a:t>Router# </a:t>
            </a:r>
            <a:r>
              <a:rPr lang="en-US" sz="2000" b="1" dirty="0">
                <a:latin typeface="Courier"/>
                <a:cs typeface="Courier"/>
              </a:rPr>
              <a:t>show ipv6 protocols</a:t>
            </a:r>
            <a:endParaRPr lang="en-US" sz="2000" dirty="0">
              <a:latin typeface="Courier"/>
              <a:cs typeface="Courier"/>
            </a:endParaRPr>
          </a:p>
          <a:p>
            <a:pPr marL="0" indent="0">
              <a:buNone/>
            </a:pPr>
            <a:endParaRPr lang="en-US" dirty="0" smtClean="0">
              <a:latin typeface="Courier"/>
              <a:cs typeface="Courier"/>
            </a:endParaRPr>
          </a:p>
        </p:txBody>
      </p:sp>
    </p:spTree>
    <p:extLst>
      <p:ext uri="{BB962C8B-B14F-4D97-AF65-F5344CB8AC3E}">
        <p14:creationId xmlns:p14="http://schemas.microsoft.com/office/powerpoint/2010/main" val="3453820856"/>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Troubleshoot EIGRP Neighbor Issues</a:t>
            </a:r>
            <a:r>
              <a:rPr lang="en-US" dirty="0" smtClean="0"/>
              <a:t/>
            </a:r>
            <a:br>
              <a:rPr lang="en-US" dirty="0" smtClean="0"/>
            </a:br>
            <a:r>
              <a:rPr lang="en-US" dirty="0"/>
              <a:t>EIGRP Interfaces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In addition to verifying the autonomous system number, it is necessary to verify that all interfaces are participating in the EIGRP network. </a:t>
            </a:r>
            <a:endParaRPr lang="en-US" sz="2000" dirty="0" smtClean="0"/>
          </a:p>
          <a:p>
            <a:r>
              <a:rPr lang="en-US" sz="2000" dirty="0" smtClean="0"/>
              <a:t>The</a:t>
            </a:r>
            <a:r>
              <a:rPr lang="en-US" sz="2000" b="1" dirty="0" smtClean="0"/>
              <a:t> </a:t>
            </a:r>
            <a:r>
              <a:rPr lang="en-US" sz="2000" b="1" dirty="0">
                <a:cs typeface="Courier"/>
              </a:rPr>
              <a:t>network</a:t>
            </a:r>
            <a:r>
              <a:rPr lang="en-US" sz="2000" b="1" dirty="0"/>
              <a:t> </a:t>
            </a:r>
            <a:r>
              <a:rPr lang="en-US" sz="2000" dirty="0"/>
              <a:t>command that is configured under the EIGRP routing process indicates which router interfaces </a:t>
            </a:r>
            <a:r>
              <a:rPr lang="en-US" sz="2000" dirty="0" smtClean="0"/>
              <a:t>participate </a:t>
            </a:r>
            <a:r>
              <a:rPr lang="en-US" sz="2000" dirty="0"/>
              <a:t>in EIGRP.</a:t>
            </a:r>
            <a:endParaRPr lang="en-US" sz="2000" dirty="0" smtClean="0"/>
          </a:p>
        </p:txBody>
      </p:sp>
      <p:pic>
        <p:nvPicPr>
          <p:cNvPr id="2" name="Picture 1"/>
          <p:cNvPicPr>
            <a:picLocks noChangeAspect="1"/>
          </p:cNvPicPr>
          <p:nvPr/>
        </p:nvPicPr>
        <p:blipFill>
          <a:blip r:embed="rId3"/>
          <a:stretch>
            <a:fillRect/>
          </a:stretch>
        </p:blipFill>
        <p:spPr>
          <a:xfrm>
            <a:off x="986245" y="3372220"/>
            <a:ext cx="7267302" cy="2857129"/>
          </a:xfrm>
          <a:prstGeom prst="rect">
            <a:avLst/>
          </a:prstGeom>
        </p:spPr>
      </p:pic>
    </p:spTree>
    <p:extLst>
      <p:ext uri="{BB962C8B-B14F-4D97-AF65-F5344CB8AC3E}">
        <p14:creationId xmlns:p14="http://schemas.microsoft.com/office/powerpoint/2010/main" val="1382949932"/>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Troubleshoot EIGRP Routing Table Issues</a:t>
            </a:r>
            <a:r>
              <a:rPr lang="en-US" dirty="0" smtClean="0"/>
              <a:t/>
            </a:r>
            <a:br>
              <a:rPr lang="en-US" dirty="0" smtClean="0"/>
            </a:br>
            <a:r>
              <a:rPr lang="en-US" dirty="0"/>
              <a:t>Passive Interface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One reason that route tables may not reflect the correct routes is due to the</a:t>
            </a:r>
            <a:r>
              <a:rPr lang="en-US" sz="2000" b="1" dirty="0"/>
              <a:t> </a:t>
            </a:r>
            <a:r>
              <a:rPr lang="en-US" sz="2000" b="1" dirty="0">
                <a:latin typeface="Courier New" pitchFamily="49" charset="0"/>
                <a:cs typeface="Courier New" pitchFamily="49" charset="0"/>
              </a:rPr>
              <a:t>passive-interface</a:t>
            </a:r>
            <a:r>
              <a:rPr lang="en-US" sz="2000" b="1" dirty="0">
                <a:cs typeface="Courier"/>
              </a:rPr>
              <a:t> </a:t>
            </a:r>
            <a:r>
              <a:rPr lang="en-US" sz="2000" dirty="0"/>
              <a:t>command. </a:t>
            </a:r>
          </a:p>
          <a:p>
            <a:r>
              <a:rPr lang="pt-BR" sz="2000" dirty="0" smtClean="0"/>
              <a:t>The show ip protocols can be used to check if an interface is configured as passive.</a:t>
            </a:r>
            <a:endParaRPr lang="en-US" sz="20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6535" y="3041398"/>
            <a:ext cx="6414448" cy="3537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6095173"/>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Troubleshoot EIGRP Routing Table Issues</a:t>
            </a:r>
            <a:r>
              <a:rPr lang="en-US" dirty="0" smtClean="0"/>
              <a:t/>
            </a:r>
            <a:br>
              <a:rPr lang="en-US" dirty="0" smtClean="0"/>
            </a:br>
            <a:r>
              <a:rPr lang="en-US" dirty="0"/>
              <a:t>Passive Interface</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smtClean="0"/>
              <a:t>With </a:t>
            </a:r>
            <a:r>
              <a:rPr lang="en-US" sz="2000" dirty="0"/>
              <a:t>EIGRP running on a network, the</a:t>
            </a:r>
            <a:r>
              <a:rPr lang="en-US" sz="2000" b="1" dirty="0"/>
              <a:t> </a:t>
            </a:r>
            <a:r>
              <a:rPr lang="en-US" sz="2000" b="1" dirty="0">
                <a:latin typeface="Courier New" pitchFamily="49" charset="0"/>
                <a:cs typeface="Courier New" pitchFamily="49" charset="0"/>
              </a:rPr>
              <a:t>passive-interface</a:t>
            </a:r>
            <a:r>
              <a:rPr lang="en-US" sz="2000" b="1" dirty="0"/>
              <a:t> </a:t>
            </a:r>
            <a:r>
              <a:rPr lang="en-US" sz="2000" dirty="0"/>
              <a:t>command stops both outgoing and incoming routing updates. For this reason, routers do not become neighbors.</a:t>
            </a:r>
            <a:endParaRPr lang="en-US" sz="2000"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0881" y="2656551"/>
            <a:ext cx="7252408" cy="3836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48719630"/>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Troubleshoot EIGRP Routing Table Issues</a:t>
            </a:r>
            <a:r>
              <a:rPr lang="en-US" dirty="0" smtClean="0"/>
              <a:t/>
            </a:r>
            <a:br>
              <a:rPr lang="en-US" dirty="0" smtClean="0"/>
            </a:br>
            <a:r>
              <a:rPr lang="en-US" dirty="0"/>
              <a:t>Missing Network Statement</a:t>
            </a:r>
            <a:endParaRPr lang="en-US" dirty="0" smtClean="0">
              <a:solidFill>
                <a:schemeClr val="accent5">
                  <a:lumMod val="75000"/>
                </a:schemeClr>
              </a:solidFill>
              <a:cs typeface="Arial" pitchFamily="34" charset="0"/>
            </a:endParaRPr>
          </a:p>
        </p:txBody>
      </p:sp>
      <p:pic>
        <p:nvPicPr>
          <p:cNvPr id="4" name="Picture 3"/>
          <p:cNvPicPr>
            <a:picLocks noChangeAspect="1"/>
          </p:cNvPicPr>
          <p:nvPr/>
        </p:nvPicPr>
        <p:blipFill>
          <a:blip r:embed="rId3"/>
          <a:stretch>
            <a:fillRect/>
          </a:stretch>
        </p:blipFill>
        <p:spPr>
          <a:xfrm>
            <a:off x="546100" y="2094786"/>
            <a:ext cx="7696790" cy="3033218"/>
          </a:xfrm>
          <a:prstGeom prst="rect">
            <a:avLst/>
          </a:prstGeom>
        </p:spPr>
      </p:pic>
    </p:spTree>
    <p:extLst>
      <p:ext uri="{BB962C8B-B14F-4D97-AF65-F5344CB8AC3E}">
        <p14:creationId xmlns:p14="http://schemas.microsoft.com/office/powerpoint/2010/main" val="2472724343"/>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Troubleshoot EIGRP Routing Table Issues</a:t>
            </a:r>
            <a:r>
              <a:rPr lang="en-US" dirty="0" smtClean="0"/>
              <a:t/>
            </a:r>
            <a:br>
              <a:rPr lang="en-US" dirty="0" smtClean="0"/>
            </a:br>
            <a:r>
              <a:rPr lang="en-US" dirty="0"/>
              <a:t>Missing Network </a:t>
            </a:r>
            <a:r>
              <a:rPr lang="en-US" dirty="0" smtClean="0"/>
              <a:t>Statement (cont.)</a:t>
            </a:r>
            <a:endParaRPr lang="en-US" dirty="0" smtClean="0">
              <a:solidFill>
                <a:schemeClr val="accent5">
                  <a:lumMod val="75000"/>
                </a:schemeClr>
              </a:solidFill>
              <a:cs typeface="Arial" pitchFamily="34" charset="0"/>
            </a:endParaRPr>
          </a:p>
        </p:txBody>
      </p:sp>
      <p:pic>
        <p:nvPicPr>
          <p:cNvPr id="5" name="Picture 4"/>
          <p:cNvPicPr>
            <a:picLocks noChangeAspect="1"/>
          </p:cNvPicPr>
          <p:nvPr/>
        </p:nvPicPr>
        <p:blipFill>
          <a:blip r:embed="rId3"/>
          <a:stretch>
            <a:fillRect/>
          </a:stretch>
        </p:blipFill>
        <p:spPr>
          <a:xfrm>
            <a:off x="737760" y="1866900"/>
            <a:ext cx="7485889" cy="4267200"/>
          </a:xfrm>
          <a:prstGeom prst="rect">
            <a:avLst/>
          </a:prstGeom>
        </p:spPr>
      </p:pic>
      <p:sp>
        <p:nvSpPr>
          <p:cNvPr id="11" name="TextBox 10"/>
          <p:cNvSpPr txBox="1"/>
          <p:nvPr/>
        </p:nvSpPr>
        <p:spPr>
          <a:xfrm>
            <a:off x="2212195" y="1887498"/>
            <a:ext cx="4161087" cy="369332"/>
          </a:xfrm>
          <a:prstGeom prst="rect">
            <a:avLst/>
          </a:prstGeom>
          <a:solidFill>
            <a:schemeClr val="bg1"/>
          </a:solidFill>
        </p:spPr>
        <p:txBody>
          <a:bodyPr wrap="square" rtlCol="0">
            <a:spAutoFit/>
          </a:bodyPr>
          <a:lstStyle/>
          <a:p>
            <a:r>
              <a:rPr lang="en-US" sz="2000" b="1" dirty="0" smtClean="0"/>
              <a:t>10.10.10.0/24 R1 Updates</a:t>
            </a:r>
            <a:endParaRPr lang="en-US" sz="2000" b="1" dirty="0"/>
          </a:p>
        </p:txBody>
      </p:sp>
    </p:spTree>
    <p:extLst>
      <p:ext uri="{BB962C8B-B14F-4D97-AF65-F5344CB8AC3E}">
        <p14:creationId xmlns:p14="http://schemas.microsoft.com/office/powerpoint/2010/main" val="3813993017"/>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Troubleshoot EIGRP Routing Table Issues</a:t>
            </a:r>
            <a:r>
              <a:rPr lang="en-US" dirty="0" smtClean="0"/>
              <a:t/>
            </a:r>
            <a:br>
              <a:rPr lang="en-US" dirty="0" smtClean="0"/>
            </a:br>
            <a:r>
              <a:rPr lang="en-US" dirty="0"/>
              <a:t>Missing Network </a:t>
            </a:r>
            <a:r>
              <a:rPr lang="en-US" dirty="0" smtClean="0"/>
              <a:t>Statement (cont.)</a:t>
            </a:r>
            <a:endParaRPr lang="en-US" dirty="0" smtClean="0">
              <a:solidFill>
                <a:schemeClr val="accent5">
                  <a:lumMod val="75000"/>
                </a:schemeClr>
              </a:solidFill>
              <a:cs typeface="Arial" pitchFamily="34" charset="0"/>
            </a:endParaRPr>
          </a:p>
        </p:txBody>
      </p:sp>
      <p:pic>
        <p:nvPicPr>
          <p:cNvPr id="6" name="Picture 5"/>
          <p:cNvPicPr>
            <a:picLocks noChangeAspect="1"/>
          </p:cNvPicPr>
          <p:nvPr/>
        </p:nvPicPr>
        <p:blipFill>
          <a:blip r:embed="rId3"/>
          <a:stretch>
            <a:fillRect/>
          </a:stretch>
        </p:blipFill>
        <p:spPr>
          <a:xfrm>
            <a:off x="978449" y="2034114"/>
            <a:ext cx="7587152" cy="1958774"/>
          </a:xfrm>
          <a:prstGeom prst="rect">
            <a:avLst/>
          </a:prstGeom>
        </p:spPr>
      </p:pic>
      <p:sp>
        <p:nvSpPr>
          <p:cNvPr id="7" name="TextBox 6"/>
          <p:cNvSpPr txBox="1"/>
          <p:nvPr/>
        </p:nvSpPr>
        <p:spPr>
          <a:xfrm>
            <a:off x="1504950" y="2034114"/>
            <a:ext cx="6534150" cy="369332"/>
          </a:xfrm>
          <a:prstGeom prst="rect">
            <a:avLst/>
          </a:prstGeom>
          <a:solidFill>
            <a:schemeClr val="bg1"/>
          </a:solidFill>
        </p:spPr>
        <p:txBody>
          <a:bodyPr wrap="square" rtlCol="0">
            <a:spAutoFit/>
          </a:bodyPr>
          <a:lstStyle/>
          <a:p>
            <a:r>
              <a:rPr lang="en-US" sz="2000" b="1" dirty="0" smtClean="0"/>
              <a:t>Add Missing Network Statement</a:t>
            </a:r>
            <a:endParaRPr lang="en-US" sz="2000" b="1" dirty="0"/>
          </a:p>
        </p:txBody>
      </p:sp>
    </p:spTree>
    <p:extLst>
      <p:ext uri="{BB962C8B-B14F-4D97-AF65-F5344CB8AC3E}">
        <p14:creationId xmlns:p14="http://schemas.microsoft.com/office/powerpoint/2010/main" val="381399301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Automatic Summarization</a:t>
            </a:r>
            <a:r>
              <a:rPr lang="en-US" dirty="0" smtClean="0"/>
              <a:t/>
            </a:r>
            <a:br>
              <a:rPr lang="en-US" dirty="0" smtClean="0"/>
            </a:br>
            <a:r>
              <a:rPr lang="en-US" dirty="0" smtClean="0"/>
              <a:t>Network Technology</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8330" r="-28330"/>
          <a:stretch>
            <a:fillRect/>
          </a:stretch>
        </p:blipFill>
        <p:spPr>
          <a:xfrm>
            <a:off x="554038" y="1565275"/>
            <a:ext cx="7940675" cy="4386263"/>
          </a:xfrm>
          <a:ln>
            <a:solidFill>
              <a:schemeClr val="tx1"/>
            </a:solidFill>
          </a:ln>
        </p:spPr>
      </p:pic>
    </p:spTree>
    <p:extLst>
      <p:ext uri="{BB962C8B-B14F-4D97-AF65-F5344CB8AC3E}">
        <p14:creationId xmlns:p14="http://schemas.microsoft.com/office/powerpoint/2010/main" val="1724556193"/>
      </p:ext>
    </p:extLst>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Troubleshooting </a:t>
            </a:r>
            <a:r>
              <a:rPr lang="en-US" sz="1800" dirty="0"/>
              <a:t>EIGRP Routing Table Issues</a:t>
            </a:r>
            <a:r>
              <a:rPr lang="en-US" dirty="0" smtClean="0"/>
              <a:t/>
            </a:r>
            <a:br>
              <a:rPr lang="en-US" dirty="0" smtClean="0"/>
            </a:br>
            <a:r>
              <a:rPr lang="en-US" dirty="0" smtClean="0"/>
              <a:t>Autosummarization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Another issue that may create problems for the network administrator is EIGRP </a:t>
            </a:r>
            <a:r>
              <a:rPr lang="en-US" sz="2000" dirty="0" smtClean="0"/>
              <a:t>autosummarization.</a:t>
            </a:r>
          </a:p>
          <a:p>
            <a:r>
              <a:rPr lang="en-US" sz="2000" dirty="0"/>
              <a:t>EIGRP for IPv4 can be configured to automatically summarize routes at classful boundaries. If there are discontiguous networks, </a:t>
            </a:r>
            <a:r>
              <a:rPr lang="en-US" sz="2000" dirty="0" smtClean="0"/>
              <a:t>autosummarization </a:t>
            </a:r>
            <a:r>
              <a:rPr lang="en-US" sz="2000" dirty="0"/>
              <a:t>causes inconsistent routing</a:t>
            </a:r>
            <a:r>
              <a:rPr lang="en-US" sz="2000" dirty="0" smtClean="0"/>
              <a:t>.</a:t>
            </a:r>
          </a:p>
          <a:p>
            <a:r>
              <a:rPr lang="en-US" sz="2000" dirty="0"/>
              <a:t>Classful networks do not exist in IPv6; </a:t>
            </a:r>
            <a:r>
              <a:rPr lang="en-US" sz="2000" dirty="0" smtClean="0"/>
              <a:t>therefore, </a:t>
            </a:r>
            <a:r>
              <a:rPr lang="en-US" sz="2000" dirty="0"/>
              <a:t>EIGRP for IPv6 does not support </a:t>
            </a:r>
            <a:r>
              <a:rPr lang="en-US" sz="2000" dirty="0" smtClean="0"/>
              <a:t>autosummarization</a:t>
            </a:r>
            <a:r>
              <a:rPr lang="en-US" sz="2000" dirty="0"/>
              <a:t>. All summarization must be accomplished using EIGRP manual summary routes.</a:t>
            </a:r>
            <a:endParaRPr lang="en-US" sz="2000" dirty="0" smtClean="0"/>
          </a:p>
        </p:txBody>
      </p:sp>
    </p:spTree>
    <p:extLst>
      <p:ext uri="{BB962C8B-B14F-4D97-AF65-F5344CB8AC3E}">
        <p14:creationId xmlns:p14="http://schemas.microsoft.com/office/powerpoint/2010/main" val="947446755"/>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8</a:t>
            </a:r>
            <a:r>
              <a:rPr lang="en-US" dirty="0" smtClean="0"/>
              <a:t>: Summary</a:t>
            </a:r>
          </a:p>
        </p:txBody>
      </p:sp>
      <p:sp>
        <p:nvSpPr>
          <p:cNvPr id="52227" name="Content Placeholder 2"/>
          <p:cNvSpPr>
            <a:spLocks noGrp="1"/>
          </p:cNvSpPr>
          <p:nvPr>
            <p:ph idx="1"/>
          </p:nvPr>
        </p:nvSpPr>
        <p:spPr>
          <a:xfrm>
            <a:off x="698500" y="1317625"/>
            <a:ext cx="8197850" cy="4575175"/>
          </a:xfrm>
        </p:spPr>
        <p:txBody>
          <a:bodyPr/>
          <a:lstStyle/>
          <a:p>
            <a:r>
              <a:rPr lang="en-US" sz="2000" dirty="0"/>
              <a:t>EIGRP is one of the routing protocols commonly used in large enterprise networks. </a:t>
            </a:r>
          </a:p>
          <a:p>
            <a:r>
              <a:rPr lang="en-US" sz="2000" dirty="0"/>
              <a:t>Modifying EIGRP features and troubleshooting problems is one of the most essential skills for a network engineer involved in the implementation and maintenance of </a:t>
            </a:r>
            <a:r>
              <a:rPr lang="en-US" sz="2000" dirty="0" smtClean="0"/>
              <a:t>large, </a:t>
            </a:r>
            <a:r>
              <a:rPr lang="en-US" sz="2000" dirty="0"/>
              <a:t>routed enterprise networks that use EIGRP.</a:t>
            </a:r>
          </a:p>
          <a:p>
            <a:r>
              <a:rPr lang="en-US" sz="2000" dirty="0"/>
              <a:t>Summarization decreases the number of entries in routing updates and lowers the number of entries in local routing tables. It also reduces bandwidth utilization for routing updates and results in faster routing table lookups</a:t>
            </a:r>
            <a:r>
              <a:rPr lang="en-US" sz="2000" dirty="0" smtClean="0"/>
              <a:t>.</a:t>
            </a:r>
          </a:p>
          <a:p>
            <a:r>
              <a:rPr lang="en-US" sz="2000" dirty="0"/>
              <a:t>EIGRP for IPv4 autosummarization is disabled, by default, beginning with Cisco IOS Release 15.0(1)M and 12.2(33). Prior to this, autosummarization was enabled, by default. </a:t>
            </a:r>
          </a:p>
          <a:p>
            <a:pPr marL="0" indent="0">
              <a:buNone/>
            </a:pPr>
            <a:r>
              <a:rPr lang="en-US" sz="2000" dirty="0" smtClean="0"/>
              <a:t> </a:t>
            </a:r>
            <a:endParaRPr lang="en-US" sz="2000" dirty="0"/>
          </a:p>
        </p:txBody>
      </p:sp>
    </p:spTree>
    <p:extLst>
      <p:ext uri="{BB962C8B-B14F-4D97-AF65-F5344CB8AC3E}">
        <p14:creationId xmlns:p14="http://schemas.microsoft.com/office/powerpoint/2010/main" val="2234658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Automatic Summarization</a:t>
            </a:r>
            <a:r>
              <a:rPr lang="en-US" dirty="0" smtClean="0"/>
              <a:t/>
            </a:r>
            <a:br>
              <a:rPr lang="en-US" dirty="0" smtClean="0"/>
            </a:br>
            <a:r>
              <a:rPr lang="en-US" dirty="0"/>
              <a:t>EIGRP Automatic Summarization</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233" r="-26233"/>
          <a:stretch>
            <a:fillRect/>
          </a:stretch>
        </p:blipFill>
        <p:spPr>
          <a:xfrm>
            <a:off x="554038" y="1565275"/>
            <a:ext cx="7940675" cy="4386263"/>
          </a:xfrm>
          <a:ln>
            <a:solidFill>
              <a:schemeClr val="tx1"/>
            </a:solidFill>
          </a:ln>
        </p:spPr>
      </p:pic>
    </p:spTree>
    <p:extLst>
      <p:ext uri="{BB962C8B-B14F-4D97-AF65-F5344CB8AC3E}">
        <p14:creationId xmlns:p14="http://schemas.microsoft.com/office/powerpoint/2010/main" val="1288284564"/>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Automatic Summarization</a:t>
            </a:r>
            <a:r>
              <a:rPr lang="en-US" dirty="0" smtClean="0"/>
              <a:t/>
            </a:r>
            <a:br>
              <a:rPr lang="en-US" dirty="0" smtClean="0"/>
            </a:br>
            <a:r>
              <a:rPr lang="en-US" sz="3000" dirty="0"/>
              <a:t>Configuring EIGRP Automatic Summarization</a:t>
            </a:r>
            <a:endParaRPr lang="en-US" sz="30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sz="2000" dirty="0"/>
              <a:t>EIGRP for IPv4 automatic summarization is </a:t>
            </a:r>
            <a:r>
              <a:rPr lang="en-US" sz="2000" dirty="0" smtClean="0"/>
              <a:t>disabled, </a:t>
            </a:r>
            <a:r>
              <a:rPr lang="en-US" sz="2000" dirty="0"/>
              <a:t>by </a:t>
            </a:r>
            <a:r>
              <a:rPr lang="en-US" sz="2000" dirty="0" smtClean="0"/>
              <a:t>default, </a:t>
            </a:r>
            <a:r>
              <a:rPr lang="en-US" sz="2000" dirty="0"/>
              <a:t>beginning with Cisco IOS Release 15.0(1)M and 12.2(33). Prior to this, automatic summarization was </a:t>
            </a:r>
            <a:r>
              <a:rPr lang="en-US" sz="2000" dirty="0" smtClean="0"/>
              <a:t>enabled, </a:t>
            </a:r>
            <a:r>
              <a:rPr lang="en-US" sz="2000" dirty="0"/>
              <a:t>by default</a:t>
            </a:r>
            <a:r>
              <a:rPr lang="en-US" sz="2000" dirty="0" smtClean="0"/>
              <a:t>.</a:t>
            </a:r>
          </a:p>
          <a:p>
            <a:r>
              <a:rPr lang="en-US" sz="2000" dirty="0"/>
              <a:t>To enable automatic summarization for </a:t>
            </a:r>
            <a:r>
              <a:rPr lang="en-US" sz="2000" dirty="0" smtClean="0"/>
              <a:t>EIGRP, </a:t>
            </a:r>
            <a:r>
              <a:rPr lang="en-US" sz="2000" dirty="0"/>
              <a:t>use the</a:t>
            </a:r>
            <a:r>
              <a:rPr lang="en-US" sz="2000" b="1" dirty="0"/>
              <a:t> </a:t>
            </a:r>
            <a:r>
              <a:rPr lang="en-US" sz="2000" b="1" dirty="0">
                <a:cs typeface="Courier"/>
              </a:rPr>
              <a:t>auto-summary </a:t>
            </a:r>
            <a:r>
              <a:rPr lang="en-US" sz="2000" dirty="0"/>
              <a:t>command in router configuration </a:t>
            </a:r>
            <a:r>
              <a:rPr lang="en-US" sz="2000" dirty="0" smtClean="0"/>
              <a:t>mode.</a:t>
            </a:r>
          </a:p>
          <a:p>
            <a:pPr marL="231775" lvl="1" indent="0">
              <a:tabLst>
                <a:tab pos="231775" algn="l"/>
              </a:tabLst>
            </a:pPr>
            <a:r>
              <a:rPr lang="en-US" dirty="0" smtClean="0">
                <a:latin typeface="Courier New" pitchFamily="49" charset="0"/>
                <a:cs typeface="Courier New" pitchFamily="49" charset="0"/>
              </a:rPr>
              <a:t>R1(config)# </a:t>
            </a:r>
            <a:r>
              <a:rPr lang="en-US" b="1" dirty="0" smtClean="0">
                <a:latin typeface="Courier New" pitchFamily="49" charset="0"/>
                <a:cs typeface="Courier New" pitchFamily="49" charset="0"/>
              </a:rPr>
              <a:t>router </a:t>
            </a:r>
            <a:r>
              <a:rPr lang="en-US" b="1" dirty="0" err="1" smtClean="0">
                <a:latin typeface="Courier New" pitchFamily="49" charset="0"/>
                <a:cs typeface="Courier New" pitchFamily="49" charset="0"/>
              </a:rPr>
              <a:t>eigrp</a:t>
            </a:r>
            <a:r>
              <a:rPr lang="en-US" dirty="0" smtClean="0">
                <a:latin typeface="Courier New" pitchFamily="49" charset="0"/>
                <a:cs typeface="Courier New" pitchFamily="49" charset="0"/>
              </a:rPr>
              <a:t> </a:t>
            </a:r>
            <a:r>
              <a:rPr lang="en-US" i="1" dirty="0" smtClean="0">
                <a:latin typeface="Courier New" pitchFamily="49" charset="0"/>
                <a:cs typeface="Courier New" pitchFamily="49" charset="0"/>
              </a:rPr>
              <a:t>autonomous-system</a:t>
            </a:r>
            <a:endParaRPr lang="en-US" dirty="0" smtClean="0">
              <a:latin typeface="Courier New" pitchFamily="49" charset="0"/>
              <a:cs typeface="Courier New" pitchFamily="49" charset="0"/>
            </a:endParaRPr>
          </a:p>
          <a:p>
            <a:pPr marL="457200" lvl="1" indent="-225425">
              <a:tabLst>
                <a:tab pos="231775" algn="l"/>
              </a:tabLst>
            </a:pPr>
            <a:r>
              <a:rPr lang="en-US" dirty="0" smtClean="0">
                <a:latin typeface="Courier New" pitchFamily="49" charset="0"/>
                <a:cs typeface="Courier New" pitchFamily="49" charset="0"/>
              </a:rPr>
              <a:t>R1(config-router</a:t>
            </a:r>
            <a:r>
              <a:rPr lang="en-US" dirty="0">
                <a:latin typeface="Courier New" pitchFamily="49" charset="0"/>
                <a:cs typeface="Courier New" pitchFamily="49" charset="0"/>
              </a:rPr>
              <a:t>)# </a:t>
            </a:r>
            <a:r>
              <a:rPr lang="en-US" b="1" dirty="0">
                <a:latin typeface="Courier New" pitchFamily="49" charset="0"/>
                <a:cs typeface="Courier New" pitchFamily="49" charset="0"/>
              </a:rPr>
              <a:t>auto-</a:t>
            </a:r>
            <a:r>
              <a:rPr lang="en-US" b="1" dirty="0" smtClean="0">
                <a:latin typeface="Courier New" pitchFamily="49" charset="0"/>
                <a:cs typeface="Courier New" pitchFamily="49" charset="0"/>
              </a:rPr>
              <a:t>summary</a:t>
            </a:r>
            <a:endParaRPr lang="en-US" dirty="0">
              <a:latin typeface="Courier New" pitchFamily="49" charset="0"/>
              <a:cs typeface="Courier New" pitchFamily="49" charset="0"/>
            </a:endParaRPr>
          </a:p>
          <a:p>
            <a:r>
              <a:rPr lang="en-US" sz="2000" dirty="0" smtClean="0"/>
              <a:t>Use the</a:t>
            </a:r>
            <a:r>
              <a:rPr lang="en-US" sz="2000" b="1" dirty="0" smtClean="0"/>
              <a:t> </a:t>
            </a:r>
            <a:r>
              <a:rPr lang="en-US" sz="2000" b="1" dirty="0"/>
              <a:t>no </a:t>
            </a:r>
            <a:r>
              <a:rPr lang="en-US" sz="2000" dirty="0"/>
              <a:t>form of this command </a:t>
            </a:r>
            <a:r>
              <a:rPr lang="en-US" sz="2000" dirty="0" smtClean="0"/>
              <a:t>to </a:t>
            </a:r>
            <a:r>
              <a:rPr lang="en-US" sz="2000" dirty="0"/>
              <a:t>disable </a:t>
            </a:r>
            <a:r>
              <a:rPr lang="en-US" sz="2000" dirty="0" smtClean="0"/>
              <a:t>autosummarization.</a:t>
            </a:r>
            <a:endParaRPr lang="en-US" sz="2000" dirty="0"/>
          </a:p>
          <a:p>
            <a:pPr marL="231775" lvl="1" indent="0">
              <a:tabLst>
                <a:tab pos="231775" algn="l"/>
              </a:tabLst>
            </a:pPr>
            <a:r>
              <a:rPr lang="en-US" dirty="0">
                <a:latin typeface="Courier New" pitchFamily="49" charset="0"/>
                <a:cs typeface="Courier New" pitchFamily="49" charset="0"/>
              </a:rPr>
              <a:t>R1(config)# </a:t>
            </a:r>
            <a:r>
              <a:rPr lang="en-US" b="1" dirty="0">
                <a:latin typeface="Courier New" pitchFamily="49" charset="0"/>
                <a:cs typeface="Courier New" pitchFamily="49" charset="0"/>
              </a:rPr>
              <a:t>router </a:t>
            </a:r>
            <a:r>
              <a:rPr lang="en-US" b="1" dirty="0" err="1">
                <a:latin typeface="Courier New" pitchFamily="49" charset="0"/>
                <a:cs typeface="Courier New" pitchFamily="49" charset="0"/>
              </a:rPr>
              <a:t>eigrp</a:t>
            </a:r>
            <a:r>
              <a:rPr lang="en-US" b="1" dirty="0">
                <a:latin typeface="Courier New" pitchFamily="49" charset="0"/>
                <a:cs typeface="Courier New" pitchFamily="49" charset="0"/>
              </a:rPr>
              <a:t> </a:t>
            </a:r>
            <a:r>
              <a:rPr lang="en-US" i="1" dirty="0" smtClean="0">
                <a:latin typeface="Courier New" pitchFamily="49" charset="0"/>
                <a:cs typeface="Courier New" pitchFamily="49" charset="0"/>
              </a:rPr>
              <a:t>autonomous-system</a:t>
            </a:r>
            <a:endParaRPr lang="en-US" i="1" dirty="0">
              <a:latin typeface="Courier New" pitchFamily="49" charset="0"/>
              <a:cs typeface="Courier New" pitchFamily="49" charset="0"/>
            </a:endParaRPr>
          </a:p>
          <a:p>
            <a:pPr marL="231775" lvl="1" indent="0">
              <a:tabLst>
                <a:tab pos="231775" algn="l"/>
              </a:tabLst>
            </a:pPr>
            <a:r>
              <a:rPr lang="en-US" dirty="0">
                <a:latin typeface="Courier New" pitchFamily="49" charset="0"/>
                <a:cs typeface="Courier New" pitchFamily="49" charset="0"/>
              </a:rPr>
              <a:t>R1(config-router)# </a:t>
            </a:r>
            <a:r>
              <a:rPr lang="en-US" b="1" dirty="0">
                <a:latin typeface="Courier New" pitchFamily="49" charset="0"/>
                <a:cs typeface="Courier New" pitchFamily="49" charset="0"/>
              </a:rPr>
              <a:t>no auto-summary</a:t>
            </a:r>
          </a:p>
        </p:txBody>
      </p:sp>
    </p:spTree>
    <p:extLst>
      <p:ext uri="{BB962C8B-B14F-4D97-AF65-F5344CB8AC3E}">
        <p14:creationId xmlns:p14="http://schemas.microsoft.com/office/powerpoint/2010/main" val="3483302842"/>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8150" y="619446"/>
            <a:ext cx="8456613" cy="871538"/>
          </a:xfrm>
        </p:spPr>
        <p:txBody>
          <a:bodyPr/>
          <a:lstStyle/>
          <a:p>
            <a:pPr eaLnBrk="1" hangingPunct="1">
              <a:defRPr/>
            </a:pPr>
            <a:r>
              <a:rPr lang="en-US" sz="1800" dirty="0" smtClean="0"/>
              <a:t>Autosummarization</a:t>
            </a:r>
            <a:r>
              <a:rPr lang="en-US" dirty="0" smtClean="0"/>
              <a:t/>
            </a:r>
            <a:br>
              <a:rPr lang="en-US" dirty="0" smtClean="0"/>
            </a:br>
            <a:r>
              <a:rPr lang="en-US" sz="3100" dirty="0"/>
              <a:t>Verifying </a:t>
            </a:r>
            <a:r>
              <a:rPr lang="en-US" sz="3100" dirty="0" smtClean="0"/>
              <a:t>Autosummarization: </a:t>
            </a:r>
            <a:r>
              <a:rPr lang="en-US" sz="3100" dirty="0"/>
              <a:t>show ip protocols</a:t>
            </a:r>
            <a:endParaRPr lang="en-US" sz="31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583" r="-20583"/>
          <a:stretch>
            <a:fillRect/>
          </a:stretch>
        </p:blipFill>
        <p:spPr>
          <a:xfrm>
            <a:off x="716677" y="1579789"/>
            <a:ext cx="8648893" cy="4777468"/>
          </a:xfrm>
        </p:spPr>
      </p:pic>
    </p:spTree>
    <p:extLst>
      <p:ext uri="{BB962C8B-B14F-4D97-AF65-F5344CB8AC3E}">
        <p14:creationId xmlns:p14="http://schemas.microsoft.com/office/powerpoint/2010/main" val="2602101422"/>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665746"/>
            <a:ext cx="8456613" cy="871538"/>
          </a:xfrm>
        </p:spPr>
        <p:txBody>
          <a:bodyPr/>
          <a:lstStyle/>
          <a:p>
            <a:pPr eaLnBrk="1" hangingPunct="1">
              <a:defRPr/>
            </a:pPr>
            <a:r>
              <a:rPr lang="en-US" sz="1800" dirty="0" smtClean="0"/>
              <a:t>Autosummarization</a:t>
            </a:r>
            <a:r>
              <a:rPr lang="en-US" dirty="0" smtClean="0"/>
              <a:t/>
            </a:r>
            <a:br>
              <a:rPr lang="en-US" dirty="0" smtClean="0"/>
            </a:br>
            <a:r>
              <a:rPr lang="en-US" dirty="0" smtClean="0"/>
              <a:t>Verifying Autosummarization: </a:t>
            </a:r>
            <a:r>
              <a:rPr lang="en-US" dirty="0"/>
              <a:t>Topology Table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5680" t="43069" r="-5680"/>
          <a:stretch/>
        </p:blipFill>
        <p:spPr>
          <a:xfrm>
            <a:off x="597581" y="1901372"/>
            <a:ext cx="7940675" cy="2497138"/>
          </a:xfrm>
        </p:spPr>
      </p:pic>
    </p:spTree>
    <p:extLst>
      <p:ext uri="{BB962C8B-B14F-4D97-AF65-F5344CB8AC3E}">
        <p14:creationId xmlns:p14="http://schemas.microsoft.com/office/powerpoint/2010/main" val="80844232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6024" y="781492"/>
            <a:ext cx="8456613" cy="871538"/>
          </a:xfrm>
        </p:spPr>
        <p:txBody>
          <a:bodyPr/>
          <a:lstStyle/>
          <a:p>
            <a:pPr eaLnBrk="1" hangingPunct="1">
              <a:defRPr/>
            </a:pPr>
            <a:r>
              <a:rPr lang="en-US" sz="1800" dirty="0"/>
              <a:t>Autosummarization</a:t>
            </a:r>
            <a:r>
              <a:rPr lang="en-US" dirty="0" smtClean="0"/>
              <a:t/>
            </a:r>
            <a:br>
              <a:rPr lang="en-US" dirty="0" smtClean="0"/>
            </a:br>
            <a:r>
              <a:rPr lang="en-US" dirty="0"/>
              <a:t>Verifying </a:t>
            </a:r>
            <a:r>
              <a:rPr lang="en-US" dirty="0" smtClean="0"/>
              <a:t>Autosummarization: </a:t>
            </a:r>
            <a:r>
              <a:rPr lang="en-US" dirty="0"/>
              <a:t>Routing Table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3258" r="-33258"/>
          <a:stretch>
            <a:fillRect/>
          </a:stretch>
        </p:blipFill>
        <p:spPr>
          <a:xfrm>
            <a:off x="183080" y="1527175"/>
            <a:ext cx="8960920" cy="4949825"/>
          </a:xfrm>
        </p:spPr>
      </p:pic>
    </p:spTree>
    <p:extLst>
      <p:ext uri="{BB962C8B-B14F-4D97-AF65-F5344CB8AC3E}">
        <p14:creationId xmlns:p14="http://schemas.microsoft.com/office/powerpoint/2010/main" val="241598451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13958</TotalTime>
  <Pages>28</Pages>
  <Words>1425</Words>
  <Application>Microsoft Office PowerPoint</Application>
  <PresentationFormat>On-screen Show (4:3)</PresentationFormat>
  <Paragraphs>204</Paragraphs>
  <Slides>42</Slides>
  <Notes>40</Notes>
  <HiddenSlides>0</HiddenSlides>
  <MMClips>0</MMClips>
  <ScaleCrop>false</ScaleCrop>
  <HeadingPairs>
    <vt:vector size="4" baseType="variant">
      <vt:variant>
        <vt:lpstr>Theme</vt:lpstr>
      </vt:variant>
      <vt:variant>
        <vt:i4>2</vt:i4>
      </vt:variant>
      <vt:variant>
        <vt:lpstr>Slide Titles</vt:lpstr>
      </vt:variant>
      <vt:variant>
        <vt:i4>42</vt:i4>
      </vt:variant>
    </vt:vector>
  </HeadingPairs>
  <TitlesOfParts>
    <vt:vector size="44" baseType="lpstr">
      <vt:lpstr>PPT-TMPLT-WHT_C</vt:lpstr>
      <vt:lpstr>NetAcad-4F_PPT-WHT_060408</vt:lpstr>
      <vt:lpstr>Chapter 8: EIGRP Advanced Configurations and Troubleshooting </vt:lpstr>
      <vt:lpstr>Chapter 8</vt:lpstr>
      <vt:lpstr>Chapter 8: Objectives</vt:lpstr>
      <vt:lpstr>Automatic Summarization Network Technology</vt:lpstr>
      <vt:lpstr>Automatic Summarization EIGRP Automatic Summarization</vt:lpstr>
      <vt:lpstr>Automatic Summarization Configuring EIGRP Automatic Summarization</vt:lpstr>
      <vt:lpstr>Autosummarization Verifying Autosummarization: show ip protocols</vt:lpstr>
      <vt:lpstr>Autosummarization Verifying Autosummarization: Topology Table</vt:lpstr>
      <vt:lpstr>Autosummarization Verifying Autosummarization: Routing Table</vt:lpstr>
      <vt:lpstr>Autosummarization Summary Route</vt:lpstr>
      <vt:lpstr>Autosummarization Summary Route (cont.)</vt:lpstr>
      <vt:lpstr>Manual Summarization Manual Summary Routes</vt:lpstr>
      <vt:lpstr>Manual Summarization Configuring EIGRP Manual Summary Routes</vt:lpstr>
      <vt:lpstr>Manual Summarization Verifying Manual Summary Routes</vt:lpstr>
      <vt:lpstr>Manual Summarization EIGRP for IPv6: Manual Summary Routes</vt:lpstr>
      <vt:lpstr>Default Route Propagation Propagating a Default Static Route</vt:lpstr>
      <vt:lpstr>Default Route Propagation Verifying the Propagated Default Route</vt:lpstr>
      <vt:lpstr>Default Route Propagation EIGRP for IPv6- Default Route</vt:lpstr>
      <vt:lpstr>Fine-tuning EIGRP Interfaces EIGRP Bandwidth Utilization</vt:lpstr>
      <vt:lpstr>Fine-tuning EIGRP Interfaces EIGRP Bandwidth Utilization (cont.)</vt:lpstr>
      <vt:lpstr>Fine-tuning EIGRP Interfaces Hello and Hold Timers</vt:lpstr>
      <vt:lpstr>Fine-tuning EIGRP Interfaces Load Balancing IPv4</vt:lpstr>
      <vt:lpstr>Fine-tuning EIGRP Interfaces Load Balancing IPv6</vt:lpstr>
      <vt:lpstr>Secure EIGRP Routing Protocol Authentication Overview</vt:lpstr>
      <vt:lpstr>Secure EIGRP Configuring EIGRP with MD5 Authentication</vt:lpstr>
      <vt:lpstr>Secure EIGRP EIGRP Authentication Example</vt:lpstr>
      <vt:lpstr>Secure EIGRP EIGRP Authentication Example (cont.)</vt:lpstr>
      <vt:lpstr>Secure EIGRP Verifying Authentication</vt:lpstr>
      <vt:lpstr>8.2 Troubleshooting EIGRP   </vt:lpstr>
      <vt:lpstr>Components of Troubleshooting EIGRP Basic EIGRP Troubleshooting Commands</vt:lpstr>
      <vt:lpstr>Components of Troubleshooting EIGRP Components</vt:lpstr>
      <vt:lpstr>Troubleshoot EIGRP Neighbor Issues Layer 3 Connectivity</vt:lpstr>
      <vt:lpstr>Troubleshoot EIGRP Neighbor Issues EIGRP Parameters</vt:lpstr>
      <vt:lpstr>Troubleshoot EIGRP Neighbor Issues EIGRP Interfaces</vt:lpstr>
      <vt:lpstr>Troubleshoot EIGRP Routing Table Issues Passive Interface</vt:lpstr>
      <vt:lpstr>Troubleshoot EIGRP Routing Table Issues Passive Interface</vt:lpstr>
      <vt:lpstr>Troubleshoot EIGRP Routing Table Issues Missing Network Statement</vt:lpstr>
      <vt:lpstr>Troubleshoot EIGRP Routing Table Issues Missing Network Statement (cont.)</vt:lpstr>
      <vt:lpstr>Troubleshoot EIGRP Routing Table Issues Missing Network Statement (cont.)</vt:lpstr>
      <vt:lpstr>Troubleshooting EIGRP Routing Table Issues Autosummarization</vt:lpstr>
      <vt:lpstr>Chapter 8: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Rodrigo Floriano</cp:lastModifiedBy>
  <cp:revision>1042</cp:revision>
  <cp:lastPrinted>1999-01-27T00:54:54Z</cp:lastPrinted>
  <dcterms:created xsi:type="dcterms:W3CDTF">2006-10-23T15:07:30Z</dcterms:created>
  <dcterms:modified xsi:type="dcterms:W3CDTF">2013-10-07T01:54:58Z</dcterms:modified>
</cp:coreProperties>
</file>