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34"/>
  </p:notesMasterIdLst>
  <p:handoutMasterIdLst>
    <p:handoutMasterId r:id="rId35"/>
  </p:handoutMasterIdLst>
  <p:sldIdLst>
    <p:sldId id="500" r:id="rId3"/>
    <p:sldId id="541" r:id="rId4"/>
    <p:sldId id="782" r:id="rId5"/>
    <p:sldId id="856" r:id="rId6"/>
    <p:sldId id="816" r:id="rId7"/>
    <p:sldId id="835" r:id="rId8"/>
    <p:sldId id="836" r:id="rId9"/>
    <p:sldId id="837" r:id="rId10"/>
    <p:sldId id="838" r:id="rId11"/>
    <p:sldId id="839" r:id="rId12"/>
    <p:sldId id="840" r:id="rId13"/>
    <p:sldId id="857" r:id="rId14"/>
    <p:sldId id="841" r:id="rId15"/>
    <p:sldId id="842" r:id="rId16"/>
    <p:sldId id="843" r:id="rId17"/>
    <p:sldId id="844" r:id="rId18"/>
    <p:sldId id="845" r:id="rId19"/>
    <p:sldId id="846" r:id="rId20"/>
    <p:sldId id="847" r:id="rId21"/>
    <p:sldId id="848" r:id="rId22"/>
    <p:sldId id="849" r:id="rId23"/>
    <p:sldId id="858" r:id="rId24"/>
    <p:sldId id="850" r:id="rId25"/>
    <p:sldId id="851" r:id="rId26"/>
    <p:sldId id="852" r:id="rId27"/>
    <p:sldId id="853" r:id="rId28"/>
    <p:sldId id="854" r:id="rId29"/>
    <p:sldId id="859" r:id="rId30"/>
    <p:sldId id="783" r:id="rId31"/>
    <p:sldId id="855" r:id="rId32"/>
    <p:sldId id="681" r:id="rId33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8DC5"/>
    <a:srgbClr val="3E8DC5"/>
    <a:srgbClr val="3E67A4"/>
    <a:srgbClr val="000000"/>
    <a:srgbClr val="C0C0C4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09" autoAdjust="0"/>
    <p:restoredTop sz="84270" autoAdjust="0"/>
  </p:normalViewPr>
  <p:slideViewPr>
    <p:cSldViewPr snapToGrid="0">
      <p:cViewPr>
        <p:scale>
          <a:sx n="66" d="100"/>
          <a:sy n="66" d="100"/>
        </p:scale>
        <p:origin x="-2400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Connecting Networks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300" b="1" dirty="0" smtClean="0"/>
              <a:t>Chapter 1: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Hierarchical Network Design </a:t>
            </a:r>
          </a:p>
          <a:p>
            <a:pPr>
              <a:buFontTx/>
              <a:buNone/>
            </a:pPr>
            <a:endParaRPr lang="en-GB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1.1.2.4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The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Core Layer</a:t>
            </a: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1.1.2.5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Two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-Tier Collapsed Core Design</a:t>
            </a: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1200" b="1" dirty="0" smtClean="0">
                <a:cs typeface="Arial" charset="0"/>
              </a:rPr>
              <a:t>1.2  Cisco Enterprise Architecture</a:t>
            </a:r>
          </a:p>
          <a:p>
            <a:pPr>
              <a:buFontTx/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</a:t>
            </a:r>
          </a:p>
          <a:p>
            <a:pPr>
              <a:buFontTx/>
              <a:buNone/>
            </a:pPr>
            <a:endParaRPr lang="en-GB" b="1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1.2.1.1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Modular Design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1.2.1.2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Modules in the Enterprise Architecture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1.2.2.1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Cisco Enterprise Architecture Model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1.2.2.2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Cisco Enterprise Campus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1.2.2.3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Cisco Enterprise Edge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1.2.2.4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Service Provider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Edge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1.2.2.5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Cisco Enterprise Data Center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EE284-7961-42D5-9E4B-29540E276A78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1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1.2.2.6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Cisco Enterprise Branch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1.2.2.7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Cisco Enterprise Teleworker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1200" b="1" dirty="0" smtClean="0">
                <a:cs typeface="Arial" charset="0"/>
              </a:rPr>
              <a:t>1.3  Evolving Network Architectures</a:t>
            </a:r>
          </a:p>
          <a:p>
            <a:pPr>
              <a:buFontTx/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</a:t>
            </a:r>
          </a:p>
          <a:p>
            <a:pPr>
              <a:buFontTx/>
              <a:buNone/>
            </a:pPr>
            <a:endParaRPr lang="en-GB" b="1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1.3.1.1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IT Challenges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1.3.1.2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Emerging Enterprise Architectures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1.3.2.1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Cisco Borderless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Networks</a:t>
            </a: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1.3.2.2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Collaboration Architecture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1.3.2.3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Data Center and Virtualization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1200" b="1" dirty="0" smtClean="0">
                <a:cs typeface="Arial" charset="0"/>
              </a:rPr>
              <a:t>1.4 Summary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</a:t>
            </a:r>
          </a:p>
          <a:p>
            <a:pPr>
              <a:buFontTx/>
              <a:buNone/>
            </a:pPr>
            <a:endParaRPr lang="en-GB" b="1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1 Summary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1 Objectives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1 Summary (continued)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1.1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1200" b="1" dirty="0" smtClean="0"/>
              <a:t>Hierarchical Network Design  Overview</a:t>
            </a:r>
            <a:endParaRPr lang="en-US" sz="1200" b="1" dirty="0" smtClean="0">
              <a:cs typeface="Arial" charset="0"/>
            </a:endParaRPr>
          </a:p>
          <a:p>
            <a:pPr>
              <a:buFontTx/>
              <a:buNone/>
            </a:pP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</a:t>
            </a:r>
          </a:p>
          <a:p>
            <a:pPr>
              <a:buFontTx/>
              <a:buNone/>
            </a:pPr>
            <a:endParaRPr lang="en-GB" b="1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1.1.1.1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Network Requirements</a:t>
            </a: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1.1.1.2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Structured Engineering Principles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1.1.2.1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Network Hierarchy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1.1.2.2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The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Access Layer</a:t>
            </a: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b="1" dirty="0" smtClean="0"/>
              <a:t>1.1.2.3</a:t>
            </a:r>
            <a:r>
              <a:rPr lang="en-US" b="1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 The</a:t>
            </a:r>
            <a:r>
              <a:rPr lang="en-US" sz="1200" b="1" i="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Distribution Layer</a:t>
            </a: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>
              <a:buFontTx/>
              <a:buNone/>
            </a:pP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1: Hierarchical Network Design </a:t>
            </a:r>
            <a:br>
              <a:rPr lang="en-US" sz="2800" dirty="0" smtClean="0"/>
            </a:b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Connecting Networks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Hierarchical Network Design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kern="1200" dirty="0" smtClean="0">
                <a:solidFill>
                  <a:schemeClr val="accent5">
                    <a:lumMod val="75000"/>
                  </a:schemeClr>
                </a:solidFill>
              </a:rPr>
              <a:t>Core Layer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2857" y="1463006"/>
            <a:ext cx="8287657" cy="4473337"/>
          </a:xfrm>
        </p:spPr>
        <p:txBody>
          <a:bodyPr/>
          <a:lstStyle/>
          <a:p>
            <a:r>
              <a:rPr lang="en-US" sz="2000" dirty="0" smtClean="0"/>
              <a:t>Provides high-speed switching (i.e., fast transport)</a:t>
            </a:r>
          </a:p>
          <a:p>
            <a:r>
              <a:rPr lang="en-US" sz="2000" dirty="0" smtClean="0"/>
              <a:t>Provides reliability and fault tolerance</a:t>
            </a:r>
          </a:p>
          <a:p>
            <a:r>
              <a:rPr lang="en-US" sz="2000" dirty="0" smtClean="0"/>
              <a:t>Scales by using faster, and not more, equipment</a:t>
            </a:r>
          </a:p>
          <a:p>
            <a:r>
              <a:rPr lang="en-US" sz="2000" dirty="0" smtClean="0"/>
              <a:t>Avoids CPU-intensive packet manipulation caused by security, inspection, quality of service (QoS) classification, or other processes</a:t>
            </a:r>
          </a:p>
          <a:p>
            <a:pPr>
              <a:buNone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Hierarchical Network Design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kern="1200" dirty="0" smtClean="0">
                <a:solidFill>
                  <a:schemeClr val="accent5">
                    <a:lumMod val="75000"/>
                  </a:schemeClr>
                </a:solidFill>
              </a:rPr>
              <a:t>Two-Tier Collapsed Core Design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2857" y="1463006"/>
            <a:ext cx="3512457" cy="4473337"/>
          </a:xfrm>
        </p:spPr>
        <p:txBody>
          <a:bodyPr/>
          <a:lstStyle/>
          <a:p>
            <a:r>
              <a:rPr lang="en-US" sz="2000" dirty="0" smtClean="0"/>
              <a:t>A two-tier hierarchical “collapsed core” is when the distribution layer and core layer functions are implemented by a single device.</a:t>
            </a:r>
          </a:p>
          <a:p>
            <a:r>
              <a:rPr lang="en-US" sz="2000" dirty="0" smtClean="0"/>
              <a:t>Used by smaller businesses to reduce network cost  while maintaining most of the benefits of the three-tier hierarchical model. </a:t>
            </a:r>
            <a:endParaRPr lang="en-US" sz="2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991428" y="1465942"/>
            <a:ext cx="4731658" cy="4891315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583089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cs typeface="Arial" charset="0"/>
              </a:rPr>
              <a:t>1.2  Cisco Enterprise Architecture</a:t>
            </a:r>
            <a:br>
              <a:rPr lang="en-US" sz="2400" dirty="0" smtClean="0">
                <a:cs typeface="Arial" charset="0"/>
              </a:rPr>
            </a:br>
            <a:r>
              <a:rPr lang="en-US" sz="2800" dirty="0" smtClean="0">
                <a:cs typeface="Arial" charset="0"/>
              </a:rPr>
              <a:t/>
            </a:r>
            <a:br>
              <a:rPr lang="en-US" sz="2800" dirty="0" smtClean="0">
                <a:cs typeface="Arial" charset="0"/>
              </a:rPr>
            </a:br>
            <a:r>
              <a:rPr lang="en-US" sz="2800" dirty="0" smtClean="0"/>
              <a:t> </a:t>
            </a:r>
            <a:br>
              <a:rPr lang="en-US" sz="2800" dirty="0" smtClean="0"/>
            </a:br>
            <a:endParaRPr lang="en-US" sz="2800" dirty="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Modular Network Design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kern="1200" dirty="0" smtClean="0">
                <a:solidFill>
                  <a:schemeClr val="accent5">
                    <a:lumMod val="75000"/>
                  </a:schemeClr>
                </a:solidFill>
              </a:rPr>
              <a:t>Modular Design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2857" y="1463006"/>
            <a:ext cx="8345713" cy="4473337"/>
          </a:xfrm>
        </p:spPr>
        <p:txBody>
          <a:bodyPr/>
          <a:lstStyle/>
          <a:p>
            <a:r>
              <a:rPr lang="en-US" sz="2000" dirty="0" smtClean="0"/>
              <a:t>As the complexity of networks increased, a modular network design has been implemented.</a:t>
            </a:r>
          </a:p>
          <a:p>
            <a:r>
              <a:rPr lang="en-US" sz="2000" dirty="0" smtClean="0"/>
              <a:t>Modular design separates the network into various functional network modules.</a:t>
            </a:r>
          </a:p>
          <a:p>
            <a:pPr>
              <a:buNone/>
            </a:pPr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3394" t="35119" r="22025" b="17262"/>
          <a:stretch>
            <a:fillRect/>
          </a:stretch>
        </p:blipFill>
        <p:spPr bwMode="auto">
          <a:xfrm>
            <a:off x="2264228" y="2786742"/>
            <a:ext cx="4724401" cy="365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Modular Network Design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kern="1200" dirty="0" smtClean="0">
                <a:solidFill>
                  <a:schemeClr val="accent5">
                    <a:lumMod val="75000"/>
                  </a:schemeClr>
                </a:solidFill>
              </a:rPr>
              <a:t>Modules in the Enterprise Architecture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2858" y="1463006"/>
            <a:ext cx="3323772" cy="5170023"/>
          </a:xfrm>
        </p:spPr>
        <p:txBody>
          <a:bodyPr/>
          <a:lstStyle/>
          <a:p>
            <a:r>
              <a:rPr lang="en-US" sz="2000" dirty="0" smtClean="0"/>
              <a:t>Access-distribution module – Also called the </a:t>
            </a:r>
            <a:r>
              <a:rPr lang="en-US" sz="2000" i="1" dirty="0" smtClean="0"/>
              <a:t>distribution block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Services module – A generic block used to identify services, such as centralized Lightweight Access Point Protocol (LWAPP).</a:t>
            </a:r>
          </a:p>
          <a:p>
            <a:r>
              <a:rPr lang="en-US" sz="2000" dirty="0" smtClean="0"/>
              <a:t>Data center module – Originally called the </a:t>
            </a:r>
            <a:r>
              <a:rPr lang="en-US" sz="2000" i="1" dirty="0" smtClean="0"/>
              <a:t>server farm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Enterprise Edge module – Consists of the Internet Edge and the WAN Edge. </a:t>
            </a:r>
            <a:endParaRPr lang="en-US" sz="22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585028" y="1468073"/>
            <a:ext cx="5351491" cy="4584384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Cisco Enterprise Architecture Model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kern="1200" dirty="0" smtClean="0">
                <a:solidFill>
                  <a:schemeClr val="accent5">
                    <a:lumMod val="75000"/>
                  </a:schemeClr>
                </a:solidFill>
              </a:rPr>
              <a:t>Cisco Enterprise Architecture Model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146630" y="1611085"/>
            <a:ext cx="6487884" cy="5038248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Cisco Enterprise Architecture Model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kern="1200" dirty="0" smtClean="0">
                <a:solidFill>
                  <a:schemeClr val="accent5">
                    <a:lumMod val="75000"/>
                  </a:schemeClr>
                </a:solidFill>
              </a:rPr>
              <a:t>Cisco Enterprise Campus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465943" y="1451429"/>
            <a:ext cx="6284686" cy="5096699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Cisco Enterprise Architecture Model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kern="1200" dirty="0" smtClean="0">
                <a:solidFill>
                  <a:schemeClr val="accent5">
                    <a:lumMod val="75000"/>
                  </a:schemeClr>
                </a:solidFill>
              </a:rPr>
              <a:t>Cisco Enterprise Edge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509484" y="1407885"/>
            <a:ext cx="6154059" cy="5003767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Cisco Enterprise Architecture Model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kern="1200" dirty="0" smtClean="0">
                <a:solidFill>
                  <a:schemeClr val="accent5">
                    <a:lumMod val="75000"/>
                  </a:schemeClr>
                </a:solidFill>
              </a:rPr>
              <a:t>Service Provider Edge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741714" y="1436914"/>
            <a:ext cx="5457372" cy="5028013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Cisco Enterprise Architecture Model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kern="1200" dirty="0" smtClean="0">
                <a:solidFill>
                  <a:schemeClr val="accent5">
                    <a:lumMod val="75000"/>
                  </a:schemeClr>
                </a:solidFill>
              </a:rPr>
              <a:t>Cisco Enterprise Data Center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538513" y="1451428"/>
            <a:ext cx="6096001" cy="5070325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319545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30006" y="1543731"/>
            <a:ext cx="8131175" cy="44370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 smtClean="0">
                <a:cs typeface="Arial" charset="0"/>
              </a:rPr>
              <a:t>1.0  Introduction</a:t>
            </a:r>
          </a:p>
          <a:p>
            <a:pPr marL="0" indent="0" eaLnBrk="1" hangingPunct="1">
              <a:buNone/>
            </a:pPr>
            <a:r>
              <a:rPr lang="en-US" sz="2000" dirty="0" smtClean="0">
                <a:cs typeface="Arial" charset="0"/>
              </a:rPr>
              <a:t>1.1  </a:t>
            </a:r>
            <a:r>
              <a:rPr lang="en-US" sz="2000" dirty="0" smtClean="0"/>
              <a:t>Hierarchical Network Design  Overview</a:t>
            </a:r>
            <a:endParaRPr lang="en-US" sz="2000" dirty="0" smtClean="0">
              <a:cs typeface="Arial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1.2  Cisco Enterprise Architecture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1.3  Evolving Network Architectures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1.4 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Cisco Enterprise Architecture Model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kern="1200" dirty="0" smtClean="0">
                <a:solidFill>
                  <a:schemeClr val="accent5">
                    <a:lumMod val="75000"/>
                  </a:schemeClr>
                </a:solidFill>
              </a:rPr>
              <a:t>Cisco Enterprise Branch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596572" y="1436915"/>
            <a:ext cx="5936341" cy="505060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Cisco Enterprise Architecture Model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kern="1200" dirty="0" smtClean="0">
                <a:solidFill>
                  <a:schemeClr val="accent5">
                    <a:lumMod val="75000"/>
                  </a:schemeClr>
                </a:solidFill>
              </a:rPr>
              <a:t>Cisco Enterprise Teleworker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640113" y="1364343"/>
            <a:ext cx="5907315" cy="4872594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 smtClean="0">
                <a:cs typeface="Arial" charset="0"/>
              </a:rPr>
              <a:t>1.3  Evolving Network Architectures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Cisco Enterprise Architectures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kern="1200" dirty="0" smtClean="0">
                <a:solidFill>
                  <a:schemeClr val="accent5">
                    <a:lumMod val="75000"/>
                  </a:schemeClr>
                </a:solidFill>
              </a:rPr>
              <a:t>IT Challenges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8343" y="1898435"/>
            <a:ext cx="3683961" cy="4473337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Some of the top trends include:</a:t>
            </a:r>
          </a:p>
          <a:p>
            <a:r>
              <a:rPr lang="en-US" sz="2000" dirty="0" smtClean="0"/>
              <a:t>Bring Your Own Device (BYOD)</a:t>
            </a:r>
          </a:p>
          <a:p>
            <a:r>
              <a:rPr lang="en-US" sz="2000" dirty="0" smtClean="0"/>
              <a:t>Online collaboration</a:t>
            </a:r>
          </a:p>
          <a:p>
            <a:r>
              <a:rPr lang="en-US" sz="2000" dirty="0" smtClean="0"/>
              <a:t>Video communication</a:t>
            </a:r>
          </a:p>
          <a:p>
            <a:r>
              <a:rPr lang="en-US" sz="2000" dirty="0" smtClean="0"/>
              <a:t>Cloud computing</a:t>
            </a:r>
          </a:p>
          <a:p>
            <a:pPr>
              <a:buNone/>
            </a:pPr>
            <a:endParaRPr lang="en-US" sz="2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032304" y="2351314"/>
            <a:ext cx="4632725" cy="333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Cisco Enterprise Architectures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kern="1200" dirty="0" smtClean="0">
                <a:solidFill>
                  <a:schemeClr val="accent5">
                    <a:lumMod val="75000"/>
                  </a:schemeClr>
                </a:solidFill>
              </a:rPr>
              <a:t>Emerging Enterprise Architectures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776230" y="1366592"/>
            <a:ext cx="5408341" cy="532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Emerging Network Architectures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kern="1200" dirty="0" smtClean="0">
                <a:solidFill>
                  <a:schemeClr val="accent5">
                    <a:lumMod val="75000"/>
                  </a:schemeClr>
                </a:solidFill>
              </a:rPr>
              <a:t>Cisco Borderless Networks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093309" y="1340693"/>
            <a:ext cx="6991149" cy="5031079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Emerging Network Architectures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kern="1200" dirty="0" smtClean="0">
                <a:solidFill>
                  <a:schemeClr val="accent5">
                    <a:lumMod val="75000"/>
                  </a:schemeClr>
                </a:solidFill>
              </a:rPr>
              <a:t>Collaboration Architecture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2858" y="1375921"/>
            <a:ext cx="4165599" cy="4894250"/>
          </a:xfrm>
        </p:spPr>
        <p:txBody>
          <a:bodyPr/>
          <a:lstStyle/>
          <a:p>
            <a:pPr marL="63500" indent="-4763">
              <a:buNone/>
            </a:pPr>
            <a:r>
              <a:rPr lang="en-US" sz="2000" dirty="0" smtClean="0"/>
              <a:t>Cisco’s collaboration architecture is composed of three layers:</a:t>
            </a:r>
          </a:p>
          <a:p>
            <a:r>
              <a:rPr lang="en-US" sz="2000" b="1" dirty="0" smtClean="0"/>
              <a:t>Application and Devices </a:t>
            </a:r>
            <a:r>
              <a:rPr lang="en-US" sz="2000" dirty="0" smtClean="0"/>
              <a:t>–Unified communications and conference applications, such as Cisco WebEx Meetings, WebEx Social, Cisco Jabber, and TelePresence.</a:t>
            </a:r>
          </a:p>
          <a:p>
            <a:r>
              <a:rPr lang="en-US" sz="2000" b="1" dirty="0" smtClean="0"/>
              <a:t>Collaboration Services </a:t>
            </a:r>
            <a:r>
              <a:rPr lang="en-US" sz="2000" dirty="0" smtClean="0"/>
              <a:t>–Supports collaboration applications.</a:t>
            </a:r>
          </a:p>
          <a:p>
            <a:r>
              <a:rPr lang="en-US" sz="2000" b="1" dirty="0" smtClean="0"/>
              <a:t>Network and Computer Infrastructure </a:t>
            </a:r>
            <a:r>
              <a:rPr lang="en-US" sz="2000" dirty="0" smtClean="0"/>
              <a:t>– Allows collaboration anytime, from anywhere, on any device. 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296229" y="2053768"/>
            <a:ext cx="4659085" cy="3432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Emerging Network Architectures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kern="1200" dirty="0" smtClean="0">
                <a:solidFill>
                  <a:schemeClr val="accent5">
                    <a:lumMod val="75000"/>
                  </a:schemeClr>
                </a:solidFill>
              </a:rPr>
              <a:t>Data Center and Virtualization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2857" y="1463006"/>
            <a:ext cx="8287657" cy="4473337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The data center architecture consists of three components:</a:t>
            </a:r>
          </a:p>
          <a:p>
            <a:r>
              <a:rPr lang="en-US" sz="2000" b="1" dirty="0" smtClean="0"/>
              <a:t>Cisco Unified Management Solutions </a:t>
            </a:r>
            <a:r>
              <a:rPr lang="en-US" sz="2000" dirty="0" smtClean="0"/>
              <a:t>–</a:t>
            </a:r>
            <a:r>
              <a:rPr lang="en-US" sz="2000" b="1" dirty="0" smtClean="0"/>
              <a:t> </a:t>
            </a:r>
            <a:r>
              <a:rPr lang="en-US" sz="2000" dirty="0" smtClean="0"/>
              <a:t>Simplifies and automates the process of deploying IT infrastructure and services with speed and enterprise reliability. </a:t>
            </a:r>
            <a:endParaRPr lang="en-US" sz="2000" b="1" dirty="0" smtClean="0"/>
          </a:p>
          <a:p>
            <a:r>
              <a:rPr lang="en-US" sz="2000" b="1" dirty="0" smtClean="0"/>
              <a:t>Unified Fabric Solutions </a:t>
            </a:r>
            <a:r>
              <a:rPr lang="en-US" sz="2000" dirty="0" smtClean="0"/>
              <a:t>– Delivers network services to servers, storage, and applications, providing transparent convergence, and scalability.</a:t>
            </a:r>
          </a:p>
          <a:p>
            <a:r>
              <a:rPr lang="en-US" sz="2000" b="1" dirty="0" smtClean="0"/>
              <a:t>Unified Computing Solutions </a:t>
            </a:r>
            <a:r>
              <a:rPr lang="en-US" sz="2000" dirty="0" smtClean="0"/>
              <a:t>– Cisco’s next-generation data center system unites computing, network, storage access, and virtualization into a cohesive system designed to reduce total cost of ownership (TCO).</a:t>
            </a:r>
          </a:p>
          <a:p>
            <a:pPr>
              <a:buNone/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 smtClean="0">
                <a:cs typeface="Arial" charset="0"/>
              </a:rPr>
              <a:t>1.4 Summary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1: 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41774" y="1471613"/>
            <a:ext cx="8131175" cy="44370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This chapter:</a:t>
            </a:r>
          </a:p>
          <a:p>
            <a:r>
              <a:rPr lang="en-US" sz="2000" dirty="0">
                <a:cs typeface="Arial" charset="0"/>
              </a:rPr>
              <a:t>Introduced the structured engineering principles of good network design that include hierarchy, modularity, resiliency, and flexibility.</a:t>
            </a:r>
          </a:p>
          <a:p>
            <a:r>
              <a:rPr lang="en-US" sz="2000" dirty="0" smtClean="0">
                <a:cs typeface="Arial" charset="0"/>
              </a:rPr>
              <a:t>Explained that the </a:t>
            </a:r>
            <a:r>
              <a:rPr lang="en-US" sz="2000" dirty="0" smtClean="0"/>
              <a:t>typical enterprise hierarchical LAN campus network design incorporates the access layer, distribution layer, and the core layer.  </a:t>
            </a:r>
          </a:p>
          <a:p>
            <a:r>
              <a:rPr lang="en-US" sz="2000" dirty="0" smtClean="0"/>
              <a:t>Identified that smaller enterprise networks may use a “collapsed core” hierarchy, whereas the distribution and core layer functions are implemented in a single device.</a:t>
            </a:r>
          </a:p>
          <a:p>
            <a:r>
              <a:rPr lang="en-US" sz="2000" dirty="0" smtClean="0"/>
              <a:t>Described the benefits of a hierarchical network as scalability, redundancy, performance, and ease of maintenance.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333830"/>
            <a:ext cx="8145462" cy="827314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1: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70800" y="1268414"/>
            <a:ext cx="8131175" cy="529204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sz="2000" dirty="0" smtClean="0"/>
              <a:t>Describe how a hierarchical network model is used to design networks.</a:t>
            </a:r>
          </a:p>
          <a:p>
            <a:pPr>
              <a:spcBef>
                <a:spcPts val="1800"/>
              </a:spcBef>
            </a:pPr>
            <a:r>
              <a:rPr lang="en-US" sz="2000" dirty="0" smtClean="0"/>
              <a:t>Explain the structured engineering principles for network design: </a:t>
            </a:r>
            <a:r>
              <a:rPr lang="en-CA" sz="2000" b="1" dirty="0" smtClean="0"/>
              <a:t>Hierarchy, Modularity</a:t>
            </a:r>
            <a:r>
              <a:rPr lang="en-US" sz="2000" dirty="0" smtClean="0"/>
              <a:t>, </a:t>
            </a:r>
            <a:r>
              <a:rPr lang="en-CA" sz="2000" b="1" dirty="0" smtClean="0"/>
              <a:t>Resiliency</a:t>
            </a:r>
            <a:r>
              <a:rPr lang="en-US" sz="2000" dirty="0" smtClean="0"/>
              <a:t>, </a:t>
            </a:r>
            <a:r>
              <a:rPr lang="en-CA" sz="2000" b="1" dirty="0" smtClean="0"/>
              <a:t>Flexibility</a:t>
            </a:r>
            <a:r>
              <a:rPr lang="en-CA" sz="20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en-US" sz="2000" dirty="0" smtClean="0"/>
              <a:t>Describe the three layers of a hierarchical network and how they are used in network design.</a:t>
            </a:r>
            <a:endParaRPr lang="en-CA" sz="2000" b="1" dirty="0" smtClean="0"/>
          </a:p>
          <a:p>
            <a:pPr>
              <a:spcBef>
                <a:spcPts val="1800"/>
              </a:spcBef>
            </a:pPr>
            <a:r>
              <a:rPr lang="en-CA" sz="2000" dirty="0" smtClean="0"/>
              <a:t>Identify the benefits of a hierarchical design.</a:t>
            </a:r>
          </a:p>
          <a:p>
            <a:pPr>
              <a:spcBef>
                <a:spcPts val="1800"/>
              </a:spcBef>
            </a:pPr>
            <a:r>
              <a:rPr lang="en-US" sz="2000" dirty="0" smtClean="0"/>
              <a:t>Describe the Cisco Enterprise Architecture model.</a:t>
            </a:r>
          </a:p>
          <a:p>
            <a:pPr>
              <a:spcBef>
                <a:spcPts val="1800"/>
              </a:spcBef>
            </a:pPr>
            <a:r>
              <a:rPr lang="en-US" sz="2000" dirty="0" smtClean="0"/>
              <a:t>Describe the three new business network architectures: borderless network architecture, collaboration network architecture, and the data center or virtualization network architecture.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1: Summary (cont.)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56288" y="1471613"/>
            <a:ext cx="8131175" cy="4437062"/>
          </a:xfrm>
        </p:spPr>
        <p:txBody>
          <a:bodyPr/>
          <a:lstStyle/>
          <a:p>
            <a:r>
              <a:rPr lang="en-US" sz="2000" dirty="0" smtClean="0"/>
              <a:t>Explained that a modular design, which separates the functions of a network, enables flexibility and facilitates implementation and management.</a:t>
            </a:r>
          </a:p>
          <a:p>
            <a:r>
              <a:rPr lang="en-US" sz="2000" dirty="0" smtClean="0"/>
              <a:t>Discussed that the Cisco Enterprise Architecture modules are used to facilitate the design of large, scalable networks. </a:t>
            </a:r>
          </a:p>
          <a:p>
            <a:r>
              <a:rPr lang="en-US" sz="2000" dirty="0" smtClean="0"/>
              <a:t>Identified the primary modules, including the Enterprise Campus, Enterprise Edge, Service Provider Edge, Enterprise Data Center, Enterprise Branch, and Enterprise Teleworker.</a:t>
            </a:r>
            <a:endParaRPr lang="en-US" sz="2000" dirty="0" smtClean="0">
              <a:cs typeface="Arial" charset="0"/>
            </a:endParaRP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30723" name="Picture 3" descr="CNA_largo-onwhite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583089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>
                <a:cs typeface="Arial" charset="0"/>
              </a:rPr>
              <a:t>1.1  </a:t>
            </a:r>
            <a:r>
              <a:rPr lang="en-US" sz="2400" dirty="0" smtClean="0"/>
              <a:t>Hierarchical Network Design  Overview</a:t>
            </a:r>
            <a:r>
              <a:rPr lang="en-US" sz="2800" dirty="0" smtClean="0">
                <a:cs typeface="Arial" charset="0"/>
              </a:rPr>
              <a:t/>
            </a:r>
            <a:br>
              <a:rPr lang="en-US" sz="2800" dirty="0" smtClean="0">
                <a:cs typeface="Arial" charset="0"/>
              </a:rPr>
            </a:br>
            <a:r>
              <a:rPr lang="en-US" sz="2800" dirty="0" smtClean="0"/>
              <a:t> </a:t>
            </a:r>
            <a:br>
              <a:rPr lang="en-US" sz="2800" dirty="0" smtClean="0"/>
            </a:br>
            <a:endParaRPr lang="en-US" sz="2800" dirty="0" smtClean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Enterprise Network Campus Design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Network Requirements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2857" y="1463006"/>
            <a:ext cx="8287657" cy="2630023"/>
          </a:xfrm>
        </p:spPr>
        <p:txBody>
          <a:bodyPr/>
          <a:lstStyle/>
          <a:p>
            <a:r>
              <a:rPr lang="en-US" sz="2000" b="1" dirty="0" smtClean="0"/>
              <a:t>Small network </a:t>
            </a:r>
            <a:r>
              <a:rPr lang="en-US" sz="2000" dirty="0" smtClean="0"/>
              <a:t>– Provides services for 1 to 200 devices.</a:t>
            </a:r>
          </a:p>
          <a:p>
            <a:r>
              <a:rPr lang="en-US" sz="2000" b="1" dirty="0" smtClean="0"/>
              <a:t>Medium-sized network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000" dirty="0" smtClean="0"/>
              <a:t>Provides services for 200 to 1,000 devices.</a:t>
            </a:r>
          </a:p>
          <a:p>
            <a:r>
              <a:rPr lang="en-US" sz="2000" b="1" dirty="0" smtClean="0"/>
              <a:t>Large network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000" dirty="0" smtClean="0"/>
              <a:t>Provides services for 1,000+ devices.</a:t>
            </a:r>
          </a:p>
          <a:p>
            <a:pPr>
              <a:buNone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957775" y="2865813"/>
            <a:ext cx="4570347" cy="3522103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Enterprise Network Campus Design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kern="1200" dirty="0" smtClean="0">
                <a:solidFill>
                  <a:schemeClr val="accent5">
                    <a:lumMod val="75000"/>
                  </a:schemeClr>
                </a:solidFill>
              </a:rPr>
              <a:t>Structured Engineering Principles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029043" y="1323275"/>
            <a:ext cx="6052457" cy="4931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Hierarchical Network Design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kern="1200" dirty="0" smtClean="0">
                <a:solidFill>
                  <a:schemeClr val="accent5">
                    <a:lumMod val="75000"/>
                  </a:schemeClr>
                </a:solidFill>
              </a:rPr>
              <a:t>Network Hierarchy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2857" y="1463006"/>
            <a:ext cx="8287657" cy="2630023"/>
          </a:xfrm>
        </p:spPr>
        <p:txBody>
          <a:bodyPr/>
          <a:lstStyle/>
          <a:p>
            <a:r>
              <a:rPr lang="en-US" sz="2000" b="1" dirty="0" smtClean="0"/>
              <a:t>Access layer </a:t>
            </a:r>
            <a:r>
              <a:rPr lang="en-US" sz="2000" dirty="0" smtClean="0"/>
              <a:t>– Provides workgroup or user access to the network.</a:t>
            </a:r>
          </a:p>
          <a:p>
            <a:r>
              <a:rPr lang="en-US" sz="2000" b="1" dirty="0" smtClean="0"/>
              <a:t>Distribution layer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000" dirty="0" smtClean="0"/>
              <a:t>Provides policy-based connectivity.</a:t>
            </a:r>
          </a:p>
          <a:p>
            <a:r>
              <a:rPr lang="en-US" sz="2000" b="1" dirty="0" smtClean="0"/>
              <a:t>Core layer</a:t>
            </a:r>
            <a:r>
              <a:rPr lang="en-US" sz="2000" dirty="0" smtClean="0"/>
              <a:t> </a:t>
            </a:r>
            <a:r>
              <a:rPr lang="en-US" sz="2000" dirty="0"/>
              <a:t>– </a:t>
            </a:r>
            <a:r>
              <a:rPr lang="en-US" sz="2000" dirty="0" smtClean="0"/>
              <a:t>Provides fast transport between distribution switches.</a:t>
            </a:r>
          </a:p>
          <a:p>
            <a:endParaRPr lang="en-US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257605" y="2699651"/>
            <a:ext cx="4557484" cy="4076877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Hierarchical Network Design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kern="1200" dirty="0" smtClean="0">
                <a:solidFill>
                  <a:schemeClr val="accent5">
                    <a:lumMod val="75000"/>
                  </a:schemeClr>
                </a:solidFill>
              </a:rPr>
              <a:t>Access Layer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2857" y="1375920"/>
            <a:ext cx="3788229" cy="5010365"/>
          </a:xfrm>
        </p:spPr>
        <p:txBody>
          <a:bodyPr/>
          <a:lstStyle/>
          <a:p>
            <a:r>
              <a:rPr lang="en-US" sz="2000" dirty="0" smtClean="0"/>
              <a:t>Layer 2 switching</a:t>
            </a:r>
          </a:p>
          <a:p>
            <a:r>
              <a:rPr lang="en-US" sz="2000" dirty="0" smtClean="0"/>
              <a:t>High availability</a:t>
            </a:r>
          </a:p>
          <a:p>
            <a:r>
              <a:rPr lang="en-US" sz="2000" dirty="0" smtClean="0"/>
              <a:t>Port security</a:t>
            </a:r>
          </a:p>
          <a:p>
            <a:r>
              <a:rPr lang="en-US" sz="2000" dirty="0" smtClean="0"/>
              <a:t>QoS classification and marking and trust boundaries</a:t>
            </a:r>
          </a:p>
          <a:p>
            <a:r>
              <a:rPr lang="en-US" sz="2000" dirty="0" smtClean="0"/>
              <a:t>Address Resolution Protocol (ARP) inspection</a:t>
            </a:r>
          </a:p>
          <a:p>
            <a:r>
              <a:rPr lang="en-US" sz="2000" dirty="0" smtClean="0"/>
              <a:t>Virtual access control lists (VACLs)</a:t>
            </a:r>
          </a:p>
          <a:p>
            <a:r>
              <a:rPr lang="en-US" sz="2000" dirty="0" smtClean="0"/>
              <a:t>Spanning tree</a:t>
            </a:r>
          </a:p>
          <a:p>
            <a:r>
              <a:rPr lang="en-US" sz="2000" dirty="0" smtClean="0"/>
              <a:t>Power over Ethernet (PoE) and auxiliary VLANs for VoIP</a:t>
            </a:r>
          </a:p>
          <a:p>
            <a:endParaRPr lang="en-US" sz="2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271058" y="1493994"/>
            <a:ext cx="4525701" cy="4492218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Hierarchical Network Design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kern="1200" dirty="0" smtClean="0">
                <a:solidFill>
                  <a:schemeClr val="accent5">
                    <a:lumMod val="75000"/>
                  </a:schemeClr>
                </a:solidFill>
              </a:rPr>
              <a:t>Distribution Layer</a:t>
            </a:r>
            <a:endParaRPr lang="en-US" dirty="0" smtClean="0">
              <a:solidFill>
                <a:schemeClr val="accent5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2857" y="1463006"/>
            <a:ext cx="8287657" cy="4473337"/>
          </a:xfrm>
        </p:spPr>
        <p:txBody>
          <a:bodyPr/>
          <a:lstStyle/>
          <a:p>
            <a:r>
              <a:rPr lang="en-US" sz="2000" dirty="0" smtClean="0"/>
              <a:t>Aggregation of LAN or WAN links</a:t>
            </a:r>
          </a:p>
          <a:p>
            <a:r>
              <a:rPr lang="en-US" sz="2000" dirty="0" smtClean="0"/>
              <a:t>Policy-based security in the form of access control lists (ACLs) and filtering</a:t>
            </a:r>
          </a:p>
          <a:p>
            <a:r>
              <a:rPr lang="en-US" sz="2000" dirty="0" smtClean="0"/>
              <a:t>Routing services between LANs and VLANs and between routing domains (e.g., EIGRP to OSPF)</a:t>
            </a:r>
          </a:p>
          <a:p>
            <a:r>
              <a:rPr lang="en-US" sz="2000" dirty="0" smtClean="0"/>
              <a:t>Redundancy and load balancing</a:t>
            </a:r>
          </a:p>
          <a:p>
            <a:r>
              <a:rPr lang="en-US" sz="2000" dirty="0" smtClean="0"/>
              <a:t>A boundary for route aggregation and summarization configured on interfaces toward the core layer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18676</TotalTime>
  <Pages>28</Pages>
  <Words>728</Words>
  <Application>Microsoft Office PowerPoint</Application>
  <PresentationFormat>On-screen Show (4:3)</PresentationFormat>
  <Paragraphs>179</Paragraphs>
  <Slides>31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PPT-TMPLT-WHT_C</vt:lpstr>
      <vt:lpstr>NetAcad-4F_PPT-WHT_060408</vt:lpstr>
      <vt:lpstr>Chapter 1: Hierarchical Network Design  </vt:lpstr>
      <vt:lpstr>Chapter 1</vt:lpstr>
      <vt:lpstr>Chapter 1: Objectives</vt:lpstr>
      <vt:lpstr>1.1  Hierarchical Network Design  Overview   </vt:lpstr>
      <vt:lpstr>Enterprise Network Campus Design Network Requirements</vt:lpstr>
      <vt:lpstr>Enterprise Network Campus Design Structured Engineering Principles</vt:lpstr>
      <vt:lpstr>Hierarchical Network Design Network Hierarchy</vt:lpstr>
      <vt:lpstr>Hierarchical Network Design Access Layer</vt:lpstr>
      <vt:lpstr>Hierarchical Network Design Distribution Layer</vt:lpstr>
      <vt:lpstr>Hierarchical Network Design Core Layer</vt:lpstr>
      <vt:lpstr>Hierarchical Network Design Two-Tier Collapsed Core Design</vt:lpstr>
      <vt:lpstr>1.2  Cisco Enterprise Architecture    </vt:lpstr>
      <vt:lpstr>Modular Network Design Modular Design</vt:lpstr>
      <vt:lpstr>Modular Network Design Modules in the Enterprise Architecture</vt:lpstr>
      <vt:lpstr>Cisco Enterprise Architecture Model Cisco Enterprise Architecture Model</vt:lpstr>
      <vt:lpstr>Cisco Enterprise Architecture Model Cisco Enterprise Campus</vt:lpstr>
      <vt:lpstr>Cisco Enterprise Architecture Model Cisco Enterprise Edge</vt:lpstr>
      <vt:lpstr>Cisco Enterprise Architecture Model Service Provider Edge</vt:lpstr>
      <vt:lpstr>Cisco Enterprise Architecture Model Cisco Enterprise Data Center</vt:lpstr>
      <vt:lpstr>Cisco Enterprise Architecture Model Cisco Enterprise Branch</vt:lpstr>
      <vt:lpstr>Cisco Enterprise Architecture Model Cisco Enterprise Teleworker</vt:lpstr>
      <vt:lpstr>1.3  Evolving Network Architectures</vt:lpstr>
      <vt:lpstr>Cisco Enterprise Architectures IT Challenges</vt:lpstr>
      <vt:lpstr>Cisco Enterprise Architectures Emerging Enterprise Architectures</vt:lpstr>
      <vt:lpstr>Emerging Network Architectures Cisco Borderless Networks</vt:lpstr>
      <vt:lpstr>Emerging Network Architectures Collaboration Architecture</vt:lpstr>
      <vt:lpstr>Emerging Network Architectures Data Center and Virtualization</vt:lpstr>
      <vt:lpstr>1.4 Summary</vt:lpstr>
      <vt:lpstr>Chapter 1: Summary</vt:lpstr>
      <vt:lpstr>Chapter 1: Summary (cont.)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Rodrigo Floriano</cp:lastModifiedBy>
  <cp:revision>1360</cp:revision>
  <cp:lastPrinted>1999-01-27T00:54:54Z</cp:lastPrinted>
  <dcterms:created xsi:type="dcterms:W3CDTF">2006-10-23T15:07:30Z</dcterms:created>
  <dcterms:modified xsi:type="dcterms:W3CDTF">2013-10-04T16:46:58Z</dcterms:modified>
</cp:coreProperties>
</file>