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4"/>
  </p:notesMasterIdLst>
  <p:handoutMasterIdLst>
    <p:handoutMasterId r:id="rId45"/>
  </p:handoutMasterIdLst>
  <p:sldIdLst>
    <p:sldId id="500" r:id="rId3"/>
    <p:sldId id="541" r:id="rId4"/>
    <p:sldId id="782" r:id="rId5"/>
    <p:sldId id="894" r:id="rId6"/>
    <p:sldId id="835" r:id="rId7"/>
    <p:sldId id="861" r:id="rId8"/>
    <p:sldId id="862" r:id="rId9"/>
    <p:sldId id="863" r:id="rId10"/>
    <p:sldId id="864" r:id="rId11"/>
    <p:sldId id="865" r:id="rId12"/>
    <p:sldId id="866" r:id="rId13"/>
    <p:sldId id="867" r:id="rId14"/>
    <p:sldId id="868" r:id="rId15"/>
    <p:sldId id="869" r:id="rId16"/>
    <p:sldId id="870" r:id="rId17"/>
    <p:sldId id="871" r:id="rId18"/>
    <p:sldId id="872" r:id="rId19"/>
    <p:sldId id="873" r:id="rId20"/>
    <p:sldId id="874" r:id="rId21"/>
    <p:sldId id="895" r:id="rId22"/>
    <p:sldId id="876" r:id="rId23"/>
    <p:sldId id="877" r:id="rId24"/>
    <p:sldId id="878" r:id="rId25"/>
    <p:sldId id="879" r:id="rId26"/>
    <p:sldId id="880" r:id="rId27"/>
    <p:sldId id="881" r:id="rId28"/>
    <p:sldId id="882" r:id="rId29"/>
    <p:sldId id="883" r:id="rId30"/>
    <p:sldId id="884" r:id="rId31"/>
    <p:sldId id="885" r:id="rId32"/>
    <p:sldId id="886" r:id="rId33"/>
    <p:sldId id="887" r:id="rId34"/>
    <p:sldId id="890" r:id="rId35"/>
    <p:sldId id="889" r:id="rId36"/>
    <p:sldId id="888" r:id="rId37"/>
    <p:sldId id="891" r:id="rId38"/>
    <p:sldId id="892" r:id="rId39"/>
    <p:sldId id="896" r:id="rId40"/>
    <p:sldId id="783" r:id="rId41"/>
    <p:sldId id="893" r:id="rId42"/>
    <p:sldId id="681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2" clrIdx="0"/>
  <p:cmAuthor id="1" name="carykell" initials="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Connecting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2: </a:t>
            </a:r>
            <a:r>
              <a:rPr lang="en-US" sz="1400" b="1" i="0" u="none" strike="noStrike" baseline="0" dirty="0" smtClean="0">
                <a:solidFill>
                  <a:srgbClr val="FFFFFF"/>
                </a:solidFill>
                <a:latin typeface="Arial"/>
              </a:rPr>
              <a:t>Connecting to the WAN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2.1.1.5 Campus Network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2.1.1.6 Branch Networks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2.1.1.6 Branch Networks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2.1.1.7 Distributed Network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2.1.1.7 Distributed Network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2.1.1.7 Distributed Network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2.1.2.1 WANs in the OSI Model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2.1.2.3 Common WAN Terminology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2.1.2.4 Circuit Switching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2.1.2.5 Packet Switching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</a:t>
            </a:r>
            <a:r>
              <a:rPr lang="en-US" b="1" dirty="0" smtClean="0"/>
              <a:t>2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2.2  Selecting a WAN Technology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2.2.1.1 WAN Link Connection Options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2.2.1.2 Service Provider Network Infrastructure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2.2.2.1 Leased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2.2.2.2 Dialup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2.2.2.3 ISDN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2.2.2.4 Frame Relay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2.2.2.5 ATM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2.2.2.6 Ethernet WAN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2.2.2.7 MPLS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2.2.2.8 VSAT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2.2.3.1 DSL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2.2.3.2 Cable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2.2.3.3 Wireless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2.2.3.4 3G/4G Cellular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2.2.3.5 VPN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2.2.4.1 Choosing a WAN Link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2.2.4.2 Choosing a WAN Link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2.3  Summary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 Summary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2.1  WAN Technologies Overview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2 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2.1.1.1 Why a WAN?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2.1.1.2 Are WANs Necessary?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2.1.1.3 Evolving Networks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2.1.1.4 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Small Office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2.1.1.5 Campus Network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2: Connecting to the WAN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910" y="1625600"/>
            <a:ext cx="8820591" cy="4081117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Small Office – Campus Network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35" y="2410524"/>
            <a:ext cx="4162866" cy="312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0" y="1979994"/>
            <a:ext cx="4657725" cy="355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6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Branch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409700"/>
            <a:ext cx="8172450" cy="52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Another six years later, SPAN Engineering demand for its services has </a:t>
            </a:r>
            <a:r>
              <a:rPr lang="en-US" sz="2000" dirty="0" smtClean="0">
                <a:latin typeface="+mn-lt"/>
              </a:rPr>
              <a:t>skyrocketed.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To manage those projects, the company has opened small branch offices closer to the project </a:t>
            </a:r>
            <a:r>
              <a:rPr lang="en-US" sz="2000" dirty="0" smtClean="0">
                <a:latin typeface="+mn-lt"/>
              </a:rPr>
              <a:t>sites.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SPAN Engineering now has a data center, which houses the various databases and servers of the </a:t>
            </a:r>
            <a:r>
              <a:rPr lang="en-US" sz="2000" dirty="0" smtClean="0">
                <a:latin typeface="+mn-lt"/>
              </a:rPr>
              <a:t>company. They must now implement a WAN.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For </a:t>
            </a:r>
            <a:r>
              <a:rPr lang="en-US" sz="2000" dirty="0">
                <a:latin typeface="+mn-lt"/>
              </a:rPr>
              <a:t>its branch offices that are in nearby cities, the company decides to use private dedicated lines through their local service </a:t>
            </a:r>
            <a:r>
              <a:rPr lang="en-US" sz="2000" dirty="0" smtClean="0">
                <a:latin typeface="+mn-lt"/>
              </a:rPr>
              <a:t>provider.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For those offices that are located in other countries, the Internet is an attractive WAN connection </a:t>
            </a:r>
            <a:r>
              <a:rPr lang="en-US" sz="2000" dirty="0" smtClean="0">
                <a:latin typeface="+mn-lt"/>
              </a:rPr>
              <a:t>option.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Although connecting offices through the Internet is economical, it introduces security and privacy issues that the IT team must </a:t>
            </a:r>
            <a:r>
              <a:rPr lang="en-US" sz="2000" dirty="0" smtClean="0">
                <a:latin typeface="+mn-lt"/>
              </a:rPr>
              <a:t>address.</a:t>
            </a:r>
            <a:endParaRPr lang="en-US" sz="20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Branch Networks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89" y="1471613"/>
            <a:ext cx="6304112" cy="483393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3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Distributed Networks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1593955"/>
            <a:ext cx="8058150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SPAN Engineering has now been in business for 20 years and has grown to thousands of employees distributed in offices </a:t>
            </a:r>
            <a:r>
              <a:rPr lang="en-US" sz="2000" dirty="0" smtClean="0">
                <a:latin typeface="+mn-lt"/>
              </a:rPr>
              <a:t>worldwide. 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Cost of the network and its related services is a big </a:t>
            </a:r>
            <a:r>
              <a:rPr lang="en-US" sz="2000" dirty="0" smtClean="0">
                <a:latin typeface="+mn-lt"/>
              </a:rPr>
              <a:t>expense.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Looking to provide the best network services at the lowest </a:t>
            </a:r>
            <a:r>
              <a:rPr lang="en-US" sz="2000" dirty="0" smtClean="0">
                <a:latin typeface="+mn-lt"/>
              </a:rPr>
              <a:t>cost.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Encouraging teleworking and virtual teams, web-based applications are being used to increase productivity and reduce </a:t>
            </a:r>
            <a:r>
              <a:rPr lang="en-US" sz="2000" dirty="0" smtClean="0">
                <a:latin typeface="+mn-lt"/>
              </a:rPr>
              <a:t>costs.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Site-to-site and remote access Virtual Private Networks (VPNs) enable the company to use the Internet to connect easily and securely with employees and facilities around the </a:t>
            </a:r>
            <a:r>
              <a:rPr lang="en-US" sz="2000" dirty="0" smtClean="0">
                <a:latin typeface="+mn-lt"/>
              </a:rPr>
              <a:t>world.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8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Distributed Networks (cont.)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378160"/>
            <a:ext cx="8210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Network requirements can change dramatically as the company </a:t>
            </a:r>
            <a:r>
              <a:rPr lang="en-US" sz="2000" dirty="0" smtClean="0">
                <a:latin typeface="+mn-lt"/>
              </a:rPr>
              <a:t>grows. 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Distributing employees saves costs in many ways, but it puts increased demands on the </a:t>
            </a:r>
            <a:r>
              <a:rPr lang="en-US" sz="2000" dirty="0" smtClean="0">
                <a:latin typeface="+mn-lt"/>
              </a:rPr>
              <a:t>network.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Network must be able to adapt and grow as the company </a:t>
            </a:r>
            <a:r>
              <a:rPr lang="en-US" sz="2000" dirty="0" smtClean="0">
                <a:latin typeface="+mn-lt"/>
              </a:rPr>
              <a:t>changes.</a:t>
            </a:r>
            <a:endParaRPr lang="en-US" sz="20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Network designers and administrators meet these challenges by carefully choosing network technologies, protocols, and service providers, and by optimizing their </a:t>
            </a:r>
            <a:r>
              <a:rPr lang="en-US" sz="2000" dirty="0" smtClean="0">
                <a:latin typeface="+mn-lt"/>
              </a:rPr>
              <a:t>networks.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6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Distributed Networks (cont.)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38" y="1624013"/>
            <a:ext cx="5716737" cy="464343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WAN Operations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WANs in the OSI Model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5" y="1409700"/>
            <a:ext cx="6965830" cy="51816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61917" y="1880015"/>
            <a:ext cx="33718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WAN </a:t>
            </a:r>
            <a:r>
              <a:rPr lang="en-US" sz="2000" dirty="0"/>
              <a:t>access standards typically describe both physical layer delivery methods and data link layer requirements, including physical addressing, flow control, and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34742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WAN Operations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WAN Devices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624013"/>
            <a:ext cx="55721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5229226"/>
            <a:ext cx="5505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1429" y="1624013"/>
            <a:ext cx="6284685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WAN Operations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Circuit Switching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736" y="2432793"/>
            <a:ext cx="6670964" cy="40767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509463"/>
            <a:ext cx="7656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The two most common types of circuit-switched WAN technologies are the public switched telephone network (PSTN) and the Integrated Services Digital Network (ISDN).</a:t>
            </a:r>
          </a:p>
        </p:txBody>
      </p:sp>
    </p:spTree>
    <p:extLst>
      <p:ext uri="{BB962C8B-B14F-4D97-AF65-F5344CB8AC3E}">
        <p14:creationId xmlns:p14="http://schemas.microsoft.com/office/powerpoint/2010/main" val="42229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WAN Operations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0718" y="1509463"/>
            <a:ext cx="8002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Splits traffic </a:t>
            </a:r>
            <a:r>
              <a:rPr lang="en-US" sz="2000" dirty="0"/>
              <a:t>data into packets that are routed over a shared network. Packet-switching </a:t>
            </a:r>
            <a:r>
              <a:rPr lang="en-US" sz="2000" dirty="0" smtClean="0"/>
              <a:t>allow </a:t>
            </a:r>
            <a:r>
              <a:rPr lang="en-US" sz="2000" dirty="0"/>
              <a:t>many pairs of nodes to communicate over the same channel.</a:t>
            </a:r>
            <a:endParaRPr 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657475"/>
            <a:ext cx="5572125" cy="36004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2.0 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2.1  WAN Technologies Overview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.2  Selecting a WAN Technology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.3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2.2  Selecting a WAN Technology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WAN Services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WAN Link Connection Options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74" y="1323974"/>
            <a:ext cx="3791239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34" y="1714500"/>
            <a:ext cx="6128217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1429" y="1323974"/>
            <a:ext cx="6284685" cy="5078313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9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WAN Services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Service-Provided Network Infrastructure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82" y="1768755"/>
            <a:ext cx="5353050" cy="43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41" y="1323548"/>
            <a:ext cx="4776932" cy="5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1429" y="1323974"/>
            <a:ext cx="6284685" cy="5078313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4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Leased Lines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6" y="2690813"/>
            <a:ext cx="718412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2168" y="1100075"/>
            <a:ext cx="1797934" cy="204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Advantages: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Simplicity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Quality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Availability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9467" y="1139523"/>
            <a:ext cx="2407535" cy="159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Disadvantages: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Cost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Limited flexibility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6970" y="2928268"/>
            <a:ext cx="7546749" cy="3416320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1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Dialup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18" y="2882093"/>
            <a:ext cx="5800725" cy="373456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7297" y="995423"/>
            <a:ext cx="3360516" cy="204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Advantages: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Simplicity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Availability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+mn-lt"/>
              </a:rPr>
              <a:t>Low implementation cost</a:t>
            </a:r>
            <a:r>
              <a:rPr lang="en-US" sz="2000" dirty="0">
                <a:latin typeface="+mn-lt"/>
              </a:rPr>
              <a:t>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0880" y="995423"/>
            <a:ext cx="2407535" cy="188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Disadvantages: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/>
              <a:t>Low data rates</a:t>
            </a:r>
            <a:r>
              <a:rPr lang="en-US" sz="2000" dirty="0"/>
              <a:t>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smtClean="0"/>
              <a:t>Relatively long connection time</a:t>
            </a:r>
            <a:r>
              <a:rPr lang="en-US" sz="2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ISDN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t="-5069"/>
          <a:stretch>
            <a:fillRect/>
          </a:stretch>
        </p:blipFill>
        <p:spPr bwMode="auto">
          <a:xfrm>
            <a:off x="2061029" y="986971"/>
            <a:ext cx="4660532" cy="3309259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5" y="4445938"/>
            <a:ext cx="3851208" cy="141783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22"/>
          <a:stretch>
            <a:fillRect/>
          </a:stretch>
        </p:blipFill>
        <p:spPr bwMode="auto">
          <a:xfrm>
            <a:off x="4394881" y="4441371"/>
            <a:ext cx="4458833" cy="142896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0800" y="4499428"/>
            <a:ext cx="16691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ISDN BRI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83943" y="4448627"/>
            <a:ext cx="16691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ISDN PRI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626103" y="1190172"/>
            <a:ext cx="229819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Sample ISDN Topology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22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Frame Relay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7" y="1458410"/>
            <a:ext cx="5193641" cy="43434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8788" y="1492786"/>
            <a:ext cx="327660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 err="1"/>
              <a:t>PVCs</a:t>
            </a:r>
            <a:r>
              <a:rPr lang="en-US" sz="2000" dirty="0"/>
              <a:t> </a:t>
            </a:r>
            <a:r>
              <a:rPr lang="en-US" sz="2000" dirty="0" smtClean="0"/>
              <a:t>carry </a:t>
            </a:r>
            <a:r>
              <a:rPr lang="en-US" sz="2000" dirty="0"/>
              <a:t>both voice and data </a:t>
            </a:r>
            <a:r>
              <a:rPr lang="en-US" sz="2000" dirty="0" smtClean="0"/>
              <a:t>traffic.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PVCs are </a:t>
            </a:r>
            <a:r>
              <a:rPr lang="en-US" sz="2000" dirty="0" smtClean="0"/>
              <a:t>uniquely </a:t>
            </a:r>
            <a:r>
              <a:rPr lang="en-US" sz="2000" dirty="0"/>
              <a:t>identified by a data-link connection identifier (DLCI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PVCs and DLCIs ensure bidirectional communication from one DTE device to </a:t>
            </a:r>
            <a:r>
              <a:rPr lang="en-US" sz="2000" dirty="0" smtClean="0"/>
              <a:t>another.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R1 </a:t>
            </a:r>
            <a:r>
              <a:rPr lang="en-US" sz="2000" dirty="0" smtClean="0"/>
              <a:t>uses </a:t>
            </a:r>
            <a:r>
              <a:rPr lang="en-US" sz="2000" dirty="0"/>
              <a:t>DLCI 102 to reach R2 while R2 </a:t>
            </a:r>
            <a:r>
              <a:rPr lang="en-US" sz="2000" dirty="0" smtClean="0"/>
              <a:t>uses </a:t>
            </a:r>
            <a:r>
              <a:rPr lang="en-US" sz="2000" dirty="0"/>
              <a:t>DLCI 201 to reach </a:t>
            </a:r>
            <a:r>
              <a:rPr lang="en-US" sz="2000" dirty="0" smtClean="0"/>
              <a:t>R1.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4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22" y="2299271"/>
            <a:ext cx="6529680" cy="428136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ATM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207" y="1384522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Built on </a:t>
            </a:r>
            <a:r>
              <a:rPr lang="en-US" sz="2000" dirty="0"/>
              <a:t>a cell-based </a:t>
            </a:r>
            <a:r>
              <a:rPr lang="en-US" sz="2000" dirty="0" smtClean="0"/>
              <a:t>architecture, </a:t>
            </a:r>
            <a:r>
              <a:rPr lang="en-US" sz="2000" dirty="0"/>
              <a:t>rather than on a frame-based architecture. ATM cells are always a fixed length of 53 bytes. </a:t>
            </a:r>
          </a:p>
        </p:txBody>
      </p:sp>
    </p:spTree>
    <p:extLst>
      <p:ext uri="{BB962C8B-B14F-4D97-AF65-F5344CB8AC3E}">
        <p14:creationId xmlns:p14="http://schemas.microsoft.com/office/powerpoint/2010/main" val="9236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11" y="1731449"/>
            <a:ext cx="4671788" cy="334577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Ethernet WAN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020" y="1321940"/>
            <a:ext cx="3716062" cy="59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 smtClean="0"/>
              <a:t>Features and Benefits </a:t>
            </a:r>
            <a:r>
              <a:rPr lang="en-US" sz="2000" dirty="0"/>
              <a:t>of Ethernet WAN include: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Reduced expenses and administration 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Easy integration with existing networks 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Enhanced business productivity </a:t>
            </a:r>
            <a:endParaRPr lang="en-US" sz="2000" dirty="0" smtClean="0"/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Service providers now offer Ethernet WAN service using fiber-optic cabling.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Known as Metropolitan Ethernet (</a:t>
            </a:r>
            <a:r>
              <a:rPr lang="en-US" sz="2000" dirty="0" err="1"/>
              <a:t>MetroE</a:t>
            </a:r>
            <a:r>
              <a:rPr lang="en-US" sz="2000" dirty="0"/>
              <a:t>), Ethernet over MPLS (</a:t>
            </a:r>
            <a:r>
              <a:rPr lang="en-US" sz="2000" dirty="0" err="1"/>
              <a:t>EoMPLS</a:t>
            </a:r>
            <a:r>
              <a:rPr lang="en-US" sz="2000" dirty="0"/>
              <a:t>), and Virtual Private LAN Service (VPLS).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6111" y="5265908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n-US" sz="2000" b="1" dirty="0"/>
              <a:t>Note</a:t>
            </a:r>
            <a:r>
              <a:rPr lang="en-US" sz="2000" dirty="0"/>
              <a:t>: Commonly used to replace the traditional Frame Relay and ATM WAN links.</a:t>
            </a:r>
          </a:p>
        </p:txBody>
      </p:sp>
    </p:spTree>
    <p:extLst>
      <p:ext uri="{BB962C8B-B14F-4D97-AF65-F5344CB8AC3E}">
        <p14:creationId xmlns:p14="http://schemas.microsoft.com/office/powerpoint/2010/main" val="21511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2" y="2693732"/>
            <a:ext cx="6619875" cy="387222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MPLS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8317" y="1275689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Multiprotocol Label Switching (MPLS) is a multiprotocol high-performance WAN technology that directs data from one router to the next, based on short path labels rather than IP network addresses.</a:t>
            </a:r>
          </a:p>
        </p:txBody>
      </p:sp>
    </p:spTree>
    <p:extLst>
      <p:ext uri="{BB962C8B-B14F-4D97-AF65-F5344CB8AC3E}">
        <p14:creationId xmlns:p14="http://schemas.microsoft.com/office/powerpoint/2010/main" val="10335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3656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Describe the purpose of a WAN.</a:t>
            </a:r>
          </a:p>
          <a:p>
            <a:r>
              <a:rPr lang="en-US" sz="2000" dirty="0" smtClean="0"/>
              <a:t>Describe WAN operations.</a:t>
            </a:r>
          </a:p>
          <a:p>
            <a:r>
              <a:rPr lang="en-US" sz="2000" dirty="0" smtClean="0"/>
              <a:t>Describe WAN services available.</a:t>
            </a:r>
          </a:p>
          <a:p>
            <a:r>
              <a:rPr lang="en-US" sz="2000" dirty="0" smtClean="0"/>
              <a:t>Compare various private WAN technologies.</a:t>
            </a:r>
          </a:p>
          <a:p>
            <a:r>
              <a:rPr lang="en-US" sz="2000" dirty="0" smtClean="0"/>
              <a:t>Compare various public WAN technologies.</a:t>
            </a:r>
          </a:p>
          <a:p>
            <a:r>
              <a:rPr lang="en-US" sz="2000" dirty="0" smtClean="0"/>
              <a:t>Select the appropriate WAN protocol and service for a specific network requirement.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VSAT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05" y="1666873"/>
            <a:ext cx="5210045" cy="471487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943" y="1649942"/>
            <a:ext cx="2914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Very small aperture terminal (VSAT) </a:t>
            </a:r>
            <a:r>
              <a:rPr lang="en-US" sz="2000" dirty="0" smtClean="0"/>
              <a:t>-  </a:t>
            </a:r>
            <a:r>
              <a:rPr lang="en-US" sz="2000" dirty="0"/>
              <a:t>a solution that creates a private WAN using satellite communications. </a:t>
            </a:r>
          </a:p>
        </p:txBody>
      </p:sp>
    </p:spTree>
    <p:extLst>
      <p:ext uri="{BB962C8B-B14F-4D97-AF65-F5344CB8AC3E}">
        <p14:creationId xmlns:p14="http://schemas.microsoft.com/office/powerpoint/2010/main" val="32080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57" y="2020645"/>
            <a:ext cx="5604329" cy="398689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257" y="1465845"/>
            <a:ext cx="29337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Always-on connection technology that uses existing twisted-pair telephone lines to transport high-bandwidth data, and provides IP services to subscribers.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A DSL modem converts an Ethernet signal from the user device to a DSL signal, which is transmitted to the central office.</a:t>
            </a:r>
          </a:p>
        </p:txBody>
      </p:sp>
    </p:spTree>
    <p:extLst>
      <p:ext uri="{BB962C8B-B14F-4D97-AF65-F5344CB8AC3E}">
        <p14:creationId xmlns:p14="http://schemas.microsoft.com/office/powerpoint/2010/main" val="21344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771651"/>
            <a:ext cx="6039757" cy="418607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550" y="1761582"/>
            <a:ext cx="264795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Network access is available from some cable television networks.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Cable modems provide an always-on connection and a simple installation. </a:t>
            </a:r>
          </a:p>
        </p:txBody>
      </p:sp>
    </p:spTree>
    <p:extLst>
      <p:ext uri="{BB962C8B-B14F-4D97-AF65-F5344CB8AC3E}">
        <p14:creationId xmlns:p14="http://schemas.microsoft.com/office/powerpoint/2010/main" val="35441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6" y="1872343"/>
            <a:ext cx="5311204" cy="376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424" y="1380044"/>
            <a:ext cx="331060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</a:t>
            </a:r>
            <a:r>
              <a:rPr lang="en-US" sz="2000" dirty="0" smtClean="0"/>
              <a:t>ew </a:t>
            </a:r>
            <a:r>
              <a:rPr lang="en-US" sz="2000" dirty="0"/>
              <a:t>developments in broadband wireless </a:t>
            </a:r>
            <a:r>
              <a:rPr lang="en-US" sz="2000" dirty="0" smtClean="0"/>
              <a:t>technology: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/>
              <a:t>Municipal Wi-Fi</a:t>
            </a:r>
            <a:r>
              <a:rPr lang="en-US" sz="2000" dirty="0"/>
              <a:t> </a:t>
            </a:r>
            <a:r>
              <a:rPr lang="en-US" sz="2000" dirty="0" smtClean="0"/>
              <a:t>– </a:t>
            </a:r>
            <a:r>
              <a:rPr lang="en-US" sz="2000" dirty="0"/>
              <a:t>Many cities have begun setting up municipal wireless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smtClean="0"/>
              <a:t>WiMAX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Worldwide Interoperability for Microwave Access (WiMAX) is a new technology that is just beginning to come into use.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/>
              <a:t>Satellite Internet</a:t>
            </a:r>
            <a:r>
              <a:rPr 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12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92" y="3860145"/>
            <a:ext cx="6417469" cy="287907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3G/4G Cellular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845" y="1399008"/>
            <a:ext cx="76247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Common cellular industry terms include: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 err="1"/>
              <a:t>3G</a:t>
            </a:r>
            <a:r>
              <a:rPr lang="en-US" sz="2000" b="1" dirty="0"/>
              <a:t>/4G </a:t>
            </a:r>
            <a:r>
              <a:rPr lang="en-US" sz="2000" b="1" dirty="0" smtClean="0"/>
              <a:t>Wireless</a:t>
            </a:r>
            <a:r>
              <a:rPr lang="en-US" sz="2000" dirty="0" smtClean="0"/>
              <a:t> </a:t>
            </a:r>
            <a:r>
              <a:rPr lang="en-US" sz="2000" dirty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Abbreviation for 3rd generation and 4th generation cellular access. These technologies support wireless Internet access.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b="1" dirty="0"/>
              <a:t>Long-Term Evolution (LTE) </a:t>
            </a:r>
            <a:r>
              <a:rPr lang="en-US" sz="2000" dirty="0" smtClean="0"/>
              <a:t>– A newer and </a:t>
            </a:r>
            <a:r>
              <a:rPr lang="en-US" sz="2000" dirty="0"/>
              <a:t>faster </a:t>
            </a:r>
            <a:r>
              <a:rPr lang="en-US" sz="2000" dirty="0" smtClean="0"/>
              <a:t>technology, considered </a:t>
            </a:r>
            <a:r>
              <a:rPr lang="en-US" sz="2000" dirty="0"/>
              <a:t>to be part of </a:t>
            </a:r>
            <a:r>
              <a:rPr lang="en-US" sz="2000" dirty="0" smtClean="0"/>
              <a:t>the 4th </a:t>
            </a:r>
            <a:r>
              <a:rPr lang="en-US" sz="2000" dirty="0"/>
              <a:t>generation (4G) technology.</a:t>
            </a:r>
          </a:p>
        </p:txBody>
      </p:sp>
    </p:spTree>
    <p:extLst>
      <p:ext uri="{BB962C8B-B14F-4D97-AF65-F5344CB8AC3E}">
        <p14:creationId xmlns:p14="http://schemas.microsoft.com/office/powerpoint/2010/main" val="1008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9828" y="1476829"/>
            <a:ext cx="4898943" cy="4745915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Private WAN Infrastructures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VPN Technology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07" y="2040163"/>
            <a:ext cx="4798865" cy="3736521"/>
          </a:xfrm>
          <a:prstGeom prst="rect">
            <a:avLst/>
          </a:prstGeom>
          <a:noFill/>
          <a:ln w="9525">
            <a:noFill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72" y="1549399"/>
            <a:ext cx="3543300" cy="4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8092" y="1337785"/>
            <a:ext cx="361139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 smtClean="0"/>
              <a:t>VPN </a:t>
            </a:r>
            <a:r>
              <a:rPr lang="en-US" sz="2000" dirty="0"/>
              <a:t>is </a:t>
            </a:r>
            <a:r>
              <a:rPr lang="en-US" sz="2000" dirty="0" smtClean="0"/>
              <a:t>an encrypted </a:t>
            </a:r>
            <a:r>
              <a:rPr lang="en-US" sz="2000" dirty="0"/>
              <a:t>connection between private networks over a public </a:t>
            </a:r>
            <a:r>
              <a:rPr lang="en-US" sz="2000" dirty="0" smtClean="0"/>
              <a:t>network.</a:t>
            </a:r>
          </a:p>
          <a:p>
            <a:pPr algn="l">
              <a:spcBef>
                <a:spcPts val="600"/>
              </a:spcBef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r>
              <a:rPr lang="en-US" sz="2000" dirty="0" smtClean="0"/>
              <a:t>Benefits: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Cost savings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Security 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Scalability 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Compatibility with broadband technology </a:t>
            </a:r>
            <a:endParaRPr lang="en-US" sz="2000" dirty="0" smtClean="0"/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</a:pPr>
            <a:endParaRPr lang="en-US" sz="2000" dirty="0" smtClean="0"/>
          </a:p>
          <a:p>
            <a:pPr algn="l">
              <a:spcBef>
                <a:spcPts val="600"/>
              </a:spcBef>
            </a:pPr>
            <a:r>
              <a:rPr lang="en-US" sz="2000" dirty="0" smtClean="0"/>
              <a:t>Two </a:t>
            </a:r>
            <a:r>
              <a:rPr lang="en-US" sz="2000" dirty="0"/>
              <a:t>types of </a:t>
            </a:r>
            <a:r>
              <a:rPr lang="en-US" sz="2000" dirty="0" smtClean="0"/>
              <a:t>VPN:</a:t>
            </a:r>
          </a:p>
          <a:p>
            <a:pPr marL="236538" indent="-236538" algn="l" defTabSz="814388">
              <a:lnSpc>
                <a:spcPct val="95000"/>
              </a:lnSpc>
              <a:spcBef>
                <a:spcPts val="6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Site-to-site VPNs 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Remote-access VPNs </a:t>
            </a:r>
          </a:p>
        </p:txBody>
      </p:sp>
    </p:spTree>
    <p:extLst>
      <p:ext uri="{BB962C8B-B14F-4D97-AF65-F5344CB8AC3E}">
        <p14:creationId xmlns:p14="http://schemas.microsoft.com/office/powerpoint/2010/main" val="32477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Selecting WAN Services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Choosing a WAN Link Connection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409700"/>
            <a:ext cx="7886700" cy="204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Answer </a:t>
            </a:r>
            <a:r>
              <a:rPr lang="en-US" sz="2000" dirty="0"/>
              <a:t>the following </a:t>
            </a:r>
            <a:r>
              <a:rPr lang="en-US" sz="2000" dirty="0" smtClean="0"/>
              <a:t>questions when choosing a WAN Connection:</a:t>
            </a: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What is the purpose of the WAN?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What is the geographic scope?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/>
              <a:t>What are the traffic requirements?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Selecting WAN Services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Choosing a WAN Link Connection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0" y="1444271"/>
            <a:ext cx="6680349" cy="50136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2.3  Summary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413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509713"/>
            <a:ext cx="8131175" cy="4437062"/>
          </a:xfrm>
        </p:spPr>
        <p:txBody>
          <a:bodyPr/>
          <a:lstStyle/>
          <a:p>
            <a:r>
              <a:rPr lang="en-US" sz="2000" dirty="0"/>
              <a:t>A business can use private lines or the public network infrastructure for WAN connections. </a:t>
            </a:r>
            <a:endParaRPr lang="en-US" sz="2000" dirty="0" smtClean="0"/>
          </a:p>
          <a:p>
            <a:r>
              <a:rPr lang="en-US" sz="2000" dirty="0" smtClean="0"/>
              <a:t>WAN </a:t>
            </a:r>
            <a:r>
              <a:rPr lang="en-US" sz="2000" dirty="0"/>
              <a:t>access standards operate at layers 1 and 2 of the OSI </a:t>
            </a:r>
            <a:r>
              <a:rPr lang="en-US" sz="2000" dirty="0" smtClean="0"/>
              <a:t>model, </a:t>
            </a:r>
            <a:r>
              <a:rPr lang="en-US" sz="2000" dirty="0"/>
              <a:t>and are defined and managed by the TIA/EIA, ISO, and IEEE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WAN may be circuit-switched or packet-switched.</a:t>
            </a:r>
          </a:p>
          <a:p>
            <a:r>
              <a:rPr lang="en-US" sz="2000" dirty="0"/>
              <a:t>There is common terminology used to identify the physical components of WAN connections and who, the service provider or the customer, is responsible for which components.</a:t>
            </a:r>
          </a:p>
          <a:p>
            <a:r>
              <a:rPr lang="en-US" sz="2000" dirty="0"/>
              <a:t>Service provider networks are complex and the service provider’s backbone networks consist primarily of high-bandwidth fiber optic </a:t>
            </a:r>
            <a:r>
              <a:rPr lang="en-US" sz="2000" dirty="0" smtClean="0"/>
              <a:t>media.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2.1  WAN Technologies Overview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413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2: Summary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76363"/>
            <a:ext cx="8131175" cy="4437062"/>
          </a:xfrm>
        </p:spPr>
        <p:txBody>
          <a:bodyPr/>
          <a:lstStyle/>
          <a:p>
            <a:r>
              <a:rPr lang="en-US" sz="2000" dirty="0" smtClean="0"/>
              <a:t>Permanent</a:t>
            </a:r>
            <a:r>
              <a:rPr lang="en-US" sz="2000" dirty="0"/>
              <a:t>, dedicated point-to-point connections are provided by using leased </a:t>
            </a:r>
            <a:r>
              <a:rPr lang="en-US" sz="2000" dirty="0" smtClean="0"/>
              <a:t>lines.</a:t>
            </a:r>
          </a:p>
          <a:p>
            <a:r>
              <a:rPr lang="en-US" sz="2000" dirty="0" smtClean="0"/>
              <a:t>Public </a:t>
            </a:r>
            <a:r>
              <a:rPr lang="en-US" sz="2000" dirty="0"/>
              <a:t>infrastructure connections include DSL, cable, wireless, and 3G/4G cellular. </a:t>
            </a:r>
            <a:endParaRPr lang="en-US" sz="2000" dirty="0" smtClean="0"/>
          </a:p>
          <a:p>
            <a:r>
              <a:rPr lang="en-US" sz="2000" dirty="0" smtClean="0"/>
              <a:t>Security </a:t>
            </a:r>
            <a:r>
              <a:rPr lang="en-US" sz="2000" dirty="0"/>
              <a:t>over public infrastructure connections can be provided by using remote-access or site-to-site </a:t>
            </a:r>
            <a:r>
              <a:rPr lang="en-US" sz="2000" dirty="0" smtClean="0"/>
              <a:t>VPNs.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31" y="1682347"/>
            <a:ext cx="5359747" cy="362988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Why Choose a WAN?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41" y="1386082"/>
            <a:ext cx="3044201" cy="5014718"/>
          </a:xfrm>
        </p:spPr>
        <p:txBody>
          <a:bodyPr/>
          <a:lstStyle/>
          <a:p>
            <a:r>
              <a:rPr lang="en-US" sz="2000" dirty="0"/>
              <a:t>O</a:t>
            </a:r>
            <a:r>
              <a:rPr lang="en-US" sz="2000" dirty="0" smtClean="0"/>
              <a:t>perates </a:t>
            </a:r>
            <a:r>
              <a:rPr lang="en-US" sz="2000" dirty="0"/>
              <a:t>beyond the geographic scope of a </a:t>
            </a:r>
            <a:r>
              <a:rPr lang="en-US" sz="2000" dirty="0" smtClean="0"/>
              <a:t>LAN </a:t>
            </a:r>
            <a:endParaRPr lang="en-US" sz="2000" dirty="0"/>
          </a:p>
          <a:p>
            <a:r>
              <a:rPr lang="en-US" sz="2000" dirty="0" smtClean="0"/>
              <a:t>Used to </a:t>
            </a:r>
            <a:r>
              <a:rPr lang="en-US" sz="2000" dirty="0"/>
              <a:t>interconnect the enterprise LAN to remote LANs in branch sites and telecommuter </a:t>
            </a:r>
            <a:r>
              <a:rPr lang="en-US" sz="2000" dirty="0" smtClean="0"/>
              <a:t>sites</a:t>
            </a:r>
            <a:endParaRPr lang="en-US" sz="2000" dirty="0"/>
          </a:p>
          <a:p>
            <a:r>
              <a:rPr lang="en-US" sz="2000" dirty="0" smtClean="0"/>
              <a:t>Owned by </a:t>
            </a:r>
            <a:r>
              <a:rPr lang="en-US" sz="2000" dirty="0"/>
              <a:t>a service </a:t>
            </a:r>
            <a:r>
              <a:rPr lang="en-US" sz="2000" dirty="0" smtClean="0"/>
              <a:t>provider</a:t>
            </a:r>
          </a:p>
          <a:p>
            <a:r>
              <a:rPr lang="en-US" sz="2000" dirty="0" smtClean="0"/>
              <a:t>Organization </a:t>
            </a:r>
            <a:r>
              <a:rPr lang="en-US" sz="2000" dirty="0"/>
              <a:t>must pay a fee to use the provider’s </a:t>
            </a:r>
            <a:r>
              <a:rPr lang="en-US" sz="2000" dirty="0" smtClean="0"/>
              <a:t>services </a:t>
            </a:r>
            <a:r>
              <a:rPr lang="en-US" sz="2000" dirty="0"/>
              <a:t>to connect </a:t>
            </a:r>
            <a:r>
              <a:rPr lang="en-US" sz="2000" dirty="0" smtClean="0"/>
              <a:t>sites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17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Are WANs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314450"/>
            <a:ext cx="8667750" cy="52387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Businesses require </a:t>
            </a:r>
            <a:r>
              <a:rPr lang="en-US" sz="2000" b="1" dirty="0"/>
              <a:t>communication among geographically separated </a:t>
            </a:r>
            <a:r>
              <a:rPr lang="en-US" sz="2000" b="1" dirty="0" smtClean="0"/>
              <a:t>sites. Examples include:</a:t>
            </a:r>
            <a:endParaRPr lang="en-US" sz="2000" b="1" dirty="0"/>
          </a:p>
          <a:p>
            <a:r>
              <a:rPr lang="en-US" sz="2000" dirty="0"/>
              <a:t>Regional or branch offices </a:t>
            </a:r>
            <a:r>
              <a:rPr lang="en-US" sz="2000" dirty="0" smtClean="0"/>
              <a:t>must </a:t>
            </a:r>
            <a:r>
              <a:rPr lang="en-US" sz="2000" dirty="0"/>
              <a:t>be able to communicate and share </a:t>
            </a:r>
            <a:r>
              <a:rPr lang="en-US" sz="2000" dirty="0" smtClean="0"/>
              <a:t>data.</a:t>
            </a:r>
            <a:endParaRPr lang="en-US" sz="2000" dirty="0"/>
          </a:p>
          <a:p>
            <a:r>
              <a:rPr lang="en-US" sz="2000" dirty="0"/>
              <a:t>Organizations </a:t>
            </a:r>
            <a:r>
              <a:rPr lang="en-US" sz="2000" dirty="0" smtClean="0"/>
              <a:t>must share </a:t>
            </a:r>
            <a:r>
              <a:rPr lang="en-US" sz="2000" dirty="0"/>
              <a:t>information with other customer </a:t>
            </a:r>
            <a:r>
              <a:rPr lang="en-US" sz="2000" dirty="0" smtClean="0"/>
              <a:t>organizations.</a:t>
            </a:r>
          </a:p>
          <a:p>
            <a:r>
              <a:rPr lang="en-US" sz="2000" dirty="0" smtClean="0"/>
              <a:t>Mobile workers must access </a:t>
            </a:r>
            <a:r>
              <a:rPr lang="en-US" sz="2000" dirty="0"/>
              <a:t>information that resides on </a:t>
            </a:r>
            <a:r>
              <a:rPr lang="en-US" sz="2000" dirty="0" smtClean="0"/>
              <a:t>corporate </a:t>
            </a:r>
            <a:r>
              <a:rPr lang="en-US" sz="2000" dirty="0"/>
              <a:t>networks.</a:t>
            </a:r>
          </a:p>
          <a:p>
            <a:pPr marL="0" indent="0">
              <a:buNone/>
            </a:pPr>
            <a:r>
              <a:rPr lang="en-US" sz="2000" b="1" dirty="0"/>
              <a:t>Home computer users </a:t>
            </a:r>
            <a:r>
              <a:rPr lang="en-US" sz="2000" b="1" dirty="0" smtClean="0"/>
              <a:t>must send </a:t>
            </a:r>
            <a:r>
              <a:rPr lang="en-US" sz="2000" b="1" dirty="0"/>
              <a:t>and receive data across increasingly larger distances. </a:t>
            </a:r>
            <a:r>
              <a:rPr lang="en-US" sz="2000" b="1" dirty="0" smtClean="0"/>
              <a:t>Examples include:</a:t>
            </a:r>
            <a:endParaRPr lang="en-US" sz="2000" b="1" dirty="0"/>
          </a:p>
          <a:p>
            <a:r>
              <a:rPr lang="en-US" sz="2000" dirty="0"/>
              <a:t>Consumers </a:t>
            </a:r>
            <a:r>
              <a:rPr lang="en-US" sz="2000" dirty="0" smtClean="0"/>
              <a:t>communicate </a:t>
            </a:r>
            <a:r>
              <a:rPr lang="en-US" sz="2000" dirty="0"/>
              <a:t>over the Internet with banks, stores, and a variety of providers of goods and services.</a:t>
            </a:r>
          </a:p>
          <a:p>
            <a:r>
              <a:rPr lang="en-US" sz="2000" dirty="0"/>
              <a:t>Students do research </a:t>
            </a:r>
            <a:r>
              <a:rPr lang="en-US" sz="2000" dirty="0" smtClean="0"/>
              <a:t>by </a:t>
            </a:r>
            <a:r>
              <a:rPr lang="en-US" sz="2000" dirty="0"/>
              <a:t>accessing library indexes and publications located in other parts of </a:t>
            </a:r>
            <a:r>
              <a:rPr lang="en-US" sz="2000" dirty="0" smtClean="0"/>
              <a:t>the country </a:t>
            </a:r>
            <a:r>
              <a:rPr lang="en-US" sz="2000" dirty="0"/>
              <a:t>and in other parts of the </a:t>
            </a:r>
            <a:r>
              <a:rPr lang="en-US" sz="2000" dirty="0" smtClean="0"/>
              <a:t>world.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9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Evolving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22" y="1444172"/>
            <a:ext cx="8324850" cy="4876800"/>
          </a:xfrm>
        </p:spPr>
        <p:txBody>
          <a:bodyPr/>
          <a:lstStyle/>
          <a:p>
            <a:pPr marL="0" indent="0"/>
            <a:r>
              <a:rPr lang="en-US" sz="2000" dirty="0" smtClean="0"/>
              <a:t> Companies </a:t>
            </a:r>
            <a:r>
              <a:rPr lang="en-US" sz="2000" dirty="0"/>
              <a:t>expect their networks to perform optimally and to be able to deliver an ever increasing array of services and applications to support productivity and </a:t>
            </a:r>
            <a:r>
              <a:rPr lang="en-US" sz="2000" dirty="0" smtClean="0"/>
              <a:t>profitability.</a:t>
            </a:r>
          </a:p>
          <a:p>
            <a:pPr marL="0" indent="0"/>
            <a:r>
              <a:rPr lang="en-US" sz="2000" dirty="0" smtClean="0"/>
              <a:t> SPAN Engineering – example used in the curriculum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7075" t="41171" r="11873" b="12401"/>
          <a:stretch>
            <a:fillRect/>
          </a:stretch>
        </p:blipFill>
        <p:spPr bwMode="auto">
          <a:xfrm>
            <a:off x="2031999" y="3091543"/>
            <a:ext cx="4760686" cy="30271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2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Small Office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352550"/>
            <a:ext cx="8324850" cy="51625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SPAN </a:t>
            </a:r>
            <a:r>
              <a:rPr lang="en-US" sz="2000" b="1" dirty="0" smtClean="0"/>
              <a:t>Engineering – Environmental </a:t>
            </a:r>
            <a:r>
              <a:rPr lang="en-US" sz="2000" b="1" dirty="0"/>
              <a:t>C</a:t>
            </a:r>
            <a:r>
              <a:rPr lang="en-US" sz="2000" b="1" dirty="0" smtClean="0"/>
              <a:t>onsulting </a:t>
            </a:r>
            <a:r>
              <a:rPr lang="en-US" sz="2000" b="1" dirty="0"/>
              <a:t>F</a:t>
            </a:r>
            <a:r>
              <a:rPr lang="en-US" sz="2000" b="1" dirty="0" smtClean="0"/>
              <a:t>irm</a:t>
            </a:r>
          </a:p>
          <a:p>
            <a:r>
              <a:rPr lang="en-US" sz="2000" dirty="0" smtClean="0"/>
              <a:t>Been in </a:t>
            </a:r>
            <a:r>
              <a:rPr lang="en-US" sz="2000" dirty="0"/>
              <a:t>business for four years, has grown to include 15 employees: six engineers, four computer-aided drawing (CAD) designers, a receptionist, two senior partners, and two office </a:t>
            </a:r>
            <a:r>
              <a:rPr lang="en-US" sz="2000" dirty="0" smtClean="0"/>
              <a:t>assistants</a:t>
            </a:r>
            <a:endParaRPr lang="en-US" sz="2000" dirty="0"/>
          </a:p>
          <a:p>
            <a:r>
              <a:rPr lang="en-US" sz="2000" dirty="0" smtClean="0"/>
              <a:t>Uses a </a:t>
            </a:r>
            <a:r>
              <a:rPr lang="en-US" sz="2000" dirty="0"/>
              <a:t>single LAN to share information between computers, and to share peripherals, such as a printer, a large-scale </a:t>
            </a:r>
            <a:r>
              <a:rPr lang="en-US" sz="2000" dirty="0" smtClean="0"/>
              <a:t>plotter, </a:t>
            </a:r>
            <a:r>
              <a:rPr lang="en-US" sz="2000" dirty="0"/>
              <a:t>and fax </a:t>
            </a:r>
            <a:r>
              <a:rPr lang="en-US" sz="2000" dirty="0" smtClean="0"/>
              <a:t>equipment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pgraded LAN </a:t>
            </a:r>
            <a:r>
              <a:rPr lang="en-US" sz="2000" dirty="0"/>
              <a:t>to provide inexpensive </a:t>
            </a:r>
            <a:r>
              <a:rPr lang="en-US" sz="2000" dirty="0" smtClean="0"/>
              <a:t>VoIP </a:t>
            </a:r>
            <a:r>
              <a:rPr lang="en-US" sz="2000" dirty="0"/>
              <a:t>service to save on the costs of separate phone lines for their </a:t>
            </a:r>
            <a:r>
              <a:rPr lang="en-US" sz="2000" dirty="0" smtClean="0"/>
              <a:t>employees</a:t>
            </a:r>
            <a:endParaRPr lang="en-US" sz="2000" dirty="0"/>
          </a:p>
          <a:p>
            <a:r>
              <a:rPr lang="en-US" sz="2000" dirty="0" smtClean="0"/>
              <a:t>Connection </a:t>
            </a:r>
            <a:r>
              <a:rPr lang="en-US" sz="2000" dirty="0"/>
              <a:t>to the Internet is through a common broadband service called </a:t>
            </a:r>
            <a:r>
              <a:rPr lang="en-US" sz="2000" dirty="0" smtClean="0"/>
              <a:t>DSL</a:t>
            </a:r>
          </a:p>
          <a:p>
            <a:r>
              <a:rPr lang="en-US" sz="2000" dirty="0" smtClean="0"/>
              <a:t>Uses support </a:t>
            </a:r>
            <a:r>
              <a:rPr lang="en-US" sz="2000" dirty="0"/>
              <a:t>services purchased from the DSL </a:t>
            </a:r>
            <a:r>
              <a:rPr lang="en-US" sz="2000" dirty="0" smtClean="0"/>
              <a:t>provider</a:t>
            </a:r>
          </a:p>
          <a:p>
            <a:r>
              <a:rPr lang="en-US" sz="2000" dirty="0" smtClean="0"/>
              <a:t>Uses a </a:t>
            </a:r>
            <a:r>
              <a:rPr lang="en-US" sz="2000" dirty="0"/>
              <a:t>hosting service rather than purchasing and operating its own FTP and email </a:t>
            </a:r>
            <a:r>
              <a:rPr lang="en-US" sz="2000" dirty="0" smtClean="0"/>
              <a:t>servers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36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417513"/>
            <a:ext cx="8145462" cy="838200"/>
          </a:xfrm>
        </p:spPr>
        <p:txBody>
          <a:bodyPr/>
          <a:lstStyle/>
          <a:p>
            <a:r>
              <a:rPr lang="en-US" sz="1800" dirty="0" smtClean="0"/>
              <a:t>Purpose of WANs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/>
              <a:t>Campus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07886"/>
            <a:ext cx="8324850" cy="51625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SPAN </a:t>
            </a:r>
            <a:r>
              <a:rPr lang="en-US" b="1" dirty="0" smtClean="0"/>
              <a:t>Engineering </a:t>
            </a:r>
            <a:r>
              <a:rPr lang="en-US" b="1" dirty="0"/>
              <a:t>– </a:t>
            </a:r>
            <a:r>
              <a:rPr lang="en-US" b="1" dirty="0" smtClean="0"/>
              <a:t>Environmental </a:t>
            </a:r>
            <a:r>
              <a:rPr lang="en-US" b="1" dirty="0"/>
              <a:t>C</a:t>
            </a:r>
            <a:r>
              <a:rPr lang="en-US" b="1" dirty="0" smtClean="0"/>
              <a:t>onsulting </a:t>
            </a:r>
            <a:r>
              <a:rPr lang="en-US" b="1" dirty="0"/>
              <a:t>F</a:t>
            </a:r>
            <a:r>
              <a:rPr lang="en-US" b="1" dirty="0" smtClean="0"/>
              <a:t>irm</a:t>
            </a:r>
          </a:p>
          <a:p>
            <a:r>
              <a:rPr lang="en-US" sz="2000" dirty="0"/>
              <a:t>Five years </a:t>
            </a:r>
            <a:r>
              <a:rPr lang="en-US" sz="2000" dirty="0" smtClean="0"/>
              <a:t>later has </a:t>
            </a:r>
            <a:r>
              <a:rPr lang="en-US" sz="2000" dirty="0"/>
              <a:t>grown </a:t>
            </a:r>
            <a:r>
              <a:rPr lang="en-US" sz="2000" dirty="0" smtClean="0"/>
              <a:t>rapidly.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ontracted </a:t>
            </a:r>
            <a:r>
              <a:rPr lang="en-US" sz="2000" dirty="0"/>
              <a:t>to design and implement a full-sized waste conversion </a:t>
            </a:r>
            <a:r>
              <a:rPr lang="en-US" sz="2000" dirty="0" smtClean="0"/>
              <a:t>facility. 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on </a:t>
            </a:r>
            <a:r>
              <a:rPr lang="en-US" sz="2000" dirty="0"/>
              <a:t>other projects in neighboring </a:t>
            </a:r>
            <a:r>
              <a:rPr lang="en-US" sz="2000" dirty="0" smtClean="0"/>
              <a:t>municipalities </a:t>
            </a:r>
            <a:r>
              <a:rPr lang="en-US" sz="2000" dirty="0"/>
              <a:t>and in other parts of the country.</a:t>
            </a:r>
          </a:p>
          <a:p>
            <a:r>
              <a:rPr lang="en-US" sz="2000" dirty="0" smtClean="0"/>
              <a:t>Hired more </a:t>
            </a:r>
            <a:r>
              <a:rPr lang="en-US" sz="2000" dirty="0"/>
              <a:t>staff and leased more office </a:t>
            </a:r>
            <a:r>
              <a:rPr lang="en-US" sz="2000" dirty="0" smtClean="0"/>
              <a:t>space </a:t>
            </a:r>
            <a:r>
              <a:rPr lang="en-US" sz="2000" dirty="0"/>
              <a:t>with several hundred </a:t>
            </a:r>
            <a:r>
              <a:rPr lang="en-US" sz="2000" dirty="0" smtClean="0"/>
              <a:t>employees, organized </a:t>
            </a:r>
            <a:r>
              <a:rPr lang="en-US" sz="2000" dirty="0"/>
              <a:t>itself into functional </a:t>
            </a:r>
            <a:r>
              <a:rPr lang="en-US" sz="2000" dirty="0" smtClean="0"/>
              <a:t>departments.</a:t>
            </a:r>
          </a:p>
          <a:p>
            <a:r>
              <a:rPr lang="en-US" sz="2000" dirty="0" smtClean="0"/>
              <a:t>Network </a:t>
            </a:r>
            <a:r>
              <a:rPr lang="en-US" sz="2000" dirty="0"/>
              <a:t>now consists of several subnetworks, each devoted to a different </a:t>
            </a:r>
            <a:r>
              <a:rPr lang="en-US" sz="2000" dirty="0" smtClean="0"/>
              <a:t>department.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ultiple </a:t>
            </a:r>
            <a:r>
              <a:rPr lang="en-US" sz="2000" dirty="0"/>
              <a:t>LANs are joined to create a company-wide </a:t>
            </a:r>
            <a:r>
              <a:rPr lang="en-US" sz="2000" dirty="0" smtClean="0"/>
              <a:t>network </a:t>
            </a:r>
            <a:r>
              <a:rPr lang="en-US" sz="2000" dirty="0"/>
              <a:t>or campus, which spans several floors of the </a:t>
            </a:r>
            <a:r>
              <a:rPr lang="en-US" sz="2000" dirty="0" smtClean="0"/>
              <a:t>building.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97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32841</TotalTime>
  <Pages>28</Pages>
  <Words>1582</Words>
  <Application>Microsoft Office PowerPoint</Application>
  <PresentationFormat>On-screen Show (4:3)</PresentationFormat>
  <Paragraphs>310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PPT-TMPLT-WHT_C</vt:lpstr>
      <vt:lpstr>NetAcad-4F_PPT-WHT_060408</vt:lpstr>
      <vt:lpstr>Chapter 2: Connecting to the WAN</vt:lpstr>
      <vt:lpstr>Chapter 2</vt:lpstr>
      <vt:lpstr>Chapter 2: Objectives</vt:lpstr>
      <vt:lpstr>2.1  WAN Technologies Overview</vt:lpstr>
      <vt:lpstr>Purpose of WANs Why Choose a WAN?</vt:lpstr>
      <vt:lpstr>Purpose of WANs Are WANs Necessary?</vt:lpstr>
      <vt:lpstr>Purpose of WANs Evolving Networks</vt:lpstr>
      <vt:lpstr>Purpose of WANs Small Office</vt:lpstr>
      <vt:lpstr>Purpose of WANs Campus Network</vt:lpstr>
      <vt:lpstr>Purpose of WANs Small Office – Campus Network</vt:lpstr>
      <vt:lpstr>Purpose of WANs Branch Networks</vt:lpstr>
      <vt:lpstr>Purpose of WANs Branch Networks (cont.)</vt:lpstr>
      <vt:lpstr>Purpose of WANs Distributed Networks</vt:lpstr>
      <vt:lpstr>Purpose of WANs Distributed Networks (cont.)</vt:lpstr>
      <vt:lpstr>Purpose of WANs Distributed Networks (cont.)</vt:lpstr>
      <vt:lpstr>WAN Operations WANs in the OSI Model</vt:lpstr>
      <vt:lpstr>WAN Operations WAN Devices</vt:lpstr>
      <vt:lpstr>WAN Operations Circuit Switching</vt:lpstr>
      <vt:lpstr>WAN Operations Packet Switching</vt:lpstr>
      <vt:lpstr>2.2  Selecting a WAN Technology</vt:lpstr>
      <vt:lpstr>WAN Services WAN Link Connection Options</vt:lpstr>
      <vt:lpstr>WAN Services Service-Provided Network Infrastructure</vt:lpstr>
      <vt:lpstr>Private WAN Infrastructures Leased Lines</vt:lpstr>
      <vt:lpstr>Private WAN Infrastructures Dialup</vt:lpstr>
      <vt:lpstr>Private WAN Infrastructures ISDN</vt:lpstr>
      <vt:lpstr>Private WAN Infrastructures Frame Relay</vt:lpstr>
      <vt:lpstr>Private WAN Infrastructures ATM</vt:lpstr>
      <vt:lpstr>Private WAN Infrastructures Ethernet WAN</vt:lpstr>
      <vt:lpstr>Private WAN Infrastructures MPLS</vt:lpstr>
      <vt:lpstr>Private WAN Infrastructures VSAT</vt:lpstr>
      <vt:lpstr>Private WAN Infrastructures DSL</vt:lpstr>
      <vt:lpstr>Private WAN Infrastructures Cable</vt:lpstr>
      <vt:lpstr>Private WAN Infrastructures Wireless</vt:lpstr>
      <vt:lpstr>Private WAN Infrastructures 3G/4G Cellular</vt:lpstr>
      <vt:lpstr>Private WAN Infrastructures VPN Technology</vt:lpstr>
      <vt:lpstr>Selecting WAN Services Choosing a WAN Link Connection</vt:lpstr>
      <vt:lpstr>Selecting WAN Services Choosing a WAN Link Connection</vt:lpstr>
      <vt:lpstr>2.3  Summary</vt:lpstr>
      <vt:lpstr>Chapter 2: Summary</vt:lpstr>
      <vt:lpstr>Chapter 2: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1307</cp:revision>
  <cp:lastPrinted>1999-01-27T00:54:54Z</cp:lastPrinted>
  <dcterms:created xsi:type="dcterms:W3CDTF">2006-10-23T15:07:30Z</dcterms:created>
  <dcterms:modified xsi:type="dcterms:W3CDTF">2013-10-04T16:48:36Z</dcterms:modified>
</cp:coreProperties>
</file>