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7"/>
  </p:notesMasterIdLst>
  <p:handoutMasterIdLst>
    <p:handoutMasterId r:id="rId68"/>
  </p:handoutMasterIdLst>
  <p:sldIdLst>
    <p:sldId id="500" r:id="rId3"/>
    <p:sldId id="541" r:id="rId4"/>
    <p:sldId id="782" r:id="rId5"/>
    <p:sldId id="882" r:id="rId6"/>
    <p:sldId id="785"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40" r:id="rId20"/>
    <p:sldId id="841" r:id="rId21"/>
    <p:sldId id="842" r:id="rId22"/>
    <p:sldId id="843" r:id="rId23"/>
    <p:sldId id="883" r:id="rId24"/>
    <p:sldId id="891" r:id="rId25"/>
    <p:sldId id="845" r:id="rId26"/>
    <p:sldId id="884" r:id="rId27"/>
    <p:sldId id="847" r:id="rId28"/>
    <p:sldId id="849" r:id="rId29"/>
    <p:sldId id="850" r:id="rId30"/>
    <p:sldId id="851" r:id="rId31"/>
    <p:sldId id="852" r:id="rId32"/>
    <p:sldId id="853" r:id="rId33"/>
    <p:sldId id="854" r:id="rId34"/>
    <p:sldId id="885" r:id="rId35"/>
    <p:sldId id="886" r:id="rId36"/>
    <p:sldId id="855" r:id="rId37"/>
    <p:sldId id="887" r:id="rId38"/>
    <p:sldId id="892" r:id="rId39"/>
    <p:sldId id="856" r:id="rId40"/>
    <p:sldId id="857" r:id="rId41"/>
    <p:sldId id="888" r:id="rId42"/>
    <p:sldId id="858" r:id="rId43"/>
    <p:sldId id="859" r:id="rId44"/>
    <p:sldId id="889" r:id="rId45"/>
    <p:sldId id="860" r:id="rId46"/>
    <p:sldId id="862" r:id="rId47"/>
    <p:sldId id="863" r:id="rId48"/>
    <p:sldId id="864" r:id="rId49"/>
    <p:sldId id="865" r:id="rId50"/>
    <p:sldId id="866" r:id="rId51"/>
    <p:sldId id="867" r:id="rId52"/>
    <p:sldId id="868" r:id="rId53"/>
    <p:sldId id="869" r:id="rId54"/>
    <p:sldId id="870" r:id="rId55"/>
    <p:sldId id="871" r:id="rId56"/>
    <p:sldId id="872" r:id="rId57"/>
    <p:sldId id="873" r:id="rId58"/>
    <p:sldId id="875" r:id="rId59"/>
    <p:sldId id="876" r:id="rId60"/>
    <p:sldId id="877" r:id="rId61"/>
    <p:sldId id="890" r:id="rId62"/>
    <p:sldId id="878" r:id="rId63"/>
    <p:sldId id="881" r:id="rId64"/>
    <p:sldId id="783" r:id="rId65"/>
    <p:sldId id="681" r:id="rId66"/>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3" clrIdx="0"/>
  <p:cmAuthor id="1" name="carykell" initials="c" lastIdx="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000000"/>
    <a:srgbClr val="678DC5"/>
    <a:srgbClr val="3E67A4"/>
    <a:srgbClr val="3E8DC5"/>
    <a:srgbClr val="5F5F65"/>
    <a:srgbClr val="7E7E8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11" autoAdjust="0"/>
    <p:restoredTop sz="85248" autoAdjust="0"/>
  </p:normalViewPr>
  <p:slideViewPr>
    <p:cSldViewPr snapToGrid="0">
      <p:cViewPr>
        <p:scale>
          <a:sx n="60" d="100"/>
          <a:sy n="60" d="100"/>
        </p:scale>
        <p:origin x="-2214" y="-498"/>
      </p:cViewPr>
      <p:guideLst>
        <p:guide orient="horz" pos="2160"/>
        <p:guide pos="2880"/>
      </p:guideLst>
    </p:cSldViewPr>
  </p:slideViewPr>
  <p:outlineViewPr>
    <p:cViewPr>
      <p:scale>
        <a:sx n="33" d="100"/>
        <a:sy n="33" d="100"/>
      </p:scale>
      <p:origin x="42" y="3498"/>
    </p:cViewPr>
  </p:outlineViewPr>
  <p:notesTextViewPr>
    <p:cViewPr>
      <p:scale>
        <a:sx n="75" d="100"/>
        <a:sy n="75" d="100"/>
      </p:scale>
      <p:origin x="0" y="0"/>
    </p:cViewPr>
  </p:notesTextViewPr>
  <p:sorterViewPr>
    <p:cViewPr>
      <p:scale>
        <a:sx n="100" d="100"/>
        <a:sy n="100" d="100"/>
      </p:scale>
      <p:origin x="0" y="0"/>
    </p:cViewPr>
  </p:sorterViewPr>
  <p:notesViewPr>
    <p:cSldViewPr snapToGrid="0">
      <p:cViewPr>
        <p:scale>
          <a:sx n="100" d="100"/>
          <a:sy n="100" d="100"/>
        </p:scale>
        <p:origin x="-1758" y="118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handoutMaster" Target="handoutMasters/handout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BCC1ECAD-6CE1-4897-9CEF-F2ECC9BEA19E}"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2805898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FB004549-1125-4930-988B-40FFE37DB1EA}" type="slidenum">
              <a:rPr lang="en-US"/>
              <a:pPr>
                <a:defRPr/>
              </a:pPr>
              <a:t>‹#›</a:t>
            </a:fld>
            <a:endParaRPr lang="en-US" dirty="0"/>
          </a:p>
        </p:txBody>
      </p:sp>
      <p:sp>
        <p:nvSpPr>
          <p:cNvPr id="317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117663086"/>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1</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sz="2000" b="1" dirty="0" smtClean="0"/>
              <a:t>Cisco Networking Academy program</a:t>
            </a:r>
          </a:p>
          <a:p>
            <a:pPr eaLnBrk="1" hangingPunct="1">
              <a:buFontTx/>
              <a:buNone/>
            </a:pPr>
            <a:r>
              <a:rPr lang="en-US" sz="2000" b="1" dirty="0" smtClean="0"/>
              <a:t>Connecting Networks</a:t>
            </a:r>
          </a:p>
          <a:p>
            <a:pPr>
              <a:buFontTx/>
              <a:buNone/>
            </a:pPr>
            <a:r>
              <a:rPr lang="en-US" sz="2000" b="1" dirty="0" smtClean="0"/>
              <a:t>Chapter 3: Point-to-Point Connections</a:t>
            </a:r>
            <a:endParaRPr lang="en-GB" sz="2000"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3.1.1.6</a:t>
            </a:r>
            <a:r>
              <a:rPr lang="en-US" b="1" baseline="0" dirty="0" smtClean="0"/>
              <a:t> TDM Examples</a:t>
            </a:r>
            <a:endParaRPr lang="en-US" b="1"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3.1.1.7</a:t>
            </a:r>
            <a:r>
              <a:rPr lang="en-US" b="1" baseline="0" dirty="0" smtClean="0"/>
              <a:t>  Demarcation Point</a:t>
            </a:r>
            <a:endParaRPr lang="en-US" b="1"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3.1.1.8</a:t>
            </a:r>
            <a:r>
              <a:rPr lang="en-US" b="1" baseline="0" dirty="0" smtClean="0"/>
              <a:t>  DTE-DCE</a:t>
            </a:r>
            <a:endParaRPr lang="en-US" b="1"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3.1.1.9</a:t>
            </a:r>
            <a:r>
              <a:rPr lang="en-US" b="1" baseline="0" dirty="0" smtClean="0"/>
              <a:t>  Serial Cables</a:t>
            </a:r>
            <a:endParaRPr lang="en-US" b="1"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3.1.1.10</a:t>
            </a:r>
            <a:r>
              <a:rPr lang="en-US" b="1" baseline="0" dirty="0" smtClean="0"/>
              <a:t>  Serial Bandwidth</a:t>
            </a:r>
            <a:endParaRPr lang="en-US" b="1"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3.1.2.1</a:t>
            </a:r>
            <a:r>
              <a:rPr lang="en-US" b="1" baseline="0" dirty="0" smtClean="0"/>
              <a:t> WAN Encapsulation Protocols</a:t>
            </a:r>
            <a:endParaRPr lang="en-US" b="1"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3.1.2.2</a:t>
            </a:r>
            <a:r>
              <a:rPr lang="en-US" b="1" baseline="0" dirty="0" smtClean="0"/>
              <a:t> HDLC Encapsulation</a:t>
            </a:r>
            <a:endParaRPr lang="en-US" b="1"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3.1.2.3</a:t>
            </a:r>
            <a:r>
              <a:rPr lang="en-US" b="1" baseline="0" dirty="0" smtClean="0"/>
              <a:t> HDLC Frame Types</a:t>
            </a:r>
            <a:endParaRPr lang="en-US" b="1"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3.1.2.4</a:t>
            </a:r>
            <a:r>
              <a:rPr lang="en-US" b="1" baseline="0" dirty="0" smtClean="0"/>
              <a:t> Configuring HDLC Encapsulation</a:t>
            </a:r>
            <a:endParaRPr lang="en-US" b="1"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19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1"/>
          <p:cNvSpPr>
            <a:spLocks noGrp="1" noChangeArrowheads="1"/>
          </p:cNvSpPr>
          <p:nvPr>
            <p:ph type="sldNum" sz="quarter" idx="5"/>
          </p:nvPr>
        </p:nvSpPr>
        <p:spPr>
          <a:noFill/>
        </p:spPr>
        <p:txBody>
          <a:bodyPr/>
          <a:lstStyle/>
          <a:p>
            <a:fld id="{470EE284-7961-42D5-9E4B-29540E276A78}" type="slidenum">
              <a:rPr lang="en-US" smtClean="0"/>
              <a:pPr/>
              <a:t>2</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a:buFontTx/>
              <a:buNone/>
            </a:pPr>
            <a:r>
              <a:rPr lang="en-US" sz="2000" b="1" dirty="0" smtClean="0"/>
              <a:t>Chapter 5</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3.1.2.5</a:t>
            </a:r>
            <a:r>
              <a:rPr lang="en-US" b="1" baseline="0" dirty="0" smtClean="0"/>
              <a:t> Troubleshooting a Serial Interface</a:t>
            </a:r>
            <a:endParaRPr lang="en-US" b="1"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GB" b="1" dirty="0" smtClean="0"/>
              <a:t>3.2</a:t>
            </a:r>
            <a:r>
              <a:rPr lang="en-GB" b="1" baseline="0" dirty="0" smtClean="0"/>
              <a:t> PPP Operation</a:t>
            </a:r>
            <a:endParaRPr lang="en-GB" b="1"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3.2.1.1</a:t>
            </a:r>
            <a:r>
              <a:rPr lang="en-US" b="1" baseline="0" dirty="0" smtClean="0"/>
              <a:t> Introducing PPP</a:t>
            </a:r>
            <a:endParaRPr lang="en-US" b="1"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3.2.1.2</a:t>
            </a:r>
            <a:r>
              <a:rPr lang="en-US" b="1" baseline="0" dirty="0" smtClean="0"/>
              <a:t> Advantages of PPP</a:t>
            </a:r>
            <a:endParaRPr lang="en-US" b="1"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3.2.2.1</a:t>
            </a:r>
            <a:r>
              <a:rPr lang="en-US" b="1" baseline="0" dirty="0" smtClean="0"/>
              <a:t> PPP Layered Architecture</a:t>
            </a:r>
            <a:endParaRPr lang="en-US"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29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3.2.2.2</a:t>
            </a:r>
            <a:r>
              <a:rPr lang="en-US" b="1" baseline="0" dirty="0" smtClean="0"/>
              <a:t>  PPP – Link Control Protocol (LCP)</a:t>
            </a:r>
            <a:endParaRPr lang="en-US" b="1"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Chapter</a:t>
            </a:r>
            <a:r>
              <a:rPr lang="en-US" b="1" baseline="0" dirty="0" smtClean="0"/>
              <a:t> 3 Objectives</a:t>
            </a:r>
            <a:endParaRPr lang="en-US" b="1"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3.2.2.3</a:t>
            </a:r>
            <a:r>
              <a:rPr lang="en-US" b="1" baseline="0" dirty="0" smtClean="0"/>
              <a:t> PPP – Network Control Protocol (NCP)</a:t>
            </a:r>
            <a:endParaRPr lang="en-US" b="1"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3.2.2.4</a:t>
            </a:r>
            <a:r>
              <a:rPr lang="en-US" b="1" baseline="0" dirty="0" smtClean="0"/>
              <a:t> PPP Frame Structure</a:t>
            </a:r>
            <a:endParaRPr lang="en-US" b="1"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3.2.3.1</a:t>
            </a:r>
            <a:r>
              <a:rPr lang="en-US" b="1" baseline="0" dirty="0" smtClean="0"/>
              <a:t> Establishing a PPP Session</a:t>
            </a:r>
            <a:endParaRPr lang="en-US" b="1"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3.2.3.1</a:t>
            </a:r>
            <a:r>
              <a:rPr lang="en-US" b="1" baseline="0" dirty="0" smtClean="0"/>
              <a:t> Establishing a PPP Session</a:t>
            </a:r>
            <a:endParaRPr lang="en-US" b="1"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3.2.3.1</a:t>
            </a:r>
            <a:r>
              <a:rPr lang="en-US" b="1" baseline="0" dirty="0" smtClean="0"/>
              <a:t> Establishing a PPP Session</a:t>
            </a:r>
            <a:endParaRPr lang="en-US" b="1"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3.2.3.2</a:t>
            </a:r>
            <a:r>
              <a:rPr lang="en-US" b="1" baseline="0" dirty="0" smtClean="0"/>
              <a:t> LCP Operation</a:t>
            </a:r>
            <a:endParaRPr lang="en-US" b="1"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3.2.3.2</a:t>
            </a:r>
            <a:r>
              <a:rPr lang="en-US" b="1" baseline="0" dirty="0" smtClean="0"/>
              <a:t> LCP Operation</a:t>
            </a:r>
            <a:endParaRPr lang="en-US" b="1"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3.2.3.2</a:t>
            </a:r>
            <a:r>
              <a:rPr lang="en-US" b="1" baseline="0" dirty="0" smtClean="0"/>
              <a:t> LCP Operation</a:t>
            </a:r>
            <a:endParaRPr lang="en-US" b="1"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39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3.1 Serial</a:t>
            </a:r>
            <a:r>
              <a:rPr lang="en-US" b="1" baseline="0" dirty="0" smtClean="0"/>
              <a:t> Point-to-Point Overview</a:t>
            </a:r>
            <a:endParaRPr lang="en-GB" b="1"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3.2.3.3</a:t>
            </a:r>
            <a:r>
              <a:rPr lang="en-US" b="1" baseline="0" dirty="0" smtClean="0"/>
              <a:t> LCP Packet</a:t>
            </a:r>
            <a:endParaRPr lang="en-US" b="1"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3.2.3.4</a:t>
            </a:r>
            <a:r>
              <a:rPr lang="en-US" b="1" baseline="0" dirty="0" smtClean="0"/>
              <a:t> PPP Configuration Options</a:t>
            </a:r>
            <a:endParaRPr lang="en-US" b="1"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3.2.3.5</a:t>
            </a:r>
            <a:r>
              <a:rPr lang="en-US" b="1" baseline="0" dirty="0" smtClean="0"/>
              <a:t> NCP Explained</a:t>
            </a:r>
            <a:endParaRPr lang="en-US" b="1"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43</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3.3 Configuring PPP</a:t>
            </a:r>
            <a:endParaRPr lang="en-GB" b="1"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3.3.1.1</a:t>
            </a:r>
            <a:r>
              <a:rPr lang="en-US" b="1" baseline="0" dirty="0" smtClean="0"/>
              <a:t> PPP Configuration Options</a:t>
            </a:r>
            <a:endParaRPr lang="en-US" b="1"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3.3.1.1</a:t>
            </a:r>
            <a:r>
              <a:rPr lang="en-US" b="1" baseline="0" dirty="0" smtClean="0"/>
              <a:t> PPP Configuration Options</a:t>
            </a:r>
            <a:endParaRPr lang="en-US" b="1"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3.3.1.2</a:t>
            </a:r>
            <a:r>
              <a:rPr lang="en-US" b="1" baseline="0" dirty="0" smtClean="0"/>
              <a:t> PPP Basic Configuration Command</a:t>
            </a:r>
            <a:endParaRPr lang="en-US" b="1"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3.3.1.3</a:t>
            </a:r>
            <a:r>
              <a:rPr lang="en-US" b="1" baseline="0" dirty="0" smtClean="0"/>
              <a:t> PPP Compression Commands</a:t>
            </a:r>
            <a:endParaRPr lang="en-US" b="1"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3.3.1.4</a:t>
            </a:r>
            <a:r>
              <a:rPr lang="en-US" b="1" baseline="0" dirty="0" smtClean="0"/>
              <a:t> PPP Link Quality Monitoring Command</a:t>
            </a:r>
            <a:endParaRPr lang="en-US" b="1"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49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3.3.1.5</a:t>
            </a:r>
            <a:r>
              <a:rPr lang="en-US" b="1" baseline="0" dirty="0" smtClean="0"/>
              <a:t> PPP Multilink Commands</a:t>
            </a:r>
            <a:endParaRPr lang="en-US" b="1"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3.1.1.1 Serial and Parallel</a:t>
            </a:r>
            <a:r>
              <a:rPr lang="en-US" b="1" baseline="0" dirty="0" smtClean="0"/>
              <a:t> Ports</a:t>
            </a:r>
            <a:endParaRPr lang="en-US" b="1" dirty="0" smtClean="0"/>
          </a:p>
          <a:p>
            <a:pPr>
              <a:buFontTx/>
              <a:buNone/>
            </a:pPr>
            <a:endParaRPr lang="en-US" b="1"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50</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3.3.1.6</a:t>
            </a:r>
            <a:r>
              <a:rPr lang="en-US" b="1" baseline="0" dirty="0" smtClean="0"/>
              <a:t> Verifying PPP Configuration</a:t>
            </a:r>
            <a:endParaRPr lang="en-US" b="1"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3.3.1.6</a:t>
            </a:r>
            <a:r>
              <a:rPr lang="en-US" b="1" baseline="0" dirty="0" smtClean="0"/>
              <a:t> Verifying PPP Configuration</a:t>
            </a:r>
            <a:endParaRPr lang="en-US" b="1"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3.3.2.1</a:t>
            </a:r>
            <a:r>
              <a:rPr lang="en-US" b="1" baseline="0" dirty="0" smtClean="0"/>
              <a:t> PPP Authentication Protocols</a:t>
            </a:r>
            <a:endParaRPr lang="en-US" b="1"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53</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3.3.2.2</a:t>
            </a:r>
            <a:r>
              <a:rPr lang="en-US" b="1" baseline="0" dirty="0" smtClean="0"/>
              <a:t> Password Authentication Protocol (PAP)</a:t>
            </a:r>
            <a:endParaRPr lang="en-US" b="1"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54</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3.3.2.3</a:t>
            </a:r>
            <a:r>
              <a:rPr lang="en-US" b="1" baseline="0" dirty="0" smtClean="0"/>
              <a:t> Challenge Handshake Authentication Protocol (CHAP)</a:t>
            </a:r>
            <a:endParaRPr lang="en-US" b="1"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55</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3.3.2.3</a:t>
            </a:r>
            <a:r>
              <a:rPr lang="en-US" b="1" baseline="0" dirty="0" smtClean="0"/>
              <a:t> Challenge Handshake Authentication Protocol (CHAP)</a:t>
            </a:r>
            <a:endParaRPr lang="en-US" b="1" dirty="0"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3.3.2.4</a:t>
            </a:r>
            <a:r>
              <a:rPr lang="en-US" b="1" baseline="0" dirty="0" smtClean="0"/>
              <a:t> PPP Encapsulation and Authentication Process</a:t>
            </a:r>
            <a:endParaRPr lang="en-US" b="1" dirty="0"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3.3.2.5</a:t>
            </a:r>
            <a:r>
              <a:rPr lang="en-US" b="1" baseline="0" dirty="0" smtClean="0"/>
              <a:t> Configuring PPP Authentication</a:t>
            </a:r>
            <a:endParaRPr lang="en-US" b="1" dirty="0"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3.3.2.6</a:t>
            </a:r>
            <a:r>
              <a:rPr lang="en-US" b="1" baseline="0" dirty="0" smtClean="0"/>
              <a:t> Configuring PPP with Authentication</a:t>
            </a:r>
            <a:endParaRPr lang="en-US" b="1"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59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3.3.2.6</a:t>
            </a:r>
            <a:r>
              <a:rPr lang="en-US" b="1" baseline="0" dirty="0" smtClean="0"/>
              <a:t> Configuring PPP with Authentication</a:t>
            </a:r>
            <a:endParaRPr lang="en-US" b="1"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3.1.1.2</a:t>
            </a:r>
            <a:r>
              <a:rPr lang="en-US" b="1" baseline="0" dirty="0" smtClean="0"/>
              <a:t> </a:t>
            </a:r>
            <a:r>
              <a:rPr lang="en-US" b="1" dirty="0" smtClean="0"/>
              <a:t> Serial Communication</a:t>
            </a:r>
          </a:p>
          <a:p>
            <a:pPr>
              <a:buFontTx/>
              <a:buNone/>
            </a:pPr>
            <a:endParaRPr lang="en-US" b="1"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ea typeface="ＭＳ Ｐゴシック" pitchFamily="34" charset="-128"/>
              </a:rPr>
              <a:t>3.4 Troubleshooting  WAN Connectivity</a:t>
            </a:r>
            <a:endParaRPr lang="en-GB" b="1" dirty="0" smtClean="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61</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3.4.1.1</a:t>
            </a:r>
            <a:r>
              <a:rPr lang="en-US" b="1" baseline="0" dirty="0" smtClean="0"/>
              <a:t> Troubleshooting PPP Serial Encapsulation</a:t>
            </a:r>
            <a:endParaRPr lang="en-US" b="1"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62</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3.4.1.2/.3</a:t>
            </a:r>
            <a:r>
              <a:rPr lang="en-US" b="1" baseline="0" dirty="0" smtClean="0"/>
              <a:t> Debug PPP/Troubleshooting a PPP Configuration with Authentication</a:t>
            </a:r>
            <a:endParaRPr lang="en-US" b="1" dirty="0" smtClean="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1"/>
          <p:cNvSpPr>
            <a:spLocks noGrp="1" noChangeArrowheads="1"/>
          </p:cNvSpPr>
          <p:nvPr>
            <p:ph type="sldNum" sz="quarter" idx="5"/>
          </p:nvPr>
        </p:nvSpPr>
        <p:spPr>
          <a:noFill/>
        </p:spPr>
        <p:txBody>
          <a:bodyPr/>
          <a:lstStyle/>
          <a:p>
            <a:fld id="{3D5F77EF-9F5D-4805-BD17-79024BE7C85C}" type="slidenum">
              <a:rPr lang="en-US" smtClean="0"/>
              <a:pPr/>
              <a:t>63</a:t>
            </a:fld>
            <a:endParaRPr lang="en-US" dirty="0"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a:buFontTx/>
              <a:buNone/>
            </a:pPr>
            <a:r>
              <a:rPr lang="en-US" b="1" dirty="0" smtClean="0"/>
              <a:t>Chapter 3 Summary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7</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3.1.1.3 Point-to-Point Communication Links</a:t>
            </a:r>
          </a:p>
          <a:p>
            <a:pPr>
              <a:buFontTx/>
              <a:buNone/>
            </a:pPr>
            <a:endParaRPr lang="en-US" b="1"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3.1.1.4</a:t>
            </a:r>
            <a:r>
              <a:rPr lang="en-US" b="1" baseline="0" dirty="0" smtClean="0"/>
              <a:t> Time-Division Multiplexing</a:t>
            </a:r>
            <a:endParaRPr lang="en-US" b="1"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Grp="1" noChangeArrowheads="1"/>
          </p:cNvSpPr>
          <p:nvPr>
            <p:ph type="sldNum" sz="quarter" idx="5"/>
          </p:nvPr>
        </p:nvSpPr>
        <p:spPr>
          <a:noFill/>
        </p:spPr>
        <p:txBody>
          <a:bodyPr/>
          <a:lstStyle/>
          <a:p>
            <a:fld id="{E2906053-E8A2-4DAD-B57C-C8945C1AD1DD}" type="slidenum">
              <a:rPr lang="en-US" smtClean="0"/>
              <a:pPr/>
              <a:t>9</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a:buFontTx/>
              <a:buNone/>
            </a:pPr>
            <a:r>
              <a:rPr lang="en-US" b="1" dirty="0" smtClean="0"/>
              <a:t>3.1.1.5</a:t>
            </a:r>
            <a:r>
              <a:rPr lang="en-US" b="1" baseline="0" dirty="0" smtClean="0"/>
              <a:t> Statistical Time-Division Multiplexing</a:t>
            </a:r>
            <a:endParaRPr lang="en-US" b="1"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C31C4615-7F19-455B-A5C4-EA1B3B194C81}"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ACFA795C-7F0A-48D8-9FC3-F2BA5F8EB736}"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smtClean="0">
                <a:solidFill>
                  <a:srgbClr val="D3D3D3"/>
                </a:solidFill>
              </a:rPr>
              <a:t>Chapter 4</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58EC189E-ADD4-420E-B89E-1E32C54438D7}"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455" r:id="rId1"/>
    <p:sldLayoutId id="2147484434" r:id="rId2"/>
    <p:sldLayoutId id="2147484435" r:id="rId3"/>
    <p:sldLayoutId id="2147484436" r:id="rId4"/>
    <p:sldLayoutId id="2147484437" r:id="rId5"/>
    <p:sldLayoutId id="2147484438" r:id="rId6"/>
    <p:sldLayoutId id="2147484439" r:id="rId7"/>
    <p:sldLayoutId id="2147484440" r:id="rId8"/>
    <p:sldLayoutId id="2147484441" r:id="rId9"/>
    <p:sldLayoutId id="2147484442" r:id="rId10"/>
    <p:sldLayoutId id="2147484443" r:id="rId11"/>
    <p:sldLayoutId id="21474844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C5E045-6C48-46C0-92AE-30A8710B0BBD}"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56" r:id="rId1"/>
    <p:sldLayoutId id="2147484445" r:id="rId2"/>
    <p:sldLayoutId id="2147484446" r:id="rId3"/>
    <p:sldLayoutId id="2147484447" r:id="rId4"/>
    <p:sldLayoutId id="2147484448" r:id="rId5"/>
    <p:sldLayoutId id="2147484449" r:id="rId6"/>
    <p:sldLayoutId id="2147484450" r:id="rId7"/>
    <p:sldLayoutId id="2147484451" r:id="rId8"/>
    <p:sldLayoutId id="2147484452" r:id="rId9"/>
    <p:sldLayoutId id="2147484453" r:id="rId10"/>
    <p:sldLayoutId id="21474844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14.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3.xml"/><Relationship Id="rId1" Type="http://schemas.openxmlformats.org/officeDocument/2006/relationships/slideLayout" Target="../slideLayouts/slideLayout14.xml"/><Relationship Id="rId4" Type="http://schemas.openxmlformats.org/officeDocument/2006/relationships/image" Target="../media/image61.png"/></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14.xml"/><Relationship Id="rId4" Type="http://schemas.openxmlformats.org/officeDocument/2006/relationships/image" Target="../media/image70.png"/></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a:t>
            </a:r>
            <a:r>
              <a:rPr lang="en-US" sz="2800" dirty="0"/>
              <a:t>3</a:t>
            </a:r>
            <a:r>
              <a:rPr lang="en-US" sz="2800" dirty="0" smtClean="0"/>
              <a:t>: Point-to-Point Connections</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Connecting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1965" y="512277"/>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TDM Examples</a:t>
            </a:r>
          </a:p>
        </p:txBody>
      </p:sp>
      <p:sp>
        <p:nvSpPr>
          <p:cNvPr id="2" name="Content Placeholder 1"/>
          <p:cNvSpPr>
            <a:spLocks noGrp="1"/>
          </p:cNvSpPr>
          <p:nvPr>
            <p:ph idx="1"/>
          </p:nvPr>
        </p:nvSpPr>
        <p:spPr>
          <a:xfrm>
            <a:off x="438151" y="1639640"/>
            <a:ext cx="8477250" cy="2457450"/>
          </a:xfrm>
        </p:spPr>
        <p:txBody>
          <a:bodyPr/>
          <a:lstStyle/>
          <a:p>
            <a:r>
              <a:rPr lang="en-US" sz="2000" dirty="0" smtClean="0"/>
              <a:t>The industry uses </a:t>
            </a:r>
            <a:r>
              <a:rPr lang="en-US" sz="2000" dirty="0"/>
              <a:t>the Synchronous Optical Networking (SONET) or Synchronous Digital Hierarchy (SDH) standard for optical transport of </a:t>
            </a:r>
            <a:r>
              <a:rPr lang="en-US" sz="2000" dirty="0" err="1"/>
              <a:t>TDM</a:t>
            </a:r>
            <a:r>
              <a:rPr lang="en-US" sz="2000" dirty="0"/>
              <a:t> </a:t>
            </a:r>
            <a:r>
              <a:rPr lang="en-US" sz="2000" dirty="0" smtClean="0"/>
              <a:t>data.</a:t>
            </a:r>
          </a:p>
          <a:p>
            <a:r>
              <a:rPr lang="en-US" sz="2000" dirty="0" smtClean="0"/>
              <a:t>Traffic </a:t>
            </a:r>
            <a:r>
              <a:rPr lang="en-US" sz="2000" dirty="0"/>
              <a:t>arriving at the SONET multiplexer from four places at 2.5 Gb/s goes out as a </a:t>
            </a:r>
            <a:r>
              <a:rPr lang="en-US" sz="2000" dirty="0" smtClean="0"/>
              <a:t>single stream </a:t>
            </a:r>
            <a:r>
              <a:rPr lang="en-US" sz="2000" dirty="0"/>
              <a:t>at 4 x 2.5 </a:t>
            </a:r>
            <a:r>
              <a:rPr lang="en-US" sz="2000" dirty="0" smtClean="0"/>
              <a:t>Gb/s </a:t>
            </a:r>
            <a:r>
              <a:rPr lang="en-US" sz="2000" dirty="0"/>
              <a:t>or 10 </a:t>
            </a:r>
            <a:r>
              <a:rPr lang="en-US" sz="2000" dirty="0" smtClean="0"/>
              <a:t>Gb/s.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484" y="3421846"/>
            <a:ext cx="4414837" cy="2972151"/>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1190249" y="4097090"/>
            <a:ext cx="1733550" cy="646331"/>
          </a:xfrm>
          <a:prstGeom prst="rect">
            <a:avLst/>
          </a:prstGeom>
          <a:noFill/>
        </p:spPr>
        <p:txBody>
          <a:bodyPr wrap="square" rtlCol="0">
            <a:spAutoFit/>
          </a:bodyPr>
          <a:lstStyle/>
          <a:p>
            <a:pPr algn="l"/>
            <a:r>
              <a:rPr lang="en-US" sz="2000" dirty="0" smtClean="0"/>
              <a:t>Example: TDM SONET</a:t>
            </a:r>
            <a:endParaRPr lang="en-US" sz="2000" dirty="0"/>
          </a:p>
        </p:txBody>
      </p:sp>
    </p:spTree>
    <p:extLst>
      <p:ext uri="{BB962C8B-B14F-4D97-AF65-F5344CB8AC3E}">
        <p14:creationId xmlns:p14="http://schemas.microsoft.com/office/powerpoint/2010/main" val="1655367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482" y="1432560"/>
            <a:ext cx="4764337" cy="409003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424038" y="439262"/>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Demarcation Point</a:t>
            </a:r>
          </a:p>
        </p:txBody>
      </p:sp>
      <p:sp>
        <p:nvSpPr>
          <p:cNvPr id="2" name="Content Placeholder 1"/>
          <p:cNvSpPr>
            <a:spLocks noGrp="1"/>
          </p:cNvSpPr>
          <p:nvPr>
            <p:ph idx="1"/>
          </p:nvPr>
        </p:nvSpPr>
        <p:spPr>
          <a:xfrm>
            <a:off x="422105" y="1492242"/>
            <a:ext cx="3597729" cy="4241239"/>
          </a:xfrm>
        </p:spPr>
        <p:txBody>
          <a:bodyPr/>
          <a:lstStyle/>
          <a:p>
            <a:r>
              <a:rPr lang="en-US" sz="2000" dirty="0"/>
              <a:t>M</a:t>
            </a:r>
            <a:r>
              <a:rPr lang="en-US" sz="2000" dirty="0" smtClean="0"/>
              <a:t>arks </a:t>
            </a:r>
            <a:r>
              <a:rPr lang="en-US" sz="2000" dirty="0"/>
              <a:t>the point where your network </a:t>
            </a:r>
            <a:r>
              <a:rPr lang="en-US" sz="2000" dirty="0" smtClean="0"/>
              <a:t>interfaces with </a:t>
            </a:r>
            <a:r>
              <a:rPr lang="en-US" sz="2000" dirty="0"/>
              <a:t>a network that is owned by another </a:t>
            </a:r>
            <a:r>
              <a:rPr lang="en-US" sz="2000" dirty="0" smtClean="0"/>
              <a:t>organization</a:t>
            </a:r>
          </a:p>
          <a:p>
            <a:r>
              <a:rPr lang="en-US" sz="2000" dirty="0" smtClean="0"/>
              <a:t>Interface between CPE </a:t>
            </a:r>
            <a:r>
              <a:rPr lang="en-US" sz="2000" dirty="0"/>
              <a:t>and network service provider </a:t>
            </a:r>
            <a:r>
              <a:rPr lang="en-US" sz="2000" dirty="0" smtClean="0"/>
              <a:t>equipment</a:t>
            </a:r>
          </a:p>
          <a:p>
            <a:r>
              <a:rPr lang="en-US" sz="2000" dirty="0"/>
              <a:t>Point in the network where the responsibility of the service provider ends </a:t>
            </a:r>
          </a:p>
        </p:txBody>
      </p:sp>
    </p:spTree>
    <p:extLst>
      <p:ext uri="{BB962C8B-B14F-4D97-AF65-F5344CB8AC3E}">
        <p14:creationId xmlns:p14="http://schemas.microsoft.com/office/powerpoint/2010/main" val="2321549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5491" y="481798"/>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DTE-DCE</a:t>
            </a:r>
          </a:p>
        </p:txBody>
      </p:sp>
      <p:grpSp>
        <p:nvGrpSpPr>
          <p:cNvPr id="2" name="Group 1"/>
          <p:cNvGrpSpPr/>
          <p:nvPr/>
        </p:nvGrpSpPr>
        <p:grpSpPr>
          <a:xfrm>
            <a:off x="1711632" y="4030174"/>
            <a:ext cx="5767341" cy="2741399"/>
            <a:chOff x="1189120" y="4371838"/>
            <a:chExt cx="5549137" cy="2644004"/>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120" y="4505518"/>
              <a:ext cx="5549137" cy="251032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006" y="4371838"/>
              <a:ext cx="2519363" cy="267361"/>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grpSp>
      <p:sp>
        <p:nvSpPr>
          <p:cNvPr id="5" name="Rectangle 4"/>
          <p:cNvSpPr/>
          <p:nvPr/>
        </p:nvSpPr>
        <p:spPr>
          <a:xfrm>
            <a:off x="405491" y="1444851"/>
            <a:ext cx="8335737" cy="2585323"/>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b="1" dirty="0" err="1">
                <a:latin typeface="+mn-lt"/>
              </a:rPr>
              <a:t>DTE</a:t>
            </a:r>
            <a:r>
              <a:rPr lang="en-US" sz="2000" dirty="0">
                <a:latin typeface="+mn-lt"/>
              </a:rPr>
              <a:t> – </a:t>
            </a:r>
            <a:r>
              <a:rPr lang="en-US" sz="2000" dirty="0" smtClean="0">
                <a:latin typeface="+mn-lt"/>
              </a:rPr>
              <a:t>Commonly </a:t>
            </a:r>
            <a:r>
              <a:rPr lang="en-US" sz="2000" dirty="0" err="1" smtClean="0">
                <a:latin typeface="+mn-lt"/>
              </a:rPr>
              <a:t>CPE</a:t>
            </a:r>
            <a:r>
              <a:rPr lang="en-US" sz="2000" dirty="0">
                <a:latin typeface="+mn-lt"/>
              </a:rPr>
              <a:t>, generally a router, could also be a terminal, computer, printer, or fax machine if they connect directly to the service provider network</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b="1" dirty="0" err="1">
                <a:latin typeface="+mn-lt"/>
              </a:rPr>
              <a:t>DCE</a:t>
            </a:r>
            <a:r>
              <a:rPr lang="en-US" sz="2000" dirty="0">
                <a:latin typeface="+mn-lt"/>
              </a:rPr>
              <a:t> – </a:t>
            </a:r>
            <a:r>
              <a:rPr lang="en-US" sz="2000" dirty="0" smtClean="0">
                <a:latin typeface="+mn-lt"/>
              </a:rPr>
              <a:t>Commonly </a:t>
            </a:r>
            <a:r>
              <a:rPr lang="en-US" sz="2000" dirty="0">
                <a:latin typeface="+mn-lt"/>
              </a:rPr>
              <a:t>a modem or </a:t>
            </a:r>
            <a:r>
              <a:rPr lang="en-US" sz="2000" dirty="0" smtClean="0">
                <a:latin typeface="+mn-lt"/>
              </a:rPr>
              <a:t>CSU/</a:t>
            </a:r>
            <a:r>
              <a:rPr lang="en-US" sz="2000" dirty="0" err="1" smtClean="0">
                <a:latin typeface="+mn-lt"/>
              </a:rPr>
              <a:t>DSU</a:t>
            </a:r>
            <a:r>
              <a:rPr lang="en-US" sz="2000" dirty="0" smtClean="0">
                <a:latin typeface="+mn-lt"/>
              </a:rPr>
              <a:t>, it is a device </a:t>
            </a:r>
            <a:r>
              <a:rPr lang="en-US" sz="2000" dirty="0">
                <a:latin typeface="+mn-lt"/>
              </a:rPr>
              <a:t>used to convert the user data from the DTE into a form acceptable to the WAN service provider transmission </a:t>
            </a:r>
            <a:r>
              <a:rPr lang="en-US" sz="2000" dirty="0" smtClean="0">
                <a:latin typeface="+mn-lt"/>
              </a:rPr>
              <a:t>link. The signal </a:t>
            </a:r>
            <a:r>
              <a:rPr lang="en-US" sz="2000" dirty="0">
                <a:latin typeface="+mn-lt"/>
              </a:rPr>
              <a:t>is received at the remote DCE, which decodes the signal back into a sequence of </a:t>
            </a:r>
            <a:r>
              <a:rPr lang="en-US" sz="2000" dirty="0" smtClean="0">
                <a:latin typeface="+mn-lt"/>
              </a:rPr>
              <a:t>bits; </a:t>
            </a:r>
            <a:r>
              <a:rPr lang="en-US" sz="2000" dirty="0">
                <a:latin typeface="+mn-lt"/>
              </a:rPr>
              <a:t>the remote DCE then signals this sequence to the remote </a:t>
            </a:r>
            <a:r>
              <a:rPr lang="en-US" sz="2000" dirty="0" err="1" smtClean="0">
                <a:latin typeface="+mn-lt"/>
              </a:rPr>
              <a:t>DTE</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428716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2924" y="495446"/>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Serial Cables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1901" y="1566100"/>
            <a:ext cx="4700588" cy="438226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6" y="2690622"/>
            <a:ext cx="3289010" cy="213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71452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95445"/>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Serial Bandwidth</a:t>
            </a:r>
          </a:p>
        </p:txBody>
      </p:sp>
      <p:sp>
        <p:nvSpPr>
          <p:cNvPr id="2" name="Rectangle 1"/>
          <p:cNvSpPr/>
          <p:nvPr/>
        </p:nvSpPr>
        <p:spPr>
          <a:xfrm>
            <a:off x="566382" y="1497585"/>
            <a:ext cx="8267700" cy="646331"/>
          </a:xfrm>
          <a:prstGeom prst="rect">
            <a:avLst/>
          </a:prstGeom>
        </p:spPr>
        <p:txBody>
          <a:bodyPr wrap="square">
            <a:spAutoFit/>
          </a:bodyPr>
          <a:lstStyle/>
          <a:p>
            <a:pPr algn="l"/>
            <a:r>
              <a:rPr lang="en-US" sz="2000" dirty="0"/>
              <a:t>Bandwidth</a:t>
            </a:r>
            <a:r>
              <a:rPr lang="en-US" sz="2000" b="1" dirty="0"/>
              <a:t> </a:t>
            </a:r>
            <a:r>
              <a:rPr lang="en-US" sz="2000" dirty="0"/>
              <a:t>refers to the rate at which data is transferred over the communication link.</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2577" y="2143915"/>
            <a:ext cx="5545327" cy="4652839"/>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476376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050" y="454502"/>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WAN Encapsulation Protocols</a:t>
            </a:r>
          </a:p>
        </p:txBody>
      </p:sp>
      <p:sp>
        <p:nvSpPr>
          <p:cNvPr id="2" name="Rectangle 1"/>
          <p:cNvSpPr/>
          <p:nvPr/>
        </p:nvSpPr>
        <p:spPr>
          <a:xfrm>
            <a:off x="400050" y="1505232"/>
            <a:ext cx="8267700" cy="646331"/>
          </a:xfrm>
          <a:prstGeom prst="rect">
            <a:avLst/>
          </a:prstGeom>
        </p:spPr>
        <p:txBody>
          <a:bodyPr wrap="square">
            <a:spAutoFit/>
          </a:bodyPr>
          <a:lstStyle/>
          <a:p>
            <a:pPr algn="l"/>
            <a:r>
              <a:rPr lang="en-US" sz="2000" dirty="0" smtClean="0"/>
              <a:t>Data is </a:t>
            </a:r>
            <a:r>
              <a:rPr lang="en-US" sz="2000" dirty="0"/>
              <a:t>encapsulated into frames before crossing the WAN </a:t>
            </a:r>
            <a:r>
              <a:rPr lang="en-US" sz="2000" dirty="0" smtClean="0"/>
              <a:t>link; an appropriate </a:t>
            </a:r>
            <a:r>
              <a:rPr lang="en-US" sz="2000" dirty="0"/>
              <a:t>Layer 2 encapsulation type must be configured.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032" y="2288041"/>
            <a:ext cx="5201735" cy="4362448"/>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94165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0050" y="468150"/>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HDLC Encapsulation</a:t>
            </a:r>
          </a:p>
        </p:txBody>
      </p:sp>
      <p:sp>
        <p:nvSpPr>
          <p:cNvPr id="2" name="Rectangle 1"/>
          <p:cNvSpPr/>
          <p:nvPr/>
        </p:nvSpPr>
        <p:spPr>
          <a:xfrm>
            <a:off x="400050" y="1641710"/>
            <a:ext cx="8267700" cy="318548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Bit-oriented, </a:t>
            </a:r>
            <a:r>
              <a:rPr lang="en-US" sz="2000" dirty="0">
                <a:latin typeface="+mn-lt"/>
              </a:rPr>
              <a:t>synchronous data link layer protocol developed by the International Organization for Standardization (ISO</a:t>
            </a:r>
            <a:r>
              <a:rPr lang="en-US" sz="2000" dirty="0" smtClean="0">
                <a:latin typeface="+mn-lt"/>
              </a:rPr>
              <a:t>).</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Uses synchronous serial transmission to provide error-free communication between two </a:t>
            </a:r>
            <a:r>
              <a:rPr lang="en-US" sz="2000" dirty="0" smtClean="0">
                <a:latin typeface="+mn-lt"/>
              </a:rPr>
              <a:t>points.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Defines a Layer 2 framing structure that allows for flow control and error control through the use of </a:t>
            </a:r>
            <a:r>
              <a:rPr lang="en-US" sz="2000" dirty="0" smtClean="0">
                <a:latin typeface="+mn-lt"/>
              </a:rPr>
              <a:t>acknowledgments.</a:t>
            </a:r>
            <a:endParaRPr lang="en-US" sz="2000" dirty="0">
              <a:latin typeface="+mn-lt"/>
            </a:endParaRP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Cisco has developed an extension to the HLDC protocol to solve the inability to provide multiprotocol support (Cisco HLDC also referred to as </a:t>
            </a:r>
            <a:r>
              <a:rPr lang="en-US" sz="2000" dirty="0" err="1">
                <a:latin typeface="+mn-lt"/>
              </a:rPr>
              <a:t>cHDLC</a:t>
            </a:r>
            <a:r>
              <a:rPr lang="en-US" sz="2000" dirty="0" smtClean="0">
                <a:latin typeface="+mn-lt"/>
              </a:rPr>
              <a:t>).</a:t>
            </a:r>
            <a:endParaRPr lang="en-US" sz="2000" dirty="0">
              <a:latin typeface="+mn-lt"/>
            </a:endParaRPr>
          </a:p>
        </p:txBody>
      </p:sp>
    </p:spTree>
    <p:extLst>
      <p:ext uri="{BB962C8B-B14F-4D97-AF65-F5344CB8AC3E}">
        <p14:creationId xmlns:p14="http://schemas.microsoft.com/office/powerpoint/2010/main" val="21363757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5613" y="427207"/>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HDLC Frame Types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053" y="1646919"/>
            <a:ext cx="5358172" cy="4086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610225" y="1401259"/>
            <a:ext cx="3114675" cy="1200329"/>
          </a:xfrm>
          <a:prstGeom prst="rect">
            <a:avLst/>
          </a:prstGeom>
        </p:spPr>
        <p:txBody>
          <a:bodyPr wrap="square">
            <a:spAutoFit/>
          </a:bodyPr>
          <a:lstStyle/>
          <a:p>
            <a:pPr marL="177800" indent="-177800" algn="l">
              <a:buFont typeface="Arial" panose="020B0604020202020204" pitchFamily="34" charset="0"/>
              <a:buChar char="•"/>
            </a:pPr>
            <a:r>
              <a:rPr lang="en-US" sz="1600" dirty="0" smtClean="0"/>
              <a:t>The </a:t>
            </a:r>
            <a:r>
              <a:rPr lang="en-US" sz="1600" b="1" dirty="0" smtClean="0"/>
              <a:t>Flag</a:t>
            </a:r>
            <a:r>
              <a:rPr lang="en-US" sz="1600" dirty="0" smtClean="0"/>
              <a:t> </a:t>
            </a:r>
            <a:r>
              <a:rPr lang="en-US" sz="1600" dirty="0"/>
              <a:t>field initiates and terminates error </a:t>
            </a:r>
            <a:r>
              <a:rPr lang="en-US" sz="1600" dirty="0" smtClean="0"/>
              <a:t>checking, and the frame </a:t>
            </a:r>
            <a:r>
              <a:rPr lang="en-US" sz="1600" dirty="0"/>
              <a:t>always starts and ends with an 8-bit flag </a:t>
            </a:r>
            <a:r>
              <a:rPr lang="en-US" sz="1600" dirty="0" smtClean="0"/>
              <a:t>field, 01111110.</a:t>
            </a:r>
            <a:endParaRPr lang="en-US" sz="1600" dirty="0"/>
          </a:p>
        </p:txBody>
      </p:sp>
      <p:sp>
        <p:nvSpPr>
          <p:cNvPr id="4" name="TextBox 3"/>
          <p:cNvSpPr txBox="1"/>
          <p:nvPr/>
        </p:nvSpPr>
        <p:spPr>
          <a:xfrm>
            <a:off x="4705350" y="2830896"/>
            <a:ext cx="4040982" cy="1200329"/>
          </a:xfrm>
          <a:prstGeom prst="rect">
            <a:avLst/>
          </a:prstGeom>
          <a:noFill/>
        </p:spPr>
        <p:txBody>
          <a:bodyPr wrap="square" rtlCol="0">
            <a:spAutoFit/>
          </a:bodyPr>
          <a:lstStyle/>
          <a:p>
            <a:pPr marL="177800" indent="-177800" algn="l">
              <a:buFont typeface="Arial" panose="020B0604020202020204" pitchFamily="34" charset="0"/>
              <a:buChar char="•"/>
            </a:pPr>
            <a:r>
              <a:rPr lang="en-US" sz="1600" dirty="0"/>
              <a:t>I-frames carry upper layer information and some control </a:t>
            </a:r>
            <a:r>
              <a:rPr lang="en-US" sz="1600" dirty="0" smtClean="0"/>
              <a:t>information; sends </a:t>
            </a:r>
            <a:r>
              <a:rPr lang="en-US" sz="1600" dirty="0"/>
              <a:t>and receives sequence numbers, and the poll final (P/F) bit performs flow and error </a:t>
            </a:r>
            <a:r>
              <a:rPr lang="en-US" sz="1600" dirty="0" smtClean="0"/>
              <a:t>control.</a:t>
            </a:r>
            <a:endParaRPr lang="en-US" sz="1600" dirty="0"/>
          </a:p>
        </p:txBody>
      </p:sp>
      <p:sp>
        <p:nvSpPr>
          <p:cNvPr id="5" name="TextBox 4"/>
          <p:cNvSpPr txBox="1"/>
          <p:nvPr/>
        </p:nvSpPr>
        <p:spPr>
          <a:xfrm>
            <a:off x="4726782" y="4147783"/>
            <a:ext cx="4019550" cy="978729"/>
          </a:xfrm>
          <a:prstGeom prst="rect">
            <a:avLst/>
          </a:prstGeom>
          <a:noFill/>
        </p:spPr>
        <p:txBody>
          <a:bodyPr wrap="square" rtlCol="0">
            <a:spAutoFit/>
          </a:bodyPr>
          <a:lstStyle/>
          <a:p>
            <a:pPr marL="177800" indent="-177800" algn="l">
              <a:buFont typeface="Arial" panose="020B0604020202020204" pitchFamily="34" charset="0"/>
              <a:buChar char="•"/>
            </a:pPr>
            <a:r>
              <a:rPr lang="en-US" sz="1600" dirty="0" smtClean="0"/>
              <a:t>S-frames </a:t>
            </a:r>
            <a:r>
              <a:rPr lang="en-US" sz="1600" dirty="0"/>
              <a:t>provide control </a:t>
            </a:r>
            <a:r>
              <a:rPr lang="en-US" sz="1600" dirty="0" smtClean="0"/>
              <a:t>information – Request </a:t>
            </a:r>
            <a:r>
              <a:rPr lang="en-US" sz="1600" dirty="0"/>
              <a:t>and suspend transmission, report on status, and acknowledge receipt of </a:t>
            </a:r>
            <a:r>
              <a:rPr lang="en-US" sz="1600" dirty="0" smtClean="0"/>
              <a:t>I-frame.</a:t>
            </a:r>
            <a:endParaRPr lang="en-US" sz="1600" dirty="0"/>
          </a:p>
        </p:txBody>
      </p:sp>
      <p:sp>
        <p:nvSpPr>
          <p:cNvPr id="6" name="TextBox 5"/>
          <p:cNvSpPr txBox="1"/>
          <p:nvPr/>
        </p:nvSpPr>
        <p:spPr>
          <a:xfrm>
            <a:off x="4726782" y="5294833"/>
            <a:ext cx="3395664" cy="535531"/>
          </a:xfrm>
          <a:prstGeom prst="rect">
            <a:avLst/>
          </a:prstGeom>
          <a:noFill/>
        </p:spPr>
        <p:txBody>
          <a:bodyPr wrap="square" rtlCol="0">
            <a:spAutoFit/>
          </a:bodyPr>
          <a:lstStyle/>
          <a:p>
            <a:pPr marL="177800" indent="-177800" algn="l">
              <a:buFont typeface="Arial" panose="020B0604020202020204" pitchFamily="34" charset="0"/>
              <a:buChar char="•"/>
            </a:pPr>
            <a:r>
              <a:rPr lang="en-US" sz="1600" dirty="0"/>
              <a:t>U-frames support control purposes and are not </a:t>
            </a:r>
            <a:r>
              <a:rPr lang="en-US" sz="1600" dirty="0" smtClean="0"/>
              <a:t>sequenced.</a:t>
            </a:r>
            <a:endParaRPr lang="en-US" sz="1600" dirty="0"/>
          </a:p>
        </p:txBody>
      </p:sp>
    </p:spTree>
    <p:extLst>
      <p:ext uri="{BB962C8B-B14F-4D97-AF65-F5344CB8AC3E}">
        <p14:creationId xmlns:p14="http://schemas.microsoft.com/office/powerpoint/2010/main" val="1769998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4494" y="454502"/>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Configuring HDLC Encapsulation</a:t>
            </a:r>
          </a:p>
        </p:txBody>
      </p:sp>
      <p:sp>
        <p:nvSpPr>
          <p:cNvPr id="2" name="TextBox 1"/>
          <p:cNvSpPr txBox="1"/>
          <p:nvPr/>
        </p:nvSpPr>
        <p:spPr>
          <a:xfrm>
            <a:off x="394932" y="1608363"/>
            <a:ext cx="8362950" cy="1902059"/>
          </a:xfrm>
          <a:prstGeom prst="rect">
            <a:avLst/>
          </a:prstGeom>
          <a:noFill/>
        </p:spPr>
        <p:txBody>
          <a:bodyPr wrap="square" rtlCol="0">
            <a:spAutoFit/>
          </a:bodyPr>
          <a:lstStyle/>
          <a:p>
            <a:pPr marL="236538" indent="-236538" algn="l" defTabSz="814388">
              <a:lnSpc>
                <a:spcPct val="95000"/>
              </a:lnSpc>
              <a:spcBef>
                <a:spcPct val="50000"/>
              </a:spcBef>
              <a:buClr>
                <a:srgbClr val="708CA1"/>
              </a:buClr>
              <a:buFont typeface="Wingdings" pitchFamily="2" charset="2"/>
              <a:buChar char="§"/>
            </a:pPr>
            <a:r>
              <a:rPr lang="en-US" sz="2000" dirty="0" smtClean="0">
                <a:latin typeface="+mn-lt"/>
              </a:rPr>
              <a:t>Default encapsulation method </a:t>
            </a:r>
            <a:r>
              <a:rPr lang="en-US" sz="2000" dirty="0">
                <a:latin typeface="+mn-lt"/>
              </a:rPr>
              <a:t>used by Cisco devices on synchronous serial lines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Point-to-point protocol on leased lines between two Cisco devices</a:t>
            </a:r>
          </a:p>
          <a:p>
            <a:pPr marL="236538" indent="-236538" algn="l" defTabSz="814388">
              <a:lnSpc>
                <a:spcPct val="95000"/>
              </a:lnSpc>
              <a:spcBef>
                <a:spcPct val="50000"/>
              </a:spcBef>
              <a:buClr>
                <a:srgbClr val="708CA1"/>
              </a:buClr>
              <a:buFont typeface="Wingdings" pitchFamily="2" charset="2"/>
              <a:buChar char="§"/>
            </a:pPr>
            <a:r>
              <a:rPr lang="en-US" sz="2000" dirty="0">
                <a:latin typeface="+mn-lt"/>
              </a:rPr>
              <a:t>Connecting to a non-Cisco device, use synchronous PPP</a:t>
            </a:r>
          </a:p>
          <a:p>
            <a:pPr algn="l"/>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62" y="3565008"/>
            <a:ext cx="8040237" cy="1780338"/>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1627568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9975" y="541165"/>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8009"/>
          <a:stretch/>
        </p:blipFill>
        <p:spPr bwMode="auto">
          <a:xfrm>
            <a:off x="43543" y="1748863"/>
            <a:ext cx="4733880" cy="39142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706" y="1714517"/>
            <a:ext cx="4571294" cy="4110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8193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2059" y="466417"/>
            <a:ext cx="8145462" cy="838200"/>
          </a:xfrm>
        </p:spPr>
        <p:txBody>
          <a:bodyPr/>
          <a:lstStyle/>
          <a:p>
            <a:pPr eaLnBrk="1" hangingPunct="1"/>
            <a:r>
              <a:rPr lang="en-US" dirty="0" smtClean="0">
                <a:ea typeface="ＭＳ Ｐゴシック" pitchFamily="34" charset="-128"/>
              </a:rPr>
              <a:t>Chapter 3</a:t>
            </a:r>
          </a:p>
        </p:txBody>
      </p:sp>
      <p:sp>
        <p:nvSpPr>
          <p:cNvPr id="6147" name="Rectangle 3"/>
          <p:cNvSpPr>
            <a:spLocks noGrp="1" noChangeArrowheads="1"/>
          </p:cNvSpPr>
          <p:nvPr>
            <p:ph idx="1"/>
          </p:nvPr>
        </p:nvSpPr>
        <p:spPr>
          <a:xfrm>
            <a:off x="529349" y="1547197"/>
            <a:ext cx="8131175" cy="4437062"/>
          </a:xfrm>
        </p:spPr>
        <p:txBody>
          <a:bodyPr/>
          <a:lstStyle/>
          <a:p>
            <a:pPr marL="0" indent="0" eaLnBrk="1" hangingPunct="1">
              <a:buFont typeface="Wingdings" pitchFamily="2" charset="2"/>
              <a:buNone/>
            </a:pPr>
            <a:r>
              <a:rPr lang="en-US" sz="2000" dirty="0" smtClean="0">
                <a:cs typeface="Arial" charset="0"/>
              </a:rPr>
              <a:t>3.1  Serial Point-to-Point Overview</a:t>
            </a:r>
          </a:p>
          <a:p>
            <a:pPr marL="0" indent="0" eaLnBrk="1" hangingPunct="1">
              <a:buFont typeface="Wingdings" pitchFamily="2" charset="2"/>
              <a:buNone/>
            </a:pPr>
            <a:r>
              <a:rPr lang="en-US" sz="2000" dirty="0">
                <a:cs typeface="Arial" charset="0"/>
              </a:rPr>
              <a:t>3</a:t>
            </a:r>
            <a:r>
              <a:rPr lang="en-US" sz="2000" dirty="0" smtClean="0">
                <a:cs typeface="Arial" charset="0"/>
              </a:rPr>
              <a:t>.2  PPP Operation</a:t>
            </a:r>
          </a:p>
          <a:p>
            <a:pPr marL="0" indent="0" eaLnBrk="1" hangingPunct="1">
              <a:buFont typeface="Wingdings" pitchFamily="2" charset="2"/>
              <a:buNone/>
            </a:pPr>
            <a:r>
              <a:rPr lang="en-US" sz="2000" dirty="0" smtClean="0">
                <a:cs typeface="Arial" charset="0"/>
              </a:rPr>
              <a:t>3.3  Configuring PPP</a:t>
            </a:r>
          </a:p>
          <a:p>
            <a:pPr marL="0" indent="0" eaLnBrk="1" hangingPunct="1">
              <a:buFont typeface="Wingdings" pitchFamily="2" charset="2"/>
              <a:buNone/>
            </a:pPr>
            <a:r>
              <a:rPr lang="en-US" sz="2000" dirty="0">
                <a:cs typeface="Arial" charset="0"/>
              </a:rPr>
              <a:t>3</a:t>
            </a:r>
            <a:r>
              <a:rPr lang="en-US" sz="2000" dirty="0" smtClean="0">
                <a:cs typeface="Arial" charset="0"/>
              </a:rPr>
              <a:t>.4  Troubleshooting WAN Connectivity</a:t>
            </a:r>
          </a:p>
          <a:p>
            <a:pPr marL="0" indent="0" eaLnBrk="1" hangingPunct="1">
              <a:buFont typeface="Wingdings" pitchFamily="2" charset="2"/>
              <a:buNone/>
            </a:pPr>
            <a:r>
              <a:rPr lang="en-US" sz="2000" dirty="0" smtClean="0">
                <a:cs typeface="Arial" charset="0"/>
              </a:rPr>
              <a:t>3.5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02238" y="452910"/>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 (cont.)</a:t>
            </a:r>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463" b="1"/>
          <a:stretch/>
        </p:blipFill>
        <p:spPr bwMode="auto">
          <a:xfrm>
            <a:off x="1743468" y="2334349"/>
            <a:ext cx="5701102" cy="4359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4419" y="1462086"/>
            <a:ext cx="5701101" cy="899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31549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3269" y="1725336"/>
            <a:ext cx="5352967" cy="469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56109" y="542689"/>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 (cont.)</a:t>
            </a:r>
          </a:p>
        </p:txBody>
      </p:sp>
      <p:pic>
        <p:nvPicPr>
          <p:cNvPr id="8"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158989" y="1411369"/>
            <a:ext cx="5333631" cy="361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95206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1018"/>
          <a:stretch/>
        </p:blipFill>
        <p:spPr bwMode="auto">
          <a:xfrm>
            <a:off x="2340944" y="1516033"/>
            <a:ext cx="4407518" cy="3840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99268" y="489677"/>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 (cont.)</a:t>
            </a:r>
          </a:p>
        </p:txBody>
      </p:sp>
      <p:pic>
        <p:nvPicPr>
          <p:cNvPr id="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395537" y="1327877"/>
            <a:ext cx="4352925" cy="29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944" y="5238168"/>
            <a:ext cx="4407518" cy="927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0463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392" y="477021"/>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 (cont.)</a:t>
            </a:r>
          </a:p>
        </p:txBody>
      </p:sp>
      <p:pic>
        <p:nvPicPr>
          <p:cNvPr id="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892" r="1588"/>
          <a:stretch/>
        </p:blipFill>
        <p:spPr bwMode="auto">
          <a:xfrm>
            <a:off x="2366428" y="2482214"/>
            <a:ext cx="4361385" cy="2095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366427" y="2204645"/>
            <a:ext cx="4361385" cy="295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8518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04392" y="477021"/>
            <a:ext cx="8145462" cy="838200"/>
          </a:xfrm>
        </p:spPr>
        <p:txBody>
          <a:bodyPr/>
          <a:lstStyle/>
          <a:p>
            <a:pPr eaLnBrk="1" hangingPunct="1"/>
            <a:r>
              <a:rPr lang="en-US" sz="1800" dirty="0" smtClean="0">
                <a:ea typeface="ＭＳ Ｐゴシック" pitchFamily="34" charset="-128"/>
              </a:rPr>
              <a:t>HDLC Encapsulation</a:t>
            </a:r>
            <a:br>
              <a:rPr lang="en-US" sz="1800" dirty="0" smtClean="0">
                <a:ea typeface="ＭＳ Ｐゴシック" pitchFamily="34" charset="-128"/>
              </a:rPr>
            </a:br>
            <a:r>
              <a:rPr lang="en-US" dirty="0" smtClean="0">
                <a:ea typeface="ＭＳ Ｐゴシック" pitchFamily="34" charset="-128"/>
              </a:rPr>
              <a:t>Troubleshooting a Serial Interface (cont.)</a:t>
            </a:r>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2776" b="-1"/>
          <a:stretch/>
        </p:blipFill>
        <p:spPr bwMode="auto">
          <a:xfrm>
            <a:off x="2748801" y="2567679"/>
            <a:ext cx="4352925" cy="2668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50000"/>
          <a:stretch/>
        </p:blipFill>
        <p:spPr bwMode="auto">
          <a:xfrm>
            <a:off x="2748801" y="2272717"/>
            <a:ext cx="4352925" cy="29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683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ea typeface="ＭＳ Ｐゴシック" pitchFamily="34" charset="-128"/>
              </a:rPr>
              <a:t>3.2 </a:t>
            </a:r>
            <a:r>
              <a:rPr lang="en-US" sz="2400" dirty="0">
                <a:ea typeface="ＭＳ Ｐゴシック" pitchFamily="34" charset="-128"/>
              </a:rPr>
              <a:t>PPP Operation</a:t>
            </a:r>
            <a:endParaRPr lang="en-US" sz="2400" dirty="0" smtClean="0">
              <a:solidFill>
                <a:schemeClr val="folHlink"/>
              </a:solidFill>
            </a:endParaRPr>
          </a:p>
        </p:txBody>
      </p:sp>
    </p:spTree>
    <p:extLst>
      <p:ext uri="{BB962C8B-B14F-4D97-AF65-F5344CB8AC3E}">
        <p14:creationId xmlns:p14="http://schemas.microsoft.com/office/powerpoint/2010/main" val="1113767241"/>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8873" y="486239"/>
            <a:ext cx="8145462" cy="838200"/>
          </a:xfrm>
        </p:spPr>
        <p:txBody>
          <a:bodyPr/>
          <a:lstStyle/>
          <a:p>
            <a:pPr eaLnBrk="1" hangingPunct="1"/>
            <a:r>
              <a:rPr lang="en-US" sz="1800" dirty="0" smtClean="0">
                <a:ea typeface="ＭＳ Ｐゴシック" pitchFamily="34" charset="-128"/>
              </a:rPr>
              <a:t>Benefits of PPP</a:t>
            </a:r>
            <a:br>
              <a:rPr lang="en-US" sz="1800" dirty="0" smtClean="0">
                <a:ea typeface="ＭＳ Ｐゴシック" pitchFamily="34" charset="-128"/>
              </a:rPr>
            </a:br>
            <a:r>
              <a:rPr lang="en-US" dirty="0" smtClean="0">
                <a:ea typeface="ＭＳ Ｐゴシック" pitchFamily="34" charset="-128"/>
              </a:rPr>
              <a:t>Introducing PPP</a:t>
            </a:r>
          </a:p>
        </p:txBody>
      </p:sp>
      <p:sp>
        <p:nvSpPr>
          <p:cNvPr id="3" name="TextBox 2"/>
          <p:cNvSpPr txBox="1"/>
          <p:nvPr/>
        </p:nvSpPr>
        <p:spPr>
          <a:xfrm>
            <a:off x="441672" y="1324439"/>
            <a:ext cx="3644468" cy="5232202"/>
          </a:xfrm>
          <a:prstGeom prst="rect">
            <a:avLst/>
          </a:prstGeom>
          <a:noFill/>
        </p:spPr>
        <p:txBody>
          <a:bodyPr wrap="square" rtlCol="0">
            <a:spAutoFit/>
          </a:bodyPr>
          <a:lstStyle/>
          <a:p>
            <a:pPr algn="l" defTabSz="814388">
              <a:lnSpc>
                <a:spcPct val="95000"/>
              </a:lnSpc>
              <a:spcBef>
                <a:spcPct val="50000"/>
              </a:spcBef>
              <a:buClr>
                <a:srgbClr val="708CA1"/>
              </a:buClr>
            </a:pPr>
            <a:r>
              <a:rPr lang="en-US" sz="2000" dirty="0">
                <a:latin typeface="+mn-lt"/>
              </a:rPr>
              <a:t>PPP contains three main components:</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HDLC protocol for encapsulating datagrams over point-to-point links</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Extensible Link Control Protocol (LCP) to establish, configure, and test the data link </a:t>
            </a:r>
            <a:r>
              <a:rPr lang="en-US" sz="2000" dirty="0" smtClean="0">
                <a:latin typeface="+mn-lt"/>
              </a:rPr>
              <a:t>connection</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Family of Network Control Protocols (NCPs) </a:t>
            </a:r>
            <a:r>
              <a:rPr lang="en-US" sz="2000" dirty="0" smtClean="0">
                <a:latin typeface="+mn-lt"/>
              </a:rPr>
              <a:t>to establish </a:t>
            </a:r>
            <a:r>
              <a:rPr lang="en-US" sz="2000" dirty="0">
                <a:latin typeface="+mn-lt"/>
              </a:rPr>
              <a:t>and </a:t>
            </a:r>
            <a:r>
              <a:rPr lang="en-US" sz="2000" dirty="0" smtClean="0">
                <a:latin typeface="+mn-lt"/>
              </a:rPr>
              <a:t>configure </a:t>
            </a:r>
            <a:r>
              <a:rPr lang="en-US" sz="2000" dirty="0">
                <a:latin typeface="+mn-lt"/>
              </a:rPr>
              <a:t>different network layer protocols (IPv4, IPv6, </a:t>
            </a:r>
            <a:r>
              <a:rPr lang="en-US" sz="2000" dirty="0" smtClean="0">
                <a:latin typeface="+mn-lt"/>
              </a:rPr>
              <a:t>AppleTalk</a:t>
            </a:r>
            <a:r>
              <a:rPr lang="en-US" sz="2000" dirty="0">
                <a:latin typeface="+mn-lt"/>
              </a:rPr>
              <a:t>, Novell </a:t>
            </a:r>
            <a:r>
              <a:rPr lang="en-US" sz="2000" dirty="0" smtClean="0">
                <a:latin typeface="+mn-lt"/>
              </a:rPr>
              <a:t>IPX, </a:t>
            </a:r>
            <a:r>
              <a:rPr lang="en-US" sz="2000" dirty="0">
                <a:latin typeface="+mn-lt"/>
              </a:rPr>
              <a:t>and SNA Control Protocol)</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859" y="1617392"/>
            <a:ext cx="4752375" cy="4646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59420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377" y="450566"/>
            <a:ext cx="8145462" cy="838200"/>
          </a:xfrm>
        </p:spPr>
        <p:txBody>
          <a:bodyPr/>
          <a:lstStyle/>
          <a:p>
            <a:pPr eaLnBrk="1" hangingPunct="1"/>
            <a:r>
              <a:rPr lang="en-US" sz="1800" dirty="0" smtClean="0">
                <a:ea typeface="ＭＳ Ｐゴシック" pitchFamily="34" charset="-128"/>
              </a:rPr>
              <a:t>Benefits of PPP</a:t>
            </a:r>
            <a:br>
              <a:rPr lang="en-US" sz="1800" dirty="0" smtClean="0">
                <a:ea typeface="ＭＳ Ｐゴシック" pitchFamily="34" charset="-128"/>
              </a:rPr>
            </a:br>
            <a:r>
              <a:rPr lang="en-US" dirty="0" smtClean="0">
                <a:ea typeface="ＭＳ Ｐゴシック" pitchFamily="34" charset="-128"/>
              </a:rPr>
              <a:t>Advantages of PPP</a:t>
            </a:r>
          </a:p>
        </p:txBody>
      </p:sp>
      <p:sp>
        <p:nvSpPr>
          <p:cNvPr id="3" name="TextBox 2"/>
          <p:cNvSpPr txBox="1"/>
          <p:nvPr/>
        </p:nvSpPr>
        <p:spPr>
          <a:xfrm>
            <a:off x="426431" y="1614188"/>
            <a:ext cx="8260369" cy="2015936"/>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not proprietary</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includes many features not available in HDLC</a:t>
            </a:r>
          </a:p>
          <a:p>
            <a:pPr marL="693738" lvl="2" indent="-236538" algn="l" defTabSz="814388">
              <a:lnSpc>
                <a:spcPct val="95000"/>
              </a:lnSpc>
              <a:spcBef>
                <a:spcPct val="50000"/>
              </a:spcBef>
              <a:buClr>
                <a:srgbClr val="708CA1"/>
              </a:buClr>
              <a:buFont typeface="Wingdings" pitchFamily="2" charset="2"/>
              <a:buChar char="§"/>
            </a:pPr>
            <a:r>
              <a:rPr lang="en-US" sz="2000" dirty="0" smtClean="0">
                <a:latin typeface="+mn-lt"/>
              </a:rPr>
              <a:t>Link </a:t>
            </a:r>
            <a:r>
              <a:rPr lang="en-US" sz="2000" dirty="0">
                <a:latin typeface="+mn-lt"/>
              </a:rPr>
              <a:t>quality management feature monitors the quality of the </a:t>
            </a:r>
            <a:r>
              <a:rPr lang="en-US" sz="2000" dirty="0" smtClean="0">
                <a:latin typeface="+mn-lt"/>
              </a:rPr>
              <a:t>link. </a:t>
            </a:r>
            <a:r>
              <a:rPr lang="en-US" sz="2000" dirty="0">
                <a:latin typeface="+mn-lt"/>
              </a:rPr>
              <a:t>If too many errors are detected, PPP takes </a:t>
            </a:r>
            <a:r>
              <a:rPr lang="en-US" sz="2000" dirty="0" smtClean="0">
                <a:latin typeface="+mn-lt"/>
              </a:rPr>
              <a:t>down the link</a:t>
            </a:r>
            <a:endParaRPr lang="en-US" sz="2000" dirty="0">
              <a:latin typeface="+mn-lt"/>
            </a:endParaRPr>
          </a:p>
          <a:p>
            <a:pPr marL="693738" lvl="2" indent="-236538" algn="l" defTabSz="814388">
              <a:lnSpc>
                <a:spcPct val="95000"/>
              </a:lnSpc>
              <a:spcBef>
                <a:spcPct val="50000"/>
              </a:spcBef>
              <a:buClr>
                <a:srgbClr val="708CA1"/>
              </a:buClr>
              <a:buFont typeface="Wingdings" pitchFamily="2" charset="2"/>
              <a:buChar char="§"/>
            </a:pPr>
            <a:r>
              <a:rPr lang="en-US" sz="2000" dirty="0" smtClean="0">
                <a:latin typeface="+mn-lt"/>
              </a:rPr>
              <a:t>Supports </a:t>
            </a:r>
            <a:r>
              <a:rPr lang="en-US" sz="2000" dirty="0">
                <a:latin typeface="+mn-lt"/>
              </a:rPr>
              <a:t>PAP and CHAP </a:t>
            </a:r>
            <a:r>
              <a:rPr lang="en-US" sz="2000" dirty="0" smtClean="0">
                <a:latin typeface="+mn-lt"/>
              </a:rPr>
              <a:t>authentication</a:t>
            </a:r>
            <a:endParaRPr lang="en-US" sz="2000" dirty="0">
              <a:latin typeface="+mn-lt"/>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161" y="3885372"/>
            <a:ext cx="6447494" cy="2042988"/>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082654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6912" y="45056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Layered Architecture</a:t>
            </a:r>
          </a:p>
        </p:txBody>
      </p:sp>
      <p:sp>
        <p:nvSpPr>
          <p:cNvPr id="2" name="TextBox 1"/>
          <p:cNvSpPr txBox="1"/>
          <p:nvPr/>
        </p:nvSpPr>
        <p:spPr>
          <a:xfrm>
            <a:off x="480204" y="1708190"/>
            <a:ext cx="2294626" cy="3616375"/>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LCP sets up the PPP connection and its parameters </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NCPs handle higher layer protocol configurations</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LCP terminates the PPP connection</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1838" y="1598295"/>
            <a:ext cx="5343525" cy="4514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06635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3" y="46580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Control Protocol (LCP)</a:t>
            </a:r>
          </a:p>
        </p:txBody>
      </p:sp>
      <p:sp>
        <p:nvSpPr>
          <p:cNvPr id="3" name="TextBox 2"/>
          <p:cNvSpPr txBox="1"/>
          <p:nvPr/>
        </p:nvSpPr>
        <p:spPr>
          <a:xfrm>
            <a:off x="488253" y="1488776"/>
            <a:ext cx="2755819" cy="5309146"/>
          </a:xfrm>
          <a:prstGeom prst="rect">
            <a:avLst/>
          </a:prstGeom>
          <a:noFill/>
        </p:spPr>
        <p:txBody>
          <a:bodyPr wrap="square" rtlCol="0">
            <a:spAutoFit/>
          </a:bodyPr>
          <a:lstStyle/>
          <a:p>
            <a:pPr algn="l"/>
            <a:r>
              <a:rPr lang="en-US" sz="2000" dirty="0" smtClean="0"/>
              <a:t>LCP </a:t>
            </a:r>
            <a:r>
              <a:rPr lang="en-US" sz="2000" dirty="0"/>
              <a:t>provides automatic configuration of the interfaces at each end, including:</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Handling varying limits on packet </a:t>
            </a:r>
            <a:r>
              <a:rPr lang="en-US" sz="2000" dirty="0" smtClean="0">
                <a:latin typeface="+mn-lt"/>
              </a:rPr>
              <a:t>size.</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Detecting common misconfiguration </a:t>
            </a:r>
            <a:r>
              <a:rPr lang="en-US" sz="2000" dirty="0" smtClean="0">
                <a:latin typeface="+mn-lt"/>
              </a:rPr>
              <a:t>errors.</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Terminating the </a:t>
            </a:r>
            <a:r>
              <a:rPr lang="en-US" sz="2000" dirty="0" smtClean="0">
                <a:latin typeface="+mn-lt"/>
              </a:rPr>
              <a:t>link.</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Determining when a link is functioning properly or when it is </a:t>
            </a:r>
            <a:r>
              <a:rPr lang="en-US" sz="2000" dirty="0" smtClean="0">
                <a:latin typeface="+mn-lt"/>
              </a:rPr>
              <a:t>failing.</a:t>
            </a:r>
            <a:endParaRPr lang="en-US" sz="2000" dirty="0">
              <a:latin typeface="+mn-lt"/>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585" y="1672590"/>
            <a:ext cx="5238750" cy="4457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00728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8411" y="425474"/>
            <a:ext cx="8145462" cy="838200"/>
          </a:xfrm>
        </p:spPr>
        <p:txBody>
          <a:bodyPr/>
          <a:lstStyle/>
          <a:p>
            <a:pPr eaLnBrk="1" hangingPunct="1"/>
            <a:r>
              <a:rPr lang="en-US" dirty="0" smtClean="0">
                <a:ea typeface="ＭＳ Ｐゴシック" pitchFamily="34" charset="-128"/>
              </a:rPr>
              <a:t>Chapter 3: Objectives</a:t>
            </a:r>
          </a:p>
        </p:txBody>
      </p:sp>
      <p:sp>
        <p:nvSpPr>
          <p:cNvPr id="6147" name="Rectangle 3"/>
          <p:cNvSpPr>
            <a:spLocks noGrp="1" noChangeArrowheads="1"/>
          </p:cNvSpPr>
          <p:nvPr>
            <p:ph idx="1"/>
          </p:nvPr>
        </p:nvSpPr>
        <p:spPr>
          <a:xfrm>
            <a:off x="514422" y="1444317"/>
            <a:ext cx="8131175" cy="4437062"/>
          </a:xfrm>
        </p:spPr>
        <p:txBody>
          <a:bodyPr/>
          <a:lstStyle/>
          <a:p>
            <a:pPr marL="0" indent="0">
              <a:buNone/>
            </a:pPr>
            <a:r>
              <a:rPr lang="en-US" sz="2000" dirty="0"/>
              <a:t>In this </a:t>
            </a:r>
            <a:r>
              <a:rPr lang="en-US" sz="2000" dirty="0" smtClean="0"/>
              <a:t>chapter, </a:t>
            </a:r>
            <a:r>
              <a:rPr lang="en-US" sz="2000" dirty="0"/>
              <a:t>you will </a:t>
            </a:r>
            <a:r>
              <a:rPr lang="en-US" sz="2000" dirty="0" smtClean="0"/>
              <a:t>be able to:</a:t>
            </a:r>
          </a:p>
          <a:p>
            <a:r>
              <a:rPr lang="en-US" sz="2000" dirty="0" smtClean="0"/>
              <a:t>Explain the fundamentals of point-to-point serial communication across a WAN.</a:t>
            </a:r>
          </a:p>
          <a:p>
            <a:r>
              <a:rPr lang="en-US" sz="2000" dirty="0" smtClean="0"/>
              <a:t>Configure HDLC encapsulation on a point-to-point serial link.</a:t>
            </a:r>
            <a:endParaRPr lang="en-US" sz="2000" dirty="0"/>
          </a:p>
          <a:p>
            <a:r>
              <a:rPr lang="en-US" sz="2000" dirty="0" smtClean="0"/>
              <a:t>Describe the benefits of using PPP over HDLC in a WAN.</a:t>
            </a:r>
          </a:p>
          <a:p>
            <a:r>
              <a:rPr lang="en-US" sz="2000" dirty="0" smtClean="0"/>
              <a:t>Describe the PPP layered architecture and the functions of LCP and NCP.</a:t>
            </a:r>
          </a:p>
          <a:p>
            <a:r>
              <a:rPr lang="en-US" sz="2000" dirty="0" smtClean="0"/>
              <a:t>Explain how a PPP session is established.</a:t>
            </a:r>
          </a:p>
          <a:p>
            <a:r>
              <a:rPr lang="en-US" sz="2000" dirty="0" smtClean="0"/>
              <a:t>Configure PPP encapsulation on a point-to-point serial link.</a:t>
            </a:r>
          </a:p>
          <a:p>
            <a:r>
              <a:rPr lang="en-US" sz="2000" dirty="0" smtClean="0"/>
              <a:t>Configure PPP authentication protocols.</a:t>
            </a:r>
          </a:p>
          <a:p>
            <a:r>
              <a:rPr lang="en-US" sz="2000" dirty="0" smtClean="0"/>
              <a:t>Use show and debug commands to troubleshoot PPP.</a:t>
            </a: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1672" y="45056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Network Control Protocol (NCP)</a:t>
            </a:r>
          </a:p>
        </p:txBody>
      </p:sp>
      <p:sp>
        <p:nvSpPr>
          <p:cNvPr id="3" name="TextBox 2"/>
          <p:cNvSpPr txBox="1"/>
          <p:nvPr/>
        </p:nvSpPr>
        <p:spPr>
          <a:xfrm>
            <a:off x="442533" y="1673441"/>
            <a:ext cx="2432649" cy="3754874"/>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PPP permits multiple network layer protocols to operate on the same communications </a:t>
            </a:r>
            <a:r>
              <a:rPr lang="en-US" sz="2000" dirty="0" smtClean="0">
                <a:latin typeface="+mn-lt"/>
              </a:rPr>
              <a:t>link.</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For every network layer protocol used, PPP uses a separate </a:t>
            </a:r>
            <a:r>
              <a:rPr lang="en-US" sz="2000" dirty="0" err="1" smtClean="0">
                <a:latin typeface="+mn-lt"/>
              </a:rPr>
              <a:t>NCP</a:t>
            </a:r>
            <a:r>
              <a:rPr lang="en-US" sz="2000" dirty="0" smtClean="0">
                <a:latin typeface="+mn-lt"/>
              </a:rPr>
              <a:t>.</a:t>
            </a:r>
            <a:endParaRPr lang="en-US" sz="2000" dirty="0">
              <a:latin typeface="+mn-lt"/>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102" y="1673441"/>
            <a:ext cx="5704938" cy="441916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030438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7794" y="420086"/>
            <a:ext cx="8145462" cy="838200"/>
          </a:xfrm>
        </p:spPr>
        <p:txBody>
          <a:bodyPr/>
          <a:lstStyle/>
          <a:p>
            <a:pPr eaLnBrk="1" hangingPunct="1"/>
            <a:r>
              <a:rPr lang="en-US" sz="1800" dirty="0" smtClean="0">
                <a:ea typeface="ＭＳ Ｐゴシック" pitchFamily="34" charset="-128"/>
              </a:rPr>
              <a:t>LCP and NCP</a:t>
            </a:r>
            <a:br>
              <a:rPr lang="en-US" sz="1800" dirty="0" smtClean="0">
                <a:ea typeface="ＭＳ Ｐゴシック" pitchFamily="34" charset="-128"/>
              </a:rPr>
            </a:br>
            <a:r>
              <a:rPr lang="en-US" dirty="0" smtClean="0">
                <a:ea typeface="ＭＳ Ｐゴシック" pitchFamily="34" charset="-128"/>
              </a:rPr>
              <a:t>PPP Frame Structure</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23" y="1996440"/>
            <a:ext cx="7846583" cy="339852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2964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931" y="438195"/>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Establishing a PPP Session</a:t>
            </a:r>
          </a:p>
        </p:txBody>
      </p:sp>
      <p:sp>
        <p:nvSpPr>
          <p:cNvPr id="2" name="TextBox 1"/>
          <p:cNvSpPr txBox="1"/>
          <p:nvPr/>
        </p:nvSpPr>
        <p:spPr>
          <a:xfrm>
            <a:off x="1244878" y="4328160"/>
            <a:ext cx="6832321" cy="1261884"/>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a:latin typeface="+mn-lt"/>
              </a:rPr>
              <a:t>Phase </a:t>
            </a:r>
            <a:r>
              <a:rPr lang="en-US" sz="2000" b="1" dirty="0" smtClean="0">
                <a:latin typeface="+mn-lt"/>
              </a:rPr>
              <a:t>1</a:t>
            </a:r>
            <a:r>
              <a:rPr lang="en-US" sz="2000" dirty="0" smtClean="0">
                <a:latin typeface="+mn-lt"/>
              </a:rPr>
              <a:t> – </a:t>
            </a:r>
            <a:r>
              <a:rPr lang="en-US" sz="2000" dirty="0">
                <a:latin typeface="+mn-lt"/>
              </a:rPr>
              <a:t>LCP must first open the connection and negotiate configuration </a:t>
            </a:r>
            <a:r>
              <a:rPr lang="en-US" sz="2000" dirty="0" smtClean="0">
                <a:latin typeface="+mn-lt"/>
              </a:rPr>
              <a:t>options; it completes </a:t>
            </a:r>
            <a:r>
              <a:rPr lang="en-US" sz="2000" dirty="0">
                <a:latin typeface="+mn-lt"/>
              </a:rPr>
              <a:t>when the receiving router sends a configuration-acknowledgment frame back to the router initiating the </a:t>
            </a:r>
            <a:r>
              <a:rPr lang="en-US" sz="2000" dirty="0" smtClean="0">
                <a:latin typeface="+mn-lt"/>
              </a:rPr>
              <a:t>connection.</a:t>
            </a:r>
            <a:endParaRPr lang="en-US" sz="2000" dirty="0">
              <a:latin typeface="+mn-lt"/>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0" y="1844040"/>
            <a:ext cx="6774815" cy="1880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0699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65472" y="438195"/>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Establishing a PPP Session (cont.)</a:t>
            </a:r>
          </a:p>
        </p:txBody>
      </p:sp>
      <p:sp>
        <p:nvSpPr>
          <p:cNvPr id="2" name="TextBox 1"/>
          <p:cNvSpPr txBox="1"/>
          <p:nvPr/>
        </p:nvSpPr>
        <p:spPr>
          <a:xfrm>
            <a:off x="1463040" y="4191000"/>
            <a:ext cx="6446520" cy="969496"/>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smtClean="0">
                <a:latin typeface="+mn-lt"/>
              </a:rPr>
              <a:t>Phase 2</a:t>
            </a:r>
            <a:r>
              <a:rPr lang="en-US" sz="2000" dirty="0"/>
              <a:t> –</a:t>
            </a:r>
            <a:r>
              <a:rPr lang="en-US" sz="2000" dirty="0" smtClean="0">
                <a:latin typeface="+mn-lt"/>
              </a:rPr>
              <a:t> </a:t>
            </a:r>
            <a:r>
              <a:rPr lang="en-US" sz="2000" dirty="0">
                <a:latin typeface="+mn-lt"/>
              </a:rPr>
              <a:t>LCP tests the link to determine whether the link quality is sufficient to bring up network layer </a:t>
            </a:r>
            <a:r>
              <a:rPr lang="en-US" sz="2000" dirty="0" smtClean="0">
                <a:latin typeface="+mn-lt"/>
              </a:rPr>
              <a:t>protocols.</a:t>
            </a:r>
            <a:endParaRPr lang="en-US" sz="2000" dirty="0">
              <a:latin typeface="+mn-lt"/>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35480"/>
            <a:ext cx="6374437" cy="18554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11572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4931" y="438195"/>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Establishing a PPP Session (cont.)</a:t>
            </a:r>
          </a:p>
        </p:txBody>
      </p:sp>
      <p:sp>
        <p:nvSpPr>
          <p:cNvPr id="2" name="TextBox 1"/>
          <p:cNvSpPr txBox="1"/>
          <p:nvPr/>
        </p:nvSpPr>
        <p:spPr>
          <a:xfrm>
            <a:off x="1402079" y="4328160"/>
            <a:ext cx="6995162" cy="1261884"/>
          </a:xfrm>
          <a:prstGeom prst="rect">
            <a:avLst/>
          </a:prstGeom>
          <a:noFill/>
        </p:spPr>
        <p:txBody>
          <a:bodyPr wrap="square" rtlCol="0">
            <a:spAutoFit/>
          </a:bodyPr>
          <a:lstStyle/>
          <a:p>
            <a:pPr marL="0" lvl="1" algn="l" defTabSz="814388">
              <a:lnSpc>
                <a:spcPct val="95000"/>
              </a:lnSpc>
              <a:spcBef>
                <a:spcPct val="50000"/>
              </a:spcBef>
              <a:buClr>
                <a:srgbClr val="708CA1"/>
              </a:buClr>
            </a:pPr>
            <a:r>
              <a:rPr lang="en-US" sz="2000" b="1" dirty="0" smtClean="0">
                <a:latin typeface="+mn-lt"/>
              </a:rPr>
              <a:t>Phase 3</a:t>
            </a:r>
            <a:r>
              <a:rPr lang="en-US" sz="2000" dirty="0" smtClean="0">
                <a:latin typeface="+mn-lt"/>
              </a:rPr>
              <a:t> </a:t>
            </a:r>
            <a:r>
              <a:rPr lang="en-US" sz="2000" dirty="0"/>
              <a:t>–</a:t>
            </a:r>
            <a:r>
              <a:rPr lang="en-US" sz="2000" dirty="0" smtClean="0">
                <a:latin typeface="+mn-lt"/>
              </a:rPr>
              <a:t> </a:t>
            </a:r>
            <a:r>
              <a:rPr lang="en-US" sz="2000" dirty="0">
                <a:latin typeface="+mn-lt"/>
              </a:rPr>
              <a:t>After the LCP has finished the link quality determination phase, the appropriate NCP can separately configure the network layer protocols, and bring them up and take them down at any </a:t>
            </a:r>
            <a:r>
              <a:rPr lang="en-US" sz="2000" dirty="0" smtClean="0">
                <a:latin typeface="+mn-lt"/>
              </a:rPr>
              <a:t>time.</a:t>
            </a:r>
            <a:endParaRPr lang="en-US" sz="2000" dirty="0">
              <a:latin typeface="+mn-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699" y="1996440"/>
            <a:ext cx="6347844" cy="1963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52416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4"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Operation</a:t>
            </a:r>
          </a:p>
        </p:txBody>
      </p:sp>
      <p:sp>
        <p:nvSpPr>
          <p:cNvPr id="2" name="TextBox 1"/>
          <p:cNvSpPr txBox="1"/>
          <p:nvPr/>
        </p:nvSpPr>
        <p:spPr>
          <a:xfrm>
            <a:off x="396813" y="1564606"/>
            <a:ext cx="8335707" cy="4678204"/>
          </a:xfrm>
          <a:prstGeom prst="rect">
            <a:avLst/>
          </a:prstGeom>
          <a:noFill/>
        </p:spPr>
        <p:txBody>
          <a:bodyPr wrap="square" rtlCol="0">
            <a:spAutoFit/>
          </a:bodyPr>
          <a:lstStyle/>
          <a:p>
            <a:pPr marL="228600" lvl="1" indent="-228600" algn="l" defTabSz="814388">
              <a:lnSpc>
                <a:spcPct val="95000"/>
              </a:lnSpc>
              <a:spcBef>
                <a:spcPct val="50000"/>
              </a:spcBef>
              <a:buClr>
                <a:srgbClr val="708CA1"/>
              </a:buClr>
              <a:buFont typeface="Wingdings" panose="05000000000000000000" pitchFamily="2" charset="2"/>
              <a:buChar char="§"/>
            </a:pPr>
            <a:r>
              <a:rPr lang="en-US" sz="2000" dirty="0">
                <a:latin typeface="+mn-lt"/>
              </a:rPr>
              <a:t>LCP operation includes provisions for link establishment, link maintenance, and link termination. </a:t>
            </a:r>
          </a:p>
          <a:p>
            <a:pPr marL="228600" lvl="1" indent="-228600" algn="l" defTabSz="814388">
              <a:lnSpc>
                <a:spcPct val="95000"/>
              </a:lnSpc>
              <a:spcBef>
                <a:spcPct val="50000"/>
              </a:spcBef>
              <a:buClr>
                <a:srgbClr val="708CA1"/>
              </a:buClr>
              <a:buFont typeface="Wingdings" panose="05000000000000000000" pitchFamily="2" charset="2"/>
              <a:buChar char="§"/>
            </a:pPr>
            <a:r>
              <a:rPr lang="en-US" sz="2000" dirty="0">
                <a:latin typeface="+mn-lt"/>
              </a:rPr>
              <a:t>LCP operation uses three classes of LCP frames to accomplish the work of each of the LCP phases:</a:t>
            </a:r>
          </a:p>
          <a:p>
            <a:pPr marL="685800" lvl="2" indent="-228600" algn="l" defTabSz="814388">
              <a:lnSpc>
                <a:spcPct val="95000"/>
              </a:lnSpc>
              <a:spcBef>
                <a:spcPct val="50000"/>
              </a:spcBef>
              <a:buClr>
                <a:srgbClr val="708CA1"/>
              </a:buClr>
              <a:buFont typeface="Wingdings" panose="05000000000000000000" pitchFamily="2" charset="2"/>
              <a:buChar char="§"/>
            </a:pPr>
            <a:r>
              <a:rPr lang="en-US" sz="2000" dirty="0" smtClean="0">
                <a:latin typeface="+mn-lt"/>
              </a:rPr>
              <a:t>Link-establishment frames </a:t>
            </a:r>
            <a:r>
              <a:rPr lang="en-US" sz="2000" dirty="0">
                <a:latin typeface="+mn-lt"/>
              </a:rPr>
              <a:t>establish and configure a </a:t>
            </a:r>
            <a:r>
              <a:rPr lang="en-US" sz="2000" dirty="0" smtClean="0">
                <a:latin typeface="+mn-lt"/>
              </a:rPr>
              <a:t>link. </a:t>
            </a:r>
          </a:p>
          <a:p>
            <a:pPr marL="1143000" lvl="3" indent="-228600" algn="l" defTabSz="814388">
              <a:lnSpc>
                <a:spcPct val="95000"/>
              </a:lnSpc>
              <a:spcBef>
                <a:spcPct val="50000"/>
              </a:spcBef>
              <a:buClr>
                <a:srgbClr val="708CA1"/>
              </a:buClr>
              <a:buFont typeface="Wingdings" panose="05000000000000000000" pitchFamily="2" charset="2"/>
              <a:buChar char="§"/>
            </a:pPr>
            <a:r>
              <a:rPr lang="en-US" sz="2000" dirty="0" smtClean="0">
                <a:latin typeface="+mn-lt"/>
              </a:rPr>
              <a:t>Configure-Request</a:t>
            </a:r>
            <a:r>
              <a:rPr lang="en-US" sz="2000" dirty="0">
                <a:latin typeface="+mn-lt"/>
              </a:rPr>
              <a:t>, Configure-</a:t>
            </a:r>
            <a:r>
              <a:rPr lang="en-US" sz="2000" dirty="0" err="1">
                <a:latin typeface="+mn-lt"/>
              </a:rPr>
              <a:t>Ack</a:t>
            </a:r>
            <a:r>
              <a:rPr lang="en-US" sz="2000" dirty="0">
                <a:latin typeface="+mn-lt"/>
              </a:rPr>
              <a:t>, Configure-</a:t>
            </a:r>
            <a:r>
              <a:rPr lang="en-US" sz="2000" dirty="0" err="1">
                <a:latin typeface="+mn-lt"/>
              </a:rPr>
              <a:t>Nak</a:t>
            </a:r>
            <a:r>
              <a:rPr lang="en-US" sz="2000" dirty="0">
                <a:latin typeface="+mn-lt"/>
              </a:rPr>
              <a:t>, and </a:t>
            </a:r>
            <a:r>
              <a:rPr lang="en-US" sz="2000" dirty="0" smtClean="0">
                <a:latin typeface="+mn-lt"/>
              </a:rPr>
              <a:t>Configure-Reject</a:t>
            </a:r>
            <a:endParaRPr lang="en-US" sz="2000" dirty="0">
              <a:latin typeface="+mn-lt"/>
            </a:endParaRPr>
          </a:p>
          <a:p>
            <a:pPr marL="685800" lvl="2" indent="-228600" algn="l" defTabSz="685800">
              <a:lnSpc>
                <a:spcPct val="95000"/>
              </a:lnSpc>
              <a:spcBef>
                <a:spcPct val="50000"/>
              </a:spcBef>
              <a:buClr>
                <a:srgbClr val="708CA1"/>
              </a:buClr>
              <a:buFont typeface="Wingdings" panose="05000000000000000000" pitchFamily="2" charset="2"/>
              <a:buChar char="§"/>
            </a:pPr>
            <a:r>
              <a:rPr lang="en-US" sz="2000" dirty="0">
                <a:latin typeface="+mn-lt"/>
              </a:rPr>
              <a:t>Link-maintenance frames manage and debug a </a:t>
            </a:r>
            <a:r>
              <a:rPr lang="en-US" sz="2000" dirty="0" smtClean="0">
                <a:latin typeface="+mn-lt"/>
              </a:rPr>
              <a:t>link. </a:t>
            </a:r>
          </a:p>
          <a:p>
            <a:pPr marL="1143000" lvl="3" indent="-228600" algn="l" defTabSz="814388">
              <a:lnSpc>
                <a:spcPct val="95000"/>
              </a:lnSpc>
              <a:spcBef>
                <a:spcPct val="50000"/>
              </a:spcBef>
              <a:buClr>
                <a:srgbClr val="708CA1"/>
              </a:buClr>
              <a:buFont typeface="Wingdings" panose="05000000000000000000" pitchFamily="2" charset="2"/>
              <a:buChar char="§"/>
            </a:pPr>
            <a:r>
              <a:rPr lang="en-US" sz="2000" dirty="0" smtClean="0">
                <a:latin typeface="+mn-lt"/>
              </a:rPr>
              <a:t>Code-Reject</a:t>
            </a:r>
            <a:r>
              <a:rPr lang="en-US" sz="2000" dirty="0">
                <a:latin typeface="+mn-lt"/>
              </a:rPr>
              <a:t>, Protocol-Reject, Echo-Request, Echo-Reply, and </a:t>
            </a:r>
            <a:r>
              <a:rPr lang="en-US" sz="2000" dirty="0" smtClean="0">
                <a:latin typeface="+mn-lt"/>
              </a:rPr>
              <a:t>Discard-Request</a:t>
            </a:r>
            <a:endParaRPr lang="en-US" sz="2000" dirty="0">
              <a:latin typeface="+mn-lt"/>
            </a:endParaRPr>
          </a:p>
          <a:p>
            <a:pPr marL="685800" lvl="2" indent="-228600" algn="l" defTabSz="814388">
              <a:lnSpc>
                <a:spcPct val="95000"/>
              </a:lnSpc>
              <a:spcBef>
                <a:spcPct val="50000"/>
              </a:spcBef>
              <a:buClr>
                <a:srgbClr val="708CA1"/>
              </a:buClr>
              <a:buFont typeface="Wingdings" panose="05000000000000000000" pitchFamily="2" charset="2"/>
              <a:buChar char="§"/>
            </a:pPr>
            <a:r>
              <a:rPr lang="en-US" sz="2000" dirty="0">
                <a:latin typeface="+mn-lt"/>
              </a:rPr>
              <a:t>Link-termination frames terminate a </a:t>
            </a:r>
            <a:r>
              <a:rPr lang="en-US" sz="2000" dirty="0" smtClean="0">
                <a:latin typeface="+mn-lt"/>
              </a:rPr>
              <a:t>link.</a:t>
            </a:r>
          </a:p>
          <a:p>
            <a:pPr marL="1143000" lvl="3" indent="-228600" algn="l" defTabSz="814388">
              <a:lnSpc>
                <a:spcPct val="95000"/>
              </a:lnSpc>
              <a:spcBef>
                <a:spcPct val="50000"/>
              </a:spcBef>
              <a:buClr>
                <a:srgbClr val="708CA1"/>
              </a:buClr>
              <a:buFont typeface="Wingdings" panose="05000000000000000000" pitchFamily="2" charset="2"/>
              <a:buChar char="§"/>
            </a:pPr>
            <a:r>
              <a:rPr lang="en-US" sz="2000" dirty="0" smtClean="0">
                <a:latin typeface="+mn-lt"/>
              </a:rPr>
              <a:t>Terminate-Request </a:t>
            </a:r>
            <a:r>
              <a:rPr lang="en-US" sz="2000" dirty="0">
                <a:latin typeface="+mn-lt"/>
              </a:rPr>
              <a:t>and </a:t>
            </a:r>
            <a:r>
              <a:rPr lang="en-US" sz="2000" dirty="0" smtClean="0">
                <a:latin typeface="+mn-lt"/>
              </a:rPr>
              <a:t>Terminate-</a:t>
            </a:r>
            <a:r>
              <a:rPr lang="en-US" sz="2000" dirty="0" err="1" smtClean="0">
                <a:latin typeface="+mn-lt"/>
              </a:rPr>
              <a:t>Ack</a:t>
            </a:r>
            <a:endParaRPr lang="en-US" sz="2000" dirty="0">
              <a:latin typeface="+mn-lt"/>
            </a:endParaRPr>
          </a:p>
        </p:txBody>
      </p:sp>
    </p:spTree>
    <p:extLst>
      <p:ext uri="{BB962C8B-B14F-4D97-AF65-F5344CB8AC3E}">
        <p14:creationId xmlns:p14="http://schemas.microsoft.com/office/powerpoint/2010/main" val="33386124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4"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Operation (cont.)</a:t>
            </a:r>
          </a:p>
        </p:txBody>
      </p:sp>
      <p:sp>
        <p:nvSpPr>
          <p:cNvPr id="2" name="TextBox 1"/>
          <p:cNvSpPr txBox="1"/>
          <p:nvPr/>
        </p:nvSpPr>
        <p:spPr>
          <a:xfrm>
            <a:off x="427295" y="1529063"/>
            <a:ext cx="8183306" cy="2416046"/>
          </a:xfrm>
          <a:prstGeom prst="rect">
            <a:avLst/>
          </a:prstGeom>
          <a:noFill/>
        </p:spPr>
        <p:txBody>
          <a:bodyPr wrap="square" rtlCol="0">
            <a:spAutoFit/>
          </a:bodyPr>
          <a:lstStyle/>
          <a:p>
            <a:pPr algn="l"/>
            <a:r>
              <a:rPr lang="en-US" sz="2000" dirty="0" smtClean="0">
                <a:latin typeface="+mn-lt"/>
              </a:rPr>
              <a:t>During </a:t>
            </a:r>
            <a:r>
              <a:rPr lang="en-US" sz="2000" dirty="0">
                <a:latin typeface="+mn-lt"/>
              </a:rPr>
              <a:t>link maintenance, LCP can use messages to provide feedback and test the link.</a:t>
            </a:r>
          </a:p>
          <a:p>
            <a:pPr marL="236538" lvl="1" indent="-236538" algn="l" defTabSz="814388">
              <a:lnSpc>
                <a:spcPct val="95000"/>
              </a:lnSpc>
              <a:spcBef>
                <a:spcPct val="50000"/>
              </a:spcBef>
              <a:buClr>
                <a:srgbClr val="708CA1"/>
              </a:buClr>
              <a:buFont typeface="Wingdings" pitchFamily="2" charset="2"/>
              <a:buChar char="§"/>
            </a:pPr>
            <a:r>
              <a:rPr lang="en-US" sz="2000" dirty="0" smtClean="0">
                <a:latin typeface="+mn-lt"/>
              </a:rPr>
              <a:t>Echo-Request, Echo-Reply</a:t>
            </a:r>
            <a:r>
              <a:rPr lang="en-US" sz="2000" dirty="0">
                <a:latin typeface="+mn-lt"/>
              </a:rPr>
              <a:t>, and </a:t>
            </a:r>
            <a:r>
              <a:rPr lang="en-US" sz="2000" dirty="0" smtClean="0">
                <a:latin typeface="+mn-lt"/>
              </a:rPr>
              <a:t>Discard-Request</a:t>
            </a:r>
            <a:r>
              <a:rPr lang="en-US" sz="2000" dirty="0">
                <a:latin typeface="+mn-lt"/>
              </a:rPr>
              <a:t> </a:t>
            </a:r>
            <a:r>
              <a:rPr lang="en-US" sz="2000" dirty="0" smtClean="0">
                <a:latin typeface="+mn-lt"/>
              </a:rPr>
              <a:t>can </a:t>
            </a:r>
            <a:r>
              <a:rPr lang="en-US" sz="2000" dirty="0">
                <a:latin typeface="+mn-lt"/>
              </a:rPr>
              <a:t>be used </a:t>
            </a:r>
            <a:r>
              <a:rPr lang="en-US" sz="2000" dirty="0" smtClean="0">
                <a:latin typeface="+mn-lt"/>
              </a:rPr>
              <a:t>to test </a:t>
            </a:r>
            <a:r>
              <a:rPr lang="en-US" sz="2000" dirty="0">
                <a:latin typeface="+mn-lt"/>
              </a:rPr>
              <a:t>the </a:t>
            </a:r>
            <a:r>
              <a:rPr lang="en-US" sz="2000" dirty="0" smtClean="0">
                <a:latin typeface="+mn-lt"/>
              </a:rPr>
              <a:t>link.</a:t>
            </a:r>
            <a:endParaRPr lang="en-US" sz="2000" dirty="0">
              <a:latin typeface="+mn-lt"/>
            </a:endParaRP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Code-Reject and </a:t>
            </a:r>
            <a:r>
              <a:rPr lang="en-US" sz="2000" dirty="0" smtClean="0">
                <a:latin typeface="+mn-lt"/>
              </a:rPr>
              <a:t>Protocol-Reject</a:t>
            </a:r>
            <a:r>
              <a:rPr lang="en-US" sz="2000" dirty="0">
                <a:latin typeface="+mn-lt"/>
              </a:rPr>
              <a:t> </a:t>
            </a:r>
            <a:r>
              <a:rPr lang="en-US" sz="2000" dirty="0" smtClean="0">
                <a:latin typeface="+mn-lt"/>
              </a:rPr>
              <a:t>provides </a:t>
            </a:r>
            <a:r>
              <a:rPr lang="en-US" sz="2000" dirty="0">
                <a:latin typeface="+mn-lt"/>
              </a:rPr>
              <a:t>feedback when one device receives an invalid frame due to either an unrecognized LCP code (LCP frame type) or a bad protocol </a:t>
            </a:r>
            <a:r>
              <a:rPr lang="en-US" sz="2000" dirty="0" smtClean="0">
                <a:latin typeface="+mn-lt"/>
              </a:rPr>
              <a:t>identifier.</a:t>
            </a:r>
            <a:endParaRPr lang="en-US" sz="2000" dirty="0">
              <a:latin typeface="+mn-lt"/>
            </a:endParaRPr>
          </a:p>
        </p:txBody>
      </p:sp>
    </p:spTree>
    <p:extLst>
      <p:ext uri="{BB962C8B-B14F-4D97-AF65-F5344CB8AC3E}">
        <p14:creationId xmlns:p14="http://schemas.microsoft.com/office/powerpoint/2010/main" val="18644725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6814"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Operation (cont.)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508" y="1388109"/>
            <a:ext cx="5830252" cy="522129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8828724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3305" y="46580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a:t>
            </a: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393" t="-5565" r="326" b="5565"/>
          <a:stretch/>
        </p:blipFill>
        <p:spPr bwMode="auto">
          <a:xfrm>
            <a:off x="910112" y="1767840"/>
            <a:ext cx="7151848" cy="3998328"/>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496957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952" y="43532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99"/>
          <a:stretch/>
        </p:blipFill>
        <p:spPr bwMode="auto">
          <a:xfrm>
            <a:off x="1127761" y="1341120"/>
            <a:ext cx="6398804" cy="5167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7743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3.1 </a:t>
            </a:r>
            <a:r>
              <a:rPr lang="en-US" sz="2400" dirty="0">
                <a:ea typeface="ＭＳ Ｐゴシック" pitchFamily="34" charset="-128"/>
              </a:rPr>
              <a:t>Serial Point-to-Point Overview</a:t>
            </a:r>
            <a:endParaRPr lang="en-US" sz="2400" dirty="0" smtClean="0">
              <a:solidFill>
                <a:schemeClr val="folHlink"/>
              </a:solidFill>
            </a:endParaRPr>
          </a:p>
        </p:txBody>
      </p:sp>
    </p:spTree>
    <p:extLst>
      <p:ext uri="{BB962C8B-B14F-4D97-AF65-F5344CB8AC3E}">
        <p14:creationId xmlns:p14="http://schemas.microsoft.com/office/powerpoint/2010/main" val="4272734259"/>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26432" y="496286"/>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LCP Packet (cont.)</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2678" y="2240279"/>
            <a:ext cx="5255718" cy="3021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6044" y="1723073"/>
            <a:ext cx="5320452" cy="54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0620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1192" y="452471"/>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PPP Configuration Options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515" y="1558264"/>
            <a:ext cx="5840439" cy="5041562"/>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2" name="Rectangle 1"/>
          <p:cNvSpPr/>
          <p:nvPr/>
        </p:nvSpPr>
        <p:spPr>
          <a:xfrm>
            <a:off x="432447" y="1600658"/>
            <a:ext cx="2249793" cy="4909036"/>
          </a:xfrm>
          <a:prstGeom prst="rect">
            <a:avLst/>
          </a:prstGeom>
        </p:spPr>
        <p:txBody>
          <a:bodyPr wrap="square">
            <a:spAutoFit/>
          </a:bodyPr>
          <a:lstStyle/>
          <a:p>
            <a:pPr algn="l"/>
            <a:r>
              <a:rPr lang="en-US" sz="2000" dirty="0"/>
              <a:t>O</a:t>
            </a:r>
            <a:r>
              <a:rPr lang="en-US" sz="2000" dirty="0" smtClean="0"/>
              <a:t>ptional </a:t>
            </a:r>
            <a:r>
              <a:rPr lang="en-US" sz="2000" dirty="0"/>
              <a:t>functions include:</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Authentication using either PAP or CHAP</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Compression using either Stacker or Predictor</a:t>
            </a:r>
          </a:p>
          <a:p>
            <a:pPr marL="236538" lvl="1" indent="-236538" algn="l" defTabSz="814388">
              <a:lnSpc>
                <a:spcPct val="95000"/>
              </a:lnSpc>
              <a:spcBef>
                <a:spcPct val="50000"/>
              </a:spcBef>
              <a:buClr>
                <a:srgbClr val="708CA1"/>
              </a:buClr>
              <a:buFont typeface="Wingdings" pitchFamily="2" charset="2"/>
              <a:buChar char="§"/>
            </a:pPr>
            <a:r>
              <a:rPr lang="en-US" sz="2000" dirty="0">
                <a:latin typeface="+mn-lt"/>
              </a:rPr>
              <a:t>Multilink that combines two or more channels to increase the WAN bandwidth</a:t>
            </a:r>
          </a:p>
        </p:txBody>
      </p:sp>
    </p:spTree>
    <p:extLst>
      <p:ext uri="{BB962C8B-B14F-4D97-AF65-F5344CB8AC3E}">
        <p14:creationId xmlns:p14="http://schemas.microsoft.com/office/powerpoint/2010/main" val="21902890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80060"/>
            <a:ext cx="8145462" cy="838200"/>
          </a:xfrm>
        </p:spPr>
        <p:txBody>
          <a:bodyPr/>
          <a:lstStyle/>
          <a:p>
            <a:pPr eaLnBrk="1" hangingPunct="1"/>
            <a:r>
              <a:rPr lang="en-US" sz="1800" dirty="0" smtClean="0">
                <a:ea typeface="ＭＳ Ｐゴシック" pitchFamily="34" charset="-128"/>
              </a:rPr>
              <a:t>PPP Sessions</a:t>
            </a:r>
            <a:br>
              <a:rPr lang="en-US" sz="1800" dirty="0" smtClean="0">
                <a:ea typeface="ＭＳ Ｐゴシック" pitchFamily="34" charset="-128"/>
              </a:rPr>
            </a:br>
            <a:r>
              <a:rPr lang="en-US" dirty="0" smtClean="0">
                <a:ea typeface="ＭＳ Ｐゴシック" pitchFamily="34" charset="-128"/>
              </a:rPr>
              <a:t>NCP Explained</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2736" y="1469708"/>
            <a:ext cx="5830579" cy="4900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946185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a:ea typeface="ＭＳ Ｐゴシック" pitchFamily="34" charset="-128"/>
              </a:rPr>
              <a:t>3.3 Configuring PPP</a:t>
            </a:r>
            <a:endParaRPr lang="en-US" sz="2800" dirty="0" smtClean="0">
              <a:solidFill>
                <a:schemeClr val="folHlink"/>
              </a:solidFill>
            </a:endParaRPr>
          </a:p>
        </p:txBody>
      </p:sp>
    </p:spTree>
    <p:extLst>
      <p:ext uri="{BB962C8B-B14F-4D97-AF65-F5344CB8AC3E}">
        <p14:creationId xmlns:p14="http://schemas.microsoft.com/office/powerpoint/2010/main" val="389433192"/>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19100" y="47200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Configuration Options</a:t>
            </a:r>
          </a:p>
        </p:txBody>
      </p:sp>
      <p:sp>
        <p:nvSpPr>
          <p:cNvPr id="3" name="TextBox 2"/>
          <p:cNvSpPr txBox="1"/>
          <p:nvPr/>
        </p:nvSpPr>
        <p:spPr>
          <a:xfrm>
            <a:off x="419100" y="1531362"/>
            <a:ext cx="8401050" cy="4533549"/>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Authentication</a:t>
            </a:r>
            <a:r>
              <a:rPr lang="en-US" sz="2000" dirty="0" smtClean="0">
                <a:latin typeface="+mn-lt"/>
              </a:rPr>
              <a:t> – </a:t>
            </a:r>
            <a:r>
              <a:rPr lang="en-US" sz="2000" dirty="0">
                <a:latin typeface="+mn-lt"/>
              </a:rPr>
              <a:t>Two authentication choices are Password Authentication Protocol (PAP) and Challenge Handshake Authentication Protocol (CHAP).</a:t>
            </a:r>
          </a:p>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Compression</a:t>
            </a:r>
            <a:r>
              <a:rPr lang="en-US" sz="2000" dirty="0"/>
              <a:t> – </a:t>
            </a:r>
            <a:r>
              <a:rPr lang="en-US" sz="2000" dirty="0" smtClean="0">
                <a:latin typeface="+mn-lt"/>
              </a:rPr>
              <a:t>Increases </a:t>
            </a:r>
            <a:r>
              <a:rPr lang="en-US" sz="2000" dirty="0">
                <a:latin typeface="+mn-lt"/>
              </a:rPr>
              <a:t>the effective throughput on PPP connections by reducing the amount of data in the frame that must travel across the </a:t>
            </a:r>
            <a:r>
              <a:rPr lang="en-US" sz="2000" dirty="0" smtClean="0">
                <a:latin typeface="+mn-lt"/>
              </a:rPr>
              <a:t>link. The </a:t>
            </a:r>
            <a:r>
              <a:rPr lang="en-US" sz="2000" dirty="0">
                <a:latin typeface="+mn-lt"/>
              </a:rPr>
              <a:t>protocol decompresses the frame at its destination. Two compression protocols available in Cisco routers are Stacker and Predictor.</a:t>
            </a:r>
          </a:p>
          <a:p>
            <a:pPr marL="236538" lvl="1" indent="-236538" algn="l" defTabSz="814388">
              <a:lnSpc>
                <a:spcPct val="95000"/>
              </a:lnSpc>
              <a:spcBef>
                <a:spcPct val="50000"/>
              </a:spcBef>
              <a:buClr>
                <a:srgbClr val="708CA1"/>
              </a:buClr>
              <a:buFont typeface="Wingdings" pitchFamily="2" charset="2"/>
              <a:buChar char="§"/>
            </a:pPr>
            <a:r>
              <a:rPr lang="en-US" sz="2000" b="1" dirty="0">
                <a:latin typeface="+mn-lt"/>
              </a:rPr>
              <a:t>Error </a:t>
            </a:r>
            <a:r>
              <a:rPr lang="en-US" sz="2000" b="1" dirty="0" smtClean="0">
                <a:latin typeface="+mn-lt"/>
              </a:rPr>
              <a:t>detection</a:t>
            </a:r>
            <a:r>
              <a:rPr lang="en-US" sz="2000" b="1" dirty="0"/>
              <a:t> </a:t>
            </a:r>
            <a:r>
              <a:rPr lang="en-US" sz="2000" dirty="0"/>
              <a:t>– </a:t>
            </a:r>
            <a:r>
              <a:rPr lang="en-US" sz="2000" dirty="0" smtClean="0">
                <a:latin typeface="+mn-lt"/>
              </a:rPr>
              <a:t>Identifies </a:t>
            </a:r>
            <a:r>
              <a:rPr lang="en-US" sz="2000" dirty="0">
                <a:latin typeface="+mn-lt"/>
              </a:rPr>
              <a:t>fault </a:t>
            </a:r>
            <a:r>
              <a:rPr lang="en-US" sz="2000" dirty="0" smtClean="0">
                <a:latin typeface="+mn-lt"/>
              </a:rPr>
              <a:t>conditions. The </a:t>
            </a:r>
            <a:r>
              <a:rPr lang="en-US" sz="2000" dirty="0">
                <a:latin typeface="+mn-lt"/>
              </a:rPr>
              <a:t>Quality and Magic Number options help ensure a reliable, loop-free data link. The Magic Number field helps in detecting links that are in a looped-back condition. Magic numbers are generated randomly at each end of the connection.</a:t>
            </a:r>
          </a:p>
          <a:p>
            <a:pPr algn="l"/>
            <a:endParaRPr lang="en-US" dirty="0"/>
          </a:p>
        </p:txBody>
      </p:sp>
    </p:spTree>
    <p:extLst>
      <p:ext uri="{BB962C8B-B14F-4D97-AF65-F5344CB8AC3E}">
        <p14:creationId xmlns:p14="http://schemas.microsoft.com/office/powerpoint/2010/main" val="2197451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70694"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Configuration Options</a:t>
            </a:r>
          </a:p>
        </p:txBody>
      </p:sp>
      <p:sp>
        <p:nvSpPr>
          <p:cNvPr id="3" name="TextBox 2"/>
          <p:cNvSpPr txBox="1"/>
          <p:nvPr/>
        </p:nvSpPr>
        <p:spPr>
          <a:xfrm>
            <a:off x="342900" y="1574905"/>
            <a:ext cx="8401050" cy="4087273"/>
          </a:xfrm>
          <a:prstGeom prst="rect">
            <a:avLst/>
          </a:prstGeom>
          <a:noFill/>
        </p:spPr>
        <p:txBody>
          <a:bodyPr wrap="square" rtlCol="0">
            <a:spAutoFit/>
          </a:bodyPr>
          <a:lstStyle/>
          <a:p>
            <a:pPr marL="236538" lvl="1" indent="-236538" algn="l" defTabSz="814388">
              <a:lnSpc>
                <a:spcPct val="95000"/>
              </a:lnSpc>
              <a:spcBef>
                <a:spcPct val="50000"/>
              </a:spcBef>
              <a:buClr>
                <a:srgbClr val="708CA1"/>
              </a:buClr>
              <a:buFont typeface="Wingdings" pitchFamily="2" charset="2"/>
              <a:buChar char="§"/>
            </a:pPr>
            <a:r>
              <a:rPr lang="en-US" sz="2000" b="1" dirty="0">
                <a:latin typeface="+mn-lt"/>
              </a:rPr>
              <a:t>PPP Callback</a:t>
            </a:r>
            <a:r>
              <a:rPr lang="en-US" sz="2000" dirty="0">
                <a:latin typeface="+mn-lt"/>
              </a:rPr>
              <a:t> – PPP callback is used to enhance security. With this LCP option, a Cisco router can act as a callback client or a callback server. The client makes the initial call, requests that the server call it back, and terminates its initial call. The callback router answers the initial call and makes the return call to the client based on its configuration statements. The command is </a:t>
            </a:r>
            <a:r>
              <a:rPr lang="en-US" sz="2000" b="1" dirty="0" err="1">
                <a:latin typeface="Courier New" pitchFamily="49" charset="0"/>
                <a:cs typeface="Courier New" pitchFamily="49" charset="0"/>
              </a:rPr>
              <a:t>ppp</a:t>
            </a:r>
            <a:r>
              <a:rPr lang="en-US" sz="2000" b="1" dirty="0">
                <a:latin typeface="Courier New" pitchFamily="49" charset="0"/>
                <a:cs typeface="Courier New" pitchFamily="49" charset="0"/>
              </a:rPr>
              <a:t> callback </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accept</a:t>
            </a:r>
            <a:r>
              <a:rPr lang="en-US" sz="2000" dirty="0">
                <a:latin typeface="Courier New" pitchFamily="49" charset="0"/>
                <a:cs typeface="Courier New" pitchFamily="49" charset="0"/>
              </a:rPr>
              <a:t> | </a:t>
            </a:r>
            <a:r>
              <a:rPr lang="en-US" sz="2000" b="1" dirty="0">
                <a:latin typeface="Courier New" pitchFamily="49" charset="0"/>
                <a:cs typeface="Courier New" pitchFamily="49" charset="0"/>
              </a:rPr>
              <a:t>request</a:t>
            </a:r>
            <a:r>
              <a:rPr lang="en-US" sz="2000" dirty="0">
                <a:latin typeface="Courier New" pitchFamily="49" charset="0"/>
                <a:cs typeface="Courier New" pitchFamily="49" charset="0"/>
              </a:rPr>
              <a:t>]</a:t>
            </a:r>
            <a:r>
              <a:rPr lang="en-US" sz="2000" dirty="0">
                <a:latin typeface="+mn-lt"/>
              </a:rPr>
              <a:t>.</a:t>
            </a:r>
          </a:p>
          <a:p>
            <a:pPr marL="236538" lvl="1" indent="-236538" algn="l" defTabSz="814388">
              <a:lnSpc>
                <a:spcPct val="95000"/>
              </a:lnSpc>
              <a:spcBef>
                <a:spcPct val="50000"/>
              </a:spcBef>
              <a:buClr>
                <a:srgbClr val="708CA1"/>
              </a:buClr>
              <a:buFont typeface="Wingdings" pitchFamily="2" charset="2"/>
              <a:buChar char="§"/>
            </a:pPr>
            <a:r>
              <a:rPr lang="en-US" sz="2000" b="1" dirty="0" smtClean="0">
                <a:latin typeface="+mn-lt"/>
              </a:rPr>
              <a:t>Multilink</a:t>
            </a:r>
            <a:r>
              <a:rPr lang="en-US" sz="2000" dirty="0" smtClean="0">
                <a:latin typeface="+mn-lt"/>
              </a:rPr>
              <a:t> </a:t>
            </a:r>
            <a:r>
              <a:rPr lang="en-US" sz="2000" dirty="0" smtClean="0"/>
              <a:t>– </a:t>
            </a:r>
            <a:r>
              <a:rPr lang="en-US" sz="2000" dirty="0" smtClean="0">
                <a:latin typeface="+mn-lt"/>
              </a:rPr>
              <a:t>This </a:t>
            </a:r>
            <a:r>
              <a:rPr lang="en-US" sz="2000" dirty="0">
                <a:latin typeface="+mn-lt"/>
              </a:rPr>
              <a:t>alternative provides load balancing over the router interfaces that PPP uses. Multilink PPP provides a method for spreading traffic across multiple physical WAN links while providing packet fragmentation and reassembly, proper sequencing, multivendor interoperability, and load balancing on inbound and outbound traffic.</a:t>
            </a:r>
          </a:p>
          <a:p>
            <a:pPr algn="l"/>
            <a:endParaRPr lang="en-US" dirty="0"/>
          </a:p>
        </p:txBody>
      </p:sp>
    </p:spTree>
    <p:extLst>
      <p:ext uri="{BB962C8B-B14F-4D97-AF65-F5344CB8AC3E}">
        <p14:creationId xmlns:p14="http://schemas.microsoft.com/office/powerpoint/2010/main" val="286946357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6563" y="48724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Basic Configuration Command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685" y="1824990"/>
            <a:ext cx="8135340" cy="369570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3924456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8724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Compression Commands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816" y="1630680"/>
            <a:ext cx="6320424" cy="47460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82778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987"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Link Quality Monitoring Command</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34" y="2351400"/>
            <a:ext cx="5770530" cy="420528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769479" y="1430756"/>
            <a:ext cx="7101840" cy="923330"/>
          </a:xfrm>
          <a:prstGeom prst="rect">
            <a:avLst/>
          </a:prstGeom>
          <a:noFill/>
        </p:spPr>
        <p:txBody>
          <a:bodyPr wrap="square" rtlCol="0">
            <a:spAutoFit/>
          </a:bodyPr>
          <a:lstStyle/>
          <a:p>
            <a:pPr algn="l"/>
            <a:r>
              <a:rPr lang="en-US" sz="2000" dirty="0"/>
              <a:t>The</a:t>
            </a:r>
            <a:r>
              <a:rPr lang="en-US" sz="2000" b="1" dirty="0"/>
              <a:t> </a:t>
            </a:r>
            <a:r>
              <a:rPr lang="en-US" sz="2000" b="1" dirty="0" err="1">
                <a:latin typeface="Courier New" pitchFamily="49" charset="0"/>
                <a:cs typeface="Courier New" pitchFamily="49" charset="0"/>
              </a:rPr>
              <a:t>ppp</a:t>
            </a:r>
            <a:r>
              <a:rPr lang="en-US" sz="2000" b="1" dirty="0">
                <a:latin typeface="Courier New" pitchFamily="49" charset="0"/>
                <a:cs typeface="Courier New" pitchFamily="49" charset="0"/>
              </a:rPr>
              <a:t> </a:t>
            </a:r>
            <a:r>
              <a:rPr lang="en-US" sz="2000" b="1" dirty="0" smtClean="0">
                <a:latin typeface="Courier New" pitchFamily="49" charset="0"/>
                <a:cs typeface="Courier New" pitchFamily="49" charset="0"/>
              </a:rPr>
              <a:t>quality </a:t>
            </a:r>
            <a:r>
              <a:rPr lang="en-US" sz="2000" b="1" i="1" dirty="0" smtClean="0">
                <a:latin typeface="Courier New" pitchFamily="49" charset="0"/>
                <a:cs typeface="Courier New" pitchFamily="49" charset="0"/>
              </a:rPr>
              <a:t>percentage</a:t>
            </a:r>
            <a:r>
              <a:rPr lang="en-US" sz="2000" b="1" i="1" dirty="0" smtClean="0"/>
              <a:t> </a:t>
            </a:r>
            <a:r>
              <a:rPr lang="en-US" sz="2000" dirty="0" smtClean="0"/>
              <a:t>command </a:t>
            </a:r>
            <a:r>
              <a:rPr lang="en-US" sz="2000" dirty="0"/>
              <a:t>ensures that the link meets the quality requirement set; otherwise, the link closes down.</a:t>
            </a:r>
          </a:p>
        </p:txBody>
      </p:sp>
    </p:spTree>
    <p:extLst>
      <p:ext uri="{BB962C8B-B14F-4D97-AF65-F5344CB8AC3E}">
        <p14:creationId xmlns:p14="http://schemas.microsoft.com/office/powerpoint/2010/main" val="18645571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5" y="4364182"/>
            <a:ext cx="3024095" cy="1629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71221" y="42628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err="1" smtClean="0">
                <a:ea typeface="ＭＳ Ｐゴシック" pitchFamily="34" charset="-128"/>
              </a:rPr>
              <a:t>PPP</a:t>
            </a:r>
            <a:r>
              <a:rPr lang="en-US" dirty="0" smtClean="0">
                <a:ea typeface="ＭＳ Ｐゴシック" pitchFamily="34" charset="-128"/>
              </a:rPr>
              <a:t> Multilink Commands</a:t>
            </a:r>
          </a:p>
        </p:txBody>
      </p:sp>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0081" y="1521142"/>
            <a:ext cx="4183119" cy="947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2624137"/>
            <a:ext cx="2982531" cy="1806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1690" y="2558975"/>
            <a:ext cx="3061354" cy="1894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6329" y="4317076"/>
            <a:ext cx="3032257" cy="1676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8634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166" y="4374720"/>
            <a:ext cx="7142404" cy="211479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384685" y="495445"/>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Serial and Parallel Ports</a:t>
            </a:r>
          </a:p>
        </p:txBody>
      </p:sp>
      <p:sp>
        <p:nvSpPr>
          <p:cNvPr id="2" name="Content Placeholder 1"/>
          <p:cNvSpPr>
            <a:spLocks noGrp="1"/>
          </p:cNvSpPr>
          <p:nvPr>
            <p:ph idx="1"/>
          </p:nvPr>
        </p:nvSpPr>
        <p:spPr>
          <a:xfrm>
            <a:off x="443838" y="1460640"/>
            <a:ext cx="8553450" cy="2914080"/>
          </a:xfrm>
        </p:spPr>
        <p:txBody>
          <a:bodyPr/>
          <a:lstStyle/>
          <a:p>
            <a:r>
              <a:rPr lang="en-US" sz="2000" dirty="0" smtClean="0"/>
              <a:t>Point-to-point </a:t>
            </a:r>
            <a:r>
              <a:rPr lang="en-US" sz="2000" dirty="0"/>
              <a:t>connections are used to connect LANs to service provider </a:t>
            </a:r>
            <a:r>
              <a:rPr lang="en-US" sz="2000" dirty="0" smtClean="0"/>
              <a:t>WANs.</a:t>
            </a:r>
          </a:p>
          <a:p>
            <a:pPr marL="800100" lvl="1" indent="-342900">
              <a:buFont typeface="Arial" pitchFamily="34" charset="0"/>
              <a:buChar char="•"/>
            </a:pPr>
            <a:r>
              <a:rPr lang="en-US" dirty="0" smtClean="0"/>
              <a:t>Also referred </a:t>
            </a:r>
            <a:r>
              <a:rPr lang="en-US" dirty="0"/>
              <a:t>to as a serial connection or leased-line </a:t>
            </a:r>
            <a:r>
              <a:rPr lang="en-US" dirty="0" smtClean="0"/>
              <a:t>connection.</a:t>
            </a:r>
          </a:p>
          <a:p>
            <a:r>
              <a:rPr lang="en-US" sz="2000" dirty="0"/>
              <a:t>Communications across a serial connection is a method of data transmissions in which the bits are transmitted </a:t>
            </a:r>
            <a:r>
              <a:rPr lang="en-US" sz="2000" dirty="0" smtClean="0"/>
              <a:t>sequentially over </a:t>
            </a:r>
            <a:r>
              <a:rPr lang="en-US" sz="2000" dirty="0"/>
              <a:t>a single </a:t>
            </a:r>
            <a:r>
              <a:rPr lang="en-US" sz="2000" dirty="0" smtClean="0"/>
              <a:t>channel.</a:t>
            </a:r>
          </a:p>
          <a:p>
            <a:r>
              <a:rPr lang="en-US" sz="2000" dirty="0" smtClean="0"/>
              <a:t>In parallel communications, </a:t>
            </a:r>
            <a:r>
              <a:rPr lang="en-US" sz="2000" dirty="0"/>
              <a:t>bits can be transmitted simultaneously over multiple wires.</a:t>
            </a:r>
            <a:endParaRPr lang="en-US" sz="2000"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9122" y="456768"/>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smtClean="0">
                <a:ea typeface="ＭＳ Ｐゴシック" pitchFamily="34" charset="-128"/>
              </a:rPr>
              <a:t>Verifying PPP Configuration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85911"/>
            <a:ext cx="6710107" cy="1600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930" y="3185918"/>
            <a:ext cx="5771846"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1075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4027" y="517402"/>
            <a:ext cx="8145462" cy="838200"/>
          </a:xfrm>
        </p:spPr>
        <p:txBody>
          <a:bodyPr/>
          <a:lstStyle/>
          <a:p>
            <a:pPr eaLnBrk="1" hangingPunct="1"/>
            <a:r>
              <a:rPr lang="en-US" sz="1800" dirty="0" smtClean="0">
                <a:ea typeface="ＭＳ Ｐゴシック" pitchFamily="34" charset="-128"/>
              </a:rPr>
              <a:t>Configure PPP</a:t>
            </a:r>
            <a:br>
              <a:rPr lang="en-US" sz="1800" dirty="0" smtClean="0">
                <a:ea typeface="ＭＳ Ｐゴシック" pitchFamily="34" charset="-128"/>
              </a:rPr>
            </a:br>
            <a:r>
              <a:rPr lang="en-US" dirty="0" smtClean="0">
                <a:ea typeface="ＭＳ Ｐゴシック" pitchFamily="34" charset="-128"/>
              </a:rPr>
              <a:t>Verifying PPP Configuration (cont.)</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239" y="2278932"/>
            <a:ext cx="6667500" cy="41640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63880" y="1600200"/>
            <a:ext cx="8073934" cy="923330"/>
          </a:xfrm>
          <a:prstGeom prst="rect">
            <a:avLst/>
          </a:prstGeom>
          <a:noFill/>
        </p:spPr>
        <p:txBody>
          <a:bodyPr wrap="square" rtlCol="0">
            <a:spAutoFit/>
          </a:bodyPr>
          <a:lstStyle/>
          <a:p>
            <a:pPr algn="l"/>
            <a:r>
              <a:rPr lang="en-US" sz="2000" dirty="0"/>
              <a:t>The output indicates the interface Multilink 1, the hostnames of both the local and remote endpoints, and the serial interfaces assigned to the multilink bundle.</a:t>
            </a:r>
          </a:p>
        </p:txBody>
      </p:sp>
    </p:spTree>
    <p:extLst>
      <p:ext uri="{BB962C8B-B14F-4D97-AF65-F5344CB8AC3E}">
        <p14:creationId xmlns:p14="http://schemas.microsoft.com/office/powerpoint/2010/main" val="285440262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0753" y="44152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PPP Authentication Protocols</a:t>
            </a: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411" y="1590685"/>
            <a:ext cx="6102334" cy="4825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44952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442" y="3815632"/>
            <a:ext cx="4189793" cy="2890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01" y="1612433"/>
            <a:ext cx="4255334" cy="2356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70901" y="1295552"/>
            <a:ext cx="8576192" cy="5410712"/>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7170" name="Rectangle 2"/>
          <p:cNvSpPr>
            <a:spLocks noGrp="1" noChangeArrowheads="1"/>
          </p:cNvSpPr>
          <p:nvPr>
            <p:ph type="title"/>
          </p:nvPr>
        </p:nvSpPr>
        <p:spPr>
          <a:xfrm>
            <a:off x="382791" y="511534"/>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Password Authentication Protocol (PAP)</a:t>
            </a:r>
          </a:p>
        </p:txBody>
      </p:sp>
      <p:sp>
        <p:nvSpPr>
          <p:cNvPr id="2" name="TextBox 1"/>
          <p:cNvSpPr txBox="1"/>
          <p:nvPr/>
        </p:nvSpPr>
        <p:spPr>
          <a:xfrm>
            <a:off x="438150" y="1349734"/>
            <a:ext cx="2190750" cy="424732"/>
          </a:xfrm>
          <a:prstGeom prst="rect">
            <a:avLst/>
          </a:prstGeom>
          <a:noFill/>
        </p:spPr>
        <p:txBody>
          <a:bodyPr wrap="square" rtlCol="0">
            <a:spAutoFit/>
          </a:bodyPr>
          <a:lstStyle/>
          <a:p>
            <a:r>
              <a:rPr lang="en-US" b="1" dirty="0" smtClean="0"/>
              <a:t>Initiating PAP</a:t>
            </a:r>
            <a:endParaRPr lang="en-US" b="1" dirty="0"/>
          </a:p>
        </p:txBody>
      </p:sp>
      <p:sp>
        <p:nvSpPr>
          <p:cNvPr id="3" name="TextBox 2"/>
          <p:cNvSpPr txBox="1"/>
          <p:nvPr/>
        </p:nvSpPr>
        <p:spPr>
          <a:xfrm>
            <a:off x="5989909" y="3418958"/>
            <a:ext cx="2600325" cy="424732"/>
          </a:xfrm>
          <a:prstGeom prst="rect">
            <a:avLst/>
          </a:prstGeom>
          <a:noFill/>
        </p:spPr>
        <p:txBody>
          <a:bodyPr wrap="square" rtlCol="0">
            <a:spAutoFit/>
          </a:bodyPr>
          <a:lstStyle/>
          <a:p>
            <a:pPr algn="l"/>
            <a:r>
              <a:rPr lang="en-US" b="1" dirty="0" smtClean="0"/>
              <a:t>Completing PAP</a:t>
            </a:r>
            <a:endParaRPr lang="en-US" b="1" dirty="0"/>
          </a:p>
        </p:txBody>
      </p:sp>
    </p:spTree>
    <p:extLst>
      <p:ext uri="{BB962C8B-B14F-4D97-AF65-F5344CB8AC3E}">
        <p14:creationId xmlns:p14="http://schemas.microsoft.com/office/powerpoint/2010/main" val="338421299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566" y="3982936"/>
            <a:ext cx="4621546" cy="2706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32" y="1598598"/>
            <a:ext cx="4669970" cy="2491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12550" y="466770"/>
            <a:ext cx="8323796"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sz="2600" dirty="0" smtClean="0">
                <a:ea typeface="ＭＳ Ｐゴシック" pitchFamily="34" charset="-128"/>
              </a:rPr>
              <a:t>Challenge Handshake Authentication Protocol</a:t>
            </a:r>
          </a:p>
        </p:txBody>
      </p:sp>
      <p:sp>
        <p:nvSpPr>
          <p:cNvPr id="2" name="TextBox 1"/>
          <p:cNvSpPr txBox="1"/>
          <p:nvPr/>
        </p:nvSpPr>
        <p:spPr>
          <a:xfrm>
            <a:off x="307521" y="1415332"/>
            <a:ext cx="2762250" cy="424732"/>
          </a:xfrm>
          <a:prstGeom prst="rect">
            <a:avLst/>
          </a:prstGeom>
          <a:noFill/>
        </p:spPr>
        <p:txBody>
          <a:bodyPr wrap="square" rtlCol="0">
            <a:spAutoFit/>
          </a:bodyPr>
          <a:lstStyle/>
          <a:p>
            <a:pPr algn="l"/>
            <a:r>
              <a:rPr lang="en-US" b="1" dirty="0" smtClean="0"/>
              <a:t>Initiating CHAP</a:t>
            </a:r>
            <a:endParaRPr lang="en-US" b="1" dirty="0"/>
          </a:p>
        </p:txBody>
      </p:sp>
      <p:sp>
        <p:nvSpPr>
          <p:cNvPr id="3" name="TextBox 2"/>
          <p:cNvSpPr txBox="1"/>
          <p:nvPr/>
        </p:nvSpPr>
        <p:spPr>
          <a:xfrm>
            <a:off x="4591139" y="3676862"/>
            <a:ext cx="4082143" cy="424732"/>
          </a:xfrm>
          <a:prstGeom prst="rect">
            <a:avLst/>
          </a:prstGeom>
          <a:noFill/>
        </p:spPr>
        <p:txBody>
          <a:bodyPr wrap="square" rtlCol="0">
            <a:spAutoFit/>
          </a:bodyPr>
          <a:lstStyle/>
          <a:p>
            <a:pPr algn="r"/>
            <a:r>
              <a:rPr lang="en-US" b="1" dirty="0" smtClean="0"/>
              <a:t>Responding CHAP</a:t>
            </a:r>
            <a:endParaRPr lang="en-US" b="1" dirty="0"/>
          </a:p>
        </p:txBody>
      </p:sp>
      <p:sp>
        <p:nvSpPr>
          <p:cNvPr id="10" name="TextBox 9"/>
          <p:cNvSpPr txBox="1"/>
          <p:nvPr/>
        </p:nvSpPr>
        <p:spPr>
          <a:xfrm>
            <a:off x="236485" y="1304970"/>
            <a:ext cx="8499861" cy="5394960"/>
          </a:xfrm>
          <a:prstGeom prst="rect">
            <a:avLst/>
          </a:prstGeom>
          <a:noFill/>
          <a:ln>
            <a:solidFill>
              <a:schemeClr val="tx1"/>
            </a:solidFill>
            <a:bevel/>
          </a:ln>
        </p:spPr>
        <p:txBody>
          <a:bodyPr wrap="square" rtlCol="0">
            <a:spAutoFit/>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12078395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62107" y="42628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CHAP</a:t>
            </a:r>
            <a:r>
              <a:rPr lang="en-US" dirty="0">
                <a:ea typeface="ＭＳ Ｐゴシック" pitchFamily="34" charset="-128"/>
              </a:rPr>
              <a:t> </a:t>
            </a:r>
            <a:r>
              <a:rPr lang="en-US" dirty="0" smtClean="0">
                <a:ea typeface="ＭＳ Ｐゴシック" pitchFamily="34" charset="-128"/>
              </a:rPr>
              <a:t>(cont.)</a:t>
            </a:r>
          </a:p>
        </p:txBody>
      </p:sp>
      <p:sp>
        <p:nvSpPr>
          <p:cNvPr id="2" name="TextBox 1"/>
          <p:cNvSpPr txBox="1"/>
          <p:nvPr/>
        </p:nvSpPr>
        <p:spPr>
          <a:xfrm>
            <a:off x="3190875" y="1945916"/>
            <a:ext cx="3242582" cy="424732"/>
          </a:xfrm>
          <a:prstGeom prst="rect">
            <a:avLst/>
          </a:prstGeom>
          <a:noFill/>
        </p:spPr>
        <p:txBody>
          <a:bodyPr wrap="square" rtlCol="0">
            <a:spAutoFit/>
          </a:bodyPr>
          <a:lstStyle/>
          <a:p>
            <a:pPr algn="l"/>
            <a:r>
              <a:rPr lang="en-US" b="1" dirty="0" smtClean="0"/>
              <a:t>Completing CHAP</a:t>
            </a:r>
            <a:endParaRPr lang="en-US" b="1"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6461" y="2842227"/>
            <a:ext cx="4791075" cy="3286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347690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4561" y="461123"/>
            <a:ext cx="8498715" cy="819037"/>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sz="2800" dirty="0" smtClean="0">
                <a:ea typeface="ＭＳ Ｐゴシック" pitchFamily="34" charset="-128"/>
              </a:rPr>
              <a:t>PPP Encapsulation and Authentication Process</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8436" y="1510204"/>
            <a:ext cx="5934530" cy="49378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786471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37355" y="48724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Configuring PPP Authentication</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4" y="1524000"/>
            <a:ext cx="6372225" cy="4981544"/>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70256726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0707" y="47200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Configuring PPP Authentication (cont.)</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0667" y="1798320"/>
            <a:ext cx="6311698" cy="406908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618732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48227" y="455788"/>
            <a:ext cx="8145462" cy="838200"/>
          </a:xfrm>
        </p:spPr>
        <p:txBody>
          <a:bodyPr/>
          <a:lstStyle/>
          <a:p>
            <a:pPr eaLnBrk="1" hangingPunct="1"/>
            <a:r>
              <a:rPr lang="en-US" sz="1800" dirty="0" smtClean="0">
                <a:ea typeface="ＭＳ Ｐゴシック" pitchFamily="34" charset="-128"/>
              </a:rPr>
              <a:t>PPP Authentication</a:t>
            </a:r>
            <a:br>
              <a:rPr lang="en-US" sz="1800" dirty="0" smtClean="0">
                <a:ea typeface="ＭＳ Ｐゴシック" pitchFamily="34" charset="-128"/>
              </a:rPr>
            </a:br>
            <a:r>
              <a:rPr lang="en-US" dirty="0" smtClean="0">
                <a:ea typeface="ＭＳ Ｐゴシック" pitchFamily="34" charset="-128"/>
              </a:rPr>
              <a:t>Configuring PPP Authentication (cont.)</a:t>
            </a:r>
          </a:p>
        </p:txBody>
      </p:sp>
      <p:pic>
        <p:nvPicPr>
          <p:cNvPr id="1843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095"/>
          <a:stretch/>
        </p:blipFill>
        <p:spPr bwMode="auto">
          <a:xfrm>
            <a:off x="1217057" y="1847850"/>
            <a:ext cx="6607802" cy="390525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054390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35429" y="5408153"/>
            <a:ext cx="4229100" cy="1160567"/>
          </a:xfrm>
          <a:prstGeom prst="rect">
            <a:avLst/>
          </a:prstGeom>
          <a:solidFill>
            <a:srgbClr val="C0C0C4"/>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
        <p:nvSpPr>
          <p:cNvPr id="7170" name="Rectangle 2"/>
          <p:cNvSpPr>
            <a:spLocks noGrp="1" noChangeArrowheads="1"/>
          </p:cNvSpPr>
          <p:nvPr>
            <p:ph type="title"/>
          </p:nvPr>
        </p:nvSpPr>
        <p:spPr>
          <a:xfrm>
            <a:off x="435429" y="440854"/>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Serial Communication</a:t>
            </a:r>
          </a:p>
        </p:txBody>
      </p:sp>
      <p:sp>
        <p:nvSpPr>
          <p:cNvPr id="2" name="Content Placeholder 1"/>
          <p:cNvSpPr>
            <a:spLocks noGrp="1"/>
          </p:cNvSpPr>
          <p:nvPr>
            <p:ph idx="1"/>
          </p:nvPr>
        </p:nvSpPr>
        <p:spPr>
          <a:xfrm>
            <a:off x="4740729" y="1532829"/>
            <a:ext cx="4133849" cy="3018064"/>
          </a:xfrm>
        </p:spPr>
        <p:txBody>
          <a:bodyPr/>
          <a:lstStyle/>
          <a:p>
            <a:r>
              <a:rPr lang="en-US" sz="2000" dirty="0"/>
              <a:t>On the WAN link, data is encapsulated by the </a:t>
            </a:r>
            <a:r>
              <a:rPr lang="en-US" sz="2000" dirty="0" smtClean="0"/>
              <a:t>protocol </a:t>
            </a:r>
            <a:r>
              <a:rPr lang="en-US" sz="2000" dirty="0"/>
              <a:t>used by the sending </a:t>
            </a:r>
            <a:r>
              <a:rPr lang="en-US" sz="2000" dirty="0" smtClean="0"/>
              <a:t>router.</a:t>
            </a:r>
          </a:p>
          <a:p>
            <a:r>
              <a:rPr lang="en-US" sz="2000" dirty="0"/>
              <a:t>E</a:t>
            </a:r>
            <a:r>
              <a:rPr lang="en-US" sz="2000" dirty="0" smtClean="0"/>
              <a:t>ncapsulated </a:t>
            </a:r>
            <a:r>
              <a:rPr lang="en-US" sz="2000" dirty="0"/>
              <a:t>frame is sent on a physical medium to the </a:t>
            </a:r>
            <a:r>
              <a:rPr lang="en-US" sz="2000" dirty="0" smtClean="0"/>
              <a:t>WAN.</a:t>
            </a:r>
          </a:p>
          <a:p>
            <a:r>
              <a:rPr lang="en-US" sz="2000" dirty="0"/>
              <a:t>R</a:t>
            </a:r>
            <a:r>
              <a:rPr lang="en-US" sz="2000" dirty="0" smtClean="0"/>
              <a:t>eceiving </a:t>
            </a:r>
            <a:r>
              <a:rPr lang="en-US" sz="2000" dirty="0"/>
              <a:t>router uses the same communications protocol to de-encapsulate the frame when it </a:t>
            </a:r>
            <a:r>
              <a:rPr lang="en-US" sz="2000" dirty="0" smtClean="0"/>
              <a:t>arrives.</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9" y="1532829"/>
            <a:ext cx="4229100" cy="3866287"/>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35429" y="5499071"/>
            <a:ext cx="4229100" cy="978729"/>
          </a:xfrm>
          <a:prstGeom prst="rect">
            <a:avLst/>
          </a:prstGeom>
          <a:noFill/>
        </p:spPr>
        <p:txBody>
          <a:bodyPr wrap="square" rtlCol="0">
            <a:spAutoFit/>
          </a:bodyPr>
          <a:lstStyle/>
          <a:p>
            <a:r>
              <a:rPr lang="en-US" dirty="0"/>
              <a:t> </a:t>
            </a:r>
            <a:r>
              <a:rPr lang="en-US" sz="2000" dirty="0" smtClean="0"/>
              <a:t>Three serial </a:t>
            </a:r>
            <a:r>
              <a:rPr lang="en-US" sz="2000" dirty="0"/>
              <a:t>communication standards </a:t>
            </a:r>
            <a:r>
              <a:rPr lang="en-US" sz="2000" dirty="0" smtClean="0"/>
              <a:t>for </a:t>
            </a:r>
            <a:r>
              <a:rPr lang="en-US" sz="2000" dirty="0"/>
              <a:t>LAN-to-WAN connections</a:t>
            </a:r>
            <a:r>
              <a:rPr lang="en-US" sz="2000" dirty="0" smtClean="0"/>
              <a:t>: RS-232, V.35, HSSI</a:t>
            </a:r>
            <a:endParaRPr lang="en-US" sz="2000" dirty="0"/>
          </a:p>
        </p:txBody>
      </p:sp>
    </p:spTree>
    <p:extLst>
      <p:ext uri="{BB962C8B-B14F-4D97-AF65-F5344CB8AC3E}">
        <p14:creationId xmlns:p14="http://schemas.microsoft.com/office/powerpoint/2010/main" val="35199757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a:ea typeface="ＭＳ Ｐゴシック" pitchFamily="34" charset="-128"/>
              </a:rPr>
              <a:t>3.4 Troubleshooting  WAN Connectivity</a:t>
            </a:r>
            <a:endParaRPr lang="en-US" sz="2400" dirty="0" smtClean="0">
              <a:solidFill>
                <a:schemeClr val="folHlink"/>
              </a:solidFill>
            </a:endParaRPr>
          </a:p>
        </p:txBody>
      </p:sp>
    </p:spTree>
    <p:extLst>
      <p:ext uri="{BB962C8B-B14F-4D97-AF65-F5344CB8AC3E}">
        <p14:creationId xmlns:p14="http://schemas.microsoft.com/office/powerpoint/2010/main" val="262607953"/>
      </p:ext>
    </p:extLst>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01507" y="492115"/>
            <a:ext cx="8429047" cy="1016646"/>
          </a:xfrm>
        </p:spPr>
        <p:txBody>
          <a:bodyPr/>
          <a:lstStyle/>
          <a:p>
            <a:pPr eaLnBrk="1" hangingPunct="1"/>
            <a:r>
              <a:rPr lang="en-US" sz="1800" dirty="0" smtClean="0">
                <a:ea typeface="ＭＳ Ｐゴシック" pitchFamily="34" charset="-128"/>
              </a:rPr>
              <a:t>Troubleshoot PPP</a:t>
            </a:r>
            <a:br>
              <a:rPr lang="en-US" sz="1800" dirty="0" smtClean="0">
                <a:ea typeface="ＭＳ Ｐゴシック" pitchFamily="34" charset="-128"/>
              </a:rPr>
            </a:br>
            <a:r>
              <a:rPr lang="en-US" dirty="0" smtClean="0">
                <a:ea typeface="ＭＳ Ｐゴシック" pitchFamily="34" charset="-128"/>
              </a:rPr>
              <a:t>Troubleshooting PPP Serial Encapsulation</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5" y="1799057"/>
            <a:ext cx="5534025" cy="4648200"/>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494" y="5828132"/>
            <a:ext cx="555307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31970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3969" y="462676"/>
            <a:ext cx="8571342" cy="902898"/>
          </a:xfrm>
        </p:spPr>
        <p:txBody>
          <a:bodyPr/>
          <a:lstStyle/>
          <a:p>
            <a:pPr eaLnBrk="1" hangingPunct="1"/>
            <a:r>
              <a:rPr lang="en-US" sz="1800" dirty="0" smtClean="0">
                <a:ea typeface="ＭＳ Ｐゴシック" pitchFamily="34" charset="-128"/>
              </a:rPr>
              <a:t>Troubleshoot PPP</a:t>
            </a:r>
            <a:br>
              <a:rPr lang="en-US" sz="1800" dirty="0" smtClean="0">
                <a:ea typeface="ＭＳ Ｐゴシック" pitchFamily="34" charset="-128"/>
              </a:rPr>
            </a:br>
            <a:r>
              <a:rPr lang="en-US" sz="2400" dirty="0" smtClean="0">
                <a:ea typeface="ＭＳ Ｐゴシック" pitchFamily="34" charset="-128"/>
              </a:rPr>
              <a:t>Troubleshooting a PPP Configuration with Authentication</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38" y="1969435"/>
            <a:ext cx="7503504" cy="34652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1211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90404" y="367589"/>
            <a:ext cx="8145462" cy="838200"/>
          </a:xfrm>
        </p:spPr>
        <p:txBody>
          <a:bodyPr/>
          <a:lstStyle/>
          <a:p>
            <a:pPr eaLnBrk="1" hangingPunct="1"/>
            <a:r>
              <a:rPr lang="en-US" dirty="0" smtClean="0">
                <a:ea typeface="ＭＳ Ｐゴシック" pitchFamily="34" charset="-128"/>
              </a:rPr>
              <a:t>Chapter </a:t>
            </a:r>
            <a:r>
              <a:rPr lang="en-US" dirty="0">
                <a:ea typeface="ＭＳ Ｐゴシック" pitchFamily="34" charset="-128"/>
              </a:rPr>
              <a:t>3</a:t>
            </a:r>
            <a:r>
              <a:rPr lang="en-US" dirty="0" smtClean="0">
                <a:ea typeface="ＭＳ Ｐゴシック" pitchFamily="34" charset="-128"/>
              </a:rPr>
              <a:t>: Summary</a:t>
            </a:r>
          </a:p>
        </p:txBody>
      </p:sp>
      <p:sp>
        <p:nvSpPr>
          <p:cNvPr id="2" name="TextBox 1"/>
          <p:cNvSpPr txBox="1"/>
          <p:nvPr/>
        </p:nvSpPr>
        <p:spPr>
          <a:xfrm>
            <a:off x="441434" y="1340069"/>
            <a:ext cx="8434552" cy="5078313"/>
          </a:xfrm>
          <a:prstGeom prst="rect">
            <a:avLst/>
          </a:prstGeom>
          <a:noFill/>
        </p:spPr>
        <p:txBody>
          <a:bodyPr wrap="square" rtlCol="0">
            <a:spAutoFit/>
          </a:bodyPr>
          <a:lstStyle/>
          <a:p>
            <a:pPr marL="236538" indent="-236538" algn="l">
              <a:buFont typeface="Wingdings" panose="05000000000000000000" pitchFamily="2" charset="2"/>
              <a:buChar char="§"/>
              <a:tabLst>
                <a:tab pos="568325" algn="l"/>
              </a:tabLst>
            </a:pPr>
            <a:r>
              <a:rPr lang="en-US" sz="2000" dirty="0" smtClean="0"/>
              <a:t>Point-to-Point </a:t>
            </a:r>
            <a:r>
              <a:rPr lang="en-US" sz="2000" dirty="0"/>
              <a:t>links are usually more expensive than shared services; however, the benefits may outweigh the costs. Constant availability is important for some protocols, such as VoIP.</a:t>
            </a:r>
          </a:p>
          <a:p>
            <a:pPr marL="236538" indent="-236538" algn="l">
              <a:buFont typeface="Wingdings" panose="05000000000000000000" pitchFamily="2" charset="2"/>
              <a:buChar char="§"/>
              <a:tabLst>
                <a:tab pos="568325" algn="l"/>
              </a:tabLst>
            </a:pPr>
            <a:r>
              <a:rPr lang="en-US" sz="2000" dirty="0"/>
              <a:t>SONET is an optical network standard that uses STDM for efficient use of bandwidth. </a:t>
            </a:r>
            <a:endParaRPr lang="en-US" sz="2000" dirty="0" smtClean="0"/>
          </a:p>
          <a:p>
            <a:pPr marL="236538" indent="-236538" algn="l">
              <a:buFont typeface="Wingdings" panose="05000000000000000000" pitchFamily="2" charset="2"/>
              <a:buChar char="§"/>
              <a:tabLst>
                <a:tab pos="568325" algn="l"/>
              </a:tabLst>
            </a:pPr>
            <a:r>
              <a:rPr lang="en-US" sz="2000" dirty="0" smtClean="0"/>
              <a:t>The </a:t>
            </a:r>
            <a:r>
              <a:rPr lang="en-US" sz="2000" dirty="0"/>
              <a:t>demarcation point is the point in the network where the responsibility of the service provider ends and the responsibility of the customer begins. The CPE, usually a router, is the DTE device. The DCE is usually a modem or CSU/DSU.</a:t>
            </a:r>
          </a:p>
          <a:p>
            <a:pPr marL="236538" indent="-236538" algn="l">
              <a:buFont typeface="Wingdings" panose="05000000000000000000" pitchFamily="2" charset="2"/>
              <a:buChar char="§"/>
              <a:tabLst>
                <a:tab pos="568325" algn="l"/>
              </a:tabLst>
            </a:pPr>
            <a:r>
              <a:rPr lang="en-US" sz="2000" dirty="0" smtClean="0"/>
              <a:t>Cisco </a:t>
            </a:r>
            <a:r>
              <a:rPr lang="en-US" sz="2000" dirty="0"/>
              <a:t>HDLC is a bit-oriented synchronous data link layer protocol extension of HDLC and is used by many vendors to provide multiprotocol support. This is the default encapsulation method used on Cisco synchronous serial lines.</a:t>
            </a:r>
          </a:p>
          <a:p>
            <a:pPr marL="236538" indent="-236538" algn="l">
              <a:buFont typeface="Wingdings" panose="05000000000000000000" pitchFamily="2" charset="2"/>
              <a:buChar char="§"/>
              <a:tabLst>
                <a:tab pos="568325" algn="l"/>
              </a:tabLst>
            </a:pPr>
            <a:r>
              <a:rPr lang="en-US" sz="2000" dirty="0"/>
              <a:t>Synchronous PPP is used to connect to non-Cisco devices, to monitor link quality, provide </a:t>
            </a:r>
            <a:r>
              <a:rPr lang="en-US" sz="2000" dirty="0" smtClean="0"/>
              <a:t>authentication, or </a:t>
            </a:r>
            <a:r>
              <a:rPr lang="en-US" sz="2000" dirty="0"/>
              <a:t>bundle links for shared </a:t>
            </a:r>
            <a:r>
              <a:rPr lang="en-US" sz="2000" dirty="0" smtClean="0"/>
              <a:t>use</a:t>
            </a:r>
          </a:p>
          <a:p>
            <a:pPr marL="236538" indent="-236538" algn="l">
              <a:buFont typeface="Wingdings" panose="05000000000000000000" pitchFamily="2" charset="2"/>
              <a:buChar char="§"/>
              <a:tabLst>
                <a:tab pos="568325" algn="l"/>
              </a:tabLst>
            </a:pPr>
            <a:r>
              <a:rPr lang="en-US" sz="2000" dirty="0" smtClean="0"/>
              <a:t>LCP </a:t>
            </a:r>
            <a:r>
              <a:rPr lang="en-US" sz="2000" dirty="0"/>
              <a:t>is the PPP protocol used to establish, configure, test and terminate the data link connection. LCP can optionally authenticate a peer using PAP or CHAP.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30723"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17" y="3343702"/>
            <a:ext cx="5814752" cy="3021273"/>
          </a:xfrm>
          <a:prstGeom prst="rect">
            <a:avLst/>
          </a:prstGeom>
          <a:noFill/>
          <a:ln w="9525">
            <a:solidFill>
              <a:schemeClr val="tx1"/>
            </a:solidFill>
            <a:bevel/>
            <a:headEnd/>
            <a:tailEnd/>
          </a:ln>
          <a:extLst>
            <a:ext uri="{909E8E84-426E-40DD-AFC4-6F175D3DCCD1}">
              <a14:hiddenFill xmlns:a14="http://schemas.microsoft.com/office/drawing/2010/main">
                <a:solidFill>
                  <a:schemeClr val="accent1"/>
                </a:solidFill>
              </a14:hiddenFill>
            </a:ext>
          </a:extLst>
        </p:spPr>
      </p:pic>
      <p:sp>
        <p:nvSpPr>
          <p:cNvPr id="7170" name="Rectangle 2"/>
          <p:cNvSpPr>
            <a:spLocks noGrp="1" noChangeArrowheads="1"/>
          </p:cNvSpPr>
          <p:nvPr>
            <p:ph type="title"/>
          </p:nvPr>
        </p:nvSpPr>
        <p:spPr>
          <a:xfrm>
            <a:off x="403262" y="440854"/>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Point-to-Point Communication Links</a:t>
            </a:r>
          </a:p>
        </p:txBody>
      </p:sp>
      <p:sp>
        <p:nvSpPr>
          <p:cNvPr id="2" name="Content Placeholder 1"/>
          <p:cNvSpPr>
            <a:spLocks noGrp="1"/>
          </p:cNvSpPr>
          <p:nvPr>
            <p:ph idx="1"/>
          </p:nvPr>
        </p:nvSpPr>
        <p:spPr>
          <a:xfrm>
            <a:off x="472313" y="1619250"/>
            <a:ext cx="8477250" cy="2495550"/>
          </a:xfrm>
        </p:spPr>
        <p:txBody>
          <a:bodyPr/>
          <a:lstStyle/>
          <a:p>
            <a:r>
              <a:rPr lang="en-US" sz="2000" dirty="0"/>
              <a:t>P</a:t>
            </a:r>
            <a:r>
              <a:rPr lang="en-US" sz="2000" dirty="0" smtClean="0"/>
              <a:t>oint-to-point links </a:t>
            </a:r>
            <a:r>
              <a:rPr lang="en-US" sz="2000" dirty="0"/>
              <a:t>can connect two geographically distant </a:t>
            </a:r>
            <a:r>
              <a:rPr lang="en-US" sz="2000" dirty="0" smtClean="0"/>
              <a:t>sites.</a:t>
            </a:r>
          </a:p>
          <a:p>
            <a:r>
              <a:rPr lang="en-US" sz="2000" dirty="0"/>
              <a:t>C</a:t>
            </a:r>
            <a:r>
              <a:rPr lang="en-US" sz="2000" dirty="0" smtClean="0"/>
              <a:t>arrier </a:t>
            </a:r>
            <a:r>
              <a:rPr lang="en-US" sz="2000" dirty="0"/>
              <a:t>dedicates specific resources for a line </a:t>
            </a:r>
            <a:r>
              <a:rPr lang="en-US" sz="2000" dirty="0" smtClean="0"/>
              <a:t>leased </a:t>
            </a:r>
            <a:r>
              <a:rPr lang="en-US" sz="2000" dirty="0"/>
              <a:t>by the customer (leased-line</a:t>
            </a:r>
            <a:r>
              <a:rPr lang="en-US" sz="2000" dirty="0" smtClean="0"/>
              <a:t>).</a:t>
            </a:r>
          </a:p>
          <a:p>
            <a:r>
              <a:rPr lang="en-US" sz="2000" dirty="0"/>
              <a:t>Point-to-point links are usually more expensive than shared </a:t>
            </a:r>
            <a:r>
              <a:rPr lang="en-US" sz="2000" dirty="0" smtClean="0"/>
              <a:t>services.</a:t>
            </a:r>
          </a:p>
        </p:txBody>
      </p:sp>
    </p:spTree>
    <p:extLst>
      <p:ext uri="{BB962C8B-B14F-4D97-AF65-F5344CB8AC3E}">
        <p14:creationId xmlns:p14="http://schemas.microsoft.com/office/powerpoint/2010/main" val="2872203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323" y="1992836"/>
            <a:ext cx="6168787" cy="4546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70" name="Rectangle 2"/>
          <p:cNvSpPr>
            <a:spLocks noGrp="1" noChangeArrowheads="1"/>
          </p:cNvSpPr>
          <p:nvPr>
            <p:ph type="title"/>
          </p:nvPr>
        </p:nvSpPr>
        <p:spPr>
          <a:xfrm>
            <a:off x="413544" y="454502"/>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Time-Division Multiplexing </a:t>
            </a:r>
          </a:p>
        </p:txBody>
      </p:sp>
      <p:sp>
        <p:nvSpPr>
          <p:cNvPr id="2" name="Content Placeholder 1"/>
          <p:cNvSpPr>
            <a:spLocks noGrp="1"/>
          </p:cNvSpPr>
          <p:nvPr>
            <p:ph idx="1"/>
          </p:nvPr>
        </p:nvSpPr>
        <p:spPr>
          <a:xfrm>
            <a:off x="443838" y="1455477"/>
            <a:ext cx="8277081" cy="2495550"/>
          </a:xfrm>
        </p:spPr>
        <p:txBody>
          <a:bodyPr/>
          <a:lstStyle/>
          <a:p>
            <a:pPr marL="0" indent="0">
              <a:buNone/>
            </a:pPr>
            <a:r>
              <a:rPr lang="en-US" sz="2000" dirty="0" smtClean="0"/>
              <a:t>Multiplexing – A </a:t>
            </a:r>
            <a:r>
              <a:rPr lang="en-US" sz="2000" dirty="0"/>
              <a:t>scheme that allows multiple logical signals to share a single physical </a:t>
            </a:r>
            <a:r>
              <a:rPr lang="en-US" sz="2000" dirty="0" smtClean="0"/>
              <a:t>channel.</a:t>
            </a:r>
          </a:p>
          <a:p>
            <a:pPr marL="0" indent="0">
              <a:buNone/>
            </a:pPr>
            <a:endParaRPr lang="en-US" sz="2000" dirty="0" smtClean="0"/>
          </a:p>
        </p:txBody>
      </p:sp>
    </p:spTree>
    <p:extLst>
      <p:ext uri="{BB962C8B-B14F-4D97-AF65-F5344CB8AC3E}">
        <p14:creationId xmlns:p14="http://schemas.microsoft.com/office/powerpoint/2010/main" val="7852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0557" y="454502"/>
            <a:ext cx="8145462" cy="838200"/>
          </a:xfrm>
        </p:spPr>
        <p:txBody>
          <a:bodyPr/>
          <a:lstStyle/>
          <a:p>
            <a:pPr eaLnBrk="1" hangingPunct="1"/>
            <a:r>
              <a:rPr lang="en-US" sz="1800" dirty="0" smtClean="0">
                <a:ea typeface="ＭＳ Ｐゴシック" pitchFamily="34" charset="-128"/>
              </a:rPr>
              <a:t>Serial Communications</a:t>
            </a:r>
            <a:br>
              <a:rPr lang="en-US" sz="1800" dirty="0" smtClean="0">
                <a:ea typeface="ＭＳ Ｐゴシック" pitchFamily="34" charset="-128"/>
              </a:rPr>
            </a:br>
            <a:r>
              <a:rPr lang="en-US" dirty="0" smtClean="0">
                <a:ea typeface="ＭＳ Ｐゴシック" pitchFamily="34" charset="-128"/>
              </a:rPr>
              <a:t>Statistical Time-Division Multiplexing </a:t>
            </a:r>
          </a:p>
        </p:txBody>
      </p:sp>
      <p:sp>
        <p:nvSpPr>
          <p:cNvPr id="2" name="Content Placeholder 1"/>
          <p:cNvSpPr>
            <a:spLocks noGrp="1"/>
          </p:cNvSpPr>
          <p:nvPr>
            <p:ph idx="1"/>
          </p:nvPr>
        </p:nvSpPr>
        <p:spPr>
          <a:xfrm>
            <a:off x="535734" y="1453243"/>
            <a:ext cx="8144242" cy="1453730"/>
          </a:xfrm>
        </p:spPr>
        <p:txBody>
          <a:bodyPr/>
          <a:lstStyle/>
          <a:p>
            <a:r>
              <a:rPr lang="en-US" sz="2000" dirty="0" smtClean="0"/>
              <a:t>STDM </a:t>
            </a:r>
            <a:r>
              <a:rPr lang="en-US" sz="2000" dirty="0"/>
              <a:t>uses a variable </a:t>
            </a:r>
            <a:r>
              <a:rPr lang="en-US" sz="2000" dirty="0" smtClean="0"/>
              <a:t>time-slot length, </a:t>
            </a:r>
            <a:r>
              <a:rPr lang="en-US" sz="2000" dirty="0"/>
              <a:t>allowing channels to compete for any free slot </a:t>
            </a:r>
            <a:r>
              <a:rPr lang="en-US" sz="2000" dirty="0" smtClean="0"/>
              <a:t>space.</a:t>
            </a:r>
          </a:p>
          <a:p>
            <a:r>
              <a:rPr lang="en-US" sz="2000" dirty="0" smtClean="0"/>
              <a:t>STDM </a:t>
            </a:r>
            <a:r>
              <a:rPr lang="en-US" sz="2000" dirty="0"/>
              <a:t>does not waste high-speed line time with inactive channels using this </a:t>
            </a:r>
            <a:r>
              <a:rPr lang="en-US" sz="2000" dirty="0" smtClean="0"/>
              <a:t>scheme.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37" y="2936503"/>
            <a:ext cx="6566763" cy="3573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33552"/>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18468</TotalTime>
  <Pages>28</Pages>
  <Words>1974</Words>
  <Application>Microsoft Office PowerPoint</Application>
  <PresentationFormat>On-screen Show (4:3)</PresentationFormat>
  <Paragraphs>323</Paragraphs>
  <Slides>64</Slides>
  <Notes>63</Notes>
  <HiddenSlides>0</HiddenSlides>
  <MMClips>0</MMClips>
  <ScaleCrop>false</ScaleCrop>
  <HeadingPairs>
    <vt:vector size="4" baseType="variant">
      <vt:variant>
        <vt:lpstr>Theme</vt:lpstr>
      </vt:variant>
      <vt:variant>
        <vt:i4>2</vt:i4>
      </vt:variant>
      <vt:variant>
        <vt:lpstr>Slide Titles</vt:lpstr>
      </vt:variant>
      <vt:variant>
        <vt:i4>64</vt:i4>
      </vt:variant>
    </vt:vector>
  </HeadingPairs>
  <TitlesOfParts>
    <vt:vector size="66" baseType="lpstr">
      <vt:lpstr>PPT-TMPLT-WHT_C</vt:lpstr>
      <vt:lpstr>NetAcad-4F_PPT-WHT_060408</vt:lpstr>
      <vt:lpstr>Chapter 3: Point-to-Point Connections</vt:lpstr>
      <vt:lpstr>Chapter 3</vt:lpstr>
      <vt:lpstr>Chapter 3: Objectives</vt:lpstr>
      <vt:lpstr>3.1 Serial Point-to-Point Overview</vt:lpstr>
      <vt:lpstr>Serial Communications Serial and Parallel Ports</vt:lpstr>
      <vt:lpstr>Serial Communications Serial Communication</vt:lpstr>
      <vt:lpstr>Serial Communications Point-to-Point Communication Links</vt:lpstr>
      <vt:lpstr>Serial Communications Time-Division Multiplexing </vt:lpstr>
      <vt:lpstr>Serial Communications Statistical Time-Division Multiplexing </vt:lpstr>
      <vt:lpstr>Serial Communications TDM Examples</vt:lpstr>
      <vt:lpstr>Serial Communications Demarcation Point</vt:lpstr>
      <vt:lpstr>Serial Communications DTE-DCE</vt:lpstr>
      <vt:lpstr>Serial Communications Serial Cables</vt:lpstr>
      <vt:lpstr>Serial Communications Serial Bandwidth</vt:lpstr>
      <vt:lpstr>HDLC Encapsulation WAN Encapsulation Protocols</vt:lpstr>
      <vt:lpstr>HDLC Encapsulation HDLC Encapsulation</vt:lpstr>
      <vt:lpstr>HDLC Encapsulation HDLC Frame Types</vt:lpstr>
      <vt:lpstr>HDLC Encapsulation Configuring HDLC Encapsulation</vt:lpstr>
      <vt:lpstr>HDLC Encapsulation Troubleshooting a Serial Interface</vt:lpstr>
      <vt:lpstr>HDLC Encapsulation Troubleshooting a Serial Interface (cont.)</vt:lpstr>
      <vt:lpstr>HDLC Encapsulation Troubleshooting a Serial Interface (cont.)</vt:lpstr>
      <vt:lpstr>HDLC Encapsulation Troubleshooting a Serial Interface (cont.)</vt:lpstr>
      <vt:lpstr>HDLC Encapsulation Troubleshooting a Serial Interface (cont.)</vt:lpstr>
      <vt:lpstr>HDLC Encapsulation Troubleshooting a Serial Interface (cont.)</vt:lpstr>
      <vt:lpstr>3.2 PPP Operation</vt:lpstr>
      <vt:lpstr>Benefits of PPP Introducing PPP</vt:lpstr>
      <vt:lpstr>Benefits of PPP Advantages of PPP</vt:lpstr>
      <vt:lpstr>LCP and NCP PPP Layered Architecture</vt:lpstr>
      <vt:lpstr>LCP and NCP PPP Control Protocol (LCP)</vt:lpstr>
      <vt:lpstr>LCP and NCP PPP Network Control Protocol (NCP)</vt:lpstr>
      <vt:lpstr>LCP and NCP PPP Frame Structure</vt:lpstr>
      <vt:lpstr>PPP Sessions Establishing a PPP Session</vt:lpstr>
      <vt:lpstr>PPP Sessions Establishing a PPP Session (cont.)</vt:lpstr>
      <vt:lpstr>PPP Sessions Establishing a PPP Session (cont.)</vt:lpstr>
      <vt:lpstr>PPP Sessions LCP Operation</vt:lpstr>
      <vt:lpstr>PPP Sessions LCP Operation (cont.)</vt:lpstr>
      <vt:lpstr>PPP Sessions LCP Operation (cont.)</vt:lpstr>
      <vt:lpstr>PPP Sessions LCP Packet</vt:lpstr>
      <vt:lpstr>PPP Sessions LCP Packet</vt:lpstr>
      <vt:lpstr>PPP Sessions LCP Packet (cont.)</vt:lpstr>
      <vt:lpstr>PPP Sessions PPP Configuration Options</vt:lpstr>
      <vt:lpstr>PPP Sessions NCP Explained</vt:lpstr>
      <vt:lpstr>3.3 Configuring PPP</vt:lpstr>
      <vt:lpstr>Configure PPP PPP Configuration Options</vt:lpstr>
      <vt:lpstr>Configure PPP PPP Configuration Options</vt:lpstr>
      <vt:lpstr>Configure PPP PPP Basic Configuration Command</vt:lpstr>
      <vt:lpstr>Configure PPP PPP Compression Commands</vt:lpstr>
      <vt:lpstr>Configure PPP PPP Link Quality Monitoring Command</vt:lpstr>
      <vt:lpstr>Configure PPP PPP Multilink Commands</vt:lpstr>
      <vt:lpstr>Configure PPP Verifying PPP Configuration</vt:lpstr>
      <vt:lpstr>Configure PPP Verifying PPP Configuration (cont.)</vt:lpstr>
      <vt:lpstr>PPP Authentication PPP Authentication Protocols</vt:lpstr>
      <vt:lpstr>PPP Authentication Password Authentication Protocol (PAP)</vt:lpstr>
      <vt:lpstr>PPP Authentication Challenge Handshake Authentication Protocol</vt:lpstr>
      <vt:lpstr>PPP Authentication CHAP (cont.)</vt:lpstr>
      <vt:lpstr>PPP Authentication PPP Encapsulation and Authentication Process</vt:lpstr>
      <vt:lpstr>PPP Authentication Configuring PPP Authentication</vt:lpstr>
      <vt:lpstr>PPP Authentication Configuring PPP Authentication (cont.)</vt:lpstr>
      <vt:lpstr>PPP Authentication Configuring PPP Authentication (cont.)</vt:lpstr>
      <vt:lpstr>3.4 Troubleshooting  WAN Connectivity</vt:lpstr>
      <vt:lpstr>Troubleshoot PPP Troubleshooting PPP Serial Encapsulation</vt:lpstr>
      <vt:lpstr>Troubleshoot PPP Troubleshooting a PPP Configuration with Authentication</vt:lpstr>
      <vt:lpstr>Chapter 3: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Rodrigo Floriano</cp:lastModifiedBy>
  <cp:revision>1313</cp:revision>
  <cp:lastPrinted>1999-01-27T00:54:54Z</cp:lastPrinted>
  <dcterms:created xsi:type="dcterms:W3CDTF">2006-10-23T15:07:30Z</dcterms:created>
  <dcterms:modified xsi:type="dcterms:W3CDTF">2013-10-04T16:53:54Z</dcterms:modified>
</cp:coreProperties>
</file>