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39"/>
  </p:notesMasterIdLst>
  <p:handoutMasterIdLst>
    <p:handoutMasterId r:id="rId40"/>
  </p:handoutMasterIdLst>
  <p:sldIdLst>
    <p:sldId id="500" r:id="rId3"/>
    <p:sldId id="541" r:id="rId4"/>
    <p:sldId id="782" r:id="rId5"/>
    <p:sldId id="863" r:id="rId6"/>
    <p:sldId id="835" r:id="rId7"/>
    <p:sldId id="836" r:id="rId8"/>
    <p:sldId id="837" r:id="rId9"/>
    <p:sldId id="838" r:id="rId10"/>
    <p:sldId id="839" r:id="rId11"/>
    <p:sldId id="840" r:id="rId12"/>
    <p:sldId id="841" r:id="rId13"/>
    <p:sldId id="842" r:id="rId14"/>
    <p:sldId id="843" r:id="rId15"/>
    <p:sldId id="844" r:id="rId16"/>
    <p:sldId id="845" r:id="rId17"/>
    <p:sldId id="846" r:id="rId18"/>
    <p:sldId id="847" r:id="rId19"/>
    <p:sldId id="848" r:id="rId20"/>
    <p:sldId id="849" r:id="rId21"/>
    <p:sldId id="850" r:id="rId22"/>
    <p:sldId id="864" r:id="rId23"/>
    <p:sldId id="851" r:id="rId24"/>
    <p:sldId id="852" r:id="rId25"/>
    <p:sldId id="853" r:id="rId26"/>
    <p:sldId id="854" r:id="rId27"/>
    <p:sldId id="855" r:id="rId28"/>
    <p:sldId id="856" r:id="rId29"/>
    <p:sldId id="857" r:id="rId30"/>
    <p:sldId id="865" r:id="rId31"/>
    <p:sldId id="858" r:id="rId32"/>
    <p:sldId id="859" r:id="rId33"/>
    <p:sldId id="860" r:id="rId34"/>
    <p:sldId id="861" r:id="rId35"/>
    <p:sldId id="862" r:id="rId36"/>
    <p:sldId id="783" r:id="rId37"/>
    <p:sldId id="681" r:id="rId3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ttoria deloulay" initials="vd" lastIdx="5" clrIdx="0"/>
  <p:cmAuthor id="1" name="carykell" initials="c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9" autoAdjust="0"/>
    <p:restoredTop sz="84254" autoAdjust="0"/>
  </p:normalViewPr>
  <p:slideViewPr>
    <p:cSldViewPr snapToGrid="0">
      <p:cViewPr>
        <p:scale>
          <a:sx n="66" d="100"/>
          <a:sy n="66" d="100"/>
        </p:scale>
        <p:origin x="-2388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63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0" dirty="0" smtClean="0"/>
              <a:t>Connecting Networks</a:t>
            </a:r>
          </a:p>
          <a:p>
            <a:pPr>
              <a:buFontTx/>
              <a:buNone/>
            </a:pPr>
            <a:r>
              <a:rPr lang="en-US" sz="1300" b="0" dirty="0" smtClean="0"/>
              <a:t>Chapter 4: </a:t>
            </a:r>
            <a:r>
              <a:rPr lang="en-US" sz="1400" b="0" i="0" u="none" strike="noStrike" baseline="0" dirty="0" smtClean="0">
                <a:solidFill>
                  <a:srgbClr val="FFFFFF"/>
                </a:solidFill>
                <a:latin typeface="Arial"/>
              </a:rPr>
              <a:t>Frame Relay</a:t>
            </a:r>
            <a:endParaRPr lang="en-GB" b="0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4.1.2.2 Multiple Virtual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4.1.2.3 Frame Relay Encapsulation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4.1.2.4 Frame Relay Topologies</a:t>
            </a:r>
          </a:p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4.1.2.5 Frame Relay Topologies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4.1.2.6 Frame Relay Address 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4.1.2.7 Local Management Interface (LMI)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4.1.2.8 LMI Extensions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4.1.2.9 Using LMI and Inverse ARP to Map Addresses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4.1.3.1 Access Rate and Committed Information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4.1.3.2 Frame Relay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is-I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4.1.3.3 Bursting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Chapter 4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4.1.3.4 Frame Relay Flow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sz="1300" b="0" dirty="0" smtClean="0"/>
              <a:t>Connecting Networks</a:t>
            </a:r>
            <a:endParaRPr lang="en-US" sz="1300" b="0" baseline="0" dirty="0" smtClean="0"/>
          </a:p>
          <a:p>
            <a:pPr>
              <a:buFontTx/>
              <a:buNone/>
            </a:pPr>
            <a:r>
              <a:rPr lang="en-US" sz="1300" b="0" dirty="0" smtClean="0"/>
              <a:t>Chapter 4: Frame</a:t>
            </a:r>
            <a:r>
              <a:rPr lang="en-US" sz="1300" b="0" baseline="0" dirty="0" smtClean="0"/>
              <a:t> Relay</a:t>
            </a:r>
            <a:endParaRPr lang="en-GB" b="0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4.2.1.1 Basic Frame Relay Configuration Commands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4.2.1.2 Configuring a Static Frame Relay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4.2.1.3 Verify a Static Frame Relay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4.2.2.1 Reachability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4.2.2.2 Solving Reachability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4.2.2.3 Configuring Point-to-Point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Subinterfaces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4.2.2.4 Example: Configuring Point-to-Point </a:t>
            </a:r>
            <a:r>
              <a:rPr lang="en-US" sz="1200" kern="1200" dirty="0" err="1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Subinterfaces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sz="1300" b="0" dirty="0" smtClean="0"/>
              <a:t>Connecting Networks</a:t>
            </a:r>
            <a:endParaRPr lang="en-US" sz="1300" b="0" baseline="0" dirty="0" smtClean="0"/>
          </a:p>
          <a:p>
            <a:pPr>
              <a:buFontTx/>
              <a:buNone/>
            </a:pPr>
            <a:r>
              <a:rPr lang="en-US" sz="1300" b="0" dirty="0" smtClean="0"/>
              <a:t>Chapter 4: Frame</a:t>
            </a:r>
            <a:r>
              <a:rPr lang="en-US" sz="1300" b="0" baseline="0" dirty="0" smtClean="0"/>
              <a:t> Relay</a:t>
            </a:r>
            <a:endParaRPr lang="en-GB" b="0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Chapter 4: Objectives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4.3.1.1 Verifying Frame Relay Operation: Frame Relay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4.3.1.2 Verifying Frame Relay Operation: LMI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4.3.1.3 Verifying Frame Relay Operation: PVC 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4.3.1.4 Verifying Frame Relay Operation: Inverse ARP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4.3.1.5 Troubleshooting Frame Relay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Chapter 4 Summary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>
              <a:buFontTx/>
              <a:buNone/>
            </a:pPr>
            <a:r>
              <a:rPr lang="en-US" sz="1300" b="0" dirty="0" smtClean="0"/>
              <a:t>Connecting Networks</a:t>
            </a:r>
            <a:endParaRPr lang="en-US" sz="1300" b="0" baseline="0" dirty="0" smtClean="0"/>
          </a:p>
          <a:p>
            <a:pPr>
              <a:buFontTx/>
              <a:buNone/>
            </a:pPr>
            <a:r>
              <a:rPr lang="en-US" sz="1300" b="0" dirty="0" smtClean="0"/>
              <a:t>Chapter 4: Frame</a:t>
            </a:r>
            <a:r>
              <a:rPr lang="en-US" sz="1300" b="0" baseline="0" dirty="0" smtClean="0"/>
              <a:t> Relay</a:t>
            </a:r>
            <a:endParaRPr lang="en-GB" b="0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4.1.1.1 Introducing Frame Relay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4.1.1.2 Benefits of Frame Relay WAN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4.1.1.3 Dedicated Line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4.1.1.4 Cost Effectiveness and Flexibility of Frame Relay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4.1.2.1 Virtual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004549-1125-4930-988B-40FFE37DB1E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4: Frame Relay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Connecting Networks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Frame Relay Operation</a:t>
            </a:r>
            <a:r>
              <a:rPr lang="en-US" dirty="0">
                <a:ea typeface="ＭＳ Ｐゴシック" pitchFamily="34" charset="-128"/>
              </a:rPr>
              <a:t/>
            </a:r>
            <a:br>
              <a:rPr lang="en-US" dirty="0">
                <a:ea typeface="ＭＳ Ｐゴシック" pitchFamily="34" charset="-128"/>
              </a:rPr>
            </a:br>
            <a:r>
              <a:rPr lang="en-US" dirty="0"/>
              <a:t>Multiple Virtual Circuits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21077" r="-21077"/>
          <a:stretch>
            <a:fillRect/>
          </a:stretch>
        </p:blipFill>
        <p:spPr>
          <a:xfrm>
            <a:off x="655638" y="1751013"/>
            <a:ext cx="7940675" cy="4310062"/>
          </a:xfrm>
          <a:ln>
            <a:solidFill>
              <a:schemeClr val="tx1"/>
            </a:solidFill>
            <a:bevel/>
          </a:ln>
        </p:spPr>
      </p:pic>
    </p:spTree>
    <p:extLst>
      <p:ext uri="{BB962C8B-B14F-4D97-AF65-F5344CB8AC3E}">
        <p14:creationId xmlns:p14="http://schemas.microsoft.com/office/powerpoint/2010/main" val="28198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Frame Relay Operation</a:t>
            </a:r>
            <a:r>
              <a:rPr lang="en-US" dirty="0">
                <a:ea typeface="ＭＳ Ｐゴシック" pitchFamily="34" charset="-128"/>
              </a:rPr>
              <a:t/>
            </a:r>
            <a:br>
              <a:rPr lang="en-US" dirty="0">
                <a:ea typeface="ＭＳ Ｐゴシック" pitchFamily="34" charset="-128"/>
              </a:rPr>
            </a:br>
            <a:r>
              <a:rPr lang="en-US" dirty="0"/>
              <a:t>Frame Relay Encapsulation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1118" r="-1118"/>
          <a:stretch>
            <a:fillRect/>
          </a:stretch>
        </p:blipFill>
        <p:spPr>
          <a:xfrm>
            <a:off x="655638" y="1751013"/>
            <a:ext cx="7940675" cy="4310062"/>
          </a:xfrm>
          <a:ln>
            <a:solidFill>
              <a:schemeClr val="tx1"/>
            </a:solidFill>
            <a:bevel/>
          </a:ln>
        </p:spPr>
      </p:pic>
    </p:spTree>
    <p:extLst>
      <p:ext uri="{BB962C8B-B14F-4D97-AF65-F5344CB8AC3E}">
        <p14:creationId xmlns:p14="http://schemas.microsoft.com/office/powerpoint/2010/main" val="39627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Frame Relay Operation</a:t>
            </a:r>
            <a:r>
              <a:rPr lang="en-US" dirty="0">
                <a:ea typeface="ＭＳ Ｐゴシック" pitchFamily="34" charset="-128"/>
              </a:rPr>
              <a:t/>
            </a:r>
            <a:br>
              <a:rPr lang="en-US" dirty="0">
                <a:ea typeface="ＭＳ Ｐゴシック" pitchFamily="34" charset="-128"/>
              </a:rPr>
            </a:br>
            <a:r>
              <a:rPr lang="en-US" dirty="0"/>
              <a:t>Frame Relay Topologies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25" y="2047716"/>
            <a:ext cx="4098206" cy="3438433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rcRect l="-15682" r="-15682"/>
          <a:stretch>
            <a:fillRect/>
          </a:stretch>
        </p:blipFill>
        <p:spPr>
          <a:xfrm>
            <a:off x="174171" y="2498140"/>
            <a:ext cx="5424763" cy="2944468"/>
          </a:xfrm>
        </p:spPr>
      </p:pic>
      <p:sp>
        <p:nvSpPr>
          <p:cNvPr id="3" name="TextBox 2"/>
          <p:cNvSpPr txBox="1"/>
          <p:nvPr/>
        </p:nvSpPr>
        <p:spPr>
          <a:xfrm>
            <a:off x="711200" y="1872343"/>
            <a:ext cx="8105631" cy="3748719"/>
          </a:xfrm>
          <a:prstGeom prst="rect">
            <a:avLst/>
          </a:prstGeom>
          <a:noFill/>
          <a:ln>
            <a:solidFill>
              <a:schemeClr val="tx1"/>
            </a:solidFill>
            <a:bevel/>
          </a:ln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01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Frame Relay Operation</a:t>
            </a:r>
            <a:r>
              <a:rPr lang="en-US" dirty="0">
                <a:ea typeface="ＭＳ Ｐゴシック" pitchFamily="34" charset="-128"/>
              </a:rPr>
              <a:t/>
            </a:r>
            <a:br>
              <a:rPr lang="en-US" dirty="0">
                <a:ea typeface="ＭＳ Ｐゴシック" pitchFamily="34" charset="-128"/>
              </a:rPr>
            </a:br>
            <a:r>
              <a:rPr lang="en-US" dirty="0"/>
              <a:t>Frame Relay Address Mapping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12546" b="-12546"/>
          <a:stretch>
            <a:fillRect/>
          </a:stretch>
        </p:blipFill>
        <p:spPr>
          <a:xfrm>
            <a:off x="694119" y="1770257"/>
            <a:ext cx="5097242" cy="276669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819" y="4544975"/>
            <a:ext cx="5932757" cy="152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5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Frame Relay Operation</a:t>
            </a:r>
            <a:r>
              <a:rPr lang="en-US" dirty="0">
                <a:ea typeface="ＭＳ Ｐゴシック" pitchFamily="34" charset="-128"/>
              </a:rPr>
              <a:t/>
            </a:r>
            <a:br>
              <a:rPr lang="en-US" dirty="0">
                <a:ea typeface="ＭＳ Ｐゴシック" pitchFamily="34" charset="-128"/>
              </a:rPr>
            </a:br>
            <a:r>
              <a:rPr lang="en-US" dirty="0"/>
              <a:t>Local Management Interface (LMI)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5233" b="-5233"/>
          <a:stretch>
            <a:fillRect/>
          </a:stretch>
        </p:blipFill>
        <p:spPr>
          <a:xfrm>
            <a:off x="655638" y="1751013"/>
            <a:ext cx="7940675" cy="4310062"/>
          </a:xfrm>
        </p:spPr>
      </p:pic>
    </p:spTree>
    <p:extLst>
      <p:ext uri="{BB962C8B-B14F-4D97-AF65-F5344CB8AC3E}">
        <p14:creationId xmlns:p14="http://schemas.microsoft.com/office/powerpoint/2010/main" val="127300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Frame Relay Operation</a:t>
            </a:r>
            <a:r>
              <a:rPr lang="en-US" dirty="0">
                <a:ea typeface="ＭＳ Ｐゴシック" pitchFamily="34" charset="-128"/>
              </a:rPr>
              <a:t/>
            </a:r>
            <a:br>
              <a:rPr lang="en-US" dirty="0">
                <a:ea typeface="ＭＳ Ｐゴシック" pitchFamily="34" charset="-128"/>
              </a:rPr>
            </a:br>
            <a:r>
              <a:rPr lang="en-US" dirty="0"/>
              <a:t>LMI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751183"/>
            <a:ext cx="7940675" cy="4310605"/>
          </a:xfrm>
        </p:spPr>
        <p:txBody>
          <a:bodyPr/>
          <a:lstStyle/>
          <a:p>
            <a:r>
              <a:rPr lang="en-US" sz="2000" dirty="0"/>
              <a:t>VC status </a:t>
            </a:r>
            <a:r>
              <a:rPr lang="en-US" sz="2000" dirty="0" smtClean="0"/>
              <a:t>messages</a:t>
            </a:r>
            <a:endParaRPr lang="en-US" sz="2000" dirty="0"/>
          </a:p>
          <a:p>
            <a:r>
              <a:rPr lang="en-US" sz="2000" dirty="0"/>
              <a:t>Multicasting </a:t>
            </a:r>
          </a:p>
          <a:p>
            <a:r>
              <a:rPr lang="en-US" sz="2000" dirty="0"/>
              <a:t>Global addressing </a:t>
            </a:r>
          </a:p>
          <a:p>
            <a:r>
              <a:rPr lang="en-US" sz="2000" dirty="0" smtClean="0"/>
              <a:t>Simple </a:t>
            </a:r>
            <a:r>
              <a:rPr lang="en-US" sz="2000" dirty="0"/>
              <a:t>flow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828" y="3551656"/>
            <a:ext cx="6479552" cy="214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0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198" y="644561"/>
            <a:ext cx="8145462" cy="838200"/>
          </a:xfrm>
        </p:spPr>
        <p:txBody>
          <a:bodyPr/>
          <a:lstStyle/>
          <a:p>
            <a:r>
              <a:rPr lang="en-US" sz="1800" dirty="0"/>
              <a:t>Frame Relay Operation</a:t>
            </a:r>
            <a:r>
              <a:rPr lang="en-US" dirty="0">
                <a:ea typeface="ＭＳ Ｐゴシック" pitchFamily="34" charset="-128"/>
              </a:rPr>
              <a:t/>
            </a:r>
            <a:br>
              <a:rPr lang="en-US" dirty="0">
                <a:ea typeface="ＭＳ Ｐゴシック" pitchFamily="34" charset="-128"/>
              </a:rPr>
            </a:br>
            <a:r>
              <a:rPr lang="en-US" sz="2800" dirty="0"/>
              <a:t>Using LMI and Inverse ARP to Map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49585"/>
            <a:ext cx="7940675" cy="431060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Inverse ARP request includes the source hardware, source Layer 3 protocol </a:t>
            </a:r>
            <a:r>
              <a:rPr lang="en-US" sz="2000" dirty="0" smtClean="0"/>
              <a:t>address, </a:t>
            </a:r>
            <a:r>
              <a:rPr lang="en-US" sz="2000" dirty="0"/>
              <a:t>and the known target hardware address.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Inverse ARP request fills </a:t>
            </a:r>
            <a:r>
              <a:rPr lang="en-US" sz="2000" dirty="0"/>
              <a:t>the target Layer 3 protocol address field with all zeroes. It encapsulates the packet for the specific network and sends it directly to the destination device using the VC.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Upon </a:t>
            </a:r>
            <a:r>
              <a:rPr lang="en-US" sz="2000" dirty="0"/>
              <a:t>receiving an Inverse ARP request, the destination device </a:t>
            </a:r>
            <a:r>
              <a:rPr lang="en-US" sz="2000" dirty="0" smtClean="0"/>
              <a:t>uses </a:t>
            </a:r>
            <a:r>
              <a:rPr lang="en-US" sz="2000" dirty="0"/>
              <a:t>the </a:t>
            </a:r>
            <a:r>
              <a:rPr lang="en-US" sz="2000" dirty="0" smtClean="0"/>
              <a:t>source device’s address to </a:t>
            </a:r>
            <a:r>
              <a:rPr lang="en-US" sz="2000" dirty="0"/>
              <a:t>create its own </a:t>
            </a:r>
            <a:r>
              <a:rPr lang="en-US" sz="2000" dirty="0" smtClean="0"/>
              <a:t>DLCI-to-Layer 3 </a:t>
            </a:r>
            <a:r>
              <a:rPr lang="en-US" sz="2000" dirty="0"/>
              <a:t>map.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It then sends </a:t>
            </a:r>
            <a:r>
              <a:rPr lang="en-US" sz="2000" dirty="0"/>
              <a:t>an Inverse ARP response that includes its Layer 3 address information.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When </a:t>
            </a:r>
            <a:r>
              <a:rPr lang="en-US" sz="2000" dirty="0"/>
              <a:t>the source device receives the Inverse ARP response, it completes the DLCI-to-Layer 3 map using the provided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202327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93335" b="-93335"/>
          <a:stretch>
            <a:fillRect/>
          </a:stretch>
        </p:blipFill>
        <p:spPr>
          <a:xfrm>
            <a:off x="655638" y="750325"/>
            <a:ext cx="7940675" cy="43100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Advanced Frame Relay </a:t>
            </a:r>
            <a:r>
              <a:rPr lang="en-US" sz="1800" dirty="0" smtClean="0"/>
              <a:t>Concepts</a:t>
            </a:r>
            <a:br>
              <a:rPr lang="en-US" sz="1800" dirty="0" smtClean="0"/>
            </a:br>
            <a:r>
              <a:rPr lang="en-US" sz="2800" dirty="0"/>
              <a:t>Access Rate and Committed Information Rate</a:t>
            </a:r>
          </a:p>
        </p:txBody>
      </p:sp>
    </p:spTree>
    <p:extLst>
      <p:ext uri="{BB962C8B-B14F-4D97-AF65-F5344CB8AC3E}">
        <p14:creationId xmlns:p14="http://schemas.microsoft.com/office/powerpoint/2010/main" val="32042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Advanced Frame Relay </a:t>
            </a:r>
            <a:r>
              <a:rPr lang="en-US" sz="1800" dirty="0" smtClean="0"/>
              <a:t>Concepts</a:t>
            </a:r>
            <a:br>
              <a:rPr lang="en-US" sz="1800" dirty="0" smtClean="0"/>
            </a:br>
            <a:r>
              <a:rPr lang="en-US" dirty="0"/>
              <a:t>Frame Relay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24723" r="-24723"/>
          <a:stretch>
            <a:fillRect/>
          </a:stretch>
        </p:blipFill>
        <p:spPr>
          <a:xfrm>
            <a:off x="655638" y="1751013"/>
            <a:ext cx="7940675" cy="4310062"/>
          </a:xfrm>
          <a:ln>
            <a:solidFill>
              <a:schemeClr val="tx1"/>
            </a:solidFill>
            <a:bevel/>
          </a:ln>
        </p:spPr>
      </p:pic>
    </p:spTree>
    <p:extLst>
      <p:ext uri="{BB962C8B-B14F-4D97-AF65-F5344CB8AC3E}">
        <p14:creationId xmlns:p14="http://schemas.microsoft.com/office/powerpoint/2010/main" val="16087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Advanced Frame Relay </a:t>
            </a:r>
            <a:r>
              <a:rPr lang="en-US" sz="1800" dirty="0" smtClean="0"/>
              <a:t>Concepts</a:t>
            </a:r>
            <a:br>
              <a:rPr lang="en-US" sz="1800" dirty="0" smtClean="0"/>
            </a:br>
            <a:r>
              <a:rPr lang="en-US" dirty="0"/>
              <a:t>Bursting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411" b="-411"/>
          <a:stretch>
            <a:fillRect/>
          </a:stretch>
        </p:blipFill>
        <p:spPr>
          <a:xfrm>
            <a:off x="655638" y="1751013"/>
            <a:ext cx="7940675" cy="4310062"/>
          </a:xfrm>
          <a:ln>
            <a:solidFill>
              <a:schemeClr val="tx1"/>
            </a:solidFill>
            <a:bevel/>
          </a:ln>
        </p:spPr>
      </p:pic>
    </p:spTree>
    <p:extLst>
      <p:ext uri="{BB962C8B-B14F-4D97-AF65-F5344CB8AC3E}">
        <p14:creationId xmlns:p14="http://schemas.microsoft.com/office/powerpoint/2010/main" val="58699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601788"/>
            <a:ext cx="8131175" cy="4437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4</a:t>
            </a:r>
            <a:r>
              <a:rPr lang="en-US" sz="2000" dirty="0" smtClean="0">
                <a:cs typeface="Arial" charset="0"/>
              </a:rPr>
              <a:t>.0 Introduction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4.1 Introduction to Frame Relay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4</a:t>
            </a:r>
            <a:r>
              <a:rPr lang="en-US" sz="2000" dirty="0" smtClean="0">
                <a:cs typeface="Arial" charset="0"/>
              </a:rPr>
              <a:t>.2 Configuring Frame Relay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>
                <a:cs typeface="Arial" charset="0"/>
              </a:rPr>
              <a:t>4</a:t>
            </a:r>
            <a:r>
              <a:rPr lang="en-US" sz="2000" dirty="0" smtClean="0">
                <a:cs typeface="Arial" charset="0"/>
              </a:rPr>
              <a:t>.3 Troubleshooting Connectivity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dirty="0" smtClean="0">
                <a:cs typeface="Arial" charset="0"/>
              </a:rPr>
              <a:t>4.4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Advanced Frame Relay </a:t>
            </a:r>
            <a:r>
              <a:rPr lang="en-US" sz="1800" dirty="0" smtClean="0"/>
              <a:t>Concepts</a:t>
            </a:r>
            <a:br>
              <a:rPr lang="en-US" sz="1800" dirty="0" smtClean="0"/>
            </a:br>
            <a:r>
              <a:rPr lang="en-US" dirty="0"/>
              <a:t>Frame Relay Flow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751183"/>
            <a:ext cx="7940675" cy="4310605"/>
          </a:xfrm>
        </p:spPr>
        <p:txBody>
          <a:bodyPr/>
          <a:lstStyle/>
          <a:p>
            <a:r>
              <a:rPr lang="en-US" sz="2000" dirty="0" smtClean="0"/>
              <a:t>When </a:t>
            </a:r>
            <a:r>
              <a:rPr lang="en-US" sz="2000" dirty="0"/>
              <a:t>the DCE sets the BECN bit to 1, it notifies devices in the direction of the source (upstream) that there is congestion on the network. </a:t>
            </a:r>
            <a:endParaRPr lang="en-US" sz="2000" dirty="0" smtClean="0"/>
          </a:p>
          <a:p>
            <a:r>
              <a:rPr lang="en-US" sz="2000" dirty="0" smtClean="0"/>
              <a:t>When </a:t>
            </a:r>
            <a:r>
              <a:rPr lang="en-US" sz="2000" dirty="0"/>
              <a:t>the DCE sets the FECN bit to 1, it notifies devices in the direction of the destination (downstream) that there is congestion on the network.</a:t>
            </a:r>
          </a:p>
          <a:p>
            <a:r>
              <a:rPr lang="en-US" sz="2000" dirty="0" smtClean="0"/>
              <a:t>DTE </a:t>
            </a:r>
            <a:r>
              <a:rPr lang="en-US" sz="2000" dirty="0"/>
              <a:t>devices can set the value of the DE bit to 1 to indicate that the frame has lower importance than other frames. When the network becomes congested, DCE devices discard the frames with the DE bit set to 1 before discarding those that do </a:t>
            </a:r>
            <a:r>
              <a:rPr lang="en-US" sz="2000" dirty="0" smtClean="0"/>
              <a:t>not.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49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83" y="2263775"/>
            <a:ext cx="4386811" cy="1481138"/>
          </a:xfrm>
        </p:spPr>
        <p:txBody>
          <a:bodyPr/>
          <a:lstStyle/>
          <a:p>
            <a:pPr eaLnBrk="1" hangingPunct="1"/>
            <a:r>
              <a:rPr lang="en-US" sz="2300" dirty="0"/>
              <a:t>4.2 Configuring Frame Relay</a:t>
            </a:r>
          </a:p>
        </p:txBody>
      </p:sp>
    </p:spTree>
    <p:extLst>
      <p:ext uri="{BB962C8B-B14F-4D97-AF65-F5344CB8AC3E}">
        <p14:creationId xmlns:p14="http://schemas.microsoft.com/office/powerpoint/2010/main" val="41430691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Configure Basic Frame </a:t>
            </a:r>
            <a:r>
              <a:rPr lang="en-US" sz="1800" dirty="0" smtClean="0"/>
              <a:t>Relay</a:t>
            </a:r>
            <a:br>
              <a:rPr lang="en-US" sz="1800" dirty="0" smtClean="0"/>
            </a:br>
            <a:r>
              <a:rPr lang="en-US" dirty="0"/>
              <a:t>Basic Frame Relay Configuration </a:t>
            </a:r>
            <a:r>
              <a:rPr lang="en-US" dirty="0" smtClean="0"/>
              <a:t>Steps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32947" r="-32947"/>
          <a:stretch>
            <a:fillRect/>
          </a:stretch>
        </p:blipFill>
        <p:spPr>
          <a:xfrm>
            <a:off x="655638" y="1751013"/>
            <a:ext cx="7940675" cy="4310062"/>
          </a:xfrm>
          <a:ln>
            <a:solidFill>
              <a:schemeClr val="tx1"/>
            </a:solidFill>
            <a:bevel/>
          </a:ln>
        </p:spPr>
      </p:pic>
    </p:spTree>
    <p:extLst>
      <p:ext uri="{BB962C8B-B14F-4D97-AF65-F5344CB8AC3E}">
        <p14:creationId xmlns:p14="http://schemas.microsoft.com/office/powerpoint/2010/main" val="304239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Configure Basic Frame </a:t>
            </a:r>
            <a:r>
              <a:rPr lang="en-US" sz="1800" dirty="0" smtClean="0"/>
              <a:t>Relay</a:t>
            </a:r>
            <a:br>
              <a:rPr lang="en-US" sz="1800" dirty="0" smtClean="0"/>
            </a:br>
            <a:r>
              <a:rPr lang="en-US" dirty="0"/>
              <a:t>Configuring a Static Frame Relay Map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8386" r="-8386"/>
          <a:stretch>
            <a:fillRect/>
          </a:stretch>
        </p:blipFill>
        <p:spPr>
          <a:xfrm>
            <a:off x="655638" y="1751013"/>
            <a:ext cx="7940675" cy="4310062"/>
          </a:xfrm>
        </p:spPr>
      </p:pic>
    </p:spTree>
    <p:extLst>
      <p:ext uri="{BB962C8B-B14F-4D97-AF65-F5344CB8AC3E}">
        <p14:creationId xmlns:p14="http://schemas.microsoft.com/office/powerpoint/2010/main" val="252982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Configure Basic Frame </a:t>
            </a:r>
            <a:r>
              <a:rPr lang="en-US" sz="1800" dirty="0" smtClean="0"/>
              <a:t>Relay</a:t>
            </a:r>
            <a:br>
              <a:rPr lang="en-US" sz="1800" dirty="0" smtClean="0"/>
            </a:br>
            <a:r>
              <a:rPr lang="en-US" dirty="0" smtClean="0"/>
              <a:t>Verifying </a:t>
            </a:r>
            <a:r>
              <a:rPr lang="en-US" dirty="0"/>
              <a:t>a Static Frame Relay Map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10271" r="-10271"/>
          <a:stretch>
            <a:fillRect/>
          </a:stretch>
        </p:blipFill>
        <p:spPr>
          <a:xfrm>
            <a:off x="655638" y="1751013"/>
            <a:ext cx="7940675" cy="4310062"/>
          </a:xfrm>
        </p:spPr>
      </p:pic>
    </p:spTree>
    <p:extLst>
      <p:ext uri="{BB962C8B-B14F-4D97-AF65-F5344CB8AC3E}">
        <p14:creationId xmlns:p14="http://schemas.microsoft.com/office/powerpoint/2010/main" val="23833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Configure Subinterfaces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dirty="0"/>
              <a:t>Reachability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751183"/>
            <a:ext cx="7940675" cy="431060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Frame Relay networks provide NBMA connectivity, using a hub-and-spoke topology, between remote sites. In an NBMA Frame Relay topology, when a single multipoint interface must be used to interconnect multiple sites, routing update reachability issues may result.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Reachability Issues:</a:t>
            </a:r>
          </a:p>
          <a:p>
            <a:r>
              <a:rPr lang="en-US" sz="2000" dirty="0" smtClean="0"/>
              <a:t>Split horizon</a:t>
            </a:r>
          </a:p>
          <a:p>
            <a:r>
              <a:rPr lang="en-US" sz="2000" dirty="0" smtClean="0"/>
              <a:t>Broadcast/multicast replication</a:t>
            </a:r>
          </a:p>
          <a:p>
            <a:r>
              <a:rPr lang="en-US" sz="2000" dirty="0" smtClean="0"/>
              <a:t>Neighbor Discovery: DR and BDR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541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Configure Subinterfaces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dirty="0"/>
              <a:t>Solving Reachability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751183"/>
            <a:ext cx="7940675" cy="4310605"/>
          </a:xfrm>
        </p:spPr>
        <p:txBody>
          <a:bodyPr/>
          <a:lstStyle/>
          <a:p>
            <a:r>
              <a:rPr lang="en-US" sz="2000" b="1" dirty="0" smtClean="0"/>
              <a:t>Disable </a:t>
            </a:r>
            <a:r>
              <a:rPr lang="en-US" sz="2000" b="1" dirty="0"/>
              <a:t>split horizon </a:t>
            </a:r>
            <a:r>
              <a:rPr lang="en-US" sz="2000" dirty="0" smtClean="0"/>
              <a:t>– </a:t>
            </a:r>
            <a:r>
              <a:rPr lang="en-US" sz="2000" dirty="0"/>
              <a:t>One method for solving the reachability issues that are produced by split horizon may be to turn off split </a:t>
            </a:r>
            <a:r>
              <a:rPr lang="en-US" sz="2000" dirty="0" smtClean="0"/>
              <a:t>horizon; however</a:t>
            </a:r>
            <a:r>
              <a:rPr lang="en-US" sz="2000" dirty="0"/>
              <a:t>, disabling split horizon increases the chances of routing loops in your </a:t>
            </a:r>
            <a:r>
              <a:rPr lang="en-US" sz="2000" dirty="0" smtClean="0"/>
              <a:t>network.</a:t>
            </a:r>
          </a:p>
          <a:p>
            <a:r>
              <a:rPr lang="en-US" sz="2000" b="1" dirty="0" smtClean="0"/>
              <a:t>Full-meshed </a:t>
            </a:r>
            <a:r>
              <a:rPr lang="en-US" sz="2000" b="1" dirty="0"/>
              <a:t>topology </a:t>
            </a:r>
            <a:r>
              <a:rPr lang="en-US" sz="2000" dirty="0" smtClean="0"/>
              <a:t>– </a:t>
            </a:r>
            <a:r>
              <a:rPr lang="en-US" sz="2000" dirty="0"/>
              <a:t>Another method is to use a </a:t>
            </a:r>
            <a:r>
              <a:rPr lang="en-US" sz="2000" dirty="0" smtClean="0"/>
              <a:t>full-meshed topology; however</a:t>
            </a:r>
            <a:r>
              <a:rPr lang="en-US" sz="2000" dirty="0"/>
              <a:t>, this topology increases costs.</a:t>
            </a:r>
          </a:p>
          <a:p>
            <a:r>
              <a:rPr lang="en-US" sz="2000" b="1" dirty="0" smtClean="0"/>
              <a:t>Subinterfaces</a:t>
            </a:r>
            <a:r>
              <a:rPr lang="en-US" sz="2000" dirty="0" smtClean="0"/>
              <a:t> – </a:t>
            </a:r>
            <a:r>
              <a:rPr lang="en-US" sz="2000" dirty="0"/>
              <a:t>In a hub-and-spoke Frame Relay topology, the hub router can be configured with logically assigned interfaces called subinterfaces.</a:t>
            </a:r>
          </a:p>
        </p:txBody>
      </p:sp>
    </p:spTree>
    <p:extLst>
      <p:ext uri="{BB962C8B-B14F-4D97-AF65-F5344CB8AC3E}">
        <p14:creationId xmlns:p14="http://schemas.microsoft.com/office/powerpoint/2010/main" val="10626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Configure Subinterfaces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dirty="0"/>
              <a:t>Configuring Point-to-Point Subinterfaces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62918" b="-62918"/>
          <a:stretch>
            <a:fillRect/>
          </a:stretch>
        </p:blipFill>
        <p:spPr>
          <a:xfrm>
            <a:off x="617158" y="846558"/>
            <a:ext cx="7940675" cy="43100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21" y="4267337"/>
            <a:ext cx="7891019" cy="18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9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Configure Subinterfaces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2600" dirty="0"/>
              <a:t>Example: Configuring Point-to-Point Subinterfaces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3672" r="-3672"/>
          <a:stretch>
            <a:fillRect/>
          </a:stretch>
        </p:blipFill>
        <p:spPr>
          <a:xfrm>
            <a:off x="655638" y="1751013"/>
            <a:ext cx="7940675" cy="4310062"/>
          </a:xfrm>
        </p:spPr>
      </p:pic>
    </p:spTree>
    <p:extLst>
      <p:ext uri="{BB962C8B-B14F-4D97-AF65-F5344CB8AC3E}">
        <p14:creationId xmlns:p14="http://schemas.microsoft.com/office/powerpoint/2010/main" val="319285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82" y="2263775"/>
            <a:ext cx="4502253" cy="1481138"/>
          </a:xfrm>
        </p:spPr>
        <p:txBody>
          <a:bodyPr/>
          <a:lstStyle/>
          <a:p>
            <a:pPr eaLnBrk="1" hangingPunct="1"/>
            <a:r>
              <a:rPr lang="en-US" sz="2300" dirty="0"/>
              <a:t>4.3 Troubleshooting Connectivity</a:t>
            </a:r>
          </a:p>
        </p:txBody>
      </p:sp>
    </p:spTree>
    <p:extLst>
      <p:ext uri="{BB962C8B-B14F-4D97-AF65-F5344CB8AC3E}">
        <p14:creationId xmlns:p14="http://schemas.microsoft.com/office/powerpoint/2010/main" val="13831115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4: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r>
              <a:rPr lang="en-US" sz="2000" dirty="0" smtClean="0"/>
              <a:t>Describe the fundamental concepts of Frame Relay technology, including operation, implementation requirements, maps, and Local Management Interface (LMI) operation.</a:t>
            </a:r>
          </a:p>
          <a:p>
            <a:r>
              <a:rPr lang="en-US" sz="2000" dirty="0" smtClean="0"/>
              <a:t>Configure a basic Frame Relay </a:t>
            </a:r>
            <a:r>
              <a:rPr lang="en-US" sz="2000" dirty="0"/>
              <a:t>permanent virtual circuit (PVC), </a:t>
            </a:r>
            <a:r>
              <a:rPr lang="en-US" sz="2000" dirty="0" smtClean="0"/>
              <a:t>including configuring and troubleshooting Frame Relay on a router serial interface and configuring a static Frame Relay map.</a:t>
            </a:r>
          </a:p>
          <a:p>
            <a:r>
              <a:rPr lang="en-US" sz="2000" dirty="0" smtClean="0"/>
              <a:t>Describe advanced concepts of Frame Relay technology, including subinterfaces, bandwidth, and flow control.</a:t>
            </a:r>
          </a:p>
          <a:p>
            <a:r>
              <a:rPr lang="en-US" sz="2000" dirty="0" smtClean="0"/>
              <a:t>Configure an advanced Frame Relay PVC, including solving reachability issues, configuring subinterfaces, and verifying and troubleshooting a Frame Relay configuration.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Troubleshoot Frame </a:t>
            </a:r>
            <a:r>
              <a:rPr lang="en-US" sz="1800" dirty="0" smtClean="0"/>
              <a:t>Relay</a:t>
            </a:r>
            <a:br>
              <a:rPr lang="en-US" sz="1800" dirty="0" smtClean="0"/>
            </a:br>
            <a:r>
              <a:rPr lang="en-US" sz="2200" dirty="0" smtClean="0"/>
              <a:t>Verifying Frame Relay Operation: Frame Relay Interface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12760" r="-12760"/>
          <a:stretch>
            <a:fillRect/>
          </a:stretch>
        </p:blipFill>
        <p:spPr>
          <a:xfrm>
            <a:off x="655638" y="1751013"/>
            <a:ext cx="7940675" cy="4310062"/>
          </a:xfrm>
        </p:spPr>
      </p:pic>
    </p:spTree>
    <p:extLst>
      <p:ext uri="{BB962C8B-B14F-4D97-AF65-F5344CB8AC3E}">
        <p14:creationId xmlns:p14="http://schemas.microsoft.com/office/powerpoint/2010/main" val="227641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Troubleshoot Frame </a:t>
            </a:r>
            <a:r>
              <a:rPr lang="en-US" sz="1800" dirty="0" smtClean="0"/>
              <a:t>Relay</a:t>
            </a:r>
            <a:br>
              <a:rPr lang="en-US" sz="1800" dirty="0" smtClean="0"/>
            </a:br>
            <a:r>
              <a:rPr lang="en-US" sz="2600" dirty="0"/>
              <a:t>Verifying Frame Relay Operation: LMI Operations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t="-6083" b="-6083"/>
          <a:stretch>
            <a:fillRect/>
          </a:stretch>
        </p:blipFill>
        <p:spPr>
          <a:xfrm>
            <a:off x="655638" y="1751013"/>
            <a:ext cx="7940675" cy="4310062"/>
          </a:xfrm>
        </p:spPr>
      </p:pic>
    </p:spTree>
    <p:extLst>
      <p:ext uri="{BB962C8B-B14F-4D97-AF65-F5344CB8AC3E}">
        <p14:creationId xmlns:p14="http://schemas.microsoft.com/office/powerpoint/2010/main" val="188649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Troubleshoot Frame </a:t>
            </a:r>
            <a:r>
              <a:rPr lang="en-US" sz="1800" dirty="0" smtClean="0"/>
              <a:t>Relay</a:t>
            </a:r>
            <a:br>
              <a:rPr lang="en-US" sz="1800" dirty="0" smtClean="0"/>
            </a:br>
            <a:r>
              <a:rPr lang="en-US" sz="2800" dirty="0"/>
              <a:t>Verifying Frame Relay Operation: PVC Status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2827" r="-2827"/>
          <a:stretch>
            <a:fillRect/>
          </a:stretch>
        </p:blipFill>
        <p:spPr>
          <a:xfrm>
            <a:off x="655638" y="1751013"/>
            <a:ext cx="7940675" cy="4310062"/>
          </a:xfrm>
        </p:spPr>
      </p:pic>
    </p:spTree>
    <p:extLst>
      <p:ext uri="{BB962C8B-B14F-4D97-AF65-F5344CB8AC3E}">
        <p14:creationId xmlns:p14="http://schemas.microsoft.com/office/powerpoint/2010/main" val="116460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Troubleshoot Frame </a:t>
            </a:r>
            <a:r>
              <a:rPr lang="en-US" sz="1800" dirty="0" smtClean="0"/>
              <a:t>Relay</a:t>
            </a:r>
            <a:br>
              <a:rPr lang="en-US" sz="1800" dirty="0" smtClean="0"/>
            </a:br>
            <a:r>
              <a:rPr lang="en-US" sz="2800" dirty="0"/>
              <a:t>Verifying Frame Relay Operation: Inverse ARP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6472" r="-6472"/>
          <a:stretch>
            <a:fillRect/>
          </a:stretch>
        </p:blipFill>
        <p:spPr>
          <a:xfrm>
            <a:off x="1502216" y="1712526"/>
            <a:ext cx="6174704" cy="33515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837" y="5083006"/>
            <a:ext cx="5502755" cy="11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Troubleshoot Frame </a:t>
            </a:r>
            <a:r>
              <a:rPr lang="en-US" sz="1800" dirty="0" smtClean="0"/>
              <a:t>Relay</a:t>
            </a:r>
            <a:br>
              <a:rPr lang="en-US" sz="1800" dirty="0" smtClean="0"/>
            </a:br>
            <a:r>
              <a:rPr lang="en-US" dirty="0"/>
              <a:t>Troubleshooting Frame Relay Operation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6369" r="-6369"/>
          <a:stretch>
            <a:fillRect/>
          </a:stretch>
        </p:blipFill>
        <p:spPr>
          <a:xfrm>
            <a:off x="655638" y="1751013"/>
            <a:ext cx="7940675" cy="4310062"/>
          </a:xfrm>
        </p:spPr>
      </p:pic>
    </p:spTree>
    <p:extLst>
      <p:ext uri="{BB962C8B-B14F-4D97-AF65-F5344CB8AC3E}">
        <p14:creationId xmlns:p14="http://schemas.microsoft.com/office/powerpoint/2010/main" val="368052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4: 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This chapter described: </a:t>
            </a:r>
          </a:p>
          <a:p>
            <a:r>
              <a:rPr lang="en-US" sz="2000" dirty="0" smtClean="0"/>
              <a:t>The fundamental </a:t>
            </a:r>
            <a:r>
              <a:rPr lang="en-US" sz="2000" dirty="0"/>
              <a:t>concepts of Frame Relay technology, including operation, implementation requirements, maps, and Local Management Interface (LMI) </a:t>
            </a:r>
            <a:r>
              <a:rPr lang="en-US" sz="2000" dirty="0" smtClean="0">
                <a:cs typeface="Arial" charset="0"/>
              </a:rPr>
              <a:t>operation.</a:t>
            </a:r>
          </a:p>
          <a:p>
            <a:r>
              <a:rPr lang="en-US" sz="2000" dirty="0" smtClean="0"/>
              <a:t>How to configure a </a:t>
            </a:r>
            <a:r>
              <a:rPr lang="en-US" sz="2000" dirty="0"/>
              <a:t>basic Frame Relay permanent virtual circuit (PVC), including configuring and troubleshooting Frame Relay on a router serial interface and configuring a static Frame Relay map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Advanced </a:t>
            </a:r>
            <a:r>
              <a:rPr lang="en-US" sz="2000" dirty="0"/>
              <a:t>concepts of Frame Relay technology including subinterfaces, bandwidth and flow control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Advanced </a:t>
            </a:r>
            <a:r>
              <a:rPr lang="en-US" sz="2000" dirty="0"/>
              <a:t>Frame Relay </a:t>
            </a:r>
            <a:r>
              <a:rPr lang="en-US" sz="2000" dirty="0" err="1" smtClean="0"/>
              <a:t>PVCs</a:t>
            </a:r>
            <a:r>
              <a:rPr lang="en-US" sz="2000" dirty="0" smtClean="0"/>
              <a:t>, </a:t>
            </a:r>
            <a:r>
              <a:rPr lang="en-US" sz="2000" dirty="0"/>
              <a:t>including solving reachability issues, configuring subinterfaces, and verifying and troubleshooting a Frame Relay configuration.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683" y="2263775"/>
            <a:ext cx="4386811" cy="1481138"/>
          </a:xfrm>
        </p:spPr>
        <p:txBody>
          <a:bodyPr/>
          <a:lstStyle/>
          <a:p>
            <a:pPr eaLnBrk="1" hangingPunct="1"/>
            <a:r>
              <a:rPr lang="en-US" sz="2300" dirty="0"/>
              <a:t>4.1 Introduction to Frame Relay</a:t>
            </a:r>
          </a:p>
        </p:txBody>
      </p:sp>
    </p:spTree>
    <p:extLst>
      <p:ext uri="{BB962C8B-B14F-4D97-AF65-F5344CB8AC3E}">
        <p14:creationId xmlns:p14="http://schemas.microsoft.com/office/powerpoint/2010/main" val="23505369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Benefits of Frame Relay</a:t>
            </a:r>
            <a:r>
              <a:rPr lang="en-US" dirty="0">
                <a:ea typeface="ＭＳ Ｐゴシック" pitchFamily="34" charset="-128"/>
              </a:rPr>
              <a:t/>
            </a:r>
            <a:br>
              <a:rPr lang="en-US" dirty="0">
                <a:ea typeface="ＭＳ Ｐゴシック" pitchFamily="34" charset="-128"/>
              </a:rPr>
            </a:br>
            <a:r>
              <a:rPr lang="en-US" dirty="0" smtClean="0"/>
              <a:t>Introducing </a:t>
            </a:r>
            <a:r>
              <a:rPr lang="en-US" dirty="0"/>
              <a:t>Frame Relay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19883" r="-19883"/>
          <a:stretch>
            <a:fillRect/>
          </a:stretch>
        </p:blipFill>
        <p:spPr>
          <a:xfrm>
            <a:off x="655638" y="1751013"/>
            <a:ext cx="7940675" cy="4310062"/>
          </a:xfrm>
          <a:noFill/>
          <a:ln>
            <a:solidFill>
              <a:schemeClr val="tx1"/>
            </a:solidFill>
            <a:bevel/>
          </a:ln>
        </p:spPr>
      </p:pic>
    </p:spTree>
    <p:extLst>
      <p:ext uri="{BB962C8B-B14F-4D97-AF65-F5344CB8AC3E}">
        <p14:creationId xmlns:p14="http://schemas.microsoft.com/office/powerpoint/2010/main" val="142172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Benefits of Frame Relay</a:t>
            </a:r>
            <a:r>
              <a:rPr lang="en-US" dirty="0">
                <a:ea typeface="ＭＳ Ｐゴシック" pitchFamily="34" charset="-128"/>
              </a:rPr>
              <a:t/>
            </a:r>
            <a:br>
              <a:rPr lang="en-US" dirty="0">
                <a:ea typeface="ＭＳ Ｐゴシック" pitchFamily="34" charset="-128"/>
              </a:rPr>
            </a:br>
            <a:r>
              <a:rPr lang="en-US" sz="3000" dirty="0"/>
              <a:t>Benefits of Frame Relay WAN Technology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27480" r="-27480"/>
          <a:stretch>
            <a:fillRect/>
          </a:stretch>
        </p:blipFill>
        <p:spPr>
          <a:xfrm>
            <a:off x="655638" y="1751013"/>
            <a:ext cx="7940675" cy="4310062"/>
          </a:xfrm>
          <a:ln>
            <a:solidFill>
              <a:schemeClr val="tx1"/>
            </a:solidFill>
            <a:bevel/>
          </a:ln>
        </p:spPr>
      </p:pic>
    </p:spTree>
    <p:extLst>
      <p:ext uri="{BB962C8B-B14F-4D97-AF65-F5344CB8AC3E}">
        <p14:creationId xmlns:p14="http://schemas.microsoft.com/office/powerpoint/2010/main" val="27891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46" y="578594"/>
            <a:ext cx="8145462" cy="838200"/>
          </a:xfrm>
        </p:spPr>
        <p:txBody>
          <a:bodyPr/>
          <a:lstStyle/>
          <a:p>
            <a:r>
              <a:rPr lang="en-US" sz="1800" dirty="0"/>
              <a:t>Benefits of Frame Relay</a:t>
            </a:r>
            <a:r>
              <a:rPr lang="en-US" dirty="0">
                <a:ea typeface="ＭＳ Ｐゴシック" pitchFamily="34" charset="-128"/>
              </a:rPr>
              <a:t/>
            </a:r>
            <a:br>
              <a:rPr lang="en-US" dirty="0">
                <a:ea typeface="ＭＳ Ｐゴシック" pitchFamily="34" charset="-128"/>
              </a:rPr>
            </a:br>
            <a:r>
              <a:rPr lang="en-US" dirty="0"/>
              <a:t>Dedicated Line Requirements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rcRect l="-4194" r="-4194"/>
          <a:stretch>
            <a:fillRect/>
          </a:stretch>
        </p:blipFill>
        <p:spPr>
          <a:xfrm>
            <a:off x="655638" y="1751013"/>
            <a:ext cx="7940675" cy="4310062"/>
          </a:xfrm>
          <a:ln>
            <a:solidFill>
              <a:schemeClr val="tx1"/>
            </a:solidFill>
            <a:bevel/>
          </a:ln>
        </p:spPr>
      </p:pic>
    </p:spTree>
    <p:extLst>
      <p:ext uri="{BB962C8B-B14F-4D97-AF65-F5344CB8AC3E}">
        <p14:creationId xmlns:p14="http://schemas.microsoft.com/office/powerpoint/2010/main" val="321317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Benefits of Frame Relay</a:t>
            </a:r>
            <a:r>
              <a:rPr lang="en-US" dirty="0">
                <a:ea typeface="ＭＳ Ｐゴシック" pitchFamily="34" charset="-128"/>
              </a:rPr>
              <a:t/>
            </a:r>
            <a:br>
              <a:rPr lang="en-US" dirty="0">
                <a:ea typeface="ＭＳ Ｐゴシック" pitchFamily="34" charset="-128"/>
              </a:rPr>
            </a:br>
            <a:r>
              <a:rPr lang="en-US" sz="2800" dirty="0" smtClean="0">
                <a:ea typeface="ＭＳ Ｐゴシック" pitchFamily="34" charset="-128"/>
              </a:rPr>
              <a:t>Frame Relay </a:t>
            </a:r>
            <a:r>
              <a:rPr lang="en-US" sz="2800" dirty="0" smtClean="0"/>
              <a:t>Cost </a:t>
            </a:r>
            <a:r>
              <a:rPr lang="en-US" sz="2800" dirty="0"/>
              <a:t>Effectiveness and </a:t>
            </a:r>
            <a:r>
              <a:rPr lang="en-US" sz="2800" dirty="0" smtClean="0"/>
              <a:t>Flexibility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751183"/>
            <a:ext cx="7940675" cy="4310605"/>
          </a:xfrm>
        </p:spPr>
        <p:txBody>
          <a:bodyPr/>
          <a:lstStyle/>
          <a:p>
            <a:r>
              <a:rPr lang="en-US" sz="2000" dirty="0"/>
              <a:t>W</a:t>
            </a:r>
            <a:r>
              <a:rPr lang="en-US" sz="2000" dirty="0" smtClean="0"/>
              <a:t>ith </a:t>
            </a:r>
            <a:r>
              <a:rPr lang="en-US" sz="2000" dirty="0"/>
              <a:t>dedicated lines, customers pay for an end-to-end </a:t>
            </a:r>
            <a:r>
              <a:rPr lang="en-US" sz="2000" dirty="0" smtClean="0"/>
              <a:t>connection, which </a:t>
            </a:r>
            <a:r>
              <a:rPr lang="en-US" sz="2000" dirty="0"/>
              <a:t>includes the local loop and the network link. With Frame Relay, customers only pay for the local loop, and for the </a:t>
            </a:r>
            <a:r>
              <a:rPr lang="en-US" sz="2000" dirty="0" smtClean="0"/>
              <a:t>bandwidth, </a:t>
            </a:r>
            <a:r>
              <a:rPr lang="en-US" sz="2000" dirty="0"/>
              <a:t>they purchase from the network provider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Frame Relay </a:t>
            </a:r>
            <a:r>
              <a:rPr lang="en-US" sz="2000" dirty="0"/>
              <a:t>shares bandwidth across a larger base of </a:t>
            </a:r>
            <a:r>
              <a:rPr lang="en-US" sz="2000" dirty="0" smtClean="0"/>
              <a:t>customers. Typically</a:t>
            </a:r>
            <a:r>
              <a:rPr lang="en-US" sz="2000" dirty="0"/>
              <a:t>, a network provider can service 40 or more 56 kb/s customers over one T1 circuit. Using dedicated lines would require more CSU/DSUs (one for each line) and more complicated routing and switching.</a:t>
            </a:r>
          </a:p>
        </p:txBody>
      </p:sp>
    </p:spTree>
    <p:extLst>
      <p:ext uri="{BB962C8B-B14F-4D97-AF65-F5344CB8AC3E}">
        <p14:creationId xmlns:p14="http://schemas.microsoft.com/office/powerpoint/2010/main" val="7476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Frame Relay Operation</a:t>
            </a:r>
            <a:r>
              <a:rPr lang="en-US" dirty="0">
                <a:ea typeface="ＭＳ Ｐゴシック" pitchFamily="34" charset="-128"/>
              </a:rPr>
              <a:t/>
            </a:r>
            <a:br>
              <a:rPr lang="en-US" dirty="0">
                <a:ea typeface="ＭＳ Ｐゴシック" pitchFamily="34" charset="-128"/>
              </a:rPr>
            </a:br>
            <a:r>
              <a:rPr lang="en-US" dirty="0" smtClean="0"/>
              <a:t>Virtual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751183"/>
            <a:ext cx="7940675" cy="4310605"/>
          </a:xfrm>
        </p:spPr>
        <p:txBody>
          <a:bodyPr/>
          <a:lstStyle/>
          <a:p>
            <a:r>
              <a:rPr lang="en-US" sz="2000" b="1" dirty="0"/>
              <a:t>Switched </a:t>
            </a:r>
            <a:r>
              <a:rPr lang="en-US" sz="2000" b="1" dirty="0" smtClean="0"/>
              <a:t>virtual circuits </a:t>
            </a:r>
            <a:r>
              <a:rPr lang="en-US" sz="2000" b="1" dirty="0"/>
              <a:t>(SVC</a:t>
            </a:r>
            <a:r>
              <a:rPr lang="en-US" sz="2000" dirty="0"/>
              <a:t>) </a:t>
            </a:r>
            <a:r>
              <a:rPr lang="en-US" sz="2000" dirty="0" smtClean="0"/>
              <a:t>– Established </a:t>
            </a:r>
            <a:r>
              <a:rPr lang="en-US" sz="2000" dirty="0"/>
              <a:t>dynamically by sending signaling messages to the </a:t>
            </a:r>
            <a:r>
              <a:rPr lang="en-US" sz="2000" dirty="0" smtClean="0"/>
              <a:t>network.</a:t>
            </a:r>
            <a:endParaRPr lang="en-US" sz="2000" dirty="0"/>
          </a:p>
          <a:p>
            <a:r>
              <a:rPr lang="en-US" sz="2000" b="1" dirty="0"/>
              <a:t>Permanent </a:t>
            </a:r>
            <a:r>
              <a:rPr lang="en-US" sz="2000" b="1" dirty="0" smtClean="0"/>
              <a:t>virtual circuits </a:t>
            </a:r>
            <a:r>
              <a:rPr lang="en-US" sz="2000" b="1" dirty="0"/>
              <a:t>(PVCs) </a:t>
            </a:r>
            <a:r>
              <a:rPr lang="en-US" sz="2000" dirty="0" smtClean="0"/>
              <a:t>– </a:t>
            </a:r>
            <a:r>
              <a:rPr lang="en-US" sz="2000" dirty="0"/>
              <a:t>P</a:t>
            </a:r>
            <a:r>
              <a:rPr lang="en-US" sz="2000" dirty="0" smtClean="0"/>
              <a:t>reconfigured </a:t>
            </a:r>
            <a:r>
              <a:rPr lang="en-US" sz="2000" dirty="0"/>
              <a:t>by the carrier, and after they are set up, only operate in DATA TRANSFER and IDLE modes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VCs are identified by </a:t>
            </a:r>
            <a:r>
              <a:rPr lang="en-US" sz="2000" dirty="0" smtClean="0"/>
              <a:t>DLCIs. </a:t>
            </a:r>
            <a:r>
              <a:rPr lang="en-US" sz="2000" dirty="0"/>
              <a:t>Frame Relay DLCIs have local significance, which means that the values </a:t>
            </a:r>
            <a:r>
              <a:rPr lang="en-US" sz="2000" dirty="0" smtClean="0"/>
              <a:t>are </a:t>
            </a:r>
            <a:r>
              <a:rPr lang="en-US" sz="2000" dirty="0"/>
              <a:t>not unique in the Frame Relay WAN. A DLCI identifies a VC to the equipment at an endpoint.</a:t>
            </a:r>
            <a:r>
              <a:rPr lang="en-US" sz="2000" b="1" dirty="0"/>
              <a:t> </a:t>
            </a:r>
            <a:endParaRPr lang="en-US" sz="2000" b="1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DLCI has no significance beyond the single link. </a:t>
            </a:r>
          </a:p>
        </p:txBody>
      </p:sp>
    </p:spTree>
    <p:extLst>
      <p:ext uri="{BB962C8B-B14F-4D97-AF65-F5344CB8AC3E}">
        <p14:creationId xmlns:p14="http://schemas.microsoft.com/office/powerpoint/2010/main" val="29347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28139</TotalTime>
  <Pages>28</Pages>
  <Words>1140</Words>
  <Application>Microsoft Office PowerPoint</Application>
  <PresentationFormat>On-screen Show (4:3)</PresentationFormat>
  <Paragraphs>164</Paragraphs>
  <Slides>36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PPT-TMPLT-WHT_C</vt:lpstr>
      <vt:lpstr>NetAcad-4F_PPT-WHT_060408</vt:lpstr>
      <vt:lpstr>Chapter 4: Frame Relay</vt:lpstr>
      <vt:lpstr>Chapter 4</vt:lpstr>
      <vt:lpstr>Chapter 4: Objectives</vt:lpstr>
      <vt:lpstr>4.1 Introduction to Frame Relay</vt:lpstr>
      <vt:lpstr>Benefits of Frame Relay Introducing Frame Relay</vt:lpstr>
      <vt:lpstr>Benefits of Frame Relay Benefits of Frame Relay WAN Technology</vt:lpstr>
      <vt:lpstr>Benefits of Frame Relay Dedicated Line Requirements</vt:lpstr>
      <vt:lpstr>Benefits of Frame Relay Frame Relay Cost Effectiveness and Flexibility</vt:lpstr>
      <vt:lpstr>Frame Relay Operation Virtual Circuits</vt:lpstr>
      <vt:lpstr>Frame Relay Operation Multiple Virtual Circuits</vt:lpstr>
      <vt:lpstr>Frame Relay Operation Frame Relay Encapsulation</vt:lpstr>
      <vt:lpstr>Frame Relay Operation Frame Relay Topologies</vt:lpstr>
      <vt:lpstr>Frame Relay Operation Frame Relay Address Mapping</vt:lpstr>
      <vt:lpstr>Frame Relay Operation Local Management Interface (LMI)</vt:lpstr>
      <vt:lpstr>Frame Relay Operation LMI Extensions</vt:lpstr>
      <vt:lpstr>Frame Relay Operation Using LMI and Inverse ARP to Map Addresses</vt:lpstr>
      <vt:lpstr>Advanced Frame Relay Concepts Access Rate and Committed Information Rate</vt:lpstr>
      <vt:lpstr>Advanced Frame Relay Concepts Frame Relay Example</vt:lpstr>
      <vt:lpstr>Advanced Frame Relay Concepts Bursting</vt:lpstr>
      <vt:lpstr>Advanced Frame Relay Concepts Frame Relay Flow Control</vt:lpstr>
      <vt:lpstr>4.2 Configuring Frame Relay</vt:lpstr>
      <vt:lpstr>Configure Basic Frame Relay Basic Frame Relay Configuration Steps</vt:lpstr>
      <vt:lpstr>Configure Basic Frame Relay Configuring a Static Frame Relay Map</vt:lpstr>
      <vt:lpstr>Configure Basic Frame Relay Verifying a Static Frame Relay Map</vt:lpstr>
      <vt:lpstr>Configure Subinterfaces Reachability Issues</vt:lpstr>
      <vt:lpstr>Configure Subinterfaces Solving Reachability Issues</vt:lpstr>
      <vt:lpstr>Configure Subinterfaces Configuring Point-to-Point Subinterfaces</vt:lpstr>
      <vt:lpstr>Configure Subinterfaces Example: Configuring Point-to-Point Subinterfaces</vt:lpstr>
      <vt:lpstr>4.3 Troubleshooting Connectivity</vt:lpstr>
      <vt:lpstr>Troubleshoot Frame Relay Verifying Frame Relay Operation: Frame Relay Interface</vt:lpstr>
      <vt:lpstr>Troubleshoot Frame Relay Verifying Frame Relay Operation: LMI Operations</vt:lpstr>
      <vt:lpstr>Troubleshoot Frame Relay Verifying Frame Relay Operation: PVC Status</vt:lpstr>
      <vt:lpstr>Troubleshoot Frame Relay Verifying Frame Relay Operation: Inverse ARP</vt:lpstr>
      <vt:lpstr>Troubleshoot Frame Relay Troubleshooting Frame Relay Operation</vt:lpstr>
      <vt:lpstr>Chapter 4: 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Rodrigo Floriano</cp:lastModifiedBy>
  <cp:revision>1231</cp:revision>
  <cp:lastPrinted>1999-01-27T00:54:54Z</cp:lastPrinted>
  <dcterms:created xsi:type="dcterms:W3CDTF">2006-10-23T15:07:30Z</dcterms:created>
  <dcterms:modified xsi:type="dcterms:W3CDTF">2013-10-04T16:59:49Z</dcterms:modified>
</cp:coreProperties>
</file>