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3"/>
  </p:notesMasterIdLst>
  <p:handoutMasterIdLst>
    <p:handoutMasterId r:id="rId34"/>
  </p:handoutMasterIdLst>
  <p:sldIdLst>
    <p:sldId id="500" r:id="rId3"/>
    <p:sldId id="541" r:id="rId4"/>
    <p:sldId id="782" r:id="rId5"/>
    <p:sldId id="835" r:id="rId6"/>
    <p:sldId id="816" r:id="rId7"/>
    <p:sldId id="785" r:id="rId8"/>
    <p:sldId id="817" r:id="rId9"/>
    <p:sldId id="818" r:id="rId10"/>
    <p:sldId id="819" r:id="rId11"/>
    <p:sldId id="820" r:id="rId12"/>
    <p:sldId id="821" r:id="rId13"/>
    <p:sldId id="822" r:id="rId14"/>
    <p:sldId id="836" r:id="rId15"/>
    <p:sldId id="823" r:id="rId16"/>
    <p:sldId id="824" r:id="rId17"/>
    <p:sldId id="825" r:id="rId18"/>
    <p:sldId id="826" r:id="rId19"/>
    <p:sldId id="827" r:id="rId20"/>
    <p:sldId id="828" r:id="rId21"/>
    <p:sldId id="829" r:id="rId22"/>
    <p:sldId id="830" r:id="rId23"/>
    <p:sldId id="839" r:id="rId24"/>
    <p:sldId id="831" r:id="rId25"/>
    <p:sldId id="837" r:id="rId26"/>
    <p:sldId id="832" r:id="rId27"/>
    <p:sldId id="833" r:id="rId28"/>
    <p:sldId id="834" r:id="rId29"/>
    <p:sldId id="838" r:id="rId30"/>
    <p:sldId id="783" r:id="rId31"/>
    <p:sldId id="681" r:id="rId3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3" clrIdx="0"/>
  <p:cmAuthor id="1" name="carykell" initials="c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7A4"/>
    <a:srgbClr val="3E8DC5"/>
    <a:srgbClr val="000000"/>
    <a:srgbClr val="C0C0C4"/>
    <a:srgbClr val="67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9" autoAdjust="0"/>
    <p:restoredTop sz="84254" autoAdjust="0"/>
  </p:normalViewPr>
  <p:slideViewPr>
    <p:cSldViewPr snapToGrid="0">
      <p:cViewPr>
        <p:scale>
          <a:sx n="66" d="100"/>
          <a:sy n="66" d="100"/>
        </p:scale>
        <p:origin x="-238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Connecting Networks</a:t>
            </a:r>
          </a:p>
          <a:p>
            <a:pPr>
              <a:buFontTx/>
              <a:buNone/>
            </a:pPr>
            <a:r>
              <a:rPr lang="en-US" sz="1300" b="1" dirty="0" smtClean="0"/>
              <a:t>Chapter 6: Broadband Solutions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6.1.1.6 </a:t>
            </a:r>
            <a:r>
              <a:rPr lang="en-US" b="1" dirty="0" smtClean="0">
                <a:ea typeface="ＭＳ Ｐゴシック" pitchFamily="34" charset="-128"/>
              </a:rPr>
              <a:t>Detriments to Teleworking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6.1.2.1 </a:t>
            </a:r>
            <a:r>
              <a:rPr lang="en-US" b="1" dirty="0" smtClean="0">
                <a:ea typeface="ＭＳ Ｐゴシック" pitchFamily="34" charset="-128"/>
              </a:rPr>
              <a:t>The Teleworker Solution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6.1.2.2</a:t>
            </a:r>
            <a:r>
              <a:rPr lang="en-US" b="1" baseline="0" dirty="0" smtClean="0"/>
              <a:t> </a:t>
            </a:r>
            <a:r>
              <a:rPr lang="en-US" b="1" dirty="0" smtClean="0">
                <a:ea typeface="ＭＳ Ｐゴシック" pitchFamily="34" charset="-128"/>
              </a:rPr>
              <a:t>Teleworker Connectivity Requirements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200" b="1" dirty="0" smtClean="0">
                <a:cs typeface="Arial" charset="0"/>
              </a:rPr>
              <a:t>6.2  Comparing Broadband Solutions</a:t>
            </a:r>
          </a:p>
          <a:p>
            <a:pPr>
              <a:buFontTx/>
              <a:buNone/>
            </a:pPr>
            <a:endParaRPr lang="en-GB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6.2.1.1 What is a</a:t>
            </a:r>
            <a:r>
              <a:rPr lang="en-US" b="1" baseline="0" dirty="0" smtClean="0"/>
              <a:t> </a:t>
            </a:r>
            <a:r>
              <a:rPr lang="en-US" b="1" dirty="0" smtClean="0"/>
              <a:t>Cable System?</a:t>
            </a: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6.2.1.2</a:t>
            </a:r>
            <a:r>
              <a:rPr lang="en-US" b="1" baseline="0" dirty="0" smtClean="0"/>
              <a:t> Cable and the Electromagnetic Spectrum</a:t>
            </a: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6.2.1.3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Data-over-Cable Service Interface Specification (DOCSIS)</a:t>
            </a: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6.2.1.4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Cable Components</a:t>
            </a: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6.2.2.1</a:t>
            </a:r>
            <a:r>
              <a:rPr lang="en-US" b="1" baseline="0" dirty="0" smtClean="0"/>
              <a:t> What is DSL?</a:t>
            </a: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6.2.2.2</a:t>
            </a:r>
            <a:r>
              <a:rPr lang="en-US" b="1" baseline="0" dirty="0" smtClean="0"/>
              <a:t> DSL Connections</a:t>
            </a: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6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6.2.2.3</a:t>
            </a:r>
            <a:r>
              <a:rPr lang="en-US" b="1" baseline="0" dirty="0" smtClean="0"/>
              <a:t> Separating Voice and Data in ADSL</a:t>
            </a: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6.2.3.1</a:t>
            </a:r>
            <a:r>
              <a:rPr lang="en-US" b="1" baseline="0" dirty="0" smtClean="0"/>
              <a:t> Types of Broadband Wireless Technologies</a:t>
            </a:r>
          </a:p>
          <a:p>
            <a:pPr>
              <a:buFontTx/>
              <a:buNone/>
            </a:pP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baseline="0" dirty="0" smtClean="0">
                <a:ea typeface="ＭＳ Ｐゴシック" pitchFamily="34" charset="-128"/>
              </a:rPr>
              <a:t>6.2.3.2 </a:t>
            </a:r>
            <a:r>
              <a:rPr lang="en-US" b="1" baseline="0" dirty="0" smtClean="0"/>
              <a:t>Types of Broadband Wireless Technologies (cont)</a:t>
            </a:r>
            <a:endParaRPr lang="en-US" b="1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6.2.4.1</a:t>
            </a:r>
            <a:r>
              <a:rPr lang="en-US" b="1" baseline="0" dirty="0" smtClean="0"/>
              <a:t> Comparing Broadband Solutions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200" b="1" dirty="0" smtClean="0">
                <a:cs typeface="Arial" charset="0"/>
              </a:rPr>
              <a:t>6.3  Configuring </a:t>
            </a:r>
            <a:r>
              <a:rPr lang="en-US" sz="1200" b="1" dirty="0" err="1" smtClean="0">
                <a:cs typeface="Arial" charset="0"/>
              </a:rPr>
              <a:t>xDSL</a:t>
            </a:r>
            <a:endParaRPr lang="en-US" sz="1200" b="1" dirty="0" smtClean="0">
              <a:cs typeface="Arial" charset="0"/>
            </a:endParaRPr>
          </a:p>
          <a:p>
            <a:pPr>
              <a:buFontTx/>
              <a:buNone/>
            </a:pPr>
            <a:endParaRPr lang="en-GB" b="1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baseline="0" dirty="0" smtClean="0"/>
              <a:t>6.3.1.1 PPPoE Motivation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baseline="0" dirty="0" smtClean="0"/>
              <a:t>6.3.1.2 PPPoE Concepts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baseline="0" dirty="0" smtClean="0"/>
              <a:t>6.3.2.1 PPPoE Configuration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200" b="1" dirty="0" smtClean="0">
                <a:cs typeface="Arial" charset="0"/>
              </a:rPr>
              <a:t>6.4  Summary</a:t>
            </a:r>
          </a:p>
          <a:p>
            <a:pPr>
              <a:buFontTx/>
              <a:buNone/>
            </a:pPr>
            <a:endParaRPr lang="en-GB" b="1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6 Summary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6 Objectives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dirty="0" smtClean="0">
                <a:cs typeface="Arial" charset="0"/>
              </a:rPr>
              <a:t>6.1  </a:t>
            </a:r>
            <a:r>
              <a:rPr lang="en-US" sz="1200" b="1" dirty="0" err="1" smtClean="0">
                <a:cs typeface="Arial" charset="0"/>
              </a:rPr>
              <a:t>Teleworking</a:t>
            </a:r>
            <a:endParaRPr lang="en-US" sz="1200" b="1" dirty="0" smtClean="0">
              <a:cs typeface="Arial" charset="0"/>
            </a:endParaRPr>
          </a:p>
          <a:p>
            <a:pPr>
              <a:buFontTx/>
              <a:buNone/>
            </a:pPr>
            <a:endParaRPr lang="en-GB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6.1.1.1 </a:t>
            </a:r>
            <a:r>
              <a:rPr lang="en-US" b="1" dirty="0" smtClean="0">
                <a:ea typeface="ＭＳ Ｐゴシック" pitchFamily="34" charset="-128"/>
              </a:rPr>
              <a:t>Introduction to Teleworking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6.1.1.2 </a:t>
            </a:r>
            <a:r>
              <a:rPr lang="en-US" b="1" dirty="0" smtClean="0">
                <a:ea typeface="ＭＳ Ｐゴシック" pitchFamily="34" charset="-128"/>
              </a:rPr>
              <a:t>Employer Benefits of Teleworking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6.1.1.3 </a:t>
            </a:r>
            <a:r>
              <a:rPr lang="en-US" b="1" dirty="0" smtClean="0">
                <a:ea typeface="ＭＳ Ｐゴシック" pitchFamily="34" charset="-128"/>
              </a:rPr>
              <a:t>Government Benefits of Teleworking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6.1.1.4 </a:t>
            </a:r>
            <a:r>
              <a:rPr lang="en-US" b="1" dirty="0" smtClean="0">
                <a:ea typeface="ＭＳ Ｐゴシック" pitchFamily="34" charset="-128"/>
              </a:rPr>
              <a:t>Individual Benefits of Teleworking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6.1.1.5 </a:t>
            </a:r>
            <a:r>
              <a:rPr lang="en-US" b="1" dirty="0" smtClean="0">
                <a:ea typeface="ＭＳ Ｐゴシック" pitchFamily="34" charset="-128"/>
              </a:rPr>
              <a:t>Community Benefits of Teleworking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6: Broadband Solutions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Connecting Networks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Teleworking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Detriments to Telework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4647508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For the organization:</a:t>
            </a:r>
          </a:p>
          <a:p>
            <a:r>
              <a:rPr lang="en-US" sz="2000" dirty="0" smtClean="0"/>
              <a:t>More difficult to track employee progress </a:t>
            </a:r>
          </a:p>
          <a:p>
            <a:r>
              <a:rPr lang="en-US" sz="2000" dirty="0" smtClean="0"/>
              <a:t>Necessary to implement a new management style</a:t>
            </a:r>
          </a:p>
          <a:p>
            <a:pPr>
              <a:buNone/>
            </a:pPr>
            <a:r>
              <a:rPr lang="en-US" sz="2000" dirty="0" smtClean="0"/>
              <a:t>For the individual:</a:t>
            </a:r>
          </a:p>
          <a:p>
            <a:r>
              <a:rPr lang="en-US" sz="2000" dirty="0" smtClean="0"/>
              <a:t>Feeling of isolation</a:t>
            </a:r>
          </a:p>
          <a:p>
            <a:r>
              <a:rPr lang="en-US" sz="2000" dirty="0" smtClean="0"/>
              <a:t>Slower connections</a:t>
            </a:r>
          </a:p>
          <a:p>
            <a:r>
              <a:rPr lang="en-US" sz="2000" dirty="0" smtClean="0"/>
              <a:t>Distractions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Business Requirements for Teleworker Services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Teleworker 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7166" y="1784707"/>
            <a:ext cx="3155920" cy="3085845"/>
          </a:xfrm>
        </p:spPr>
        <p:txBody>
          <a:bodyPr/>
          <a:lstStyle/>
          <a:p>
            <a:r>
              <a:rPr lang="en-US" sz="2000" dirty="0" smtClean="0"/>
              <a:t>Broadband connections</a:t>
            </a:r>
          </a:p>
          <a:p>
            <a:r>
              <a:rPr lang="en-US" sz="2000" dirty="0" smtClean="0"/>
              <a:t>IPsec VPNs </a:t>
            </a:r>
          </a:p>
          <a:p>
            <a:r>
              <a:rPr lang="en-US" sz="2000" dirty="0" smtClean="0"/>
              <a:t>Traditional private WAN Layer 2 technologies</a:t>
            </a:r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4581" t="42262" r="32399" b="15278"/>
          <a:stretch>
            <a:fillRect/>
          </a:stretch>
        </p:blipFill>
        <p:spPr bwMode="auto">
          <a:xfrm>
            <a:off x="3841142" y="1919891"/>
            <a:ext cx="4978400" cy="3599249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Business Requirements for Teleworker Services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Teleworker Connectivity Requirements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49195" t="32540" r="15889" b="25397"/>
          <a:stretch>
            <a:fillRect/>
          </a:stretch>
        </p:blipFill>
        <p:spPr bwMode="auto">
          <a:xfrm>
            <a:off x="1161143" y="1625600"/>
            <a:ext cx="6752908" cy="457385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marL="0" indent="0" eaLnBrk="1" hangingPunct="1"/>
            <a:r>
              <a:rPr lang="en-US" sz="2400" dirty="0" smtClean="0">
                <a:cs typeface="Arial" charset="0"/>
              </a:rPr>
              <a:t>6.2  Comparing Broadband Solutions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Cable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What is a Cable System?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5740" t="31784" r="19571" b="32639"/>
          <a:stretch>
            <a:fillRect/>
          </a:stretch>
        </p:blipFill>
        <p:spPr bwMode="auto">
          <a:xfrm>
            <a:off x="899886" y="1698171"/>
            <a:ext cx="7199085" cy="415108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Cable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Cable and the Electromagnetic Spectrum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47298" t="48214" r="18232" b="29464"/>
          <a:stretch>
            <a:fillRect/>
          </a:stretch>
        </p:blipFill>
        <p:spPr bwMode="auto">
          <a:xfrm>
            <a:off x="344470" y="2046514"/>
            <a:ext cx="8491438" cy="309154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Cable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DOCSIS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4647508"/>
          </a:xfrm>
        </p:spPr>
        <p:txBody>
          <a:bodyPr/>
          <a:lstStyle/>
          <a:p>
            <a:r>
              <a:rPr lang="en-US" sz="2000" dirty="0" smtClean="0"/>
              <a:t>Data-over-Cable Service Interface Specification (</a:t>
            </a:r>
            <a:r>
              <a:rPr lang="en-US" sz="2000" dirty="0" err="1" smtClean="0"/>
              <a:t>DOCSIS</a:t>
            </a:r>
            <a:r>
              <a:rPr lang="en-US" sz="2000" dirty="0" smtClean="0"/>
              <a:t>) is an international standard developed by CableLabs.</a:t>
            </a:r>
          </a:p>
          <a:p>
            <a:r>
              <a:rPr lang="en-US" sz="2000" dirty="0" smtClean="0"/>
              <a:t>Tests and certifies cable equipment vendor devices.</a:t>
            </a:r>
          </a:p>
          <a:p>
            <a:r>
              <a:rPr lang="en-US" sz="2000" dirty="0" smtClean="0"/>
              <a:t>Defines the communications and operation support interface requirements for a data-over-cable system.</a:t>
            </a:r>
          </a:p>
          <a:p>
            <a:r>
              <a:rPr lang="en-US" sz="2000" dirty="0" smtClean="0"/>
              <a:t>Specifies the OSI Layer 1 and Layer 2 requirements.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Cable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Cable Components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464750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Two types of equipment required to send digital modem signals upstream and downstream on a cable system:</a:t>
            </a:r>
          </a:p>
          <a:p>
            <a:r>
              <a:rPr lang="en-US" sz="2000" dirty="0" smtClean="0"/>
              <a:t>Cable Modem Termination System (CMTS) at the </a:t>
            </a:r>
            <a:r>
              <a:rPr lang="en-US" sz="2000" dirty="0" err="1" smtClean="0"/>
              <a:t>headend</a:t>
            </a:r>
            <a:r>
              <a:rPr lang="en-US" sz="2000" dirty="0" smtClean="0"/>
              <a:t> of the cable operator.</a:t>
            </a:r>
          </a:p>
          <a:p>
            <a:r>
              <a:rPr lang="en-US" sz="2000" dirty="0" smtClean="0"/>
              <a:t>Cable modem (CM) on the subscriber end.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48438" t="33879" r="14861" b="32589"/>
          <a:stretch>
            <a:fillRect/>
          </a:stretch>
        </p:blipFill>
        <p:spPr bwMode="auto">
          <a:xfrm>
            <a:off x="1843313" y="3512455"/>
            <a:ext cx="5805716" cy="298226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DSL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err="1" smtClean="0"/>
              <a:t>DSL</a:t>
            </a:r>
            <a:endParaRPr lang="en-US" sz="3000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521063"/>
            <a:ext cx="7940675" cy="4850708"/>
          </a:xfrm>
        </p:spPr>
        <p:txBody>
          <a:bodyPr/>
          <a:lstStyle/>
          <a:p>
            <a:r>
              <a:rPr lang="en-US" sz="2000" dirty="0" smtClean="0"/>
              <a:t>DSL provides high-speed connections over installed copper wire system. </a:t>
            </a:r>
          </a:p>
          <a:p>
            <a:r>
              <a:rPr lang="en-US" sz="2000" dirty="0" smtClean="0"/>
              <a:t>Two basic types of DSL technologies are  asymmetric (ADSL) and symmetric (SDSL).</a:t>
            </a:r>
          </a:p>
          <a:p>
            <a:r>
              <a:rPr lang="en-US" sz="2000" dirty="0" smtClean="0"/>
              <a:t>ADSL uses a frequency range from approximately </a:t>
            </a:r>
            <a:br>
              <a:rPr lang="en-US" sz="2000" dirty="0" smtClean="0"/>
            </a:br>
            <a:r>
              <a:rPr lang="en-US" sz="2000" dirty="0" smtClean="0"/>
              <a:t>20 kHz to 1 MHz.</a:t>
            </a:r>
          </a:p>
          <a:p>
            <a:r>
              <a:rPr lang="en-US" sz="2000" dirty="0" smtClean="0"/>
              <a:t>ADSL provides higher downstream bandwidth to the user than upload bandwidth.</a:t>
            </a:r>
          </a:p>
          <a:p>
            <a:r>
              <a:rPr lang="en-US" sz="2000" dirty="0" smtClean="0"/>
              <a:t>SDSL provides the same capacity in both directions.</a:t>
            </a:r>
          </a:p>
          <a:p>
            <a:r>
              <a:rPr lang="en-US" sz="2000" dirty="0" smtClean="0"/>
              <a:t>Local loop must be less than </a:t>
            </a:r>
            <a:r>
              <a:rPr lang="en-US" sz="2000" dirty="0"/>
              <a:t>approximately 3.39 </a:t>
            </a:r>
            <a:r>
              <a:rPr lang="en-US" sz="2000" dirty="0" smtClean="0"/>
              <a:t>mi. (5.46 km) for ADSL.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DSL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DSL Connections</a:t>
            </a:r>
            <a:endParaRPr lang="en-US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928" y="1840377"/>
            <a:ext cx="3727672" cy="4850708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Two key components required to provide a DSL connection:</a:t>
            </a:r>
          </a:p>
          <a:p>
            <a:r>
              <a:rPr lang="en-US" sz="2000" b="1" dirty="0" smtClean="0"/>
              <a:t>Transceiver</a:t>
            </a:r>
            <a:r>
              <a:rPr lang="en-US" sz="2000" dirty="0" smtClean="0"/>
              <a:t> – Connects the computer of the teleworker to the DSL.</a:t>
            </a:r>
          </a:p>
          <a:p>
            <a:r>
              <a:rPr lang="en-US" sz="2000" b="1" dirty="0" smtClean="0"/>
              <a:t>DSL access multiplexer </a:t>
            </a:r>
            <a:r>
              <a:rPr lang="en-US" sz="2000" dirty="0" smtClean="0"/>
              <a:t>(</a:t>
            </a:r>
            <a:r>
              <a:rPr lang="en-US" sz="2000" dirty="0" err="1" smtClean="0"/>
              <a:t>DSLAM</a:t>
            </a:r>
            <a:r>
              <a:rPr lang="en-US" sz="2000" dirty="0" smtClean="0"/>
              <a:t>) – Located at the carrier’s central office, it combines individual DSL connections from users into one high-capacity link to an ISP.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53211" t="40079" r="15108" b="15972"/>
          <a:stretch>
            <a:fillRect/>
          </a:stretch>
        </p:blipFill>
        <p:spPr bwMode="auto">
          <a:xfrm>
            <a:off x="4368799" y="1929112"/>
            <a:ext cx="4449639" cy="347040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6.0  Introduction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6.1  </a:t>
            </a:r>
            <a:r>
              <a:rPr lang="en-US" sz="2000" dirty="0" err="1" smtClean="0">
                <a:cs typeface="Arial" charset="0"/>
              </a:rPr>
              <a:t>Teleworking</a:t>
            </a:r>
            <a:endParaRPr lang="en-US" sz="2000" dirty="0" smtClean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6.2  Comparing Broadband Solutions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6.3  Configuring xDSL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6.4 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DSL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Separating Voice and Data in ADSL</a:t>
            </a:r>
            <a:endParaRPr lang="en-US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51132" t="37167" r="14775" b="22024"/>
          <a:stretch>
            <a:fillRect/>
          </a:stretch>
        </p:blipFill>
        <p:spPr bwMode="auto">
          <a:xfrm>
            <a:off x="1001486" y="1596571"/>
            <a:ext cx="6676571" cy="449318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76" y="5806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Broadband Wireless 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Broadband Wireless Technology Types</a:t>
            </a:r>
            <a:endParaRPr lang="en-US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4114" y="1611086"/>
            <a:ext cx="7692572" cy="4597443"/>
          </a:xfrm>
        </p:spPr>
        <p:txBody>
          <a:bodyPr/>
          <a:lstStyle/>
          <a:p>
            <a:r>
              <a:rPr lang="en-US" sz="2000" dirty="0" smtClean="0"/>
              <a:t>Municipal Wi-Fi (Mesh)</a:t>
            </a:r>
          </a:p>
          <a:p>
            <a:r>
              <a:rPr lang="en-US" sz="2000" dirty="0"/>
              <a:t>Worldwide Interoperability for Microwave Access </a:t>
            </a:r>
            <a:r>
              <a:rPr lang="en-US" sz="2000" dirty="0" smtClean="0"/>
              <a:t>(WiMAX) 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 single WiMAX tower can provide coverage to an area as large as 3,000 square miles.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 WiMAX receiver similar in size and shape to a PCMCIA card, or built into a laptop or other wireless device.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76" y="5806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Broadband Wireless 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Broadband Wireless Technology Types</a:t>
            </a:r>
            <a:endParaRPr lang="en-US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1885" y="1698170"/>
            <a:ext cx="8534400" cy="4510359"/>
          </a:xfrm>
        </p:spPr>
        <p:txBody>
          <a:bodyPr/>
          <a:lstStyle/>
          <a:p>
            <a:r>
              <a:rPr lang="en-US" sz="2000" dirty="0" smtClean="0"/>
              <a:t>Cellular/mobile implementations wireless </a:t>
            </a:r>
            <a:r>
              <a:rPr lang="en-US" sz="2000" dirty="0"/>
              <a:t>I</a:t>
            </a:r>
            <a:r>
              <a:rPr lang="en-US" sz="2000" dirty="0" smtClean="0"/>
              <a:t>nternet: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3G/4G Wireless: Third generation and fourth generation wireless.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Long-Term Evolution (LTE): A newer and faster technology considered to be part of </a:t>
            </a:r>
            <a:r>
              <a:rPr lang="en-US" dirty="0" smtClean="0"/>
              <a:t>the 4G </a:t>
            </a:r>
            <a:r>
              <a:rPr lang="en-US" dirty="0"/>
              <a:t>technology.</a:t>
            </a:r>
          </a:p>
          <a:p>
            <a:r>
              <a:rPr lang="en-US" sz="2000" dirty="0" smtClean="0"/>
              <a:t>Satellite Implementations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one-way multicast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one-way terrestrial return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two-way </a:t>
            </a:r>
            <a:r>
              <a:rPr lang="en-US" dirty="0"/>
              <a:t>satellite Internet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Selecting  Broadband Solutions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Comparing Broadband Solutions</a:t>
            </a:r>
            <a:endParaRPr lang="en-US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928" y="1419462"/>
            <a:ext cx="8227101" cy="4937795"/>
          </a:xfrm>
        </p:spPr>
        <p:txBody>
          <a:bodyPr/>
          <a:lstStyle/>
          <a:p>
            <a:r>
              <a:rPr lang="en-US" sz="2000" b="1" dirty="0" smtClean="0"/>
              <a:t>Cable</a:t>
            </a:r>
            <a:r>
              <a:rPr lang="en-US" sz="2000" dirty="0" smtClean="0"/>
              <a:t> – Bandwidth is shared by many users.</a:t>
            </a:r>
          </a:p>
          <a:p>
            <a:r>
              <a:rPr lang="en-US" sz="2000" b="1" dirty="0" smtClean="0"/>
              <a:t>DSL</a:t>
            </a:r>
            <a:r>
              <a:rPr lang="en-US" sz="2000" dirty="0" smtClean="0"/>
              <a:t> – Limited bandwidth that is distance-sensitive.</a:t>
            </a:r>
          </a:p>
          <a:p>
            <a:r>
              <a:rPr lang="en-US" sz="2000" b="1" dirty="0" smtClean="0"/>
              <a:t>Fiber-to-the-Home</a:t>
            </a:r>
            <a:r>
              <a:rPr lang="en-US" sz="2000" dirty="0" smtClean="0"/>
              <a:t> – Requires fiber-access network overlay.</a:t>
            </a:r>
          </a:p>
          <a:p>
            <a:r>
              <a:rPr lang="en-US" sz="2000" b="1" dirty="0" smtClean="0"/>
              <a:t>Cellular/Mobile</a:t>
            </a:r>
            <a:r>
              <a:rPr lang="en-US" sz="2000" dirty="0" smtClean="0"/>
              <a:t> – Coverage is often an issue, bandwidth relatively limited.</a:t>
            </a:r>
          </a:p>
          <a:p>
            <a:r>
              <a:rPr lang="en-US" sz="2000" b="1" dirty="0" smtClean="0"/>
              <a:t>Wi-Fi Mesh</a:t>
            </a:r>
            <a:r>
              <a:rPr lang="en-US" sz="2000" dirty="0" smtClean="0"/>
              <a:t> – Many municipalities do not have a mesh network deployed.</a:t>
            </a:r>
          </a:p>
          <a:p>
            <a:r>
              <a:rPr lang="en-US" sz="2000" b="1" dirty="0" smtClean="0"/>
              <a:t>WiMAX</a:t>
            </a:r>
            <a:r>
              <a:rPr lang="en-US" sz="2000" dirty="0" smtClean="0"/>
              <a:t> – Bit rate is limited to 2 Mb/s per subscriber; cell size is 1.25 miles (1 to 2 km.)</a:t>
            </a:r>
          </a:p>
          <a:p>
            <a:r>
              <a:rPr lang="en-US" sz="2000" b="1" dirty="0" smtClean="0"/>
              <a:t>Satellite</a:t>
            </a:r>
            <a:r>
              <a:rPr lang="en-US" sz="2000" dirty="0" smtClean="0"/>
              <a:t> – Expensive; limited capacity per subscriber.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marL="0" indent="0" eaLnBrk="1" hangingPunct="1"/>
            <a:r>
              <a:rPr lang="en-US" sz="2400" dirty="0" smtClean="0">
                <a:cs typeface="Arial" charset="0"/>
              </a:rPr>
              <a:t>6.3  Configuring </a:t>
            </a:r>
            <a:r>
              <a:rPr lang="en-US" sz="2400" dirty="0" err="1" smtClean="0">
                <a:cs typeface="Arial" charset="0"/>
              </a:rPr>
              <a:t>xDSL</a:t>
            </a:r>
            <a:endParaRPr lang="en-US" sz="2400" dirty="0" smtClean="0"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PPPoE Overview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PPPoE Motivation</a:t>
            </a:r>
            <a:endParaRPr lang="en-US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928" y="1419462"/>
            <a:ext cx="8227101" cy="4937795"/>
          </a:xfrm>
        </p:spPr>
        <p:txBody>
          <a:bodyPr/>
          <a:lstStyle/>
          <a:p>
            <a:r>
              <a:rPr lang="en-US" sz="2000" dirty="0" smtClean="0"/>
              <a:t>Most commonly used data link layer protocol by ISPs is PPP. </a:t>
            </a:r>
          </a:p>
          <a:p>
            <a:r>
              <a:rPr lang="nb-NO" sz="2000" dirty="0" smtClean="0"/>
              <a:t>The PPP over Ethernet (PPPoE) protocol </a:t>
            </a:r>
            <a:r>
              <a:rPr lang="en-US" sz="2000" dirty="0" smtClean="0"/>
              <a:t>allows the transmission of PPP frames encapsulated inside Ethernet frames.</a:t>
            </a:r>
          </a:p>
          <a:p>
            <a:pPr>
              <a:buNone/>
            </a:pPr>
            <a:endParaRPr lang="nb-NO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2836" t="36310" r="19124" b="31944"/>
          <a:stretch>
            <a:fillRect/>
          </a:stretch>
        </p:blipFill>
        <p:spPr bwMode="auto">
          <a:xfrm>
            <a:off x="1165918" y="2721704"/>
            <a:ext cx="6633028" cy="311227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PPPoE Overview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PPPoE Concepts</a:t>
            </a:r>
            <a:endParaRPr lang="en-US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928" y="1419462"/>
            <a:ext cx="8227101" cy="493779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endParaRPr lang="nb-NO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49864" t="36310" r="13993" b="28373"/>
          <a:stretch>
            <a:fillRect/>
          </a:stretch>
        </p:blipFill>
        <p:spPr bwMode="auto">
          <a:xfrm>
            <a:off x="465008" y="1451430"/>
            <a:ext cx="8242806" cy="4528456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Configuring PPP0E 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PPPoE Configuration</a:t>
            </a:r>
            <a:endParaRPr lang="en-US" dirty="0" smtClean="0">
              <a:solidFill>
                <a:srgbClr val="3E67A4"/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7928" y="1419462"/>
            <a:ext cx="8227101" cy="4937795"/>
          </a:xfrm>
        </p:spPr>
        <p:txBody>
          <a:bodyPr/>
          <a:lstStyle/>
          <a:p>
            <a:pPr>
              <a:buNone/>
            </a:pPr>
            <a:r>
              <a:rPr lang="nb-NO" dirty="0" smtClean="0"/>
              <a:t> 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49641" t="36508" r="16224" b="20238"/>
          <a:stretch>
            <a:fillRect/>
          </a:stretch>
        </p:blipFill>
        <p:spPr bwMode="auto">
          <a:xfrm>
            <a:off x="870857" y="1500473"/>
            <a:ext cx="7000681" cy="498741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marL="0" indent="0" eaLnBrk="1" hangingPunct="1"/>
            <a:r>
              <a:rPr lang="en-US" sz="2400" dirty="0" smtClean="0">
                <a:cs typeface="Arial" charset="0"/>
              </a:rPr>
              <a:t>6.4  Summary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6: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This chapter:</a:t>
            </a:r>
          </a:p>
          <a:p>
            <a:r>
              <a:rPr lang="en-CA" sz="2000" dirty="0" smtClean="0"/>
              <a:t>Explored the various broadband solutions used by telecommuters and branch office workers.</a:t>
            </a:r>
          </a:p>
          <a:p>
            <a:r>
              <a:rPr lang="en-CA" sz="2000" dirty="0" smtClean="0"/>
              <a:t>Outlined the features and basic infrastructure behind each broadband technology, which enables a network manager to make an informed selection.</a:t>
            </a:r>
          </a:p>
          <a:p>
            <a:r>
              <a:rPr lang="en-CA" sz="2000" dirty="0" smtClean="0"/>
              <a:t>Identified DSL, cable, and broadband wireless options as the various broadband solutions.</a:t>
            </a:r>
          </a:p>
          <a:p>
            <a:r>
              <a:rPr lang="en-CA" sz="2000" dirty="0" smtClean="0"/>
              <a:t>Described basic DSL configuration.</a:t>
            </a:r>
            <a:endParaRPr lang="en-US" sz="20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391887"/>
            <a:ext cx="8145462" cy="827314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6: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90109" y="1340985"/>
            <a:ext cx="8131175" cy="4437062"/>
          </a:xfrm>
        </p:spPr>
        <p:txBody>
          <a:bodyPr/>
          <a:lstStyle/>
          <a:p>
            <a:r>
              <a:rPr lang="en-US" sz="2000" dirty="0" smtClean="0"/>
              <a:t>Determine how to select broadband solutions to support remote connectivity in a small-to-medium-sized business network.</a:t>
            </a:r>
          </a:p>
          <a:p>
            <a:r>
              <a:rPr lang="en-US" sz="2000" dirty="0" smtClean="0"/>
              <a:t>Explain the benefits of teleworking solutions.</a:t>
            </a:r>
            <a:r>
              <a:rPr lang="en-CA" sz="2000" dirty="0" smtClean="0"/>
              <a:t> </a:t>
            </a:r>
          </a:p>
          <a:p>
            <a:r>
              <a:rPr lang="en-CA" sz="2000" dirty="0" smtClean="0"/>
              <a:t>Describe the business requirements of teleworking. </a:t>
            </a:r>
          </a:p>
          <a:p>
            <a:r>
              <a:rPr lang="en-CA" sz="2000" dirty="0" smtClean="0"/>
              <a:t>Describe a cable system and cable broadband access.</a:t>
            </a:r>
          </a:p>
          <a:p>
            <a:r>
              <a:rPr lang="en-US" sz="2000" dirty="0" smtClean="0"/>
              <a:t>Describe a DSL system and DSL broadband access.</a:t>
            </a:r>
          </a:p>
          <a:p>
            <a:r>
              <a:rPr lang="en-US" sz="2000" dirty="0" smtClean="0"/>
              <a:t>Describe broadband wireless options.</a:t>
            </a:r>
          </a:p>
          <a:p>
            <a:r>
              <a:rPr lang="en-US" sz="2000" dirty="0" smtClean="0"/>
              <a:t>Compare broadband solutions. </a:t>
            </a:r>
          </a:p>
          <a:p>
            <a:r>
              <a:rPr lang="en-US" sz="2000" dirty="0" smtClean="0"/>
              <a:t>Configure and verify a basic Point-to-Point Protocol (PPP) over Ethernet connection on a client router.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marL="0" indent="0" eaLnBrk="1" hangingPunct="1"/>
            <a:r>
              <a:rPr lang="en-US" sz="2400" dirty="0" smtClean="0">
                <a:cs typeface="Arial" charset="0"/>
              </a:rPr>
              <a:t>6.1  </a:t>
            </a:r>
            <a:r>
              <a:rPr lang="en-US" sz="2400" dirty="0" err="1" smtClean="0">
                <a:cs typeface="Arial" charset="0"/>
              </a:rPr>
              <a:t>Teleworking</a:t>
            </a:r>
            <a:endParaRPr lang="en-US" sz="2400" dirty="0" smtClean="0"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Teleworking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Introduction to Teleworking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8" y="1792516"/>
            <a:ext cx="3947884" cy="4531394"/>
          </a:xfrm>
        </p:spPr>
        <p:txBody>
          <a:bodyPr/>
          <a:lstStyle/>
          <a:p>
            <a:r>
              <a:rPr lang="en-US" sz="2000" dirty="0" smtClean="0"/>
              <a:t>Teleworking is conducting work by connecting to a workplace from a remote location, using telecommunications. </a:t>
            </a:r>
          </a:p>
          <a:p>
            <a:r>
              <a:rPr lang="en-US" sz="2000" dirty="0" smtClean="0"/>
              <a:t>Efficient teleworking uses broadband Internet connections, a Virtual Private Network (VPN), VoIP, and videoconferencing.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50198" t="37302" r="15555" b="16865"/>
          <a:stretch>
            <a:fillRect/>
          </a:stretch>
        </p:blipFill>
        <p:spPr bwMode="auto">
          <a:xfrm>
            <a:off x="4310742" y="1981202"/>
            <a:ext cx="4586515" cy="345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Teleworking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Employer Benefits of Teleworking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4647508"/>
          </a:xfrm>
        </p:spPr>
        <p:txBody>
          <a:bodyPr/>
          <a:lstStyle/>
          <a:p>
            <a:r>
              <a:rPr lang="en-US" sz="2000" b="1" dirty="0" smtClean="0"/>
              <a:t>Improved employee productivity</a:t>
            </a:r>
            <a:r>
              <a:rPr lang="en-US" sz="2000" dirty="0" smtClean="0"/>
              <a:t> – Teleworking staff is between 8 and 40% more productive than office working staff.</a:t>
            </a:r>
          </a:p>
          <a:p>
            <a:r>
              <a:rPr lang="en-US" sz="2000" b="1" dirty="0" smtClean="0"/>
              <a:t>Reduced costs and expenses </a:t>
            </a:r>
            <a:r>
              <a:rPr lang="en-US" sz="2000" dirty="0" smtClean="0"/>
              <a:t>– Savings in real estate cost equaling anywhere from 10 to 80%.</a:t>
            </a:r>
          </a:p>
          <a:p>
            <a:r>
              <a:rPr lang="en-US" sz="2000" b="1" dirty="0" smtClean="0"/>
              <a:t>Easier recruitment and retention</a:t>
            </a:r>
            <a:r>
              <a:rPr lang="en-US" sz="2000" dirty="0" smtClean="0"/>
              <a:t> – Being able to offer flexibility can reduce staff turnover by up to 20%.</a:t>
            </a:r>
          </a:p>
          <a:p>
            <a:r>
              <a:rPr lang="en-US" sz="2000" b="1" dirty="0" smtClean="0"/>
              <a:t>Reduced absenteeism</a:t>
            </a:r>
          </a:p>
          <a:p>
            <a:r>
              <a:rPr lang="en-US" sz="2000" b="1" dirty="0" smtClean="0"/>
              <a:t>Improved morale</a:t>
            </a:r>
          </a:p>
          <a:p>
            <a:r>
              <a:rPr lang="en-US" sz="2000" b="1" dirty="0" smtClean="0"/>
              <a:t>Improved corporate citizenship</a:t>
            </a:r>
          </a:p>
          <a:p>
            <a:r>
              <a:rPr lang="en-US" sz="2000" b="1" dirty="0" smtClean="0"/>
              <a:t>Improved customer service</a:t>
            </a:r>
            <a:r>
              <a:rPr lang="en-US" sz="2000" dirty="0" smtClean="0"/>
              <a:t> </a:t>
            </a:r>
            <a:endParaRPr lang="en-US" sz="2000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Teleworking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Government Benefits of Teleworking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4647508"/>
          </a:xfrm>
        </p:spPr>
        <p:txBody>
          <a:bodyPr/>
          <a:lstStyle/>
          <a:p>
            <a:r>
              <a:rPr lang="en-US" sz="2000" dirty="0" smtClean="0"/>
              <a:t>Helps build a sustainable economy</a:t>
            </a:r>
          </a:p>
          <a:p>
            <a:r>
              <a:rPr lang="en-US" sz="2000" dirty="0" smtClean="0"/>
              <a:t>Helps reduce contemporary problems, such as traffic</a:t>
            </a:r>
          </a:p>
          <a:p>
            <a:r>
              <a:rPr lang="en-US" sz="2000" dirty="0" smtClean="0"/>
              <a:t>Increases productivity</a:t>
            </a:r>
          </a:p>
          <a:p>
            <a:r>
              <a:rPr lang="en-US" sz="2000" dirty="0" smtClean="0"/>
              <a:t>Alleviates symptoms of the digital divide</a:t>
            </a:r>
          </a:p>
          <a:p>
            <a:r>
              <a:rPr lang="en-US" sz="2000" dirty="0" smtClean="0"/>
              <a:t>Reduces costs and expenses</a:t>
            </a:r>
          </a:p>
          <a:p>
            <a:r>
              <a:rPr lang="en-US" sz="2000" dirty="0" smtClean="0"/>
              <a:t>Improves flexibility</a:t>
            </a:r>
          </a:p>
          <a:p>
            <a:r>
              <a:rPr lang="en-US" sz="2000" dirty="0" smtClean="0"/>
              <a:t>Attracts growth and development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Teleworking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Individual Benefits of Teleworking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5"/>
            <a:ext cx="8125501" cy="5068423"/>
          </a:xfrm>
        </p:spPr>
        <p:txBody>
          <a:bodyPr/>
          <a:lstStyle/>
          <a:p>
            <a:r>
              <a:rPr lang="en-US" sz="2000" b="1" dirty="0" smtClean="0"/>
              <a:t>Productivity</a:t>
            </a:r>
            <a:r>
              <a:rPr lang="en-US" sz="2000" dirty="0" smtClean="0"/>
              <a:t> – Over 70% of teleworkers claim they are significantly more productive. </a:t>
            </a:r>
          </a:p>
          <a:p>
            <a:r>
              <a:rPr lang="en-US" sz="2000" b="1" dirty="0" smtClean="0"/>
              <a:t>Time savings</a:t>
            </a:r>
            <a:r>
              <a:rPr lang="en-US" sz="2000" dirty="0" smtClean="0"/>
              <a:t> – Less time commuting.</a:t>
            </a:r>
          </a:p>
          <a:p>
            <a:r>
              <a:rPr lang="en-US" sz="2000" b="1" dirty="0" smtClean="0"/>
              <a:t>Cost savings</a:t>
            </a:r>
            <a:r>
              <a:rPr lang="en-US" sz="2000" dirty="0" smtClean="0"/>
              <a:t> – Saving money on lunch, clothing, commuting.</a:t>
            </a:r>
          </a:p>
          <a:p>
            <a:r>
              <a:rPr lang="en-US" sz="2000" b="1" dirty="0" smtClean="0"/>
              <a:t>Better health</a:t>
            </a:r>
            <a:r>
              <a:rPr lang="en-US" sz="2000" dirty="0" smtClean="0"/>
              <a:t> – Less exposure to ‘sick' buildings, traffic accidents, stress.</a:t>
            </a:r>
          </a:p>
          <a:p>
            <a:r>
              <a:rPr lang="en-US" sz="2000" b="1" dirty="0" smtClean="0"/>
              <a:t>Home and family</a:t>
            </a:r>
            <a:r>
              <a:rPr lang="en-US" sz="2000" dirty="0" smtClean="0"/>
              <a:t> – Able to spend more time with the family.</a:t>
            </a:r>
          </a:p>
          <a:p>
            <a:r>
              <a:rPr lang="en-US" sz="2000" b="1" dirty="0" smtClean="0"/>
              <a:t>Taking control</a:t>
            </a:r>
            <a:r>
              <a:rPr lang="en-US" sz="2000" dirty="0" smtClean="0"/>
              <a:t> – The teleworker can take control over when and where work is performed, and also over the myriad of other details of modern life.</a:t>
            </a:r>
          </a:p>
          <a:p>
            <a:r>
              <a:rPr lang="en-US" sz="2000" b="1" dirty="0" smtClean="0"/>
              <a:t>Flexibility</a:t>
            </a:r>
            <a:r>
              <a:rPr lang="en-US" sz="2000" dirty="0" smtClean="0"/>
              <a:t> – Telework can make it easier to have a more flexible schedule. </a:t>
            </a:r>
          </a:p>
          <a:p>
            <a:pPr>
              <a:buNone/>
            </a:pPr>
            <a:endParaRPr lang="en-US" sz="2000" b="1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Teleworking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Community Benefits of Teleworking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4647508"/>
          </a:xfrm>
        </p:spPr>
        <p:txBody>
          <a:bodyPr/>
          <a:lstStyle/>
          <a:p>
            <a:r>
              <a:rPr lang="en-US" sz="2000" b="1" dirty="0" smtClean="0"/>
              <a:t>Helps build a sustainable economy</a:t>
            </a:r>
            <a:r>
              <a:rPr lang="en-US" sz="2000" dirty="0" smtClean="0"/>
              <a:t> – Telework is a critical component to building a truly sustainable local economy.</a:t>
            </a:r>
          </a:p>
          <a:p>
            <a:r>
              <a:rPr lang="en-US" sz="2000" b="1" dirty="0" smtClean="0"/>
              <a:t>Increases value of real estate</a:t>
            </a:r>
            <a:r>
              <a:rPr lang="en-US" sz="2000" dirty="0" smtClean="0"/>
              <a:t> – Less traffic, less smog, and lower demands for urban office space means existing green spaces and heritage buildings can be preserved.</a:t>
            </a:r>
          </a:p>
          <a:p>
            <a:r>
              <a:rPr lang="en-US" sz="2000" b="1" dirty="0" smtClean="0"/>
              <a:t>Helps reduce contemporary problems, such as traffic, infrastructure needs, urban drift.</a:t>
            </a:r>
            <a:r>
              <a:rPr lang="en-US" sz="2000" dirty="0" smtClean="0"/>
              <a:t> </a:t>
            </a:r>
          </a:p>
          <a:p>
            <a:r>
              <a:rPr lang="en-US" sz="2000" b="1" dirty="0" smtClean="0"/>
              <a:t>Increases productivity.</a:t>
            </a:r>
            <a:r>
              <a:rPr lang="en-US" sz="2000" dirty="0" smtClean="0"/>
              <a:t> </a:t>
            </a:r>
          </a:p>
          <a:p>
            <a:r>
              <a:rPr lang="en-US" sz="2000" b="1" dirty="0" smtClean="0"/>
              <a:t>Alleviates symptoms of the digital divide.</a:t>
            </a:r>
            <a:endParaRPr lang="en-US" sz="2000" dirty="0" smtClean="0"/>
          </a:p>
          <a:p>
            <a:r>
              <a:rPr lang="en-US" sz="2000" b="1" dirty="0" smtClean="0"/>
              <a:t>Reduces costs and expenses.</a:t>
            </a:r>
            <a:endParaRPr lang="en-US" sz="2000" dirty="0" smtClean="0"/>
          </a:p>
          <a:p>
            <a:r>
              <a:rPr lang="en-US" sz="2000" b="1" dirty="0" smtClean="0"/>
              <a:t>Attracts growth and development.</a:t>
            </a:r>
            <a:r>
              <a:rPr lang="en-US" sz="2000" dirty="0" smtClean="0"/>
              <a:t> </a:t>
            </a:r>
          </a:p>
          <a:p>
            <a:endParaRPr lang="en-US" sz="2000" b="1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18311</TotalTime>
  <Pages>28</Pages>
  <Words>715</Words>
  <Application>Microsoft Office PowerPoint</Application>
  <PresentationFormat>On-screen Show (4:3)</PresentationFormat>
  <Paragraphs>217</Paragraphs>
  <Slides>30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PPT-TMPLT-WHT_C</vt:lpstr>
      <vt:lpstr>NetAcad-4F_PPT-WHT_060408</vt:lpstr>
      <vt:lpstr>Chapter 6: Broadband Solutions</vt:lpstr>
      <vt:lpstr>Chapter 6</vt:lpstr>
      <vt:lpstr>Chapter 6: Objectives</vt:lpstr>
      <vt:lpstr>6.1  Teleworking</vt:lpstr>
      <vt:lpstr>Benefits of Teleworking Introduction to Teleworking</vt:lpstr>
      <vt:lpstr>Benefits of Teleworking Employer Benefits of Teleworking</vt:lpstr>
      <vt:lpstr>Benefits of Teleworking Government Benefits of Teleworking</vt:lpstr>
      <vt:lpstr>Benefits of Teleworking Individual Benefits of Teleworking</vt:lpstr>
      <vt:lpstr>Benefits of Teleworking Community Benefits of Teleworking</vt:lpstr>
      <vt:lpstr>Benefits of Teleworking Detriments to Telework</vt:lpstr>
      <vt:lpstr>Business Requirements for Teleworker Services Teleworker Solution</vt:lpstr>
      <vt:lpstr>Business Requirements for Teleworker Services Teleworker Connectivity Requirements</vt:lpstr>
      <vt:lpstr>6.2  Comparing Broadband Solutions</vt:lpstr>
      <vt:lpstr>Cable What is a Cable System?</vt:lpstr>
      <vt:lpstr>Cable Cable and the Electromagnetic Spectrum</vt:lpstr>
      <vt:lpstr>Cable DOCSIS</vt:lpstr>
      <vt:lpstr>Cable Cable Components</vt:lpstr>
      <vt:lpstr>DSL DSL</vt:lpstr>
      <vt:lpstr>DSL DSL Connections</vt:lpstr>
      <vt:lpstr>DSL Separating Voice and Data in ADSL</vt:lpstr>
      <vt:lpstr>Broadband Wireless  Broadband Wireless Technology Types</vt:lpstr>
      <vt:lpstr>Broadband Wireless  Broadband Wireless Technology Types</vt:lpstr>
      <vt:lpstr>Selecting  Broadband Solutions Comparing Broadband Solutions</vt:lpstr>
      <vt:lpstr>6.3  Configuring xDSL</vt:lpstr>
      <vt:lpstr>PPPoE Overview PPPoE Motivation</vt:lpstr>
      <vt:lpstr>PPPoE Overview PPPoE Concepts</vt:lpstr>
      <vt:lpstr>Configuring PPP0E  PPPoE Configuration</vt:lpstr>
      <vt:lpstr>6.4  Summary</vt:lpstr>
      <vt:lpstr>Chapter 6: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1290</cp:revision>
  <cp:lastPrinted>1999-01-27T00:54:54Z</cp:lastPrinted>
  <dcterms:created xsi:type="dcterms:W3CDTF">2006-10-23T15:07:30Z</dcterms:created>
  <dcterms:modified xsi:type="dcterms:W3CDTF">2013-10-04T17:09:30Z</dcterms:modified>
</cp:coreProperties>
</file>