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6"/>
  </p:notesMasterIdLst>
  <p:handoutMasterIdLst>
    <p:handoutMasterId r:id="rId37"/>
  </p:handoutMasterIdLst>
  <p:sldIdLst>
    <p:sldId id="500" r:id="rId3"/>
    <p:sldId id="541" r:id="rId4"/>
    <p:sldId id="782" r:id="rId5"/>
    <p:sldId id="860" r:id="rId6"/>
    <p:sldId id="835" r:id="rId7"/>
    <p:sldId id="836" r:id="rId8"/>
    <p:sldId id="837" r:id="rId9"/>
    <p:sldId id="838" r:id="rId10"/>
    <p:sldId id="839" r:id="rId11"/>
    <p:sldId id="840" r:id="rId12"/>
    <p:sldId id="841" r:id="rId13"/>
    <p:sldId id="842" r:id="rId14"/>
    <p:sldId id="861" r:id="rId15"/>
    <p:sldId id="843" r:id="rId16"/>
    <p:sldId id="844" r:id="rId17"/>
    <p:sldId id="845" r:id="rId18"/>
    <p:sldId id="846" r:id="rId19"/>
    <p:sldId id="847" r:id="rId20"/>
    <p:sldId id="848" r:id="rId21"/>
    <p:sldId id="849" r:id="rId22"/>
    <p:sldId id="859" r:id="rId23"/>
    <p:sldId id="850" r:id="rId24"/>
    <p:sldId id="851" r:id="rId25"/>
    <p:sldId id="862" r:id="rId26"/>
    <p:sldId id="852" r:id="rId27"/>
    <p:sldId id="853" r:id="rId28"/>
    <p:sldId id="854" r:id="rId29"/>
    <p:sldId id="855" r:id="rId30"/>
    <p:sldId id="856" r:id="rId31"/>
    <p:sldId id="857" r:id="rId32"/>
    <p:sldId id="858" r:id="rId33"/>
    <p:sldId id="783" r:id="rId34"/>
    <p:sldId id="681" r:id="rId3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2" clrIdx="0"/>
  <p:cmAuthor id="1" name="carykell" initials="c"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4"/>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88715" autoAdjust="0"/>
  </p:normalViewPr>
  <p:slideViewPr>
    <p:cSldViewPr snapToGrid="0">
      <p:cViewPr>
        <p:scale>
          <a:sx n="80" d="100"/>
          <a:sy n="80" d="100"/>
        </p:scale>
        <p:origin x="-1968" y="-138"/>
      </p:cViewPr>
      <p:guideLst>
        <p:guide orient="horz" pos="2160"/>
        <p:guide pos="2880"/>
      </p:guideLst>
    </p:cSldViewPr>
  </p:slideViewPr>
  <p:outlineViewPr>
    <p:cViewPr>
      <p:scale>
        <a:sx n="33" d="100"/>
        <a:sy n="33" d="100"/>
      </p:scale>
      <p:origin x="0" y="5022"/>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eaLnBrk="1" hangingPunct="1">
              <a:buFontTx/>
              <a:buNone/>
            </a:pPr>
            <a:r>
              <a:rPr lang="en-US" b="0" dirty="0" smtClean="0"/>
              <a:t>Connecting</a:t>
            </a:r>
            <a:r>
              <a:rPr lang="en-US" b="0" baseline="0" dirty="0" smtClean="0"/>
              <a:t> Networks</a:t>
            </a:r>
            <a:endParaRPr lang="en-US" b="0" dirty="0" smtClean="0"/>
          </a:p>
          <a:p>
            <a:pPr>
              <a:buFontTx/>
              <a:buNone/>
            </a:pPr>
            <a:r>
              <a:rPr lang="en-US" sz="1300" b="0" dirty="0" smtClean="0"/>
              <a:t>Chapter 8: </a:t>
            </a:r>
            <a:r>
              <a:rPr lang="en-US" sz="1400" b="0" i="0" u="none" strike="noStrike" baseline="0" dirty="0" smtClean="0">
                <a:solidFill>
                  <a:srgbClr val="FFFFFF"/>
                </a:solidFill>
                <a:latin typeface="Arial"/>
              </a:rPr>
              <a:t>Monitoring the Network</a:t>
            </a:r>
            <a:endParaRPr lang="en-GB" b="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8.1.2.2 Default Logging</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8.1.2.3 Router and Switch</a:t>
            </a:r>
            <a:r>
              <a:rPr lang="en-US" b="0" baseline="0" dirty="0" smtClean="0"/>
              <a:t> Commands for Syslog Clients</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8.1.2.4 Verifying Syslog</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sz="1300" b="0" dirty="0" smtClean="0"/>
              <a:t>Connecting</a:t>
            </a:r>
            <a:r>
              <a:rPr lang="en-US" sz="1300" b="0" baseline="0" dirty="0" smtClean="0"/>
              <a:t> Networks</a:t>
            </a:r>
          </a:p>
          <a:p>
            <a:pPr>
              <a:buFontTx/>
              <a:buNone/>
            </a:pPr>
            <a:r>
              <a:rPr lang="en-US" sz="1300" b="0" dirty="0" smtClean="0"/>
              <a:t>Chapter 8: Monitoring the</a:t>
            </a:r>
            <a:r>
              <a:rPr lang="en-US" sz="1300" b="0" baseline="0" dirty="0" smtClean="0"/>
              <a:t> Network</a:t>
            </a:r>
            <a:endParaRPr lang="en-GB" b="0"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8.2.1.1 Introduction to SNMP</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14</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8.2.1.2 SNMP Operation</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8.2.1.3 SNMP Agent Traps</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8.2.1.4 SNMP Versions</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8.2.1.5 Community</a:t>
            </a:r>
            <a:r>
              <a:rPr lang="en-US" b="0" baseline="0" dirty="0" smtClean="0"/>
              <a:t> Strings</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8.2.1.6 Management Information Base Object ID</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19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b="0" dirty="0" smtClean="0"/>
              <a:t>Chapter 8</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8.2.2.1 Steps for Configuring SNMP</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8.2.2.1 Steps for Configuring SNMP (cont.)</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8.2.2.2 Verifying SNMP Configuration</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22</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8.2.2.3 Security Best Practices</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23</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sz="1300" b="0" dirty="0" smtClean="0"/>
              <a:t>Connecting</a:t>
            </a:r>
            <a:r>
              <a:rPr lang="en-US" sz="1300" b="0" baseline="0" dirty="0" smtClean="0"/>
              <a:t> Networks</a:t>
            </a:r>
          </a:p>
          <a:p>
            <a:pPr>
              <a:buFontTx/>
              <a:buNone/>
            </a:pPr>
            <a:r>
              <a:rPr lang="en-US" sz="1300" b="0" dirty="0" smtClean="0"/>
              <a:t>Chapter 8: Monitoring the</a:t>
            </a:r>
            <a:r>
              <a:rPr lang="en-US" sz="1300" b="0" baseline="0" dirty="0" smtClean="0"/>
              <a:t> Network</a:t>
            </a:r>
            <a:endParaRPr lang="en-GB" b="0"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8.3.1.1 Introduction to </a:t>
            </a:r>
            <a:r>
              <a:rPr lang="en-US" b="0" dirty="0" err="1" smtClean="0"/>
              <a:t>NetFlow</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8.3.1.2 Purpose of </a:t>
            </a:r>
            <a:r>
              <a:rPr lang="en-US" b="0" dirty="0" err="1" smtClean="0"/>
              <a:t>NetFlow</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8.3.1.3 Network</a:t>
            </a:r>
            <a:r>
              <a:rPr lang="en-US" b="0" baseline="0" dirty="0" smtClean="0"/>
              <a:t> Flows</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8.3.2.1 </a:t>
            </a:r>
            <a:r>
              <a:rPr lang="en-US" b="0" dirty="0" err="1" smtClean="0"/>
              <a:t>NetFlow</a:t>
            </a:r>
            <a:r>
              <a:rPr lang="en-US" b="0" baseline="0" dirty="0" smtClean="0"/>
              <a:t> Configuration Tasks</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8.3.2.2 Verifying </a:t>
            </a:r>
            <a:r>
              <a:rPr lang="en-US" b="0" dirty="0" err="1" smtClean="0"/>
              <a:t>NetFlow</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29</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endParaRPr lang="en-US" b="1"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8.3.3.1 </a:t>
            </a:r>
            <a:r>
              <a:rPr lang="en-US" b="0" dirty="0" err="1" smtClean="0"/>
              <a:t>NetFlow</a:t>
            </a:r>
            <a:r>
              <a:rPr lang="en-US" b="0" dirty="0" smtClean="0"/>
              <a:t> Collector Functions</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30</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8.3.3.2 </a:t>
            </a:r>
            <a:r>
              <a:rPr lang="en-US" b="0" dirty="0" err="1" smtClean="0"/>
              <a:t>NetFlow</a:t>
            </a:r>
            <a:r>
              <a:rPr lang="en-US" b="0" dirty="0" smtClean="0"/>
              <a:t> Analysis with a </a:t>
            </a:r>
            <a:r>
              <a:rPr lang="en-US" b="0" dirty="0" err="1" smtClean="0"/>
              <a:t>NetFlow</a:t>
            </a:r>
            <a:r>
              <a:rPr lang="en-US" b="0" dirty="0" smtClean="0"/>
              <a:t> Collector </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31</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32</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0" dirty="0" smtClean="0"/>
              <a:t>Chapter 8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sz="1300" b="0" dirty="0" smtClean="0"/>
              <a:t>Connecting</a:t>
            </a:r>
            <a:r>
              <a:rPr lang="en-US" sz="1300" b="0" baseline="0" dirty="0" smtClean="0"/>
              <a:t> Networks</a:t>
            </a:r>
          </a:p>
          <a:p>
            <a:pPr>
              <a:buFontTx/>
              <a:buNone/>
            </a:pPr>
            <a:r>
              <a:rPr lang="en-US" sz="1300" b="0" dirty="0" smtClean="0"/>
              <a:t>Chapter 8: Monitoring the</a:t>
            </a:r>
            <a:r>
              <a:rPr lang="en-US" sz="1300" b="0" baseline="0" dirty="0" smtClean="0"/>
              <a:t> Network</a:t>
            </a:r>
            <a:endParaRPr lang="en-GB" b="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8.1.1.1 </a:t>
            </a:r>
            <a:r>
              <a:rPr lang="en-US" sz="1200" b="0" kern="1200" dirty="0" smtClean="0">
                <a:solidFill>
                  <a:schemeClr val="tx1"/>
                </a:solidFill>
                <a:latin typeface="Arial" charset="0"/>
                <a:ea typeface="+mn-ea"/>
                <a:cs typeface="+mn-cs"/>
              </a:rPr>
              <a:t>Introduction to Syslog</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5</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8.1.1.2 Syslog Operation</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6</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8.1.1.3 </a:t>
            </a:r>
            <a:r>
              <a:rPr lang="en-US" b="0" dirty="0" smtClean="0"/>
              <a:t>Syslog </a:t>
            </a:r>
            <a:r>
              <a:rPr lang="en-US" b="0" dirty="0" smtClean="0"/>
              <a:t>Message Format</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7</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8.1.1.4 Service Timestamp</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8</a:t>
            </a:fld>
            <a:endParaRPr lang="en-US" dirty="0"/>
          </a:p>
        </p:txBody>
      </p:sp>
    </p:spTree>
    <p:extLst>
      <p:ext uri="{BB962C8B-B14F-4D97-AF65-F5344CB8AC3E}">
        <p14:creationId xmlns:p14="http://schemas.microsoft.com/office/powerpoint/2010/main" val="248038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b="0" dirty="0" smtClean="0"/>
              <a:t>8.1.2.1 Syslog Server</a:t>
            </a:r>
            <a:endParaRPr lang="en-US" sz="1200" b="0" i="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FB004549-1125-4930-988B-40FFE37DB1EA}" type="slidenum">
              <a:rPr lang="en-US" smtClean="0"/>
              <a:pPr>
                <a:defRPr/>
              </a:pPr>
              <a:t>9</a:t>
            </a:fld>
            <a:endParaRPr lang="en-US" dirty="0"/>
          </a:p>
        </p:txBody>
      </p:sp>
    </p:spTree>
    <p:extLst>
      <p:ext uri="{BB962C8B-B14F-4D97-AF65-F5344CB8AC3E}">
        <p14:creationId xmlns:p14="http://schemas.microsoft.com/office/powerpoint/2010/main" val="24803832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8: Monitoring the Network</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Connecting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Configuring Syslog</a:t>
            </a:r>
            <a:br>
              <a:rPr lang="en-US" sz="1800" dirty="0" smtClean="0"/>
            </a:br>
            <a:r>
              <a:rPr lang="en-US" dirty="0"/>
              <a:t>Default Logging</a:t>
            </a:r>
          </a:p>
        </p:txBody>
      </p:sp>
      <p:pic>
        <p:nvPicPr>
          <p:cNvPr id="4" name="Content Placeholder 3"/>
          <p:cNvPicPr>
            <a:picLocks noGrp="1" noChangeAspect="1"/>
          </p:cNvPicPr>
          <p:nvPr>
            <p:ph idx="1"/>
          </p:nvPr>
        </p:nvPicPr>
        <p:blipFill>
          <a:blip r:embed="rId3"/>
          <a:srcRect l="-35784" r="-35784"/>
          <a:stretch>
            <a:fillRect/>
          </a:stretch>
        </p:blipFill>
        <p:spPr>
          <a:xfrm>
            <a:off x="-369546" y="2026413"/>
            <a:ext cx="9513546" cy="4279384"/>
          </a:xfrm>
        </p:spPr>
      </p:pic>
    </p:spTree>
    <p:extLst>
      <p:ext uri="{BB962C8B-B14F-4D97-AF65-F5344CB8AC3E}">
        <p14:creationId xmlns:p14="http://schemas.microsoft.com/office/powerpoint/2010/main" val="3856472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Configuring Syslog</a:t>
            </a:r>
            <a:br>
              <a:rPr lang="en-US" sz="1800" dirty="0" smtClean="0"/>
            </a:br>
            <a:r>
              <a:rPr lang="en-US" sz="2600" dirty="0"/>
              <a:t>Router and Switch Commands for Syslog Clients</a:t>
            </a:r>
          </a:p>
        </p:txBody>
      </p:sp>
      <p:pic>
        <p:nvPicPr>
          <p:cNvPr id="4" name="Content Placeholder 3"/>
          <p:cNvPicPr>
            <a:picLocks noGrp="1" noChangeAspect="1"/>
          </p:cNvPicPr>
          <p:nvPr>
            <p:ph idx="1"/>
          </p:nvPr>
        </p:nvPicPr>
        <p:blipFill>
          <a:blip r:embed="rId3"/>
          <a:srcRect l="-39951" r="-39951"/>
          <a:stretch>
            <a:fillRect/>
          </a:stretch>
        </p:blipFill>
        <p:spPr>
          <a:xfrm>
            <a:off x="-249660" y="1931410"/>
            <a:ext cx="9724748" cy="4374387"/>
          </a:xfrm>
        </p:spPr>
      </p:pic>
    </p:spTree>
    <p:extLst>
      <p:ext uri="{BB962C8B-B14F-4D97-AF65-F5344CB8AC3E}">
        <p14:creationId xmlns:p14="http://schemas.microsoft.com/office/powerpoint/2010/main" val="19231074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634" y="2208810"/>
            <a:ext cx="8609610" cy="4081117"/>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smtClean="0"/>
              <a:t>Configuring Syslog</a:t>
            </a:r>
            <a:br>
              <a:rPr lang="en-US" sz="1800" dirty="0" smtClean="0"/>
            </a:br>
            <a:r>
              <a:rPr lang="en-US" dirty="0"/>
              <a:t>Verifying Syslog</a:t>
            </a:r>
          </a:p>
        </p:txBody>
      </p:sp>
      <p:pic>
        <p:nvPicPr>
          <p:cNvPr id="4" name="Content Placeholder 3"/>
          <p:cNvPicPr>
            <a:picLocks noGrp="1" noChangeAspect="1"/>
          </p:cNvPicPr>
          <p:nvPr>
            <p:ph idx="1"/>
          </p:nvPr>
        </p:nvPicPr>
        <p:blipFill>
          <a:blip r:embed="rId3"/>
          <a:srcRect l="-40687" r="-40687"/>
          <a:stretch>
            <a:fillRect/>
          </a:stretch>
        </p:blipFill>
        <p:spPr>
          <a:xfrm>
            <a:off x="-985960" y="2670972"/>
            <a:ext cx="6986780" cy="3142794"/>
          </a:xfrm>
        </p:spPr>
      </p:pic>
      <p:pic>
        <p:nvPicPr>
          <p:cNvPr id="5" name="Picture 4"/>
          <p:cNvPicPr>
            <a:picLocks noChangeAspect="1"/>
          </p:cNvPicPr>
          <p:nvPr/>
        </p:nvPicPr>
        <p:blipFill>
          <a:blip r:embed="rId4"/>
          <a:stretch>
            <a:fillRect/>
          </a:stretch>
        </p:blipFill>
        <p:spPr>
          <a:xfrm>
            <a:off x="4445731" y="3222890"/>
            <a:ext cx="4367422" cy="2012491"/>
          </a:xfrm>
          <a:prstGeom prst="rect">
            <a:avLst/>
          </a:prstGeom>
        </p:spPr>
      </p:pic>
    </p:spTree>
    <p:extLst>
      <p:ext uri="{BB962C8B-B14F-4D97-AF65-F5344CB8AC3E}">
        <p14:creationId xmlns:p14="http://schemas.microsoft.com/office/powerpoint/2010/main" val="3011855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8.2 SNMP</a:t>
            </a:r>
            <a:endParaRPr lang="en-US" sz="2400" dirty="0" smtClean="0">
              <a:solidFill>
                <a:schemeClr val="folHlink"/>
              </a:solidFill>
            </a:endParaRPr>
          </a:p>
        </p:txBody>
      </p:sp>
    </p:spTree>
    <p:extLst>
      <p:ext uri="{BB962C8B-B14F-4D97-AF65-F5344CB8AC3E}">
        <p14:creationId xmlns:p14="http://schemas.microsoft.com/office/powerpoint/2010/main" val="210065742"/>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SNMP </a:t>
            </a:r>
            <a:r>
              <a:rPr lang="en-US" sz="1800" dirty="0" smtClean="0"/>
              <a:t>Operation</a:t>
            </a:r>
            <a:br>
              <a:rPr lang="en-US" sz="1800" dirty="0" smtClean="0"/>
            </a:br>
            <a:r>
              <a:rPr lang="en-US" dirty="0"/>
              <a:t>Introduction to SNMP</a:t>
            </a:r>
          </a:p>
        </p:txBody>
      </p:sp>
      <p:pic>
        <p:nvPicPr>
          <p:cNvPr id="4" name="Content Placeholder 3"/>
          <p:cNvPicPr>
            <a:picLocks noGrp="1" noChangeAspect="1"/>
          </p:cNvPicPr>
          <p:nvPr>
            <p:ph idx="1"/>
          </p:nvPr>
        </p:nvPicPr>
        <p:blipFill>
          <a:blip r:embed="rId3"/>
          <a:srcRect l="-40958" r="-40958"/>
          <a:stretch>
            <a:fillRect/>
          </a:stretch>
        </p:blipFill>
        <p:spPr>
          <a:xfrm>
            <a:off x="265380" y="2240169"/>
            <a:ext cx="8615941" cy="3875623"/>
          </a:xfrm>
          <a:ln>
            <a:solidFill>
              <a:schemeClr val="tx1"/>
            </a:solidFill>
            <a:bevel/>
          </a:ln>
        </p:spPr>
      </p:pic>
    </p:spTree>
    <p:extLst>
      <p:ext uri="{BB962C8B-B14F-4D97-AF65-F5344CB8AC3E}">
        <p14:creationId xmlns:p14="http://schemas.microsoft.com/office/powerpoint/2010/main" val="2957073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SNMP </a:t>
            </a:r>
            <a:r>
              <a:rPr lang="en-US" sz="1800" dirty="0" smtClean="0"/>
              <a:t>Operation</a:t>
            </a:r>
            <a:br>
              <a:rPr lang="en-US" sz="1800" dirty="0" smtClean="0"/>
            </a:br>
            <a:r>
              <a:rPr lang="en-US" dirty="0"/>
              <a:t>SNMP Operation</a:t>
            </a:r>
          </a:p>
        </p:txBody>
      </p:sp>
      <p:pic>
        <p:nvPicPr>
          <p:cNvPr id="8" name="Content Placeholder 7"/>
          <p:cNvPicPr>
            <a:picLocks noGrp="1" noChangeAspect="1"/>
          </p:cNvPicPr>
          <p:nvPr>
            <p:ph idx="1"/>
          </p:nvPr>
        </p:nvPicPr>
        <p:blipFill>
          <a:blip r:embed="rId3"/>
          <a:srcRect t="3328" b="3328"/>
          <a:stretch>
            <a:fillRect/>
          </a:stretch>
        </p:blipFill>
        <p:spPr>
          <a:xfrm>
            <a:off x="1825625" y="3586807"/>
            <a:ext cx="5786438" cy="2602856"/>
          </a:xfrm>
        </p:spPr>
      </p:pic>
      <p:pic>
        <p:nvPicPr>
          <p:cNvPr id="9" name="Picture 8"/>
          <p:cNvPicPr>
            <a:picLocks noChangeAspect="1"/>
          </p:cNvPicPr>
          <p:nvPr/>
        </p:nvPicPr>
        <p:blipFill>
          <a:blip r:embed="rId4"/>
          <a:stretch>
            <a:fillRect/>
          </a:stretch>
        </p:blipFill>
        <p:spPr>
          <a:xfrm>
            <a:off x="2301875" y="1755777"/>
            <a:ext cx="4841875" cy="1844524"/>
          </a:xfrm>
          <a:prstGeom prst="rect">
            <a:avLst/>
          </a:prstGeom>
        </p:spPr>
      </p:pic>
    </p:spTree>
    <p:extLst>
      <p:ext uri="{BB962C8B-B14F-4D97-AF65-F5344CB8AC3E}">
        <p14:creationId xmlns:p14="http://schemas.microsoft.com/office/powerpoint/2010/main" val="4101054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SNMP </a:t>
            </a:r>
            <a:r>
              <a:rPr lang="en-US" sz="1800" dirty="0" smtClean="0"/>
              <a:t>Operation</a:t>
            </a:r>
            <a:br>
              <a:rPr lang="en-US" sz="1800" dirty="0" smtClean="0"/>
            </a:br>
            <a:r>
              <a:rPr lang="en-US" dirty="0"/>
              <a:t>SNMP Agent Traps</a:t>
            </a:r>
          </a:p>
        </p:txBody>
      </p:sp>
      <p:pic>
        <p:nvPicPr>
          <p:cNvPr id="5" name="Picture 4"/>
          <p:cNvPicPr>
            <a:picLocks noChangeAspect="1"/>
          </p:cNvPicPr>
          <p:nvPr/>
        </p:nvPicPr>
        <p:blipFill>
          <a:blip r:embed="rId3"/>
          <a:stretch>
            <a:fillRect/>
          </a:stretch>
        </p:blipFill>
        <p:spPr>
          <a:xfrm>
            <a:off x="368121" y="2261821"/>
            <a:ext cx="4952025" cy="4312051"/>
          </a:xfrm>
          <a:prstGeom prst="rect">
            <a:avLst/>
          </a:prstGeom>
        </p:spPr>
      </p:pic>
      <p:pic>
        <p:nvPicPr>
          <p:cNvPr id="4" name="Content Placeholder 3"/>
          <p:cNvPicPr>
            <a:picLocks noGrp="1" noChangeAspect="1"/>
          </p:cNvPicPr>
          <p:nvPr>
            <p:ph idx="1"/>
          </p:nvPr>
        </p:nvPicPr>
        <p:blipFill>
          <a:blip r:embed="rId4"/>
          <a:srcRect t="-3375" b="-3375"/>
          <a:stretch>
            <a:fillRect/>
          </a:stretch>
        </p:blipFill>
        <p:spPr>
          <a:xfrm>
            <a:off x="4160436" y="1901972"/>
            <a:ext cx="4671270" cy="2101231"/>
          </a:xfrm>
        </p:spPr>
      </p:pic>
      <p:sp>
        <p:nvSpPr>
          <p:cNvPr id="3" name="TextBox 2"/>
          <p:cNvSpPr txBox="1"/>
          <p:nvPr/>
        </p:nvSpPr>
        <p:spPr>
          <a:xfrm>
            <a:off x="368121" y="1840675"/>
            <a:ext cx="8550248"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202735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SNMP </a:t>
            </a:r>
            <a:r>
              <a:rPr lang="en-US" sz="1800" dirty="0" smtClean="0"/>
              <a:t>Operation</a:t>
            </a:r>
            <a:br>
              <a:rPr lang="en-US" sz="1800" dirty="0" smtClean="0"/>
            </a:br>
            <a:r>
              <a:rPr lang="en-US" dirty="0"/>
              <a:t>SNMP Versions</a:t>
            </a:r>
          </a:p>
        </p:txBody>
      </p:sp>
      <p:sp>
        <p:nvSpPr>
          <p:cNvPr id="7" name="Content Placeholder 6"/>
          <p:cNvSpPr>
            <a:spLocks noGrp="1"/>
          </p:cNvSpPr>
          <p:nvPr>
            <p:ph idx="1"/>
          </p:nvPr>
        </p:nvSpPr>
        <p:spPr>
          <a:xfrm>
            <a:off x="655638" y="1778001"/>
            <a:ext cx="7940675" cy="3887788"/>
          </a:xfrm>
        </p:spPr>
        <p:txBody>
          <a:bodyPr/>
          <a:lstStyle/>
          <a:p>
            <a:pPr marL="0" indent="0">
              <a:buNone/>
            </a:pPr>
            <a:r>
              <a:rPr lang="en-US" sz="2000" dirty="0"/>
              <a:t>There are several versions of SNMP, including</a:t>
            </a:r>
            <a:r>
              <a:rPr lang="en-US" sz="2000" dirty="0" smtClean="0"/>
              <a:t>:</a:t>
            </a:r>
            <a:endParaRPr lang="en-US" sz="2000" dirty="0"/>
          </a:p>
          <a:p>
            <a:r>
              <a:rPr lang="en-US" sz="2000" b="1" dirty="0"/>
              <a:t>SNMPv1</a:t>
            </a:r>
            <a:r>
              <a:rPr lang="en-US" sz="2000" dirty="0"/>
              <a:t> - The Simple Network Management Protocol, a Full Internet Standard, defined in RFC 1157.</a:t>
            </a:r>
          </a:p>
          <a:p>
            <a:r>
              <a:rPr lang="en-US" sz="2000" b="1" dirty="0" smtClean="0"/>
              <a:t>SNMPv2c</a:t>
            </a:r>
            <a:r>
              <a:rPr lang="en-US" sz="2000" dirty="0" smtClean="0"/>
              <a:t> </a:t>
            </a:r>
            <a:r>
              <a:rPr lang="en-US" sz="2000" dirty="0"/>
              <a:t>- Defined in RFCs 1901 to 1908; utilizes community-string-based Administrative Framework.</a:t>
            </a:r>
          </a:p>
          <a:p>
            <a:r>
              <a:rPr lang="en-US" sz="2000" b="1" dirty="0" smtClean="0"/>
              <a:t>SNMPv3</a:t>
            </a:r>
            <a:r>
              <a:rPr lang="en-US" sz="2000" dirty="0" smtClean="0"/>
              <a:t> </a:t>
            </a:r>
            <a:r>
              <a:rPr lang="en-US" sz="2000" dirty="0"/>
              <a:t>- Interoperable standards-based protocol originally defined in RFCs 2273 to 2275; provides secure access to devices by authenticating and encrypting packets over the network. It includes these security features: message integrity to ensure that a packet was not tampered with in transit; authentication to determine that the message is from a valid source, and encryption to prevent the contents of a message from being read by an unauthorized source.</a:t>
            </a:r>
          </a:p>
        </p:txBody>
      </p:sp>
    </p:spTree>
    <p:extLst>
      <p:ext uri="{BB962C8B-B14F-4D97-AF65-F5344CB8AC3E}">
        <p14:creationId xmlns:p14="http://schemas.microsoft.com/office/powerpoint/2010/main" val="18245079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SNMP </a:t>
            </a:r>
            <a:r>
              <a:rPr lang="en-US" sz="1800" dirty="0" smtClean="0"/>
              <a:t>Operation</a:t>
            </a:r>
            <a:br>
              <a:rPr lang="en-US" sz="1800" dirty="0" smtClean="0"/>
            </a:br>
            <a:r>
              <a:rPr lang="en-US" dirty="0"/>
              <a:t>Community Strings</a:t>
            </a:r>
          </a:p>
        </p:txBody>
      </p:sp>
      <p:sp>
        <p:nvSpPr>
          <p:cNvPr id="3" name="Content Placeholder 2"/>
          <p:cNvSpPr>
            <a:spLocks noGrp="1"/>
          </p:cNvSpPr>
          <p:nvPr>
            <p:ph idx="1"/>
          </p:nvPr>
        </p:nvSpPr>
        <p:spPr/>
        <p:txBody>
          <a:bodyPr/>
          <a:lstStyle/>
          <a:p>
            <a:pPr marL="0" indent="0">
              <a:buNone/>
            </a:pPr>
            <a:r>
              <a:rPr lang="en-US" sz="2000" dirty="0"/>
              <a:t>There are two types of community strings</a:t>
            </a:r>
            <a:r>
              <a:rPr lang="en-US" sz="2000" dirty="0" smtClean="0"/>
              <a:t>:</a:t>
            </a:r>
            <a:endParaRPr lang="en-US" sz="2000" dirty="0"/>
          </a:p>
          <a:p>
            <a:r>
              <a:rPr lang="en-US" sz="2000" b="1" dirty="0"/>
              <a:t>Read-only (ro) </a:t>
            </a:r>
            <a:r>
              <a:rPr lang="en-US" sz="2000" dirty="0" smtClean="0"/>
              <a:t>– </a:t>
            </a:r>
            <a:r>
              <a:rPr lang="en-US" sz="2000" dirty="0"/>
              <a:t>Provides access to the MIB variables, but does not allow these variables to be changed, only read. Because security is so weak in version 2c, many organizations use SNMPv2c in read-only mode</a:t>
            </a:r>
            <a:r>
              <a:rPr lang="en-US" sz="2000" dirty="0" smtClean="0"/>
              <a:t>.</a:t>
            </a:r>
            <a:endParaRPr lang="en-US" sz="2000" dirty="0"/>
          </a:p>
          <a:p>
            <a:r>
              <a:rPr lang="en-US" sz="2000" b="1" dirty="0"/>
              <a:t>Read-write (rw) </a:t>
            </a:r>
            <a:r>
              <a:rPr lang="en-US" sz="2000" dirty="0" smtClean="0"/>
              <a:t>– </a:t>
            </a:r>
            <a:r>
              <a:rPr lang="en-US" sz="2000" dirty="0"/>
              <a:t>Provides read and write access to all objects in the MIB.</a:t>
            </a:r>
          </a:p>
        </p:txBody>
      </p:sp>
    </p:spTree>
    <p:extLst>
      <p:ext uri="{BB962C8B-B14F-4D97-AF65-F5344CB8AC3E}">
        <p14:creationId xmlns:p14="http://schemas.microsoft.com/office/powerpoint/2010/main" val="21869152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SNMP </a:t>
            </a:r>
            <a:r>
              <a:rPr lang="en-US" sz="1800" dirty="0" smtClean="0"/>
              <a:t>Operation</a:t>
            </a:r>
            <a:br>
              <a:rPr lang="en-US" sz="1800" dirty="0" smtClean="0"/>
            </a:br>
            <a:r>
              <a:rPr lang="en-US" dirty="0"/>
              <a:t>Management Information Base Object ID</a:t>
            </a:r>
          </a:p>
        </p:txBody>
      </p:sp>
      <p:pic>
        <p:nvPicPr>
          <p:cNvPr id="4" name="Content Placeholder 3"/>
          <p:cNvPicPr>
            <a:picLocks noGrp="1" noChangeAspect="1"/>
          </p:cNvPicPr>
          <p:nvPr>
            <p:ph idx="1"/>
          </p:nvPr>
        </p:nvPicPr>
        <p:blipFill>
          <a:blip r:embed="rId3"/>
          <a:srcRect l="-9229" r="-9229"/>
          <a:stretch>
            <a:fillRect/>
          </a:stretch>
        </p:blipFill>
        <p:spPr>
          <a:xfrm>
            <a:off x="695223" y="2152341"/>
            <a:ext cx="7940675" cy="3571875"/>
          </a:xfrm>
          <a:ln>
            <a:solidFill>
              <a:schemeClr val="tx1"/>
            </a:solidFill>
            <a:bevel/>
          </a:ln>
        </p:spPr>
      </p:pic>
    </p:spTree>
    <p:extLst>
      <p:ext uri="{BB962C8B-B14F-4D97-AF65-F5344CB8AC3E}">
        <p14:creationId xmlns:p14="http://schemas.microsoft.com/office/powerpoint/2010/main" val="3477294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8</a:t>
            </a: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sz="2000" dirty="0">
                <a:cs typeface="Arial" charset="0"/>
              </a:rPr>
              <a:t>8</a:t>
            </a:r>
            <a:r>
              <a:rPr lang="en-US" sz="2000" dirty="0" smtClean="0">
                <a:cs typeface="Arial" charset="0"/>
              </a:rPr>
              <a:t>.0 Introduction</a:t>
            </a:r>
          </a:p>
          <a:p>
            <a:pPr marL="0" indent="0" eaLnBrk="1" hangingPunct="1">
              <a:buFont typeface="Wingdings" pitchFamily="2" charset="2"/>
              <a:buNone/>
            </a:pPr>
            <a:r>
              <a:rPr lang="en-US" sz="2000" dirty="0">
                <a:cs typeface="Arial" charset="0"/>
              </a:rPr>
              <a:t>8</a:t>
            </a:r>
            <a:r>
              <a:rPr lang="en-US" sz="2000" dirty="0" smtClean="0">
                <a:cs typeface="Arial" charset="0"/>
              </a:rPr>
              <a:t>.1 Syslog</a:t>
            </a:r>
          </a:p>
          <a:p>
            <a:pPr marL="0" indent="0" eaLnBrk="1" hangingPunct="1">
              <a:buFont typeface="Wingdings" pitchFamily="2" charset="2"/>
              <a:buNone/>
            </a:pPr>
            <a:r>
              <a:rPr lang="en-US" sz="2000" dirty="0">
                <a:cs typeface="Arial" charset="0"/>
              </a:rPr>
              <a:t>8</a:t>
            </a:r>
            <a:r>
              <a:rPr lang="en-US" sz="2000" dirty="0" smtClean="0">
                <a:cs typeface="Arial" charset="0"/>
              </a:rPr>
              <a:t>.2 SNMP</a:t>
            </a:r>
          </a:p>
          <a:p>
            <a:pPr marL="0" indent="0" eaLnBrk="1" hangingPunct="1">
              <a:buFont typeface="Wingdings" pitchFamily="2" charset="2"/>
              <a:buNone/>
            </a:pPr>
            <a:r>
              <a:rPr lang="en-US" sz="2000" dirty="0">
                <a:cs typeface="Arial" charset="0"/>
              </a:rPr>
              <a:t>8</a:t>
            </a:r>
            <a:r>
              <a:rPr lang="en-US" sz="2000" dirty="0" smtClean="0">
                <a:cs typeface="Arial" charset="0"/>
              </a:rPr>
              <a:t>.3 NetFlow</a:t>
            </a:r>
          </a:p>
          <a:p>
            <a:pPr marL="0" indent="0" eaLnBrk="1" hangingPunct="1">
              <a:buFont typeface="Wingdings" pitchFamily="2" charset="2"/>
              <a:buNone/>
            </a:pPr>
            <a:r>
              <a:rPr lang="en-US" sz="2000" dirty="0">
                <a:cs typeface="Arial" charset="0"/>
              </a:rPr>
              <a:t>8</a:t>
            </a:r>
            <a:r>
              <a:rPr lang="en-US" sz="2000" dirty="0" smtClean="0">
                <a:cs typeface="Arial" charset="0"/>
              </a:rPr>
              <a:t>.4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Configuring </a:t>
            </a:r>
            <a:r>
              <a:rPr lang="en-US" sz="1800" dirty="0" smtClean="0"/>
              <a:t>SNMP</a:t>
            </a:r>
            <a:br>
              <a:rPr lang="en-US" sz="1800" dirty="0" smtClean="0"/>
            </a:br>
            <a:r>
              <a:rPr lang="en-US" dirty="0"/>
              <a:t>Steps for Configuring SNMP</a:t>
            </a:r>
          </a:p>
        </p:txBody>
      </p:sp>
      <p:sp>
        <p:nvSpPr>
          <p:cNvPr id="3" name="Content Placeholder 2"/>
          <p:cNvSpPr>
            <a:spLocks noGrp="1"/>
          </p:cNvSpPr>
          <p:nvPr>
            <p:ph idx="1"/>
          </p:nvPr>
        </p:nvSpPr>
        <p:spPr/>
        <p:txBody>
          <a:bodyPr/>
          <a:lstStyle/>
          <a:p>
            <a:pPr marL="914400" indent="-914400">
              <a:buNone/>
            </a:pPr>
            <a:r>
              <a:rPr lang="en-US" sz="2000" dirty="0"/>
              <a:t>Step 1. (Required) Configure the community string and access level (read-only or </a:t>
            </a:r>
            <a:r>
              <a:rPr lang="en-US" sz="2000" dirty="0" smtClean="0"/>
              <a:t>read-write</a:t>
            </a:r>
            <a:r>
              <a:rPr lang="en-US" sz="2000" dirty="0"/>
              <a:t>) with the</a:t>
            </a:r>
            <a:r>
              <a:rPr lang="en-US" sz="2000" b="1" dirty="0"/>
              <a:t> </a:t>
            </a:r>
            <a:r>
              <a:rPr lang="en-US" sz="2000" b="1" dirty="0">
                <a:latin typeface="Courier New" pitchFamily="49" charset="0"/>
                <a:cs typeface="Courier New" pitchFamily="49" charset="0"/>
              </a:rPr>
              <a:t>snmp-server community </a:t>
            </a:r>
            <a:r>
              <a:rPr lang="en-US" sz="2000" i="1" dirty="0">
                <a:latin typeface="Courier New" pitchFamily="49" charset="0"/>
                <a:cs typeface="Courier New" pitchFamily="49" charset="0"/>
              </a:rPr>
              <a:t>string</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ro | rw</a:t>
            </a:r>
            <a:r>
              <a:rPr lang="en-US" sz="2000" b="1" dirty="0" smtClean="0"/>
              <a:t> </a:t>
            </a:r>
            <a:r>
              <a:rPr lang="en-US" sz="2000" dirty="0"/>
              <a:t>command</a:t>
            </a:r>
            <a:r>
              <a:rPr lang="en-US" sz="2000" dirty="0" smtClean="0"/>
              <a:t>.</a:t>
            </a:r>
            <a:endParaRPr lang="en-US" sz="2000" dirty="0"/>
          </a:p>
          <a:p>
            <a:pPr marL="914400" indent="-914400">
              <a:buNone/>
            </a:pPr>
            <a:r>
              <a:rPr lang="en-US" sz="2000" dirty="0"/>
              <a:t>Step 2. (Optional) Document the location of the device using the</a:t>
            </a:r>
            <a:r>
              <a:rPr lang="en-US" sz="2000" b="1" dirty="0"/>
              <a:t> </a:t>
            </a:r>
            <a:r>
              <a:rPr lang="en-US" sz="2000" b="1" dirty="0">
                <a:latin typeface="Courier New" pitchFamily="49" charset="0"/>
                <a:cs typeface="Courier New" pitchFamily="49" charset="0"/>
              </a:rPr>
              <a:t>snmp-server location </a:t>
            </a:r>
            <a:r>
              <a:rPr lang="en-US" sz="2000" i="1" dirty="0" smtClean="0">
                <a:latin typeface="Courier New" pitchFamily="49" charset="0"/>
                <a:cs typeface="Courier New" pitchFamily="49" charset="0"/>
              </a:rPr>
              <a:t>text</a:t>
            </a:r>
            <a:r>
              <a:rPr lang="en-US" sz="2000" i="1" dirty="0" smtClean="0"/>
              <a:t> </a:t>
            </a:r>
            <a:r>
              <a:rPr lang="en-US" sz="2000" dirty="0" smtClean="0"/>
              <a:t>command</a:t>
            </a:r>
            <a:r>
              <a:rPr lang="en-US" sz="2000" dirty="0"/>
              <a:t>.</a:t>
            </a:r>
          </a:p>
          <a:p>
            <a:pPr marL="914400" indent="-914400">
              <a:buNone/>
            </a:pPr>
            <a:r>
              <a:rPr lang="en-US" sz="2000" dirty="0" smtClean="0"/>
              <a:t>Step </a:t>
            </a:r>
            <a:r>
              <a:rPr lang="en-US" sz="2000" dirty="0"/>
              <a:t>3. (Optional) Document the system contact using the</a:t>
            </a:r>
            <a:r>
              <a:rPr lang="en-US" sz="2000" b="1" dirty="0"/>
              <a:t> </a:t>
            </a:r>
            <a:r>
              <a:rPr lang="en-US" sz="2000" b="1" dirty="0">
                <a:latin typeface="Courier New" pitchFamily="49" charset="0"/>
                <a:cs typeface="Courier New" pitchFamily="49" charset="0"/>
              </a:rPr>
              <a:t>snmp-server contact </a:t>
            </a:r>
            <a:r>
              <a:rPr lang="en-US" sz="2000" i="1" dirty="0" smtClean="0">
                <a:latin typeface="Courier New" pitchFamily="49" charset="0"/>
                <a:cs typeface="Courier New" pitchFamily="49" charset="0"/>
              </a:rPr>
              <a:t>text</a:t>
            </a:r>
            <a:r>
              <a:rPr lang="en-US" sz="2000" i="1" dirty="0" smtClean="0"/>
              <a:t> </a:t>
            </a:r>
            <a:r>
              <a:rPr lang="en-US" sz="2000" dirty="0" smtClean="0"/>
              <a:t>command.</a:t>
            </a:r>
            <a:endParaRPr lang="en-US" sz="2000" dirty="0"/>
          </a:p>
        </p:txBody>
      </p:sp>
    </p:spTree>
    <p:extLst>
      <p:ext uri="{BB962C8B-B14F-4D97-AF65-F5344CB8AC3E}">
        <p14:creationId xmlns:p14="http://schemas.microsoft.com/office/powerpoint/2010/main" val="3537709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Configuring </a:t>
            </a:r>
            <a:r>
              <a:rPr lang="en-US" sz="1800" dirty="0" smtClean="0"/>
              <a:t>SNMP</a:t>
            </a:r>
            <a:br>
              <a:rPr lang="en-US" sz="1800" dirty="0" smtClean="0"/>
            </a:br>
            <a:r>
              <a:rPr lang="en-US" dirty="0"/>
              <a:t>Steps for Configuring </a:t>
            </a:r>
            <a:r>
              <a:rPr lang="en-US" dirty="0" smtClean="0"/>
              <a:t>SNMP (cont.)</a:t>
            </a:r>
            <a:endParaRPr lang="en-US" dirty="0"/>
          </a:p>
        </p:txBody>
      </p:sp>
      <p:sp>
        <p:nvSpPr>
          <p:cNvPr id="3" name="Content Placeholder 2"/>
          <p:cNvSpPr>
            <a:spLocks noGrp="1"/>
          </p:cNvSpPr>
          <p:nvPr>
            <p:ph idx="1"/>
          </p:nvPr>
        </p:nvSpPr>
        <p:spPr/>
        <p:txBody>
          <a:bodyPr/>
          <a:lstStyle/>
          <a:p>
            <a:pPr marL="914400" indent="-914400">
              <a:buNone/>
            </a:pPr>
            <a:r>
              <a:rPr lang="en-US" sz="2000" dirty="0" smtClean="0"/>
              <a:t>Step </a:t>
            </a:r>
            <a:r>
              <a:rPr lang="en-US" sz="2000" dirty="0"/>
              <a:t>4. (Optional) Restrict SNMP access to NMS hosts (SNMP managers) that are permitted by an </a:t>
            </a:r>
            <a:r>
              <a:rPr lang="en-US" sz="2000" dirty="0" smtClean="0"/>
              <a:t>ACL. Define </a:t>
            </a:r>
            <a:r>
              <a:rPr lang="en-US" sz="2000" dirty="0"/>
              <a:t>the ACL and then reference the ACL with the</a:t>
            </a:r>
            <a:r>
              <a:rPr lang="en-US" sz="2000" b="1" dirty="0"/>
              <a:t> </a:t>
            </a:r>
            <a:r>
              <a:rPr lang="en-US" sz="2000" b="1" dirty="0">
                <a:latin typeface="Courier New" pitchFamily="49" charset="0"/>
                <a:cs typeface="Courier New" pitchFamily="49" charset="0"/>
              </a:rPr>
              <a:t>snmp-server community </a:t>
            </a:r>
            <a:r>
              <a:rPr lang="en-US" sz="2000" i="1" dirty="0">
                <a:latin typeface="Courier New" pitchFamily="49" charset="0"/>
                <a:cs typeface="Courier New" pitchFamily="49" charset="0"/>
              </a:rPr>
              <a:t>string access-list-number-or-name</a:t>
            </a:r>
            <a:r>
              <a:rPr lang="en-US" sz="2000" i="1" dirty="0"/>
              <a:t> </a:t>
            </a:r>
            <a:r>
              <a:rPr lang="en-US" sz="2000" dirty="0"/>
              <a:t>command. </a:t>
            </a:r>
          </a:p>
          <a:p>
            <a:pPr marL="914400" indent="-914400">
              <a:buNone/>
            </a:pPr>
            <a:r>
              <a:rPr lang="en-US" sz="2000" dirty="0"/>
              <a:t>Step 5. (Optional) Specify the recipient of the SNMP trap operations with the </a:t>
            </a:r>
            <a:r>
              <a:rPr lang="en-US" sz="2000" b="1" dirty="0" smtClean="0">
                <a:latin typeface="Courier New" pitchFamily="49" charset="0"/>
                <a:cs typeface="Courier New" pitchFamily="49" charset="0"/>
              </a:rPr>
              <a:t>snmp-server </a:t>
            </a:r>
            <a:r>
              <a:rPr lang="en-US" sz="2000" b="1" dirty="0">
                <a:latin typeface="Courier New" pitchFamily="49" charset="0"/>
                <a:cs typeface="Courier New" pitchFamily="49" charset="0"/>
              </a:rPr>
              <a:t>host </a:t>
            </a:r>
            <a:r>
              <a:rPr lang="en-US" sz="2000" i="1" dirty="0">
                <a:latin typeface="Courier New" pitchFamily="49" charset="0"/>
                <a:cs typeface="Courier New" pitchFamily="49" charset="0"/>
              </a:rPr>
              <a:t>host-id </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version</a:t>
            </a:r>
            <a:r>
              <a:rPr lang="en-US" sz="2000" dirty="0">
                <a:latin typeface="Courier New" pitchFamily="49" charset="0"/>
                <a:cs typeface="Courier New" pitchFamily="49" charset="0"/>
              </a:rPr>
              <a:t> {</a:t>
            </a:r>
            <a:r>
              <a:rPr lang="en-US" sz="2000" b="1" dirty="0" smtClean="0">
                <a:latin typeface="Courier New" pitchFamily="49" charset="0"/>
                <a:cs typeface="Courier New" pitchFamily="49" charset="0"/>
              </a:rPr>
              <a:t>1 </a:t>
            </a:r>
            <a:r>
              <a:rPr lang="en-US" sz="2000" dirty="0" smtClean="0">
                <a:latin typeface="Courier New" pitchFamily="49" charset="0"/>
                <a:cs typeface="Courier New" pitchFamily="49" charset="0"/>
              </a:rPr>
              <a:t>| </a:t>
            </a:r>
            <a:r>
              <a:rPr lang="en-US" sz="2000" b="1" dirty="0">
                <a:latin typeface="Courier New" pitchFamily="49" charset="0"/>
                <a:cs typeface="Courier New" pitchFamily="49" charset="0"/>
              </a:rPr>
              <a:t>2c</a:t>
            </a:r>
            <a:r>
              <a:rPr lang="en-US" sz="2000" dirty="0">
                <a:latin typeface="Courier New" pitchFamily="49" charset="0"/>
                <a:cs typeface="Courier New" pitchFamily="49" charset="0"/>
              </a:rPr>
              <a:t> | </a:t>
            </a:r>
            <a:r>
              <a:rPr lang="en-US" sz="2000" b="1" dirty="0">
                <a:latin typeface="Courier New" pitchFamily="49" charset="0"/>
                <a:cs typeface="Courier New" pitchFamily="49" charset="0"/>
              </a:rPr>
              <a:t>3</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auth</a:t>
            </a:r>
            <a:r>
              <a:rPr lang="en-US" sz="2000" dirty="0">
                <a:latin typeface="Courier New" pitchFamily="49" charset="0"/>
                <a:cs typeface="Courier New" pitchFamily="49" charset="0"/>
              </a:rPr>
              <a:t> | </a:t>
            </a:r>
            <a:r>
              <a:rPr lang="en-US" sz="2000" b="1" dirty="0">
                <a:latin typeface="Courier New" pitchFamily="49" charset="0"/>
                <a:cs typeface="Courier New" pitchFamily="49" charset="0"/>
              </a:rPr>
              <a:t>noauth</a:t>
            </a:r>
            <a:r>
              <a:rPr lang="en-US" sz="2000" dirty="0">
                <a:latin typeface="Courier New" pitchFamily="49" charset="0"/>
                <a:cs typeface="Courier New" pitchFamily="49" charset="0"/>
              </a:rPr>
              <a:t> | </a:t>
            </a:r>
            <a:r>
              <a:rPr lang="en-US" sz="2000" b="1" dirty="0">
                <a:latin typeface="Courier New" pitchFamily="49" charset="0"/>
                <a:cs typeface="Courier New" pitchFamily="49" charset="0"/>
              </a:rPr>
              <a:t>priv</a:t>
            </a:r>
            <a:r>
              <a:rPr lang="en-US" sz="2000" dirty="0">
                <a:latin typeface="Courier New" pitchFamily="49" charset="0"/>
                <a:cs typeface="Courier New" pitchFamily="49" charset="0"/>
              </a:rPr>
              <a:t>]}] </a:t>
            </a:r>
            <a:r>
              <a:rPr lang="en-US" sz="2000" i="1" dirty="0" smtClean="0">
                <a:latin typeface="Courier New" pitchFamily="49" charset="0"/>
                <a:cs typeface="Courier New" pitchFamily="49" charset="0"/>
              </a:rPr>
              <a:t>community-string</a:t>
            </a:r>
            <a:r>
              <a:rPr lang="en-US" sz="2000" dirty="0" smtClean="0"/>
              <a:t> command. </a:t>
            </a:r>
            <a:r>
              <a:rPr lang="en-US" sz="2000" dirty="0"/>
              <a:t>By default, no trap manager is defined.</a:t>
            </a:r>
          </a:p>
          <a:p>
            <a:pPr marL="914400" indent="-914400">
              <a:buNone/>
            </a:pPr>
            <a:r>
              <a:rPr lang="en-US" sz="2000" dirty="0" smtClean="0"/>
              <a:t>Step </a:t>
            </a:r>
            <a:r>
              <a:rPr lang="en-US" sz="2000" dirty="0"/>
              <a:t>6. (Optional) Enable traps on an SNMP agent with the </a:t>
            </a:r>
            <a:r>
              <a:rPr lang="en-US" sz="2000" b="1" dirty="0" smtClean="0">
                <a:latin typeface="Courier New" pitchFamily="49" charset="0"/>
                <a:cs typeface="Courier New" pitchFamily="49" charset="0"/>
              </a:rPr>
              <a:t>snmp-server </a:t>
            </a:r>
            <a:r>
              <a:rPr lang="en-US" sz="2000" b="1" dirty="0">
                <a:latin typeface="Courier New" pitchFamily="49" charset="0"/>
                <a:cs typeface="Courier New" pitchFamily="49" charset="0"/>
              </a:rPr>
              <a:t>enable traps </a:t>
            </a:r>
            <a:r>
              <a:rPr lang="en-US" sz="2000" i="1" dirty="0" smtClean="0">
                <a:latin typeface="Courier New" pitchFamily="49" charset="0"/>
                <a:cs typeface="Courier New" pitchFamily="49" charset="0"/>
              </a:rPr>
              <a:t>notification-types</a:t>
            </a:r>
            <a:r>
              <a:rPr lang="en-US" sz="2000" i="1" dirty="0" smtClean="0"/>
              <a:t> </a:t>
            </a:r>
            <a:r>
              <a:rPr lang="en-US" sz="2000" dirty="0" smtClean="0"/>
              <a:t>command.</a:t>
            </a:r>
            <a:endParaRPr lang="en-US" sz="2000" dirty="0"/>
          </a:p>
        </p:txBody>
      </p:sp>
    </p:spTree>
    <p:extLst>
      <p:ext uri="{BB962C8B-B14F-4D97-AF65-F5344CB8AC3E}">
        <p14:creationId xmlns:p14="http://schemas.microsoft.com/office/powerpoint/2010/main" val="3395810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Configuring </a:t>
            </a:r>
            <a:r>
              <a:rPr lang="en-US" sz="1800" dirty="0" smtClean="0"/>
              <a:t>SNMP</a:t>
            </a:r>
            <a:br>
              <a:rPr lang="en-US" sz="1800" dirty="0" smtClean="0"/>
            </a:br>
            <a:r>
              <a:rPr lang="en-US" dirty="0"/>
              <a:t>Verifying SNMP Configuration</a:t>
            </a:r>
          </a:p>
        </p:txBody>
      </p:sp>
      <p:pic>
        <p:nvPicPr>
          <p:cNvPr id="7" name="Picture 6"/>
          <p:cNvPicPr>
            <a:picLocks noChangeAspect="1"/>
          </p:cNvPicPr>
          <p:nvPr/>
        </p:nvPicPr>
        <p:blipFill>
          <a:blip r:embed="rId3"/>
          <a:stretch>
            <a:fillRect/>
          </a:stretch>
        </p:blipFill>
        <p:spPr>
          <a:xfrm>
            <a:off x="376820" y="2404958"/>
            <a:ext cx="4169897" cy="3390200"/>
          </a:xfrm>
          <a:prstGeom prst="rect">
            <a:avLst/>
          </a:prstGeom>
        </p:spPr>
      </p:pic>
      <p:pic>
        <p:nvPicPr>
          <p:cNvPr id="8" name="Picture 7"/>
          <p:cNvPicPr>
            <a:picLocks noChangeAspect="1"/>
          </p:cNvPicPr>
          <p:nvPr/>
        </p:nvPicPr>
        <p:blipFill>
          <a:blip r:embed="rId4"/>
          <a:stretch>
            <a:fillRect/>
          </a:stretch>
        </p:blipFill>
        <p:spPr>
          <a:xfrm>
            <a:off x="4686911" y="2827872"/>
            <a:ext cx="4227264" cy="2544372"/>
          </a:xfrm>
          <a:prstGeom prst="rect">
            <a:avLst/>
          </a:prstGeom>
        </p:spPr>
      </p:pic>
      <p:sp>
        <p:nvSpPr>
          <p:cNvPr id="3" name="TextBox 2"/>
          <p:cNvSpPr txBox="1"/>
          <p:nvPr/>
        </p:nvSpPr>
        <p:spPr>
          <a:xfrm>
            <a:off x="273132" y="2222485"/>
            <a:ext cx="8728364" cy="3748719"/>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9996447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Configuring </a:t>
            </a:r>
            <a:r>
              <a:rPr lang="en-US" sz="1800" dirty="0" smtClean="0"/>
              <a:t>SNMP</a:t>
            </a:r>
            <a:br>
              <a:rPr lang="en-US" sz="1800" dirty="0" smtClean="0"/>
            </a:br>
            <a:r>
              <a:rPr lang="en-US" dirty="0"/>
              <a:t>Security Best Practices</a:t>
            </a:r>
          </a:p>
        </p:txBody>
      </p:sp>
      <p:pic>
        <p:nvPicPr>
          <p:cNvPr id="4" name="Content Placeholder 3"/>
          <p:cNvPicPr>
            <a:picLocks noGrp="1" noChangeAspect="1"/>
          </p:cNvPicPr>
          <p:nvPr>
            <p:ph idx="1"/>
          </p:nvPr>
        </p:nvPicPr>
        <p:blipFill>
          <a:blip r:embed="rId3"/>
          <a:srcRect l="-48032" r="-48032"/>
          <a:stretch>
            <a:fillRect/>
          </a:stretch>
        </p:blipFill>
        <p:spPr>
          <a:xfrm>
            <a:off x="227189" y="2259219"/>
            <a:ext cx="8705592" cy="3915950"/>
          </a:xfrm>
          <a:ln>
            <a:solidFill>
              <a:schemeClr val="tx1"/>
            </a:solidFill>
            <a:bevel/>
          </a:ln>
        </p:spPr>
      </p:pic>
    </p:spTree>
    <p:extLst>
      <p:ext uri="{BB962C8B-B14F-4D97-AF65-F5344CB8AC3E}">
        <p14:creationId xmlns:p14="http://schemas.microsoft.com/office/powerpoint/2010/main" val="1843022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8.3 </a:t>
            </a:r>
            <a:r>
              <a:rPr lang="en-US" sz="2400" dirty="0" err="1" smtClean="0"/>
              <a:t>NetFlow</a:t>
            </a:r>
            <a:endParaRPr lang="en-US" sz="2400" dirty="0" smtClean="0">
              <a:solidFill>
                <a:schemeClr val="folHlink"/>
              </a:solidFill>
            </a:endParaRPr>
          </a:p>
        </p:txBody>
      </p:sp>
    </p:spTree>
    <p:extLst>
      <p:ext uri="{BB962C8B-B14F-4D97-AF65-F5344CB8AC3E}">
        <p14:creationId xmlns:p14="http://schemas.microsoft.com/office/powerpoint/2010/main" val="2275749857"/>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NetFlow </a:t>
            </a:r>
            <a:r>
              <a:rPr lang="en-US" sz="1800" dirty="0" smtClean="0"/>
              <a:t>Operation</a:t>
            </a:r>
            <a:br>
              <a:rPr lang="en-US" sz="1800" dirty="0" smtClean="0"/>
            </a:br>
            <a:r>
              <a:rPr lang="en-US" dirty="0"/>
              <a:t>Introduction to NetFlow</a:t>
            </a:r>
          </a:p>
        </p:txBody>
      </p:sp>
      <p:pic>
        <p:nvPicPr>
          <p:cNvPr id="4" name="Content Placeholder 3"/>
          <p:cNvPicPr>
            <a:picLocks noGrp="1" noChangeAspect="1"/>
          </p:cNvPicPr>
          <p:nvPr>
            <p:ph idx="1"/>
          </p:nvPr>
        </p:nvPicPr>
        <p:blipFill>
          <a:blip r:embed="rId3"/>
          <a:srcRect l="-10220" r="-10220"/>
          <a:stretch>
            <a:fillRect/>
          </a:stretch>
        </p:blipFill>
        <p:spPr>
          <a:ln>
            <a:solidFill>
              <a:schemeClr val="tx1"/>
            </a:solidFill>
            <a:bevel/>
          </a:ln>
        </p:spPr>
      </p:pic>
    </p:spTree>
    <p:extLst>
      <p:ext uri="{BB962C8B-B14F-4D97-AF65-F5344CB8AC3E}">
        <p14:creationId xmlns:p14="http://schemas.microsoft.com/office/powerpoint/2010/main" val="3306595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NetFlow </a:t>
            </a:r>
            <a:r>
              <a:rPr lang="en-US" sz="1800" dirty="0" smtClean="0"/>
              <a:t>Operation</a:t>
            </a:r>
            <a:br>
              <a:rPr lang="en-US" sz="1800" dirty="0" smtClean="0"/>
            </a:br>
            <a:r>
              <a:rPr lang="en-US" dirty="0"/>
              <a:t>Purpose of NetFlow</a:t>
            </a:r>
          </a:p>
        </p:txBody>
      </p:sp>
      <p:sp>
        <p:nvSpPr>
          <p:cNvPr id="3" name="Content Placeholder 2"/>
          <p:cNvSpPr>
            <a:spLocks noGrp="1"/>
          </p:cNvSpPr>
          <p:nvPr>
            <p:ph idx="1"/>
          </p:nvPr>
        </p:nvSpPr>
        <p:spPr>
          <a:xfrm>
            <a:off x="655638" y="1733397"/>
            <a:ext cx="7940675" cy="4181627"/>
          </a:xfrm>
        </p:spPr>
        <p:txBody>
          <a:bodyPr/>
          <a:lstStyle/>
          <a:p>
            <a:pPr marL="0" indent="0">
              <a:buNone/>
            </a:pPr>
            <a:r>
              <a:rPr lang="en-US" sz="2000" dirty="0"/>
              <a:t>M</a:t>
            </a:r>
            <a:r>
              <a:rPr lang="en-US" sz="2000" dirty="0" smtClean="0"/>
              <a:t>ost </a:t>
            </a:r>
            <a:r>
              <a:rPr lang="en-US" sz="2000" dirty="0"/>
              <a:t>organizations use NetFlow for some or all of the following key data collection purposes</a:t>
            </a:r>
            <a:r>
              <a:rPr lang="en-US" sz="2000" dirty="0" smtClean="0"/>
              <a:t>:</a:t>
            </a:r>
            <a:endParaRPr lang="en-US" sz="2000" dirty="0"/>
          </a:p>
          <a:p>
            <a:r>
              <a:rPr lang="en-US" sz="2000" dirty="0"/>
              <a:t>Efficiently measuring who is using what network resources for what </a:t>
            </a:r>
            <a:r>
              <a:rPr lang="en-US" sz="2000" dirty="0" smtClean="0"/>
              <a:t>purpose.</a:t>
            </a:r>
            <a:endParaRPr lang="en-US" sz="2000" dirty="0"/>
          </a:p>
          <a:p>
            <a:r>
              <a:rPr lang="en-US" sz="2000" dirty="0"/>
              <a:t>Accounting and charging back according to the resource utilization level</a:t>
            </a:r>
            <a:r>
              <a:rPr lang="en-US" sz="2000" dirty="0" smtClean="0"/>
              <a:t>.</a:t>
            </a:r>
            <a:endParaRPr lang="en-US" sz="2000" dirty="0"/>
          </a:p>
          <a:p>
            <a:r>
              <a:rPr lang="en-US" sz="2000" dirty="0"/>
              <a:t>Using the measured information to do more effective network planning so that resource allocation and deployment is well-aligned with customer requirements</a:t>
            </a:r>
            <a:r>
              <a:rPr lang="en-US" sz="2000" dirty="0" smtClean="0"/>
              <a:t>.</a:t>
            </a:r>
            <a:endParaRPr lang="en-US" sz="2000" dirty="0"/>
          </a:p>
          <a:p>
            <a:r>
              <a:rPr lang="en-US" sz="2000" dirty="0"/>
              <a:t>Using the information to better structure and customize the set of available applications and services to meet user needs and customer service requirements.</a:t>
            </a:r>
          </a:p>
        </p:txBody>
      </p:sp>
    </p:spTree>
    <p:extLst>
      <p:ext uri="{BB962C8B-B14F-4D97-AF65-F5344CB8AC3E}">
        <p14:creationId xmlns:p14="http://schemas.microsoft.com/office/powerpoint/2010/main" val="55315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NetFlow </a:t>
            </a:r>
            <a:r>
              <a:rPr lang="en-US" sz="1800" dirty="0" smtClean="0"/>
              <a:t>Operation</a:t>
            </a:r>
            <a:br>
              <a:rPr lang="en-US" sz="1800" dirty="0" smtClean="0"/>
            </a:br>
            <a:r>
              <a:rPr lang="en-US" dirty="0"/>
              <a:t>Network Flows</a:t>
            </a:r>
          </a:p>
        </p:txBody>
      </p:sp>
      <p:sp>
        <p:nvSpPr>
          <p:cNvPr id="3" name="Content Placeholder 2"/>
          <p:cNvSpPr>
            <a:spLocks noGrp="1"/>
          </p:cNvSpPr>
          <p:nvPr>
            <p:ph idx="1"/>
          </p:nvPr>
        </p:nvSpPr>
        <p:spPr>
          <a:xfrm>
            <a:off x="655638" y="1873446"/>
            <a:ext cx="7940675" cy="3571875"/>
          </a:xfrm>
        </p:spPr>
        <p:txBody>
          <a:bodyPr/>
          <a:lstStyle/>
          <a:p>
            <a:pPr marL="0" indent="0">
              <a:buNone/>
            </a:pPr>
            <a:r>
              <a:rPr lang="en-US" sz="2000" dirty="0"/>
              <a:t>NetFlow technology has seen several generations that provide more sophistication in defining traffic flows, but “original NetFlow” distinguished flows using a combination of seven key </a:t>
            </a:r>
            <a:r>
              <a:rPr lang="en-US" sz="2000" dirty="0" smtClean="0"/>
              <a:t>fields.</a:t>
            </a:r>
            <a:endParaRPr lang="en-US" sz="2000" dirty="0"/>
          </a:p>
          <a:p>
            <a:r>
              <a:rPr lang="en-US" sz="2000" dirty="0"/>
              <a:t>Source </a:t>
            </a:r>
            <a:r>
              <a:rPr lang="en-US" sz="2000" dirty="0" smtClean="0"/>
              <a:t>and </a:t>
            </a:r>
            <a:r>
              <a:rPr lang="en-US" sz="2000" dirty="0"/>
              <a:t>d</a:t>
            </a:r>
            <a:r>
              <a:rPr lang="en-US" sz="2000" dirty="0" smtClean="0"/>
              <a:t>estination IP address</a:t>
            </a:r>
            <a:endParaRPr lang="en-US" sz="2000" dirty="0"/>
          </a:p>
          <a:p>
            <a:r>
              <a:rPr lang="en-US" sz="2000" dirty="0" smtClean="0"/>
              <a:t>Source and </a:t>
            </a:r>
            <a:r>
              <a:rPr lang="en-US" sz="2000" dirty="0"/>
              <a:t>d</a:t>
            </a:r>
            <a:r>
              <a:rPr lang="en-US" sz="2000" dirty="0" smtClean="0"/>
              <a:t>estination port number</a:t>
            </a:r>
            <a:endParaRPr lang="en-US" sz="2000" dirty="0"/>
          </a:p>
          <a:p>
            <a:r>
              <a:rPr lang="en-US" sz="2000" dirty="0" smtClean="0"/>
              <a:t>Layer </a:t>
            </a:r>
            <a:r>
              <a:rPr lang="en-US" sz="2000" dirty="0"/>
              <a:t>3 protocol </a:t>
            </a:r>
            <a:r>
              <a:rPr lang="en-US" sz="2000" dirty="0" smtClean="0"/>
              <a:t>type</a:t>
            </a:r>
            <a:endParaRPr lang="en-US" sz="2000" dirty="0"/>
          </a:p>
          <a:p>
            <a:r>
              <a:rPr lang="en-US" sz="2000" dirty="0"/>
              <a:t>Type of </a:t>
            </a:r>
            <a:r>
              <a:rPr lang="en-US" sz="2000" dirty="0" smtClean="0"/>
              <a:t>service </a:t>
            </a:r>
            <a:r>
              <a:rPr lang="en-US" sz="2000" dirty="0"/>
              <a:t>(ToS) </a:t>
            </a:r>
            <a:r>
              <a:rPr lang="en-US" sz="2000" dirty="0" smtClean="0"/>
              <a:t>marking</a:t>
            </a:r>
            <a:endParaRPr lang="en-US" sz="2000" dirty="0"/>
          </a:p>
          <a:p>
            <a:r>
              <a:rPr lang="en-US" sz="2000" dirty="0"/>
              <a:t>Input logical interface</a:t>
            </a:r>
          </a:p>
        </p:txBody>
      </p:sp>
    </p:spTree>
    <p:extLst>
      <p:ext uri="{BB962C8B-B14F-4D97-AF65-F5344CB8AC3E}">
        <p14:creationId xmlns:p14="http://schemas.microsoft.com/office/powerpoint/2010/main" val="12291276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Configuring NetFlow</a:t>
            </a:r>
            <a:r>
              <a:rPr lang="en-US" sz="1800" dirty="0" smtClean="0"/>
              <a:t/>
            </a:r>
            <a:br>
              <a:rPr lang="en-US" sz="1800" dirty="0" smtClean="0"/>
            </a:br>
            <a:r>
              <a:rPr lang="en-US" dirty="0"/>
              <a:t>NetFlow Configuration Tasks</a:t>
            </a:r>
          </a:p>
        </p:txBody>
      </p:sp>
      <p:pic>
        <p:nvPicPr>
          <p:cNvPr id="4" name="Content Placeholder 3"/>
          <p:cNvPicPr>
            <a:picLocks noGrp="1" noChangeAspect="1"/>
          </p:cNvPicPr>
          <p:nvPr>
            <p:ph idx="1"/>
          </p:nvPr>
        </p:nvPicPr>
        <p:blipFill>
          <a:blip r:embed="rId3"/>
          <a:srcRect l="-26783" r="-26783"/>
          <a:stretch>
            <a:fillRect/>
          </a:stretch>
        </p:blipFill>
        <p:spPr>
          <a:xfrm>
            <a:off x="636355" y="2133291"/>
            <a:ext cx="8114338" cy="3649992"/>
          </a:xfrm>
          <a:ln>
            <a:solidFill>
              <a:schemeClr val="tx1"/>
            </a:solidFill>
            <a:bevel/>
          </a:ln>
        </p:spPr>
      </p:pic>
    </p:spTree>
    <p:extLst>
      <p:ext uri="{BB962C8B-B14F-4D97-AF65-F5344CB8AC3E}">
        <p14:creationId xmlns:p14="http://schemas.microsoft.com/office/powerpoint/2010/main" val="4085956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8130" y="1603169"/>
            <a:ext cx="8843760" cy="4745915"/>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2" name="Title 1"/>
          <p:cNvSpPr>
            <a:spLocks noGrp="1"/>
          </p:cNvSpPr>
          <p:nvPr>
            <p:ph type="title"/>
          </p:nvPr>
        </p:nvSpPr>
        <p:spPr/>
        <p:txBody>
          <a:bodyPr/>
          <a:lstStyle/>
          <a:p>
            <a:r>
              <a:rPr lang="en-US" sz="1800" dirty="0"/>
              <a:t>Examining Traffic Patterns</a:t>
            </a:r>
            <a:r>
              <a:rPr lang="en-US" sz="1800" dirty="0" smtClean="0"/>
              <a:t/>
            </a:r>
            <a:br>
              <a:rPr lang="en-US" sz="1800" dirty="0" smtClean="0"/>
            </a:br>
            <a:r>
              <a:rPr lang="en-US" dirty="0" smtClean="0"/>
              <a:t>Verifying NetFlow</a:t>
            </a:r>
            <a:endParaRPr lang="en-US" dirty="0"/>
          </a:p>
        </p:txBody>
      </p:sp>
      <p:pic>
        <p:nvPicPr>
          <p:cNvPr id="4" name="Picture 3"/>
          <p:cNvPicPr>
            <a:picLocks noChangeAspect="1"/>
          </p:cNvPicPr>
          <p:nvPr/>
        </p:nvPicPr>
        <p:blipFill>
          <a:blip r:embed="rId3"/>
          <a:stretch>
            <a:fillRect/>
          </a:stretch>
        </p:blipFill>
        <p:spPr>
          <a:xfrm>
            <a:off x="281404" y="1794254"/>
            <a:ext cx="4404625" cy="3536405"/>
          </a:xfrm>
          <a:prstGeom prst="rect">
            <a:avLst/>
          </a:prstGeom>
        </p:spPr>
      </p:pic>
      <p:pic>
        <p:nvPicPr>
          <p:cNvPr id="5" name="Picture 4"/>
          <p:cNvPicPr>
            <a:picLocks noChangeAspect="1"/>
          </p:cNvPicPr>
          <p:nvPr/>
        </p:nvPicPr>
        <p:blipFill>
          <a:blip r:embed="rId4"/>
          <a:stretch>
            <a:fillRect/>
          </a:stretch>
        </p:blipFill>
        <p:spPr>
          <a:xfrm>
            <a:off x="291966" y="5173341"/>
            <a:ext cx="4390259" cy="836744"/>
          </a:xfrm>
          <a:prstGeom prst="rect">
            <a:avLst/>
          </a:prstGeom>
        </p:spPr>
      </p:pic>
      <p:pic>
        <p:nvPicPr>
          <p:cNvPr id="6" name="Picture 5"/>
          <p:cNvPicPr>
            <a:picLocks noChangeAspect="1"/>
          </p:cNvPicPr>
          <p:nvPr/>
        </p:nvPicPr>
        <p:blipFill>
          <a:blip r:embed="rId5"/>
          <a:stretch>
            <a:fillRect/>
          </a:stretch>
        </p:blipFill>
        <p:spPr>
          <a:xfrm>
            <a:off x="4773778" y="1766655"/>
            <a:ext cx="4176862" cy="3047013"/>
          </a:xfrm>
          <a:prstGeom prst="rect">
            <a:avLst/>
          </a:prstGeom>
        </p:spPr>
      </p:pic>
    </p:spTree>
    <p:extLst>
      <p:ext uri="{BB962C8B-B14F-4D97-AF65-F5344CB8AC3E}">
        <p14:creationId xmlns:p14="http://schemas.microsoft.com/office/powerpoint/2010/main" val="3393558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8: Objectives</a:t>
            </a:r>
          </a:p>
        </p:txBody>
      </p:sp>
      <p:sp>
        <p:nvSpPr>
          <p:cNvPr id="6147" name="Rectangle 3"/>
          <p:cNvSpPr>
            <a:spLocks noGrp="1" noChangeArrowheads="1"/>
          </p:cNvSpPr>
          <p:nvPr>
            <p:ph idx="1"/>
          </p:nvPr>
        </p:nvSpPr>
        <p:spPr>
          <a:xfrm>
            <a:off x="719138" y="1471613"/>
            <a:ext cx="8131175" cy="4437062"/>
          </a:xfrm>
        </p:spPr>
        <p:txBody>
          <a:bodyPr/>
          <a:lstStyle/>
          <a:p>
            <a:r>
              <a:rPr lang="en-US" sz="2000" dirty="0" smtClean="0"/>
              <a:t>Explain syslog operation in a small-to-medium-sized business network.</a:t>
            </a:r>
          </a:p>
          <a:p>
            <a:r>
              <a:rPr lang="en-US" sz="2000" dirty="0" smtClean="0"/>
              <a:t>Configure syslog to compile messages on a small-to-medium-sized business network management device.</a:t>
            </a:r>
          </a:p>
          <a:p>
            <a:r>
              <a:rPr lang="en-US" sz="2000" dirty="0" smtClean="0"/>
              <a:t>Explain syslog operation in </a:t>
            </a:r>
            <a:r>
              <a:rPr lang="en-US" sz="2000" dirty="0"/>
              <a:t>small-to-medium-sized business network</a:t>
            </a:r>
            <a:r>
              <a:rPr lang="en-US" sz="2000" dirty="0" smtClean="0"/>
              <a:t>.</a:t>
            </a:r>
          </a:p>
          <a:p>
            <a:r>
              <a:rPr lang="en-US" sz="2000" dirty="0" smtClean="0"/>
              <a:t>Configure SNMP to compile messages on a </a:t>
            </a:r>
            <a:r>
              <a:rPr lang="en-US" sz="2000" dirty="0"/>
              <a:t>small-to-medium-sized business network</a:t>
            </a:r>
            <a:r>
              <a:rPr lang="en-US" sz="2000" dirty="0" smtClean="0"/>
              <a:t>.</a:t>
            </a:r>
          </a:p>
          <a:p>
            <a:r>
              <a:rPr lang="en-US" sz="2000" dirty="0" smtClean="0"/>
              <a:t>Describe NetFlow operation in a </a:t>
            </a:r>
            <a:r>
              <a:rPr lang="en-US" sz="2000" dirty="0"/>
              <a:t>small-to-medium-sized business </a:t>
            </a:r>
            <a:r>
              <a:rPr lang="en-US" sz="2000" dirty="0" smtClean="0"/>
              <a:t>network.</a:t>
            </a:r>
          </a:p>
          <a:p>
            <a:r>
              <a:rPr lang="en-US" sz="2000" dirty="0" smtClean="0"/>
              <a:t>Configure NetFlow data export on a router.</a:t>
            </a:r>
          </a:p>
          <a:p>
            <a:r>
              <a:rPr lang="en-US" sz="2000" dirty="0" smtClean="0"/>
              <a:t>Examine sample NetFlow data to determine traffic patterns.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Examining Traffic </a:t>
            </a:r>
            <a:r>
              <a:rPr lang="en-US" sz="1800" dirty="0" smtClean="0"/>
              <a:t>Patterns</a:t>
            </a:r>
            <a:br>
              <a:rPr lang="en-US" sz="1800" dirty="0" smtClean="0"/>
            </a:br>
            <a:r>
              <a:rPr lang="en-US" dirty="0" smtClean="0"/>
              <a:t>NetFlow </a:t>
            </a:r>
            <a:r>
              <a:rPr lang="en-US" dirty="0"/>
              <a:t>Collector Functions</a:t>
            </a:r>
          </a:p>
        </p:txBody>
      </p:sp>
      <p:pic>
        <p:nvPicPr>
          <p:cNvPr id="4" name="Content Placeholder 3"/>
          <p:cNvPicPr>
            <a:picLocks noGrp="1" noChangeAspect="1"/>
          </p:cNvPicPr>
          <p:nvPr>
            <p:ph idx="1"/>
          </p:nvPr>
        </p:nvPicPr>
        <p:blipFill>
          <a:blip r:embed="rId3"/>
          <a:srcRect l="-43733" r="-43733"/>
          <a:stretch>
            <a:fillRect/>
          </a:stretch>
        </p:blipFill>
        <p:spPr>
          <a:xfrm>
            <a:off x="261449" y="2014538"/>
            <a:ext cx="8536740" cy="3839997"/>
          </a:xfrm>
          <a:ln>
            <a:solidFill>
              <a:schemeClr val="tx1"/>
            </a:solidFill>
            <a:bevel/>
          </a:ln>
        </p:spPr>
      </p:pic>
    </p:spTree>
    <p:extLst>
      <p:ext uri="{BB962C8B-B14F-4D97-AF65-F5344CB8AC3E}">
        <p14:creationId xmlns:p14="http://schemas.microsoft.com/office/powerpoint/2010/main" val="1421780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t>Examining Traffic </a:t>
            </a:r>
            <a:r>
              <a:rPr lang="en-US" sz="1800" dirty="0" smtClean="0"/>
              <a:t>Patterns</a:t>
            </a:r>
            <a:br>
              <a:rPr lang="en-US" sz="1800" dirty="0" smtClean="0"/>
            </a:br>
            <a:r>
              <a:rPr lang="en-US" dirty="0"/>
              <a:t>NetFlow Analysis with a NetFlow Collector</a:t>
            </a:r>
          </a:p>
        </p:txBody>
      </p:sp>
      <p:pic>
        <p:nvPicPr>
          <p:cNvPr id="4" name="Content Placeholder 3"/>
          <p:cNvPicPr>
            <a:picLocks noGrp="1" noChangeAspect="1"/>
          </p:cNvPicPr>
          <p:nvPr>
            <p:ph idx="1"/>
          </p:nvPr>
        </p:nvPicPr>
        <p:blipFill>
          <a:blip r:embed="rId3"/>
          <a:srcRect l="-28358" r="-28358"/>
          <a:stretch>
            <a:fillRect/>
          </a:stretch>
        </p:blipFill>
        <p:spPr>
          <a:xfrm>
            <a:off x="0" y="2014538"/>
            <a:ext cx="9302344" cy="4184381"/>
          </a:xfrm>
        </p:spPr>
      </p:pic>
    </p:spTree>
    <p:extLst>
      <p:ext uri="{BB962C8B-B14F-4D97-AF65-F5344CB8AC3E}">
        <p14:creationId xmlns:p14="http://schemas.microsoft.com/office/powerpoint/2010/main" val="28395888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8: Summary</a:t>
            </a:r>
          </a:p>
        </p:txBody>
      </p:sp>
      <p:sp>
        <p:nvSpPr>
          <p:cNvPr id="6147" name="Rectangle 3"/>
          <p:cNvSpPr>
            <a:spLocks noGrp="1" noChangeArrowheads="1"/>
          </p:cNvSpPr>
          <p:nvPr>
            <p:ph idx="1"/>
          </p:nvPr>
        </p:nvSpPr>
        <p:spPr>
          <a:xfrm>
            <a:off x="719138" y="1471613"/>
            <a:ext cx="8131175" cy="4437062"/>
          </a:xfrm>
        </p:spPr>
        <p:txBody>
          <a:bodyPr/>
          <a:lstStyle/>
          <a:p>
            <a:r>
              <a:rPr lang="en-US" sz="2000" dirty="0"/>
              <a:t>Syslog, SNMP, and NetFlow are the tools a network administrator uses in a modern network to </a:t>
            </a:r>
            <a:r>
              <a:rPr lang="en-US" sz="2000" dirty="0" smtClean="0"/>
              <a:t>manage </a:t>
            </a:r>
            <a:r>
              <a:rPr lang="en-US" sz="2000" dirty="0"/>
              <a:t>the collection, display, </a:t>
            </a:r>
            <a:r>
              <a:rPr lang="en-US" sz="2000" dirty="0" smtClean="0"/>
              <a:t>and analysis </a:t>
            </a:r>
            <a:r>
              <a:rPr lang="en-US" sz="2000" dirty="0"/>
              <a:t>of events associated with the networking devices</a:t>
            </a:r>
            <a:r>
              <a:rPr lang="en-US" sz="2000" dirty="0" smtClean="0"/>
              <a:t>.</a:t>
            </a:r>
            <a:endParaRPr lang="en-US" sz="2000" dirty="0"/>
          </a:p>
          <a:p>
            <a:r>
              <a:rPr lang="en-US" sz="2000" dirty="0"/>
              <a:t>Syslog provides a rudimentary tool for collecting and displaying messages as they appear on a Cisco device console display. </a:t>
            </a:r>
            <a:endParaRPr lang="en-US" sz="2000" dirty="0" smtClean="0"/>
          </a:p>
          <a:p>
            <a:r>
              <a:rPr lang="en-US" sz="2000" dirty="0" smtClean="0"/>
              <a:t>SNMP </a:t>
            </a:r>
            <a:r>
              <a:rPr lang="en-US" sz="2000" dirty="0"/>
              <a:t>has a very rich set of data records and data trees to both set and get information from networking devices. </a:t>
            </a:r>
            <a:endParaRPr lang="en-US" sz="2000" dirty="0" smtClean="0"/>
          </a:p>
          <a:p>
            <a:r>
              <a:rPr lang="en-US" sz="2000" dirty="0" smtClean="0"/>
              <a:t>NetFlow </a:t>
            </a:r>
            <a:r>
              <a:rPr lang="en-US" sz="2000" dirty="0"/>
              <a:t>and its most recent iteration, Flexible </a:t>
            </a:r>
            <a:r>
              <a:rPr lang="en-US" sz="2000" dirty="0" smtClean="0"/>
              <a:t>NetFlow, </a:t>
            </a:r>
            <a:r>
              <a:rPr lang="en-US" sz="2000" dirty="0"/>
              <a:t>provides a means of collecting IP operational data from IP networks. </a:t>
            </a:r>
            <a:endParaRPr lang="en-US" sz="2000" dirty="0" smtClean="0"/>
          </a:p>
          <a:p>
            <a:r>
              <a:rPr lang="en-US" sz="2000" dirty="0" smtClean="0"/>
              <a:t>NetFlow </a:t>
            </a:r>
            <a:r>
              <a:rPr lang="en-US" sz="2000" dirty="0"/>
              <a:t>provides data to enable network and security monitoring, network planning, traffic analysis, and IP accounting. </a:t>
            </a:r>
            <a:endParaRPr lang="en-US" sz="2000" dirty="0" smtClean="0"/>
          </a:p>
          <a:p>
            <a:r>
              <a:rPr lang="en-US" sz="2000" dirty="0" smtClean="0"/>
              <a:t>NetFlow </a:t>
            </a:r>
            <a:r>
              <a:rPr lang="en-US" sz="2000" dirty="0"/>
              <a:t>collectors provide sophisticated analysis options for NetFlow data.</a:t>
            </a:r>
            <a:endParaRPr lang="en-US" sz="20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622425" y="3187700"/>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8.1 Syslog</a:t>
            </a:r>
            <a:endParaRPr lang="en-US" sz="2400" dirty="0" smtClean="0">
              <a:solidFill>
                <a:schemeClr val="folHlink"/>
              </a:solidFill>
            </a:endParaRPr>
          </a:p>
        </p:txBody>
      </p:sp>
    </p:spTree>
    <p:extLst>
      <p:ext uri="{BB962C8B-B14F-4D97-AF65-F5344CB8AC3E}">
        <p14:creationId xmlns:p14="http://schemas.microsoft.com/office/powerpoint/2010/main" val="321472325"/>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Syslog Operation</a:t>
            </a:r>
            <a:r>
              <a:rPr lang="en-US" dirty="0" smtClean="0">
                <a:ea typeface="ＭＳ Ｐゴシック" pitchFamily="34" charset="-128"/>
              </a:rPr>
              <a:t/>
            </a:r>
            <a:br>
              <a:rPr lang="en-US" dirty="0" smtClean="0">
                <a:ea typeface="ＭＳ Ｐゴシック" pitchFamily="34" charset="-128"/>
              </a:rPr>
            </a:br>
            <a:r>
              <a:rPr lang="en-US" dirty="0"/>
              <a:t>Introduction to Syslog</a:t>
            </a:r>
          </a:p>
        </p:txBody>
      </p:sp>
      <p:pic>
        <p:nvPicPr>
          <p:cNvPr id="5" name="Content Placeholder 4"/>
          <p:cNvPicPr>
            <a:picLocks noGrp="1" noChangeAspect="1"/>
          </p:cNvPicPr>
          <p:nvPr>
            <p:ph idx="1"/>
          </p:nvPr>
        </p:nvPicPr>
        <p:blipFill>
          <a:blip r:embed="rId3"/>
          <a:srcRect l="-23523" r="-23523"/>
          <a:stretch>
            <a:fillRect/>
          </a:stretch>
        </p:blipFill>
        <p:spPr>
          <a:ln>
            <a:solidFill>
              <a:schemeClr val="tx1"/>
            </a:solidFill>
            <a:bevel/>
          </a:ln>
        </p:spPr>
      </p:pic>
    </p:spTree>
    <p:extLst>
      <p:ext uri="{BB962C8B-B14F-4D97-AF65-F5344CB8AC3E}">
        <p14:creationId xmlns:p14="http://schemas.microsoft.com/office/powerpoint/2010/main" val="142172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Syslog Operation</a:t>
            </a:r>
            <a:r>
              <a:rPr lang="en-US" dirty="0" smtClean="0">
                <a:ea typeface="ＭＳ Ｐゴシック" pitchFamily="34" charset="-128"/>
              </a:rPr>
              <a:t/>
            </a:r>
            <a:br>
              <a:rPr lang="en-US" dirty="0" smtClean="0">
                <a:ea typeface="ＭＳ Ｐゴシック" pitchFamily="34" charset="-128"/>
              </a:rPr>
            </a:br>
            <a:r>
              <a:rPr lang="en-US" dirty="0"/>
              <a:t>Syslog Operation</a:t>
            </a:r>
          </a:p>
        </p:txBody>
      </p:sp>
      <p:pic>
        <p:nvPicPr>
          <p:cNvPr id="4" name="Content Placeholder 3"/>
          <p:cNvPicPr>
            <a:picLocks noGrp="1" noChangeAspect="1"/>
          </p:cNvPicPr>
          <p:nvPr>
            <p:ph idx="1"/>
          </p:nvPr>
        </p:nvPicPr>
        <p:blipFill>
          <a:blip r:embed="rId3"/>
          <a:srcRect l="-44791" r="-44791"/>
          <a:stretch>
            <a:fillRect/>
          </a:stretch>
        </p:blipFill>
        <p:spPr>
          <a:ln>
            <a:solidFill>
              <a:schemeClr val="tx1"/>
            </a:solidFill>
            <a:bevel/>
          </a:ln>
        </p:spPr>
      </p:pic>
    </p:spTree>
    <p:extLst>
      <p:ext uri="{BB962C8B-B14F-4D97-AF65-F5344CB8AC3E}">
        <p14:creationId xmlns:p14="http://schemas.microsoft.com/office/powerpoint/2010/main" val="438305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9387" y="1616434"/>
            <a:ext cx="8490857" cy="5078313"/>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
        <p:nvSpPr>
          <p:cNvPr id="2" name="Title 1"/>
          <p:cNvSpPr>
            <a:spLocks noGrp="1"/>
          </p:cNvSpPr>
          <p:nvPr>
            <p:ph type="title"/>
          </p:nvPr>
        </p:nvSpPr>
        <p:spPr/>
        <p:txBody>
          <a:bodyPr/>
          <a:lstStyle/>
          <a:p>
            <a:r>
              <a:rPr lang="en-US" sz="1800" dirty="0" smtClean="0"/>
              <a:t>Syslog Operation</a:t>
            </a:r>
            <a:r>
              <a:rPr lang="en-US" dirty="0" smtClean="0">
                <a:ea typeface="ＭＳ Ｐゴシック" pitchFamily="34" charset="-128"/>
              </a:rPr>
              <a:t/>
            </a:r>
            <a:br>
              <a:rPr lang="en-US" dirty="0" smtClean="0">
                <a:ea typeface="ＭＳ Ｐゴシック" pitchFamily="34" charset="-128"/>
              </a:rPr>
            </a:br>
            <a:r>
              <a:rPr lang="en-US" dirty="0"/>
              <a:t>Syslog Message Format</a:t>
            </a:r>
          </a:p>
        </p:txBody>
      </p:sp>
      <p:pic>
        <p:nvPicPr>
          <p:cNvPr id="5" name="Picture 4"/>
          <p:cNvPicPr>
            <a:picLocks noChangeAspect="1"/>
          </p:cNvPicPr>
          <p:nvPr/>
        </p:nvPicPr>
        <p:blipFill>
          <a:blip r:embed="rId3"/>
          <a:stretch>
            <a:fillRect/>
          </a:stretch>
        </p:blipFill>
        <p:spPr>
          <a:xfrm>
            <a:off x="4213647" y="3397160"/>
            <a:ext cx="4603265" cy="3186445"/>
          </a:xfrm>
          <a:prstGeom prst="rect">
            <a:avLst/>
          </a:prstGeom>
        </p:spPr>
      </p:pic>
      <p:pic>
        <p:nvPicPr>
          <p:cNvPr id="4" name="Content Placeholder 3"/>
          <p:cNvPicPr>
            <a:picLocks noGrp="1" noChangeAspect="1"/>
          </p:cNvPicPr>
          <p:nvPr>
            <p:ph idx="1"/>
          </p:nvPr>
        </p:nvPicPr>
        <p:blipFill>
          <a:blip r:embed="rId4"/>
          <a:srcRect l="-4427" r="-4427"/>
          <a:stretch>
            <a:fillRect/>
          </a:stretch>
        </p:blipFill>
        <p:spPr>
          <a:xfrm>
            <a:off x="520955" y="1706638"/>
            <a:ext cx="4693193" cy="2111092"/>
          </a:xfrm>
        </p:spPr>
      </p:pic>
    </p:spTree>
    <p:extLst>
      <p:ext uri="{BB962C8B-B14F-4D97-AF65-F5344CB8AC3E}">
        <p14:creationId xmlns:p14="http://schemas.microsoft.com/office/powerpoint/2010/main" val="832189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Syslog Operation</a:t>
            </a:r>
            <a:r>
              <a:rPr lang="en-US" dirty="0" smtClean="0">
                <a:ea typeface="ＭＳ Ｐゴシック" pitchFamily="34" charset="-128"/>
              </a:rPr>
              <a:t/>
            </a:r>
            <a:br>
              <a:rPr lang="en-US" dirty="0" smtClean="0">
                <a:ea typeface="ＭＳ Ｐゴシック" pitchFamily="34" charset="-128"/>
              </a:rPr>
            </a:br>
            <a:r>
              <a:rPr lang="en-US" dirty="0"/>
              <a:t>Service Timestamp</a:t>
            </a:r>
          </a:p>
        </p:txBody>
      </p:sp>
      <p:sp>
        <p:nvSpPr>
          <p:cNvPr id="3" name="Content Placeholder 2"/>
          <p:cNvSpPr>
            <a:spLocks noGrp="1"/>
          </p:cNvSpPr>
          <p:nvPr>
            <p:ph idx="1"/>
          </p:nvPr>
        </p:nvSpPr>
        <p:spPr>
          <a:xfrm>
            <a:off x="655638" y="1836408"/>
            <a:ext cx="7940675" cy="3571875"/>
          </a:xfrm>
        </p:spPr>
        <p:txBody>
          <a:bodyPr/>
          <a:lstStyle/>
          <a:p>
            <a:r>
              <a:rPr lang="en-US" sz="2000" dirty="0"/>
              <a:t>Log messages can be time-stamped and the source address of syslog messages can be set. This enhances real-time debugging and management.</a:t>
            </a:r>
          </a:p>
          <a:p>
            <a:r>
              <a:rPr lang="en-US" sz="2000" dirty="0"/>
              <a:t>T</a:t>
            </a:r>
            <a:r>
              <a:rPr lang="en-US" sz="2000" dirty="0" smtClean="0"/>
              <a:t>he</a:t>
            </a:r>
            <a:r>
              <a:rPr lang="en-US" sz="2000" b="1" dirty="0" smtClean="0"/>
              <a:t> </a:t>
            </a:r>
            <a:r>
              <a:rPr lang="en-US" sz="2000" b="1" dirty="0">
                <a:latin typeface="Courier New" pitchFamily="49" charset="0"/>
                <a:cs typeface="Courier New" pitchFamily="49" charset="0"/>
              </a:rPr>
              <a:t>service timestamps log datetime</a:t>
            </a:r>
            <a:r>
              <a:rPr lang="en-US" sz="2000" b="1" dirty="0"/>
              <a:t> </a:t>
            </a:r>
            <a:r>
              <a:rPr lang="en-US" sz="2000" dirty="0" smtClean="0"/>
              <a:t>command entered in global </a:t>
            </a:r>
            <a:r>
              <a:rPr lang="en-US" sz="2000" dirty="0"/>
              <a:t>configuration mode </a:t>
            </a:r>
            <a:r>
              <a:rPr lang="en-US" sz="2000" dirty="0" smtClean="0"/>
              <a:t>should be </a:t>
            </a:r>
            <a:r>
              <a:rPr lang="en-US" sz="2000" dirty="0"/>
              <a:t>entered on the device. </a:t>
            </a:r>
            <a:r>
              <a:rPr lang="en-US" sz="2000" b="1" dirty="0" smtClean="0"/>
              <a:t> </a:t>
            </a:r>
          </a:p>
          <a:p>
            <a:r>
              <a:rPr lang="en-US" sz="2000" dirty="0" smtClean="0"/>
              <a:t>In this chapter</a:t>
            </a:r>
            <a:r>
              <a:rPr lang="en-US" sz="2000" dirty="0"/>
              <a:t>, it is assumed that the clock has been </a:t>
            </a:r>
            <a:r>
              <a:rPr lang="en-US" sz="2000" dirty="0" smtClean="0"/>
              <a:t>set and the </a:t>
            </a:r>
            <a:r>
              <a:rPr lang="en-US" sz="2000" b="1" dirty="0">
                <a:latin typeface="Courier New" pitchFamily="49" charset="0"/>
                <a:cs typeface="Courier New" pitchFamily="49" charset="0"/>
              </a:rPr>
              <a:t>service timestamps log datetime</a:t>
            </a:r>
            <a:r>
              <a:rPr lang="en-US" sz="2000" b="1" dirty="0"/>
              <a:t> </a:t>
            </a:r>
            <a:r>
              <a:rPr lang="en-US" sz="2000" dirty="0"/>
              <a:t>command has been configured on all devices.</a:t>
            </a:r>
          </a:p>
        </p:txBody>
      </p:sp>
    </p:spTree>
    <p:extLst>
      <p:ext uri="{BB962C8B-B14F-4D97-AF65-F5344CB8AC3E}">
        <p14:creationId xmlns:p14="http://schemas.microsoft.com/office/powerpoint/2010/main" val="4144334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Configuring Syslog</a:t>
            </a:r>
            <a:br>
              <a:rPr lang="en-US" sz="1800" dirty="0" smtClean="0"/>
            </a:br>
            <a:r>
              <a:rPr lang="en-US" dirty="0"/>
              <a:t>Syslog Server</a:t>
            </a:r>
          </a:p>
        </p:txBody>
      </p:sp>
      <p:sp>
        <p:nvSpPr>
          <p:cNvPr id="3" name="Content Placeholder 2"/>
          <p:cNvSpPr>
            <a:spLocks noGrp="1"/>
          </p:cNvSpPr>
          <p:nvPr>
            <p:ph idx="1"/>
          </p:nvPr>
        </p:nvSpPr>
        <p:spPr/>
        <p:txBody>
          <a:bodyPr/>
          <a:lstStyle/>
          <a:p>
            <a:r>
              <a:rPr lang="en-US" sz="2000" dirty="0"/>
              <a:t>The syslog server provides a relatively user-friendly interface for viewing syslog output. </a:t>
            </a:r>
            <a:endParaRPr lang="en-US" sz="2000" dirty="0" smtClean="0"/>
          </a:p>
          <a:p>
            <a:r>
              <a:rPr lang="en-US" sz="2000" dirty="0" smtClean="0"/>
              <a:t>The </a:t>
            </a:r>
            <a:r>
              <a:rPr lang="en-US" sz="2000" dirty="0"/>
              <a:t>server parses the output and places the messages into pre-defined columns for easy interpretation. If timestamps are configured on the networking device sourcing the syslog messages, then the date and time of each message </a:t>
            </a:r>
            <a:r>
              <a:rPr lang="en-US" sz="2000" dirty="0" smtClean="0"/>
              <a:t>displays </a:t>
            </a:r>
            <a:r>
              <a:rPr lang="en-US" sz="2000" dirty="0"/>
              <a:t>in the syslog server </a:t>
            </a:r>
            <a:r>
              <a:rPr lang="en-US" sz="2000" dirty="0" smtClean="0"/>
              <a:t>output.</a:t>
            </a:r>
          </a:p>
          <a:p>
            <a:r>
              <a:rPr lang="en-US" sz="2000" dirty="0"/>
              <a:t>Network administrators can easily navigate the large amount of data compiled on a syslog </a:t>
            </a:r>
            <a:r>
              <a:rPr lang="en-US" sz="2000" dirty="0" smtClean="0"/>
              <a:t>server.</a:t>
            </a:r>
            <a:endParaRPr lang="en-US" sz="2000" dirty="0"/>
          </a:p>
        </p:txBody>
      </p:sp>
    </p:spTree>
    <p:extLst>
      <p:ext uri="{BB962C8B-B14F-4D97-AF65-F5344CB8AC3E}">
        <p14:creationId xmlns:p14="http://schemas.microsoft.com/office/powerpoint/2010/main" val="2583050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28586</TotalTime>
  <Pages>28</Pages>
  <Words>1104</Words>
  <Application>Microsoft Office PowerPoint</Application>
  <PresentationFormat>On-screen Show (4:3)</PresentationFormat>
  <Paragraphs>208</Paragraphs>
  <Slides>33</Slides>
  <Notes>32</Notes>
  <HiddenSlides>0</HiddenSlides>
  <MMClips>0</MMClip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PPT-TMPLT-WHT_C</vt:lpstr>
      <vt:lpstr>NetAcad-4F_PPT-WHT_060408</vt:lpstr>
      <vt:lpstr>Chapter 8: Monitoring the Network</vt:lpstr>
      <vt:lpstr>Chapter 8</vt:lpstr>
      <vt:lpstr>Chapter 8: Objectives</vt:lpstr>
      <vt:lpstr>8.1 Syslog</vt:lpstr>
      <vt:lpstr>Syslog Operation Introduction to Syslog</vt:lpstr>
      <vt:lpstr>Syslog Operation Syslog Operation</vt:lpstr>
      <vt:lpstr>Syslog Operation Syslog Message Format</vt:lpstr>
      <vt:lpstr>Syslog Operation Service Timestamp</vt:lpstr>
      <vt:lpstr>Configuring Syslog Syslog Server</vt:lpstr>
      <vt:lpstr>Configuring Syslog Default Logging</vt:lpstr>
      <vt:lpstr>Configuring Syslog Router and Switch Commands for Syslog Clients</vt:lpstr>
      <vt:lpstr>Configuring Syslog Verifying Syslog</vt:lpstr>
      <vt:lpstr>8.2 SNMP</vt:lpstr>
      <vt:lpstr>SNMP Operation Introduction to SNMP</vt:lpstr>
      <vt:lpstr>SNMP Operation SNMP Operation</vt:lpstr>
      <vt:lpstr>SNMP Operation SNMP Agent Traps</vt:lpstr>
      <vt:lpstr>SNMP Operation SNMP Versions</vt:lpstr>
      <vt:lpstr>SNMP Operation Community Strings</vt:lpstr>
      <vt:lpstr>SNMP Operation Management Information Base Object ID</vt:lpstr>
      <vt:lpstr>Configuring SNMP Steps for Configuring SNMP</vt:lpstr>
      <vt:lpstr>Configuring SNMP Steps for Configuring SNMP (cont.)</vt:lpstr>
      <vt:lpstr>Configuring SNMP Verifying SNMP Configuration</vt:lpstr>
      <vt:lpstr>Configuring SNMP Security Best Practices</vt:lpstr>
      <vt:lpstr>8.3 NetFlow</vt:lpstr>
      <vt:lpstr>NetFlow Operation Introduction to NetFlow</vt:lpstr>
      <vt:lpstr>NetFlow Operation Purpose of NetFlow</vt:lpstr>
      <vt:lpstr>NetFlow Operation Network Flows</vt:lpstr>
      <vt:lpstr>Configuring NetFlow NetFlow Configuration Tasks</vt:lpstr>
      <vt:lpstr>Examining Traffic Patterns Verifying NetFlow</vt:lpstr>
      <vt:lpstr>Examining Traffic Patterns NetFlow Collector Functions</vt:lpstr>
      <vt:lpstr>Examining Traffic Patterns NetFlow Analysis with a NetFlow Collector</vt:lpstr>
      <vt:lpstr>Chapter 8: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1238</cp:revision>
  <cp:lastPrinted>1999-01-27T00:54:54Z</cp:lastPrinted>
  <dcterms:created xsi:type="dcterms:W3CDTF">2006-10-23T15:07:30Z</dcterms:created>
  <dcterms:modified xsi:type="dcterms:W3CDTF">2013-10-04T17:13:54Z</dcterms:modified>
</cp:coreProperties>
</file>