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2"/>
  </p:notesMasterIdLst>
  <p:handoutMasterIdLst>
    <p:handoutMasterId r:id="rId43"/>
  </p:handoutMasterIdLst>
  <p:sldIdLst>
    <p:sldId id="500" r:id="rId3"/>
    <p:sldId id="541" r:id="rId4"/>
    <p:sldId id="868" r:id="rId5"/>
    <p:sldId id="782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69" r:id="rId19"/>
    <p:sldId id="847" r:id="rId20"/>
    <p:sldId id="849" r:id="rId21"/>
    <p:sldId id="850" r:id="rId22"/>
    <p:sldId id="851" r:id="rId23"/>
    <p:sldId id="852" r:id="rId24"/>
    <p:sldId id="853" r:id="rId25"/>
    <p:sldId id="854" r:id="rId26"/>
    <p:sldId id="855" r:id="rId27"/>
    <p:sldId id="856" r:id="rId28"/>
    <p:sldId id="857" r:id="rId29"/>
    <p:sldId id="867" r:id="rId30"/>
    <p:sldId id="858" r:id="rId31"/>
    <p:sldId id="859" r:id="rId32"/>
    <p:sldId id="860" r:id="rId33"/>
    <p:sldId id="861" r:id="rId34"/>
    <p:sldId id="862" r:id="rId35"/>
    <p:sldId id="863" r:id="rId36"/>
    <p:sldId id="864" r:id="rId37"/>
    <p:sldId id="865" r:id="rId38"/>
    <p:sldId id="866" r:id="rId39"/>
    <p:sldId id="783" r:id="rId40"/>
    <p:sldId id="681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6" clrIdx="0"/>
  <p:cmAuthor id="1" name="carykell" initials="c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9407" autoAdjust="0"/>
  </p:normalViewPr>
  <p:slideViewPr>
    <p:cSldViewPr snapToGrid="0">
      <p:cViewPr>
        <p:scale>
          <a:sx n="80" d="100"/>
          <a:sy n="80" d="100"/>
        </p:scale>
        <p:origin x="-196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Connecting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 smtClean="0"/>
              <a:t>Chapter 9: </a:t>
            </a:r>
            <a:r>
              <a:rPr lang="en-US" sz="1400" b="0" dirty="0" smtClean="0"/>
              <a:t>Troubleshooting the Network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9.1.2.1 General Troubleshooting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9.1.2.2 Gathering Symptoms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9.1.2.3 Questioning End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9.1.3.1 Using Layered Models for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9.1.3.2 Troubleshooting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9.1.3.3 Troubleshooting Methods,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9.1.3.4 Guidelines for Selecting a Troubleshooting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Connecting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 smtClean="0"/>
              <a:t>Chapter 9: </a:t>
            </a:r>
            <a:r>
              <a:rPr lang="en-US" sz="1400" b="0" dirty="0" smtClean="0"/>
              <a:t>Troubleshooting the Network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9.2.1.1 Software Troubleshooting Tools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9.2.1.2 Software Troubleshooting Tools,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9.2.1.3 Hardware 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9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9.2.1.4 Using a Syslog Server for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9.2.2.1 Physical Layer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9.2.2.2 Data Link Layer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9.2.2.3 Network Layer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9.2.2.4 Transport Layer Troubleshooting -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9.2.2.5 Transport Layer Troubleshooting – NAT for IPv4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9.2.2.6 Application Layer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9.2.3.1 Components of Troubleshooting End-to-End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9.2.3.1 Components of Troubleshooting End-to-End Connectivity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9.2.3.2 End-to-End Connectivity Problem Initiates 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Connecting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 smtClean="0"/>
              <a:t>Chapter 9: </a:t>
            </a:r>
            <a:r>
              <a:rPr lang="en-US" sz="1400" b="0" dirty="0" smtClean="0"/>
              <a:t>Troubleshooting the Network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9.2.3.3 Step 1 - Verify the Physical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9.2.3.4 Step 2 - Check for Duplex Mismatches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9.2.3.5 Step 3 - Verify Layer 2 and Layer 3 Addressing on the Local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9.2.3.6 Step 4 - Verify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9.2.3.7 Step 5 - Verify Correct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9.2.3.8 Step 6 - Verify the Transport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9.2.3.9 Step 7 - Verify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9.2.3.10 Step 8 - Verify DNS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9 Summary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9.1.1.1 Documenting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9.1.1.2 Network Topology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9.1.1.2 Network Topology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9.1.1.4 Establishing a Network Baseline,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9.1.1.5 Measuring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9: </a:t>
            </a:r>
            <a:r>
              <a:rPr lang="en-US" sz="2800" dirty="0"/>
              <a:t>Troubleshooting the Network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</a:t>
            </a:r>
            <a:r>
              <a:rPr lang="en-US" sz="1800" dirty="0" smtClean="0"/>
              <a:t>Process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General Troubleshooting Procedures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3105" r="-23105"/>
          <a:stretch>
            <a:fillRect/>
          </a:stretch>
        </p:blipFill>
        <p:spPr>
          <a:xfrm>
            <a:off x="655638" y="1786465"/>
            <a:ext cx="7940675" cy="4508031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7919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</a:t>
            </a:r>
            <a:r>
              <a:rPr lang="en-US" sz="1800" dirty="0" smtClean="0"/>
              <a:t>Process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Gathering Symptoms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22235" r="-22235"/>
          <a:stretch>
            <a:fillRect/>
          </a:stretch>
        </p:blipFill>
        <p:spPr>
          <a:xfrm>
            <a:off x="655638" y="1806222"/>
            <a:ext cx="7940675" cy="4416778"/>
          </a:xfrm>
        </p:spPr>
      </p:pic>
    </p:spTree>
    <p:extLst>
      <p:ext uri="{BB962C8B-B14F-4D97-AF65-F5344CB8AC3E}">
        <p14:creationId xmlns:p14="http://schemas.microsoft.com/office/powerpoint/2010/main" val="23502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</a:t>
            </a:r>
            <a:r>
              <a:rPr lang="en-US" sz="1800" dirty="0" smtClean="0"/>
              <a:t>Process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Questioning End Users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918" b="-918"/>
          <a:stretch>
            <a:fillRect/>
          </a:stretch>
        </p:blipFill>
        <p:spPr>
          <a:xfrm>
            <a:off x="655638" y="1856248"/>
            <a:ext cx="7940675" cy="4270767"/>
          </a:xfrm>
        </p:spPr>
      </p:pic>
    </p:spTree>
    <p:extLst>
      <p:ext uri="{BB962C8B-B14F-4D97-AF65-F5344CB8AC3E}">
        <p14:creationId xmlns:p14="http://schemas.microsoft.com/office/powerpoint/2010/main" val="36444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Isolating the Issue Using Layered </a:t>
            </a:r>
            <a:r>
              <a:rPr lang="en-US" sz="1800" dirty="0" smtClean="0"/>
              <a:t>Models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/>
              <a:t>Using Layered Models for </a:t>
            </a:r>
            <a:r>
              <a:rPr lang="en-US" sz="2800" dirty="0" smtClean="0"/>
              <a:t>Troubleshooting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1830" r="-31830"/>
          <a:stretch>
            <a:fillRect/>
          </a:stretch>
        </p:blipFill>
        <p:spPr>
          <a:xfrm>
            <a:off x="655638" y="1758552"/>
            <a:ext cx="7940675" cy="4466160"/>
          </a:xfrm>
        </p:spPr>
      </p:pic>
    </p:spTree>
    <p:extLst>
      <p:ext uri="{BB962C8B-B14F-4D97-AF65-F5344CB8AC3E}">
        <p14:creationId xmlns:p14="http://schemas.microsoft.com/office/powerpoint/2010/main" val="1204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Isolating the Issue Using Layered </a:t>
            </a:r>
            <a:r>
              <a:rPr lang="en-US" sz="1800" dirty="0" smtClean="0"/>
              <a:t>Models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Troubleshooting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71" y="1759357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Using the layered models, there are three primary methods for troubleshooting networks:</a:t>
            </a:r>
          </a:p>
          <a:p>
            <a:r>
              <a:rPr lang="en-US" sz="2000" dirty="0"/>
              <a:t>Bottom-up </a:t>
            </a:r>
          </a:p>
          <a:p>
            <a:r>
              <a:rPr lang="en-US" sz="2000" dirty="0"/>
              <a:t>Top-down</a:t>
            </a:r>
          </a:p>
          <a:p>
            <a:r>
              <a:rPr lang="en-US" sz="2000" dirty="0"/>
              <a:t>Divide-and-conquer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Isolating the Issue Using Layered </a:t>
            </a:r>
            <a:r>
              <a:rPr lang="en-US" sz="1800" dirty="0" smtClean="0"/>
              <a:t>Models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Troubleshooting </a:t>
            </a:r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40" y="1727459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addition to the systematic, layered approach to troubleshooting, there are also, less-structured troubleshooting </a:t>
            </a:r>
            <a:r>
              <a:rPr lang="en-US" sz="2000" dirty="0" smtClean="0"/>
              <a:t>approaches: </a:t>
            </a:r>
            <a:endParaRPr lang="en-US" sz="2000" dirty="0"/>
          </a:p>
          <a:p>
            <a:r>
              <a:rPr lang="en-US" sz="2000" dirty="0"/>
              <a:t>One troubleshooting approach is based on an educated guess by the network administrator, based on the symptoms of the problem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Another approach involves comparing a working and </a:t>
            </a:r>
            <a:r>
              <a:rPr lang="en-US" sz="2000" dirty="0" smtClean="0"/>
              <a:t>nonworking </a:t>
            </a:r>
            <a:r>
              <a:rPr lang="en-US" sz="2000" dirty="0"/>
              <a:t>situation, and spotting significant </a:t>
            </a:r>
            <a:r>
              <a:rPr lang="en-US" sz="2000" dirty="0" smtClean="0"/>
              <a:t>differences.</a:t>
            </a:r>
          </a:p>
          <a:p>
            <a:r>
              <a:rPr lang="en-US" sz="2000" dirty="0"/>
              <a:t>Swapping the problematic device with a known, working one is a quick way to troubleshoot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Isolating the Issue Using Layered </a:t>
            </a:r>
            <a:r>
              <a:rPr lang="en-US" sz="1800" dirty="0" smtClean="0"/>
              <a:t>Models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400" dirty="0"/>
              <a:t>Guidelines for Selecting a Troubleshooting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5393" r="-15393"/>
          <a:stretch>
            <a:fillRect/>
          </a:stretch>
        </p:blipFill>
        <p:spPr>
          <a:xfrm>
            <a:off x="655638" y="1758552"/>
            <a:ext cx="7940675" cy="4466160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7738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3" y="2263775"/>
            <a:ext cx="4386811" cy="1481138"/>
          </a:xfrm>
        </p:spPr>
        <p:txBody>
          <a:bodyPr/>
          <a:lstStyle/>
          <a:p>
            <a:pPr eaLnBrk="1" hangingPunct="1"/>
            <a:r>
              <a:rPr lang="en-US" sz="2300" dirty="0"/>
              <a:t>9.2 Network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5915845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</a:t>
            </a:r>
            <a:r>
              <a:rPr lang="en-US" sz="1800" dirty="0" smtClean="0"/>
              <a:t>Tools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Software 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06" y="1769989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Common </a:t>
            </a:r>
            <a:r>
              <a:rPr lang="en-US" sz="2000" dirty="0"/>
              <a:t>software troubleshooting tools include:</a:t>
            </a:r>
          </a:p>
          <a:p>
            <a:r>
              <a:rPr lang="en-US" sz="2000" dirty="0" smtClean="0"/>
              <a:t>NMS tools </a:t>
            </a:r>
          </a:p>
          <a:p>
            <a:r>
              <a:rPr lang="en-US" sz="2000" dirty="0"/>
              <a:t>Knowledge </a:t>
            </a:r>
            <a:r>
              <a:rPr lang="en-US" sz="2000" dirty="0" smtClean="0"/>
              <a:t>bases</a:t>
            </a:r>
            <a:endParaRPr lang="en-US" sz="2000" dirty="0"/>
          </a:p>
          <a:p>
            <a:r>
              <a:rPr lang="en-US" sz="2000" dirty="0"/>
              <a:t>Baselining </a:t>
            </a:r>
            <a:r>
              <a:rPr lang="en-US" sz="2000" dirty="0" smtClean="0"/>
              <a:t>tools</a:t>
            </a:r>
          </a:p>
          <a:p>
            <a:r>
              <a:rPr lang="en-US" sz="2000" dirty="0" smtClean="0"/>
              <a:t>Host-based protocol analyzers</a:t>
            </a:r>
          </a:p>
          <a:p>
            <a:r>
              <a:rPr lang="en-US" sz="2000" dirty="0"/>
              <a:t>Cisco IOS </a:t>
            </a:r>
            <a:r>
              <a:rPr lang="en-US" sz="2000" dirty="0" smtClean="0"/>
              <a:t>EPC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4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</a:t>
            </a:r>
            <a:r>
              <a:rPr lang="en-US" sz="1800" dirty="0" smtClean="0"/>
              <a:t>Tools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Hardware Troubleshooting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05" y="1738091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Common hardware troubleshooting tools include:</a:t>
            </a:r>
          </a:p>
          <a:p>
            <a:r>
              <a:rPr lang="en-US" sz="2000" dirty="0"/>
              <a:t>Network </a:t>
            </a:r>
            <a:r>
              <a:rPr lang="en-US" sz="2000" dirty="0" smtClean="0"/>
              <a:t>analysis </a:t>
            </a:r>
            <a:r>
              <a:rPr lang="en-US" sz="2000" dirty="0"/>
              <a:t>m</a:t>
            </a:r>
            <a:r>
              <a:rPr lang="en-US" sz="2000" dirty="0" smtClean="0"/>
              <a:t>odule</a:t>
            </a:r>
          </a:p>
          <a:p>
            <a:r>
              <a:rPr lang="en-US" sz="2000" dirty="0"/>
              <a:t>Digital m</a:t>
            </a:r>
            <a:r>
              <a:rPr lang="en-US" sz="2000" dirty="0" smtClean="0"/>
              <a:t>ultimeters</a:t>
            </a:r>
          </a:p>
          <a:p>
            <a:r>
              <a:rPr lang="en-US" sz="2000" dirty="0"/>
              <a:t>Cable </a:t>
            </a:r>
            <a:r>
              <a:rPr lang="en-US" sz="2000" dirty="0" smtClean="0"/>
              <a:t>testers</a:t>
            </a:r>
            <a:endParaRPr lang="en-US" sz="2000" dirty="0"/>
          </a:p>
          <a:p>
            <a:r>
              <a:rPr lang="en-US" sz="2000" dirty="0"/>
              <a:t>Cable </a:t>
            </a:r>
            <a:r>
              <a:rPr lang="en-US" sz="2000" dirty="0" smtClean="0"/>
              <a:t>analyzers</a:t>
            </a:r>
          </a:p>
          <a:p>
            <a:r>
              <a:rPr lang="en-US" sz="2000" dirty="0"/>
              <a:t>Portable </a:t>
            </a:r>
            <a:r>
              <a:rPr lang="en-US" sz="2000" dirty="0" smtClean="0"/>
              <a:t>network analyzers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3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9.0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9.1 Troubleshooting with a Systematic Approach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9</a:t>
            </a:r>
            <a:r>
              <a:rPr lang="en-US" sz="2000" dirty="0" smtClean="0">
                <a:cs typeface="Arial" charset="0"/>
              </a:rPr>
              <a:t>.2 Network Troubleshooting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9</a:t>
            </a:r>
            <a:r>
              <a:rPr lang="en-US" sz="2000" dirty="0" smtClean="0">
                <a:cs typeface="Arial" charset="0"/>
              </a:rPr>
              <a:t>.3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</a:t>
            </a:r>
            <a:r>
              <a:rPr lang="en-US" sz="1800" dirty="0" smtClean="0"/>
              <a:t>Tools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/>
              <a:t>Using a Syslog Server for Troubleshooting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13" t="19504" r="-1246"/>
          <a:stretch/>
        </p:blipFill>
        <p:spPr>
          <a:xfrm>
            <a:off x="1426507" y="2342445"/>
            <a:ext cx="6503938" cy="3911262"/>
          </a:xfrm>
        </p:spPr>
      </p:pic>
      <p:sp>
        <p:nvSpPr>
          <p:cNvPr id="5" name="TextBox 4"/>
          <p:cNvSpPr txBox="1"/>
          <p:nvPr/>
        </p:nvSpPr>
        <p:spPr>
          <a:xfrm>
            <a:off x="1425222" y="1890889"/>
            <a:ext cx="6378222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Severity Level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9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Symptoms and Causes of Network </a:t>
            </a:r>
            <a:r>
              <a:rPr lang="en-US" sz="1800" dirty="0" smtClean="0"/>
              <a:t>Troubleshooting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Physical Layer Troubleshooting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57" r="-357"/>
          <a:stretch>
            <a:fillRect/>
          </a:stretch>
        </p:blipFill>
        <p:spPr>
          <a:xfrm>
            <a:off x="655638" y="1786465"/>
            <a:ext cx="7940675" cy="4368463"/>
          </a:xfrm>
        </p:spPr>
      </p:pic>
    </p:spTree>
    <p:extLst>
      <p:ext uri="{BB962C8B-B14F-4D97-AF65-F5344CB8AC3E}">
        <p14:creationId xmlns:p14="http://schemas.microsoft.com/office/powerpoint/2010/main" val="22767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Symptoms and Causes of Network </a:t>
            </a:r>
            <a:r>
              <a:rPr lang="en-US" sz="1800" dirty="0" smtClean="0"/>
              <a:t>Troubleshooting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Data Link Layer Troubleshooting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889" b="-6889"/>
          <a:stretch>
            <a:fillRect/>
          </a:stretch>
        </p:blipFill>
        <p:spPr>
          <a:xfrm>
            <a:off x="655638" y="1842292"/>
            <a:ext cx="7940675" cy="4368464"/>
          </a:xfrm>
        </p:spPr>
      </p:pic>
    </p:spTree>
    <p:extLst>
      <p:ext uri="{BB962C8B-B14F-4D97-AF65-F5344CB8AC3E}">
        <p14:creationId xmlns:p14="http://schemas.microsoft.com/office/powerpoint/2010/main" val="9255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Symptoms and Causes of Network </a:t>
            </a:r>
            <a:r>
              <a:rPr lang="en-US" sz="1800" dirty="0" smtClean="0"/>
              <a:t>Troubleshooting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Network Layer Troubleshooting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4799" b="-4799"/>
          <a:stretch>
            <a:fillRect/>
          </a:stretch>
        </p:blipFill>
        <p:spPr>
          <a:xfrm>
            <a:off x="655638" y="1786465"/>
            <a:ext cx="7940675" cy="4340549"/>
          </a:xfrm>
        </p:spPr>
      </p:pic>
    </p:spTree>
    <p:extLst>
      <p:ext uri="{BB962C8B-B14F-4D97-AF65-F5344CB8AC3E}">
        <p14:creationId xmlns:p14="http://schemas.microsoft.com/office/powerpoint/2010/main" val="23127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Symptoms and Causes of Network </a:t>
            </a:r>
            <a:r>
              <a:rPr lang="en-US" sz="1800" dirty="0" smtClean="0"/>
              <a:t>Troubleshooting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Transport Layer Troubleshooting </a:t>
            </a:r>
            <a:r>
              <a:rPr lang="en-US" dirty="0" smtClean="0"/>
              <a:t>– </a:t>
            </a:r>
            <a:r>
              <a:rPr lang="en-US" dirty="0"/>
              <a:t>ACLs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503" r="-503"/>
          <a:stretch>
            <a:fillRect/>
          </a:stretch>
        </p:blipFill>
        <p:spPr>
          <a:xfrm>
            <a:off x="655638" y="1772508"/>
            <a:ext cx="7940675" cy="4382421"/>
          </a:xfrm>
        </p:spPr>
      </p:pic>
    </p:spTree>
    <p:extLst>
      <p:ext uri="{BB962C8B-B14F-4D97-AF65-F5344CB8AC3E}">
        <p14:creationId xmlns:p14="http://schemas.microsoft.com/office/powerpoint/2010/main" val="38823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Symptoms and Causes of Network </a:t>
            </a:r>
            <a:r>
              <a:rPr lang="en-US" sz="1800" dirty="0" smtClean="0"/>
              <a:t>Troubleshooting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/>
              <a:t>Transport </a:t>
            </a:r>
            <a:r>
              <a:rPr lang="en-US" sz="2600" dirty="0"/>
              <a:t>Layer Troubleshooting – NAT for IPv4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98" r="-198"/>
          <a:stretch>
            <a:fillRect/>
          </a:stretch>
        </p:blipFill>
        <p:spPr>
          <a:xfrm>
            <a:off x="655638" y="1786466"/>
            <a:ext cx="7940675" cy="4424290"/>
          </a:xfrm>
        </p:spPr>
      </p:pic>
    </p:spTree>
    <p:extLst>
      <p:ext uri="{BB962C8B-B14F-4D97-AF65-F5344CB8AC3E}">
        <p14:creationId xmlns:p14="http://schemas.microsoft.com/office/powerpoint/2010/main" val="28220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Symptoms and Causes of Network </a:t>
            </a:r>
            <a:r>
              <a:rPr lang="en-US" sz="1800" dirty="0" smtClean="0"/>
              <a:t>Troubleshooting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Application Layer Troubleshooting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36" r="-1836"/>
          <a:stretch>
            <a:fillRect/>
          </a:stretch>
        </p:blipFill>
        <p:spPr>
          <a:xfrm>
            <a:off x="655638" y="1856248"/>
            <a:ext cx="7940675" cy="4298681"/>
          </a:xfrm>
        </p:spPr>
      </p:pic>
    </p:spTree>
    <p:extLst>
      <p:ext uri="{BB962C8B-B14F-4D97-AF65-F5344CB8AC3E}">
        <p14:creationId xmlns:p14="http://schemas.microsoft.com/office/powerpoint/2010/main" val="33280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200" dirty="0" smtClean="0"/>
              <a:t>Components of Troubleshooting End-to-End Connectivity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441" y="1730412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there is no end-to-end connectivity, and the administrator chooses to troubleshoot with a bottom-up approach, these are common steps the administrator can take:</a:t>
            </a:r>
          </a:p>
          <a:p>
            <a:pPr marL="914400" indent="-914400">
              <a:buNone/>
            </a:pPr>
            <a:r>
              <a:rPr lang="en-US" sz="2000" b="1" dirty="0"/>
              <a:t>Step 1</a:t>
            </a:r>
            <a:r>
              <a:rPr lang="en-US" sz="2000" dirty="0"/>
              <a:t>. Check physical connectivity at the point where network communication </a:t>
            </a:r>
            <a:r>
              <a:rPr lang="en-US" sz="2000" dirty="0" smtClean="0"/>
              <a:t>stops, including </a:t>
            </a:r>
            <a:r>
              <a:rPr lang="en-US" sz="2000" dirty="0"/>
              <a:t>cables and hardware. The problem might be with a faulty cable or interface, or involve misconfigured or faulty hardware. </a:t>
            </a:r>
          </a:p>
          <a:p>
            <a:pPr marL="914400" indent="-914400">
              <a:buNone/>
            </a:pPr>
            <a:r>
              <a:rPr lang="en-US" sz="2000" b="1" dirty="0"/>
              <a:t>Step 2</a:t>
            </a:r>
            <a:r>
              <a:rPr lang="en-US" sz="2000" dirty="0" smtClean="0"/>
              <a:t>. Check </a:t>
            </a:r>
            <a:r>
              <a:rPr lang="en-US" sz="2000" dirty="0"/>
              <a:t>for duplex mismatches</a:t>
            </a:r>
            <a:r>
              <a:rPr lang="en-US" sz="2000" dirty="0" smtClean="0"/>
              <a:t>.</a:t>
            </a:r>
          </a:p>
          <a:p>
            <a:pPr marL="914400" indent="-914400">
              <a:buNone/>
            </a:pPr>
            <a:r>
              <a:rPr lang="en-US" sz="2000" b="1" dirty="0"/>
              <a:t>Step 3</a:t>
            </a:r>
            <a:r>
              <a:rPr lang="en-US" sz="2000" dirty="0"/>
              <a:t>. Check data link and network layer addressing on the local network. This includes IPv4 ARP tables, IPv6 neighbor tables, MAC address tables, and VLAN assignments.</a:t>
            </a:r>
          </a:p>
          <a:p>
            <a:pPr marL="914400" indent="-91440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5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389584" cy="838200"/>
          </a:xfrm>
        </p:spPr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100" dirty="0" smtClean="0"/>
              <a:t>Components of Troubleshooting End-to-End Connectivity (cont.)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06" y="1748724"/>
            <a:ext cx="7940675" cy="3571875"/>
          </a:xfrm>
        </p:spPr>
        <p:txBody>
          <a:bodyPr/>
          <a:lstStyle/>
          <a:p>
            <a:pPr marL="914400" indent="-914400">
              <a:buNone/>
              <a:tabLst>
                <a:tab pos="914400" algn="l"/>
              </a:tabLst>
            </a:pPr>
            <a:r>
              <a:rPr lang="en-US" sz="2000" b="1" dirty="0" smtClean="0"/>
              <a:t>Step 4</a:t>
            </a:r>
            <a:r>
              <a:rPr lang="en-US" sz="2000" dirty="0" smtClean="0"/>
              <a:t>. Verify that the default gateway is correct.</a:t>
            </a:r>
          </a:p>
          <a:p>
            <a:pPr marL="914400" indent="-914400">
              <a:buNone/>
              <a:tabLst>
                <a:tab pos="914400" algn="l"/>
              </a:tabLst>
            </a:pPr>
            <a:r>
              <a:rPr lang="en-US" sz="2000" b="1" dirty="0" smtClean="0"/>
              <a:t>Step 5</a:t>
            </a:r>
            <a:r>
              <a:rPr lang="en-US" sz="2000" dirty="0" smtClean="0"/>
              <a:t>. Ensure that devices are determining the correct path from the source to the destination. Manipulate the routing information if necessary. </a:t>
            </a:r>
          </a:p>
          <a:p>
            <a:pPr marL="914400" indent="-914400">
              <a:buNone/>
            </a:pPr>
            <a:r>
              <a:rPr lang="en-US" sz="2000" b="1" dirty="0"/>
              <a:t>Step 6</a:t>
            </a:r>
            <a:r>
              <a:rPr lang="en-US" sz="2000" dirty="0"/>
              <a:t>. Verify that the transport layer is functioning properly. Telnet can also be used to test transport layer connections from the command line.</a:t>
            </a:r>
          </a:p>
          <a:p>
            <a:pPr marL="914400" indent="-914400">
              <a:buNone/>
            </a:pPr>
            <a:r>
              <a:rPr lang="en-US" sz="2000" b="1" dirty="0"/>
              <a:t>Step 7</a:t>
            </a:r>
            <a:r>
              <a:rPr lang="en-US" sz="2000" dirty="0"/>
              <a:t>. Verify that there are no ACLs blocking traffic.</a:t>
            </a:r>
          </a:p>
          <a:p>
            <a:pPr marL="914400" indent="-914400">
              <a:buNone/>
            </a:pPr>
            <a:r>
              <a:rPr lang="en-US" sz="2000" b="1" dirty="0"/>
              <a:t>Step 8</a:t>
            </a:r>
            <a:r>
              <a:rPr lang="en-US" sz="2000" dirty="0"/>
              <a:t>. Ensure that DNS settings are correct. There should be an accessible DNS server.</a:t>
            </a:r>
          </a:p>
          <a:p>
            <a:pPr marL="914400" indent="-914400">
              <a:buNone/>
              <a:tabLst>
                <a:tab pos="9144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200" dirty="0" smtClean="0"/>
              <a:t>End-to-End Connectivity Problem Initiates Troubleshooting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1086" r="-31086"/>
          <a:stretch>
            <a:fillRect/>
          </a:stretch>
        </p:blipFill>
        <p:spPr>
          <a:xfrm>
            <a:off x="554038" y="1642068"/>
            <a:ext cx="7940675" cy="4298679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24577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3" y="2263775"/>
            <a:ext cx="4386811" cy="1481138"/>
          </a:xfrm>
        </p:spPr>
        <p:txBody>
          <a:bodyPr/>
          <a:lstStyle/>
          <a:p>
            <a:pPr eaLnBrk="1" hangingPunct="1"/>
            <a:r>
              <a:rPr lang="en-US" sz="2300" dirty="0"/>
              <a:t>9</a:t>
            </a:r>
            <a:r>
              <a:rPr lang="en-US" sz="2300" dirty="0" smtClean="0"/>
              <a:t>.1 </a:t>
            </a:r>
            <a:r>
              <a:rPr lang="en-US" sz="2300" dirty="0"/>
              <a:t>Troubleshooting with a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/>
              <a:t> </a:t>
            </a:r>
            <a:r>
              <a:rPr lang="en-US" sz="2300" dirty="0" smtClean="0"/>
              <a:t>      Systematic </a:t>
            </a:r>
            <a:r>
              <a:rPr lang="en-US" sz="23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731164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1. </a:t>
            </a:r>
            <a:r>
              <a:rPr lang="en-US" dirty="0"/>
              <a:t>Verify the Physical Layer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0618" r="-20618"/>
          <a:stretch>
            <a:fillRect/>
          </a:stretch>
        </p:blipFill>
        <p:spPr>
          <a:xfrm>
            <a:off x="570971" y="1802472"/>
            <a:ext cx="7940675" cy="4396377"/>
          </a:xfrm>
        </p:spPr>
      </p:pic>
    </p:spTree>
    <p:extLst>
      <p:ext uri="{BB962C8B-B14F-4D97-AF65-F5344CB8AC3E}">
        <p14:creationId xmlns:p14="http://schemas.microsoft.com/office/powerpoint/2010/main" val="2878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Check for Duplex Mismatches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104" r="1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4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400" dirty="0"/>
              <a:t>Step </a:t>
            </a:r>
            <a:r>
              <a:rPr lang="en-US" sz="2400" dirty="0" smtClean="0"/>
              <a:t>3. </a:t>
            </a:r>
            <a:r>
              <a:rPr lang="en-US" sz="2400" dirty="0"/>
              <a:t>Verify Layer 2 and Layer 3 Addressing on the Local </a:t>
            </a:r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8"/>
            <a:ext cx="3629283" cy="402475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IPv4: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arp</a:t>
            </a:r>
            <a:r>
              <a:rPr lang="en-US" sz="2000" dirty="0" smtClean="0"/>
              <a:t> command (PC)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mac address-table</a:t>
            </a:r>
            <a:r>
              <a:rPr lang="en-US" sz="2000" dirty="0" smtClean="0"/>
              <a:t> command (router)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57024" y="1996817"/>
            <a:ext cx="3955348" cy="4024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 smtClean="0"/>
              <a:t>IPv6: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netsh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interface ipv6 show neighbor</a:t>
            </a:r>
            <a:r>
              <a:rPr lang="en-US" sz="2000" b="1" dirty="0" smtClean="0"/>
              <a:t> </a:t>
            </a:r>
            <a:r>
              <a:rPr lang="en-US" sz="2000" dirty="0" smtClean="0"/>
              <a:t>command (PC)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neighbors</a:t>
            </a:r>
            <a:r>
              <a:rPr lang="en-US" sz="2000" b="1" dirty="0" smtClean="0"/>
              <a:t> </a:t>
            </a:r>
            <a:r>
              <a:rPr lang="en-US" sz="2000" dirty="0" smtClean="0"/>
              <a:t>(router)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16813" y="2105262"/>
            <a:ext cx="0" cy="3870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l="-9384" r="-9384"/>
          <a:stretch>
            <a:fillRect/>
          </a:stretch>
        </p:blipFill>
        <p:spPr bwMode="auto">
          <a:xfrm>
            <a:off x="106326" y="3721469"/>
            <a:ext cx="4336234" cy="2254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24" y="3750122"/>
            <a:ext cx="4087511" cy="19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4. </a:t>
            </a:r>
            <a:r>
              <a:rPr lang="en-US" dirty="0"/>
              <a:t>Verify Default Gateway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16813" y="2105262"/>
            <a:ext cx="0" cy="3870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rcRect l="-9384" r="-9384"/>
          <a:stretch>
            <a:fillRect/>
          </a:stretch>
        </p:blipFill>
        <p:spPr bwMode="auto">
          <a:xfrm>
            <a:off x="-201863" y="2381694"/>
            <a:ext cx="4684009" cy="2434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46" y="2381694"/>
            <a:ext cx="4517572" cy="21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5. </a:t>
            </a:r>
            <a:r>
              <a:rPr lang="en-US" dirty="0"/>
              <a:t>Verify Correct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3485" r="-33485"/>
          <a:stretch>
            <a:fillRect/>
          </a:stretch>
        </p:blipFill>
        <p:spPr>
          <a:xfrm>
            <a:off x="655638" y="1842292"/>
            <a:ext cx="7940675" cy="4340550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503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6. </a:t>
            </a:r>
            <a:r>
              <a:rPr lang="en-US" dirty="0"/>
              <a:t>Verify the Transport Layer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25727" b="-25727"/>
          <a:stretch>
            <a:fillRect/>
          </a:stretch>
        </p:blipFill>
        <p:spPr>
          <a:xfrm>
            <a:off x="266232" y="2459995"/>
            <a:ext cx="4002741" cy="1800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367" y="2717001"/>
            <a:ext cx="4409452" cy="20282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396563" y="2576953"/>
            <a:ext cx="1" cy="32177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07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7. </a:t>
            </a:r>
            <a:r>
              <a:rPr lang="en-US" dirty="0"/>
              <a:t>Verify ACLs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3782" r="-23782"/>
          <a:stretch>
            <a:fillRect/>
          </a:stretch>
        </p:blipFill>
        <p:spPr>
          <a:xfrm>
            <a:off x="655638" y="1842292"/>
            <a:ext cx="7940675" cy="4326593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136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Troubleshooting IP </a:t>
            </a:r>
            <a:r>
              <a:rPr lang="en-US" sz="1800" dirty="0" smtClean="0"/>
              <a:t>Connectivity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Step </a:t>
            </a:r>
            <a:r>
              <a:rPr lang="en-US" dirty="0" smtClean="0"/>
              <a:t>8. </a:t>
            </a:r>
            <a:r>
              <a:rPr lang="en-US" dirty="0"/>
              <a:t>Verify DNS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0580" r="-10580"/>
          <a:stretch>
            <a:fillRect/>
          </a:stretch>
        </p:blipFill>
        <p:spPr>
          <a:xfrm>
            <a:off x="655638" y="1758552"/>
            <a:ext cx="7940675" cy="4466160"/>
          </a:xfrm>
        </p:spPr>
      </p:pic>
    </p:spTree>
    <p:extLst>
      <p:ext uri="{BB962C8B-B14F-4D97-AF65-F5344CB8AC3E}">
        <p14:creationId xmlns:p14="http://schemas.microsoft.com/office/powerpoint/2010/main" val="38793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9: Summary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19142" r="-19142"/>
          <a:stretch>
            <a:fillRect/>
          </a:stretch>
        </p:blipFill>
        <p:spPr>
          <a:xfrm>
            <a:off x="380472" y="1403879"/>
            <a:ext cx="8131175" cy="4864753"/>
          </a:xfrm>
          <a:ln>
            <a:solidFill>
              <a:schemeClr val="tx1"/>
            </a:solidFill>
            <a:beve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9: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Explain how network documentation is developed and used to troubleshoot network issues.</a:t>
            </a:r>
          </a:p>
          <a:p>
            <a:r>
              <a:rPr lang="en-US" sz="2000" dirty="0" smtClean="0"/>
              <a:t>Describe the general troubleshooting process.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ompare troubleshooting methods that use a systematic, layered approach.</a:t>
            </a:r>
          </a:p>
          <a:p>
            <a:r>
              <a:rPr lang="en-US" sz="2000" dirty="0" smtClean="0"/>
              <a:t>Describe troubleshooting tools used to gather and analyze symptoms of network problems.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etermine the symptoms and causes of network problems using a layered model.</a:t>
            </a:r>
          </a:p>
          <a:p>
            <a:r>
              <a:rPr lang="en-US" sz="2000" dirty="0" smtClean="0"/>
              <a:t>Troubleshoot a network using the layered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</a:t>
            </a:r>
            <a:r>
              <a:rPr lang="en-US" sz="1800" dirty="0" smtClean="0"/>
              <a:t>Documentation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Documenting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705" y="1764275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Network documentation is a complete </a:t>
            </a:r>
            <a:r>
              <a:rPr lang="en-US" sz="2000" dirty="0"/>
              <a:t>set of accurate and current network documentation. This documentation includes:</a:t>
            </a:r>
          </a:p>
          <a:p>
            <a:r>
              <a:rPr lang="en-US" sz="2000" dirty="0"/>
              <a:t>Configuration files, including network configuration files and end-system configuration files</a:t>
            </a:r>
          </a:p>
          <a:p>
            <a:r>
              <a:rPr lang="en-US" sz="2000" dirty="0"/>
              <a:t>Physical and logical topology diagrams </a:t>
            </a:r>
          </a:p>
          <a:p>
            <a:r>
              <a:rPr lang="en-US" sz="2000" dirty="0"/>
              <a:t>A baseline performance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</a:t>
            </a:r>
            <a:r>
              <a:rPr lang="en-US" sz="1800" dirty="0" smtClean="0"/>
              <a:t>Documentation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Network Topology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29" y="1965334"/>
            <a:ext cx="4295812" cy="4488628"/>
          </a:xfrm>
        </p:spPr>
        <p:txBody>
          <a:bodyPr/>
          <a:lstStyle/>
          <a:p>
            <a:r>
              <a:rPr lang="en-US" dirty="0" smtClean="0"/>
              <a:t>Physical Topology</a:t>
            </a:r>
          </a:p>
          <a:p>
            <a:pPr lvl="1"/>
            <a:r>
              <a:rPr lang="en-US" dirty="0"/>
              <a:t>Device </a:t>
            </a:r>
            <a:r>
              <a:rPr lang="en-US" dirty="0" smtClean="0"/>
              <a:t>type			Model </a:t>
            </a:r>
            <a:r>
              <a:rPr lang="en-US" dirty="0"/>
              <a:t>and manufacturer</a:t>
            </a:r>
          </a:p>
          <a:p>
            <a:pPr lvl="1"/>
            <a:r>
              <a:rPr lang="en-US" dirty="0"/>
              <a:t>Operating system </a:t>
            </a:r>
            <a:r>
              <a:rPr lang="en-US" dirty="0" smtClean="0"/>
              <a:t>version	Cable </a:t>
            </a:r>
            <a:r>
              <a:rPr lang="en-US" dirty="0"/>
              <a:t>type and identifier</a:t>
            </a:r>
          </a:p>
          <a:p>
            <a:pPr lvl="1"/>
            <a:r>
              <a:rPr lang="en-US" dirty="0"/>
              <a:t>Cable specification </a:t>
            </a:r>
            <a:r>
              <a:rPr lang="en-US" dirty="0" smtClean="0"/>
              <a:t>		Connector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Cabling endpoints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81613" y="1979510"/>
            <a:ext cx="4295812" cy="4488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Logical Topology</a:t>
            </a:r>
          </a:p>
          <a:p>
            <a:pPr lvl="1"/>
            <a:r>
              <a:rPr lang="en-US" dirty="0" smtClean="0"/>
              <a:t>Device identifiers 		IP address and prefix lengths</a:t>
            </a:r>
          </a:p>
          <a:p>
            <a:pPr lvl="1"/>
            <a:r>
              <a:rPr lang="en-US" dirty="0" smtClean="0"/>
              <a:t>Interface identifiers		Connection type</a:t>
            </a:r>
          </a:p>
          <a:p>
            <a:pPr lvl="1"/>
            <a:r>
              <a:rPr lang="en-US" dirty="0" smtClean="0"/>
              <a:t>DLCI for virtual circuits		Site-to-site VPNs</a:t>
            </a:r>
          </a:p>
          <a:p>
            <a:pPr lvl="1"/>
            <a:r>
              <a:rPr lang="en-US" dirty="0" smtClean="0"/>
              <a:t>Routing protocols			Static routes</a:t>
            </a:r>
          </a:p>
          <a:p>
            <a:pPr lvl="1"/>
            <a:r>
              <a:rPr lang="en-US" dirty="0" smtClean="0"/>
              <a:t>Data-link protocols		WAN technologies used</a:t>
            </a:r>
          </a:p>
          <a:p>
            <a:pPr lvl="1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08207" y="2105262"/>
            <a:ext cx="0" cy="3870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44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</a:t>
            </a:r>
            <a:r>
              <a:rPr lang="en-US" sz="1800" dirty="0" smtClean="0"/>
              <a:t>Documentation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Establishing a Network Baseline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4856" r="-14856"/>
          <a:stretch>
            <a:fillRect/>
          </a:stretch>
        </p:blipFill>
        <p:spPr>
          <a:xfrm>
            <a:off x="596371" y="1811338"/>
            <a:ext cx="7940675" cy="4210174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699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</a:t>
            </a:r>
            <a:r>
              <a:rPr lang="en-US" sz="1800" dirty="0" smtClean="0"/>
              <a:t>Documentation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Establishing a Network </a:t>
            </a:r>
            <a:r>
              <a:rPr lang="en-US" dirty="0" smtClean="0"/>
              <a:t>Baseline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9" y="2014538"/>
            <a:ext cx="2545288" cy="3865267"/>
          </a:xfrm>
        </p:spPr>
        <p:txBody>
          <a:bodyPr/>
          <a:lstStyle/>
          <a:p>
            <a:r>
              <a:rPr lang="en-US" sz="2000" b="1" dirty="0"/>
              <a:t>Step 1</a:t>
            </a:r>
            <a:r>
              <a:rPr lang="en-US" sz="2000" dirty="0" smtClean="0"/>
              <a:t>. Determine </a:t>
            </a:r>
            <a:r>
              <a:rPr lang="en-US" sz="2000" dirty="0"/>
              <a:t>what types of data to collect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Step 2. </a:t>
            </a:r>
            <a:r>
              <a:rPr lang="en-US" sz="2000" dirty="0"/>
              <a:t>Identify devices and ports of interest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Step 3. </a:t>
            </a:r>
            <a:r>
              <a:rPr lang="en-US" sz="2000" dirty="0"/>
              <a:t>Determine the baseline duration.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927" y="2030666"/>
            <a:ext cx="5733491" cy="30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</a:t>
            </a:r>
            <a:r>
              <a:rPr lang="en-US" sz="1800" dirty="0" smtClean="0"/>
              <a:t>Documentation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/>
              <a:t>Measuring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8"/>
            <a:ext cx="7940675" cy="37512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Commands that are useful to the network documentation process include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ping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telnet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 interface brief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ipv6 interface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brief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 route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ipv6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route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cdp neighbor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detail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28604</TotalTime>
  <Pages>28</Pages>
  <Words>953</Words>
  <Application>Microsoft Office PowerPoint</Application>
  <PresentationFormat>On-screen Show (4:3)</PresentationFormat>
  <Paragraphs>193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PPT-TMPLT-WHT_C</vt:lpstr>
      <vt:lpstr>NetAcad-4F_PPT-WHT_060408</vt:lpstr>
      <vt:lpstr>Chapter 9: Troubleshooting the Network</vt:lpstr>
      <vt:lpstr>Chapter 9</vt:lpstr>
      <vt:lpstr>9.1 Troubleshooting with a         Systematic Approach</vt:lpstr>
      <vt:lpstr>Chapter 9: Objectives</vt:lpstr>
      <vt:lpstr>Network Documentation Documenting the Network</vt:lpstr>
      <vt:lpstr>Network Documentation Network Topology Diagrams</vt:lpstr>
      <vt:lpstr>Network Documentation Establishing a Network Baseline</vt:lpstr>
      <vt:lpstr>Network Documentation Establishing a Network Baseline (cont.)</vt:lpstr>
      <vt:lpstr>Network Documentation Measuring Data</vt:lpstr>
      <vt:lpstr>Troubleshooting Process General Troubleshooting Procedures</vt:lpstr>
      <vt:lpstr>Troubleshooting Process Gathering Symptoms</vt:lpstr>
      <vt:lpstr>Troubleshooting Process Questioning End Users</vt:lpstr>
      <vt:lpstr>Isolating the Issue Using Layered Models Using Layered Models for Troubleshooting</vt:lpstr>
      <vt:lpstr>Isolating the Issue Using Layered Models Troubleshooting Methods</vt:lpstr>
      <vt:lpstr>Isolating the Issue Using Layered Models Troubleshooting Methods (cont.)</vt:lpstr>
      <vt:lpstr>Isolating the Issue Using Layered Models Guidelines for Selecting a Troubleshooting Method</vt:lpstr>
      <vt:lpstr>9.2 Network Troubleshooting</vt:lpstr>
      <vt:lpstr>Troubleshooting Tools Software Troubleshooting Tools</vt:lpstr>
      <vt:lpstr>Troubleshooting Tools Hardware Troubleshooting Tools</vt:lpstr>
      <vt:lpstr>Troubleshooting Tools Using a Syslog Server for Troubleshooting</vt:lpstr>
      <vt:lpstr>Symptoms and Causes of Network Troubleshooting Physical Layer Troubleshooting</vt:lpstr>
      <vt:lpstr>Symptoms and Causes of Network Troubleshooting Data Link Layer Troubleshooting</vt:lpstr>
      <vt:lpstr>Symptoms and Causes of Network Troubleshooting Network Layer Troubleshooting</vt:lpstr>
      <vt:lpstr>Symptoms and Causes of Network Troubleshooting Transport Layer Troubleshooting – ACLs</vt:lpstr>
      <vt:lpstr>Symptoms and Causes of Network Troubleshooting Transport Layer Troubleshooting – NAT for IPv4</vt:lpstr>
      <vt:lpstr>Symptoms and Causes of Network Troubleshooting Application Layer Troubleshooting</vt:lpstr>
      <vt:lpstr>Troubleshooting IP Connectivity Components of Troubleshooting End-to-End Connectivity</vt:lpstr>
      <vt:lpstr>Troubleshooting IP Connectivity Components of Troubleshooting End-to-End Connectivity (cont.)</vt:lpstr>
      <vt:lpstr>Troubleshooting IP Connectivity End-to-End Connectivity Problem Initiates Troubleshooting</vt:lpstr>
      <vt:lpstr>Troubleshooting IP Connectivity Step 1. Verify the Physical Layer</vt:lpstr>
      <vt:lpstr>Troubleshooting IP Connectivity Step 2. Check for Duplex Mismatches</vt:lpstr>
      <vt:lpstr>Troubleshooting IP Connectivity Step 3. Verify Layer 2 and Layer 3 Addressing on the Local Network</vt:lpstr>
      <vt:lpstr>Troubleshooting IP Connectivity Step 4. Verify Default Gateway</vt:lpstr>
      <vt:lpstr>Troubleshooting IP Connectivity Step 5. Verify Correct Path</vt:lpstr>
      <vt:lpstr>Troubleshooting IP Connectivity Step 6. Verify the Transport Layer</vt:lpstr>
      <vt:lpstr>Troubleshooting IP Connectivity Step 7. Verify ACLs</vt:lpstr>
      <vt:lpstr>Troubleshooting IP Connectivity Step 8. Verify DNS</vt:lpstr>
      <vt:lpstr>Chapter 9: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1254</cp:revision>
  <cp:lastPrinted>1999-01-27T00:54:54Z</cp:lastPrinted>
  <dcterms:created xsi:type="dcterms:W3CDTF">2006-10-23T15:07:30Z</dcterms:created>
  <dcterms:modified xsi:type="dcterms:W3CDTF">2013-10-04T17:16:47Z</dcterms:modified>
</cp:coreProperties>
</file>