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embeddedFontLst>
    <p:embeddedFont>
      <p:font typeface="Segoe" panose="020B0604020202020204"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
      <p:font typeface="Segoe Light" panose="020B0604020202020204" charset="0"/>
      <p:regular r:id="rId34"/>
      <p:italic r:id="rId35"/>
    </p:embeddedFont>
    <p:embeddedFont>
      <p:font typeface="Verdana" panose="020B0604030504040204" pitchFamily="34" charset="0"/>
      <p:regular r:id="rId36"/>
      <p:bold r:id="rId37"/>
      <p:italic r:id="rId38"/>
      <p:boldItalic r:id="rId3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1259" autoAdjust="0"/>
  </p:normalViewPr>
  <p:slideViewPr>
    <p:cSldViewPr snapToGrid="0">
      <p:cViewPr varScale="1">
        <p:scale>
          <a:sx n="76" d="100"/>
          <a:sy n="76" d="100"/>
        </p:scale>
        <p:origin x="1824" y="84"/>
      </p:cViewPr>
      <p:guideLst/>
    </p:cSldViewPr>
  </p:slideViewPr>
  <p:notesTextViewPr>
    <p:cViewPr>
      <p:scale>
        <a:sx n="1" d="1"/>
        <a:sy n="1" d="1"/>
      </p:scale>
      <p:origin x="0" y="0"/>
    </p:cViewPr>
  </p:notesTextViewPr>
  <p:sorterViewPr>
    <p:cViewPr>
      <p:scale>
        <a:sx n="100" d="100"/>
        <a:sy n="100" d="100"/>
      </p:scale>
      <p:origin x="0" y="-14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C8681A-6CF4-4B5C-9FA5-A7B8C1D8ED75}"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34BEF3FD-7C3A-4FA1-9A3B-C3F74861F0AA}">
      <dgm:prSet phldrT="[Text]"/>
      <dgm:spPr/>
      <dgm:t>
        <a:bodyPr/>
        <a:lstStyle/>
        <a:p>
          <a:r>
            <a:rPr lang="en-US" dirty="0"/>
            <a:t>Directory Services</a:t>
          </a:r>
        </a:p>
      </dgm:t>
    </dgm:pt>
    <dgm:pt modelId="{BFEA7B8B-56A3-46EC-9C9E-C5B84436F77B}" type="parTrans" cxnId="{A5CBCB10-6E9A-45BA-90BD-E5440E23291E}">
      <dgm:prSet/>
      <dgm:spPr/>
      <dgm:t>
        <a:bodyPr/>
        <a:lstStyle/>
        <a:p>
          <a:endParaRPr lang="en-US"/>
        </a:p>
      </dgm:t>
    </dgm:pt>
    <dgm:pt modelId="{2A5B1F36-2A0D-4C70-A2C2-733EA60A2292}" type="sibTrans" cxnId="{A5CBCB10-6E9A-45BA-90BD-E5440E23291E}">
      <dgm:prSet/>
      <dgm:spPr/>
      <dgm:t>
        <a:bodyPr/>
        <a:lstStyle/>
        <a:p>
          <a:endParaRPr lang="en-US"/>
        </a:p>
      </dgm:t>
    </dgm:pt>
    <dgm:pt modelId="{3D034C7D-9EB6-45D7-BB2B-6F9C001DE68D}">
      <dgm:prSet phldrT="[Text]"/>
      <dgm:spPr/>
      <dgm:t>
        <a:bodyPr/>
        <a:lstStyle/>
        <a:p>
          <a:r>
            <a:rPr lang="en-US" dirty="0"/>
            <a:t>Multi-Factor Authentication Provider</a:t>
          </a:r>
        </a:p>
      </dgm:t>
    </dgm:pt>
    <dgm:pt modelId="{5E7E859E-EDA1-48D2-BE8B-D136A5C0CE52}" type="parTrans" cxnId="{44BB76C0-0DBB-47C9-B0F3-6BD7CA59A0C6}">
      <dgm:prSet/>
      <dgm:spPr/>
      <dgm:t>
        <a:bodyPr/>
        <a:lstStyle/>
        <a:p>
          <a:endParaRPr lang="en-US"/>
        </a:p>
      </dgm:t>
    </dgm:pt>
    <dgm:pt modelId="{3C906CF7-8F2A-4B3D-90DF-2FE33F724A57}" type="sibTrans" cxnId="{44BB76C0-0DBB-47C9-B0F3-6BD7CA59A0C6}">
      <dgm:prSet/>
      <dgm:spPr/>
      <dgm:t>
        <a:bodyPr/>
        <a:lstStyle/>
        <a:p>
          <a:endParaRPr lang="en-US"/>
        </a:p>
      </dgm:t>
    </dgm:pt>
    <dgm:pt modelId="{C29840FB-DF4B-4FCA-B958-5630ADD38BEF}" type="pres">
      <dgm:prSet presAssocID="{F6C8681A-6CF4-4B5C-9FA5-A7B8C1D8ED75}" presName="diagram" presStyleCnt="0">
        <dgm:presLayoutVars>
          <dgm:dir/>
          <dgm:resizeHandles val="exact"/>
        </dgm:presLayoutVars>
      </dgm:prSet>
      <dgm:spPr/>
      <dgm:t>
        <a:bodyPr/>
        <a:lstStyle/>
        <a:p>
          <a:endParaRPr lang="en-US"/>
        </a:p>
      </dgm:t>
    </dgm:pt>
    <dgm:pt modelId="{3A6BBEFA-8D34-472A-A883-8A00FE719B3B}" type="pres">
      <dgm:prSet presAssocID="{34BEF3FD-7C3A-4FA1-9A3B-C3F74861F0AA}" presName="node" presStyleLbl="node1" presStyleIdx="0" presStyleCnt="2">
        <dgm:presLayoutVars>
          <dgm:bulletEnabled val="1"/>
        </dgm:presLayoutVars>
      </dgm:prSet>
      <dgm:spPr/>
      <dgm:t>
        <a:bodyPr/>
        <a:lstStyle/>
        <a:p>
          <a:endParaRPr lang="en-US"/>
        </a:p>
      </dgm:t>
    </dgm:pt>
    <dgm:pt modelId="{6BA88AF4-F276-4C3D-89BD-890B0BE4CCEB}" type="pres">
      <dgm:prSet presAssocID="{2A5B1F36-2A0D-4C70-A2C2-733EA60A2292}" presName="sibTrans" presStyleCnt="0"/>
      <dgm:spPr/>
    </dgm:pt>
    <dgm:pt modelId="{27498166-FAAE-4607-ADF1-ABDFA72BB732}" type="pres">
      <dgm:prSet presAssocID="{3D034C7D-9EB6-45D7-BB2B-6F9C001DE68D}" presName="node" presStyleLbl="node1" presStyleIdx="1" presStyleCnt="2">
        <dgm:presLayoutVars>
          <dgm:bulletEnabled val="1"/>
        </dgm:presLayoutVars>
      </dgm:prSet>
      <dgm:spPr/>
      <dgm:t>
        <a:bodyPr/>
        <a:lstStyle/>
        <a:p>
          <a:endParaRPr lang="en-US"/>
        </a:p>
      </dgm:t>
    </dgm:pt>
  </dgm:ptLst>
  <dgm:cxnLst>
    <dgm:cxn modelId="{70432E6D-3D31-4225-ABCD-1AE8A36A19F3}" type="presOf" srcId="{F6C8681A-6CF4-4B5C-9FA5-A7B8C1D8ED75}" destId="{C29840FB-DF4B-4FCA-B958-5630ADD38BEF}" srcOrd="0" destOrd="0" presId="urn:microsoft.com/office/officeart/2005/8/layout/default"/>
    <dgm:cxn modelId="{44BB76C0-0DBB-47C9-B0F3-6BD7CA59A0C6}" srcId="{F6C8681A-6CF4-4B5C-9FA5-A7B8C1D8ED75}" destId="{3D034C7D-9EB6-45D7-BB2B-6F9C001DE68D}" srcOrd="1" destOrd="0" parTransId="{5E7E859E-EDA1-48D2-BE8B-D136A5C0CE52}" sibTransId="{3C906CF7-8F2A-4B3D-90DF-2FE33F724A57}"/>
    <dgm:cxn modelId="{8D612033-D4CB-4CCF-8231-39848A1FD3FC}" type="presOf" srcId="{3D034C7D-9EB6-45D7-BB2B-6F9C001DE68D}" destId="{27498166-FAAE-4607-ADF1-ABDFA72BB732}" srcOrd="0" destOrd="0" presId="urn:microsoft.com/office/officeart/2005/8/layout/default"/>
    <dgm:cxn modelId="{06285155-BEEE-40C4-B16C-91A35F17FD24}" type="presOf" srcId="{34BEF3FD-7C3A-4FA1-9A3B-C3F74861F0AA}" destId="{3A6BBEFA-8D34-472A-A883-8A00FE719B3B}" srcOrd="0" destOrd="0" presId="urn:microsoft.com/office/officeart/2005/8/layout/default"/>
    <dgm:cxn modelId="{A5CBCB10-6E9A-45BA-90BD-E5440E23291E}" srcId="{F6C8681A-6CF4-4B5C-9FA5-A7B8C1D8ED75}" destId="{34BEF3FD-7C3A-4FA1-9A3B-C3F74861F0AA}" srcOrd="0" destOrd="0" parTransId="{BFEA7B8B-56A3-46EC-9C9E-C5B84436F77B}" sibTransId="{2A5B1F36-2A0D-4C70-A2C2-733EA60A2292}"/>
    <dgm:cxn modelId="{6953B53E-29D9-4118-877E-6DDD310F0298}" type="presParOf" srcId="{C29840FB-DF4B-4FCA-B958-5630ADD38BEF}" destId="{3A6BBEFA-8D34-472A-A883-8A00FE719B3B}" srcOrd="0" destOrd="0" presId="urn:microsoft.com/office/officeart/2005/8/layout/default"/>
    <dgm:cxn modelId="{AD7543E4-9B00-4AD1-84DB-5B38C83FAC79}" type="presParOf" srcId="{C29840FB-DF4B-4FCA-B958-5630ADD38BEF}" destId="{6BA88AF4-F276-4C3D-89BD-890B0BE4CCEB}" srcOrd="1" destOrd="0" presId="urn:microsoft.com/office/officeart/2005/8/layout/default"/>
    <dgm:cxn modelId="{65D1AF0A-AE88-4BA1-98C8-4DBDE7ECD6C0}" type="presParOf" srcId="{C29840FB-DF4B-4FCA-B958-5630ADD38BEF}" destId="{27498166-FAAE-4607-ADF1-ABDFA72BB732}"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9BF785-2990-4A69-BE7F-86C993F88294}" type="doc">
      <dgm:prSet loTypeId="urn:diagrams.loki3.com/VaryingWidthList" loCatId="list" qsTypeId="urn:microsoft.com/office/officeart/2005/8/quickstyle/simple1" qsCatId="simple" csTypeId="urn:microsoft.com/office/officeart/2005/8/colors/accent2_2" csCatId="accent2" phldr="1"/>
      <dgm:spPr/>
    </dgm:pt>
    <dgm:pt modelId="{75A63CD0-13AD-4109-9444-D0E2F9091931}">
      <dgm:prSet phldrT="[Text]"/>
      <dgm:spPr/>
      <dgm:t>
        <a:bodyPr/>
        <a:lstStyle/>
        <a:p>
          <a:r>
            <a:rPr lang="en-US" dirty="0"/>
            <a:t>Identity Sync</a:t>
          </a:r>
        </a:p>
      </dgm:t>
    </dgm:pt>
    <dgm:pt modelId="{0F375B34-60A4-44C1-80C8-C0F4C7F212AB}" type="parTrans" cxnId="{703A4510-250A-4A5E-97DB-74A20CE86A87}">
      <dgm:prSet/>
      <dgm:spPr/>
      <dgm:t>
        <a:bodyPr/>
        <a:lstStyle/>
        <a:p>
          <a:endParaRPr lang="en-US"/>
        </a:p>
      </dgm:t>
    </dgm:pt>
    <dgm:pt modelId="{75BF1DBB-9B51-4608-BA5C-63FAF9145266}" type="sibTrans" cxnId="{703A4510-250A-4A5E-97DB-74A20CE86A87}">
      <dgm:prSet/>
      <dgm:spPr/>
      <dgm:t>
        <a:bodyPr/>
        <a:lstStyle/>
        <a:p>
          <a:endParaRPr lang="en-US"/>
        </a:p>
      </dgm:t>
    </dgm:pt>
    <dgm:pt modelId="{4E5E3BFF-BEC4-4DFC-BFE0-6190ED75B682}">
      <dgm:prSet phldrT="[Text]"/>
      <dgm:spPr/>
      <dgm:t>
        <a:bodyPr/>
        <a:lstStyle/>
        <a:p>
          <a:r>
            <a:rPr lang="en-US" dirty="0" err="1"/>
            <a:t>Identity+Password</a:t>
          </a:r>
          <a:r>
            <a:rPr lang="en-US" dirty="0"/>
            <a:t> Sync</a:t>
          </a:r>
        </a:p>
      </dgm:t>
    </dgm:pt>
    <dgm:pt modelId="{F0337BF9-715E-4B70-B8E6-FF72E2607AA4}" type="parTrans" cxnId="{39B36175-004F-44A0-B9B2-DC63A4B356E5}">
      <dgm:prSet/>
      <dgm:spPr/>
      <dgm:t>
        <a:bodyPr/>
        <a:lstStyle/>
        <a:p>
          <a:endParaRPr lang="en-US"/>
        </a:p>
      </dgm:t>
    </dgm:pt>
    <dgm:pt modelId="{C62266A7-75B0-4843-B636-30BE81CD7EE7}" type="sibTrans" cxnId="{39B36175-004F-44A0-B9B2-DC63A4B356E5}">
      <dgm:prSet/>
      <dgm:spPr/>
      <dgm:t>
        <a:bodyPr/>
        <a:lstStyle/>
        <a:p>
          <a:endParaRPr lang="en-US"/>
        </a:p>
      </dgm:t>
    </dgm:pt>
    <dgm:pt modelId="{31B67AD8-BD34-47A1-B41A-01FB99139699}">
      <dgm:prSet phldrT="[Text]"/>
      <dgm:spPr/>
      <dgm:t>
        <a:bodyPr/>
        <a:lstStyle/>
        <a:p>
          <a:r>
            <a:rPr lang="en-US" dirty="0" err="1"/>
            <a:t>Identity+Password</a:t>
          </a:r>
          <a:r>
            <a:rPr lang="en-US" dirty="0"/>
            <a:t> Sync w/ </a:t>
          </a:r>
          <a:r>
            <a:rPr lang="en-US" dirty="0" err="1"/>
            <a:t>Writeback</a:t>
          </a:r>
          <a:endParaRPr lang="en-US" dirty="0"/>
        </a:p>
      </dgm:t>
    </dgm:pt>
    <dgm:pt modelId="{B934B28F-21B5-4DBD-81D5-47436E455C43}" type="parTrans" cxnId="{DE847A59-7971-4637-940E-85F9709B7282}">
      <dgm:prSet/>
      <dgm:spPr/>
      <dgm:t>
        <a:bodyPr/>
        <a:lstStyle/>
        <a:p>
          <a:endParaRPr lang="en-US"/>
        </a:p>
      </dgm:t>
    </dgm:pt>
    <dgm:pt modelId="{C741B5D1-68A4-4766-AFDE-2E36C1F524A1}" type="sibTrans" cxnId="{DE847A59-7971-4637-940E-85F9709B7282}">
      <dgm:prSet/>
      <dgm:spPr/>
      <dgm:t>
        <a:bodyPr/>
        <a:lstStyle/>
        <a:p>
          <a:endParaRPr lang="en-US"/>
        </a:p>
      </dgm:t>
    </dgm:pt>
    <dgm:pt modelId="{8890A8DC-C593-4BE4-907A-C129C5B40714}" type="pres">
      <dgm:prSet presAssocID="{659BF785-2990-4A69-BE7F-86C993F88294}" presName="Name0" presStyleCnt="0">
        <dgm:presLayoutVars>
          <dgm:resizeHandles/>
        </dgm:presLayoutVars>
      </dgm:prSet>
      <dgm:spPr/>
    </dgm:pt>
    <dgm:pt modelId="{8FF26A96-A7CF-4EA3-AC17-51451297606B}" type="pres">
      <dgm:prSet presAssocID="{75A63CD0-13AD-4109-9444-D0E2F9091931}" presName="text" presStyleLbl="node1" presStyleIdx="0" presStyleCnt="3">
        <dgm:presLayoutVars>
          <dgm:bulletEnabled val="1"/>
        </dgm:presLayoutVars>
      </dgm:prSet>
      <dgm:spPr/>
      <dgm:t>
        <a:bodyPr/>
        <a:lstStyle/>
        <a:p>
          <a:endParaRPr lang="en-US"/>
        </a:p>
      </dgm:t>
    </dgm:pt>
    <dgm:pt modelId="{AE86A324-391A-43AB-A159-A92AA72EA238}" type="pres">
      <dgm:prSet presAssocID="{75BF1DBB-9B51-4608-BA5C-63FAF9145266}" presName="space" presStyleCnt="0"/>
      <dgm:spPr/>
    </dgm:pt>
    <dgm:pt modelId="{CCEA2E33-D919-4FE6-8DCC-43BA9D9634A1}" type="pres">
      <dgm:prSet presAssocID="{4E5E3BFF-BEC4-4DFC-BFE0-6190ED75B682}" presName="text" presStyleLbl="node1" presStyleIdx="1" presStyleCnt="3">
        <dgm:presLayoutVars>
          <dgm:bulletEnabled val="1"/>
        </dgm:presLayoutVars>
      </dgm:prSet>
      <dgm:spPr/>
      <dgm:t>
        <a:bodyPr/>
        <a:lstStyle/>
        <a:p>
          <a:endParaRPr lang="en-US"/>
        </a:p>
      </dgm:t>
    </dgm:pt>
    <dgm:pt modelId="{0B6C6239-4AD1-47F2-BB9C-39A0208E0118}" type="pres">
      <dgm:prSet presAssocID="{C62266A7-75B0-4843-B636-30BE81CD7EE7}" presName="space" presStyleCnt="0"/>
      <dgm:spPr/>
    </dgm:pt>
    <dgm:pt modelId="{90E73063-CE58-453A-B700-A9498B91D6E5}" type="pres">
      <dgm:prSet presAssocID="{31B67AD8-BD34-47A1-B41A-01FB99139699}" presName="text" presStyleLbl="node1" presStyleIdx="2" presStyleCnt="3">
        <dgm:presLayoutVars>
          <dgm:bulletEnabled val="1"/>
        </dgm:presLayoutVars>
      </dgm:prSet>
      <dgm:spPr/>
      <dgm:t>
        <a:bodyPr/>
        <a:lstStyle/>
        <a:p>
          <a:endParaRPr lang="en-US"/>
        </a:p>
      </dgm:t>
    </dgm:pt>
  </dgm:ptLst>
  <dgm:cxnLst>
    <dgm:cxn modelId="{BD25DDC7-B9BA-4549-AE3F-E2CFE61842D4}" type="presOf" srcId="{4E5E3BFF-BEC4-4DFC-BFE0-6190ED75B682}" destId="{CCEA2E33-D919-4FE6-8DCC-43BA9D9634A1}" srcOrd="0" destOrd="0" presId="urn:diagrams.loki3.com/VaryingWidthList"/>
    <dgm:cxn modelId="{7CAEADB7-B12A-4DF6-A7D0-9F79853A4DD1}" type="presOf" srcId="{659BF785-2990-4A69-BE7F-86C993F88294}" destId="{8890A8DC-C593-4BE4-907A-C129C5B40714}" srcOrd="0" destOrd="0" presId="urn:diagrams.loki3.com/VaryingWidthList"/>
    <dgm:cxn modelId="{C3BB09B6-F273-4B04-BDF6-6809D70368E0}" type="presOf" srcId="{75A63CD0-13AD-4109-9444-D0E2F9091931}" destId="{8FF26A96-A7CF-4EA3-AC17-51451297606B}" srcOrd="0" destOrd="0" presId="urn:diagrams.loki3.com/VaryingWidthList"/>
    <dgm:cxn modelId="{703A4510-250A-4A5E-97DB-74A20CE86A87}" srcId="{659BF785-2990-4A69-BE7F-86C993F88294}" destId="{75A63CD0-13AD-4109-9444-D0E2F9091931}" srcOrd="0" destOrd="0" parTransId="{0F375B34-60A4-44C1-80C8-C0F4C7F212AB}" sibTransId="{75BF1DBB-9B51-4608-BA5C-63FAF9145266}"/>
    <dgm:cxn modelId="{39B36175-004F-44A0-B9B2-DC63A4B356E5}" srcId="{659BF785-2990-4A69-BE7F-86C993F88294}" destId="{4E5E3BFF-BEC4-4DFC-BFE0-6190ED75B682}" srcOrd="1" destOrd="0" parTransId="{F0337BF9-715E-4B70-B8E6-FF72E2607AA4}" sibTransId="{C62266A7-75B0-4843-B636-30BE81CD7EE7}"/>
    <dgm:cxn modelId="{DE847A59-7971-4637-940E-85F9709B7282}" srcId="{659BF785-2990-4A69-BE7F-86C993F88294}" destId="{31B67AD8-BD34-47A1-B41A-01FB99139699}" srcOrd="2" destOrd="0" parTransId="{B934B28F-21B5-4DBD-81D5-47436E455C43}" sibTransId="{C741B5D1-68A4-4766-AFDE-2E36C1F524A1}"/>
    <dgm:cxn modelId="{0D4E54B5-0F81-4A4F-8860-040EFE3A52D9}" type="presOf" srcId="{31B67AD8-BD34-47A1-B41A-01FB99139699}" destId="{90E73063-CE58-453A-B700-A9498B91D6E5}" srcOrd="0" destOrd="0" presId="urn:diagrams.loki3.com/VaryingWidthList"/>
    <dgm:cxn modelId="{59A37C3E-2BBD-46EE-8185-1AD275E7DF70}" type="presParOf" srcId="{8890A8DC-C593-4BE4-907A-C129C5B40714}" destId="{8FF26A96-A7CF-4EA3-AC17-51451297606B}" srcOrd="0" destOrd="0" presId="urn:diagrams.loki3.com/VaryingWidthList"/>
    <dgm:cxn modelId="{A11A68EC-F403-4E33-9C8C-FD98FE892F84}" type="presParOf" srcId="{8890A8DC-C593-4BE4-907A-C129C5B40714}" destId="{AE86A324-391A-43AB-A159-A92AA72EA238}" srcOrd="1" destOrd="0" presId="urn:diagrams.loki3.com/VaryingWidthList"/>
    <dgm:cxn modelId="{A04620CC-05DE-4D09-B670-A51572B748DB}" type="presParOf" srcId="{8890A8DC-C593-4BE4-907A-C129C5B40714}" destId="{CCEA2E33-D919-4FE6-8DCC-43BA9D9634A1}" srcOrd="2" destOrd="0" presId="urn:diagrams.loki3.com/VaryingWidthList"/>
    <dgm:cxn modelId="{36C882F8-A2BA-4631-A89A-706891805C39}" type="presParOf" srcId="{8890A8DC-C593-4BE4-907A-C129C5B40714}" destId="{0B6C6239-4AD1-47F2-BB9C-39A0208E0118}" srcOrd="3" destOrd="0" presId="urn:diagrams.loki3.com/VaryingWidthList"/>
    <dgm:cxn modelId="{37630DAA-EE99-4A27-973F-CA8CFDED3E8A}" type="presParOf" srcId="{8890A8DC-C593-4BE4-907A-C129C5B40714}" destId="{90E73063-CE58-453A-B700-A9498B91D6E5}"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EBB3CE-4CAC-4E51-B257-88F0CACB78A6}" type="datetimeFigureOut">
              <a:rPr lang="en-US" smtClean="0"/>
              <a:t>5/7/2017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E12D6C-B1BD-4CEC-B4D3-8C920E09D550}" type="slidenum">
              <a:rPr lang="en-US" smtClean="0"/>
              <a:t>‹#›</a:t>
            </a:fld>
            <a:endParaRPr lang="en-US"/>
          </a:p>
        </p:txBody>
      </p:sp>
    </p:spTree>
    <p:extLst>
      <p:ext uri="{BB962C8B-B14F-4D97-AF65-F5344CB8AC3E}">
        <p14:creationId xmlns:p14="http://schemas.microsoft.com/office/powerpoint/2010/main" val="292648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447167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788641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Inform the students about the pros and cons of each method and why they would consider one over the other.</a:t>
            </a:r>
          </a:p>
        </p:txBody>
      </p:sp>
      <p:sp>
        <p:nvSpPr>
          <p:cNvPr id="4" name="Slide Number Placeholder 3"/>
          <p:cNvSpPr>
            <a:spLocks noGrp="1"/>
          </p:cNvSpPr>
          <p:nvPr>
            <p:ph type="sldNum" sz="quarter" idx="10"/>
          </p:nvPr>
        </p:nvSpPr>
        <p:spPr/>
        <p:txBody>
          <a:bodyPr/>
          <a:lstStyle/>
          <a:p>
            <a:fld id="{2EE12D6C-B1BD-4CEC-B4D3-8C920E09D550}"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603217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slide shows the types of users who can exist in a Directory</a:t>
            </a:r>
          </a:p>
        </p:txBody>
      </p:sp>
      <p:sp>
        <p:nvSpPr>
          <p:cNvPr id="4" name="Slide Number Placeholder 3"/>
          <p:cNvSpPr>
            <a:spLocks noGrp="1"/>
          </p:cNvSpPr>
          <p:nvPr>
            <p:ph type="sldNum" sz="quarter" idx="10"/>
          </p:nvPr>
        </p:nvSpPr>
        <p:spPr/>
        <p:txBody>
          <a:bodyPr/>
          <a:lstStyle/>
          <a:p>
            <a:fld id="{2EE12D6C-B1BD-4CEC-B4D3-8C920E09D550}"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2020681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56245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What are some examples of extra properties that you many need to store or retrieve for a user in Azure AD?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time permits, you can talk about how you can extend ASP.NET Identity to pull in additional graph properties as part of your identity payload after authenticating your user.</a:t>
            </a:r>
          </a:p>
        </p:txBody>
      </p:sp>
      <p:sp>
        <p:nvSpPr>
          <p:cNvPr id="4" name="Slide Number Placeholder 3"/>
          <p:cNvSpPr>
            <a:spLocks noGrp="1"/>
          </p:cNvSpPr>
          <p:nvPr>
            <p:ph type="sldNum" sz="quarter" idx="10"/>
          </p:nvPr>
        </p:nvSpPr>
        <p:spPr/>
        <p:txBody>
          <a:bodyPr/>
          <a:lstStyle/>
          <a:p>
            <a:fld id="{2EE12D6C-B1BD-4CEC-B4D3-8C920E09D550}"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3967986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44106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4117261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An easy way to describe the MFA apps is to use the RSA key fobs as an example. This is in common use in the enterprise and many students may have already seen or heard of these as a MFA option.</a:t>
            </a:r>
          </a:p>
        </p:txBody>
      </p:sp>
      <p:sp>
        <p:nvSpPr>
          <p:cNvPr id="4" name="Slide Number Placeholder 3"/>
          <p:cNvSpPr>
            <a:spLocks noGrp="1"/>
          </p:cNvSpPr>
          <p:nvPr>
            <p:ph type="sldNum" sz="quarter" idx="10"/>
          </p:nvPr>
        </p:nvSpPr>
        <p:spPr/>
        <p:txBody>
          <a:bodyPr/>
          <a:lstStyle/>
          <a:p>
            <a:fld id="{2EE12D6C-B1BD-4CEC-B4D3-8C920E09D550}"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2378990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3448148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2EE12D6C-B1BD-4CEC-B4D3-8C920E09D550}"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003559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277400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322060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don’t have to spend time discussing AD on this slide as the very next slide will go deeper into the benefits.</a:t>
            </a:r>
          </a:p>
        </p:txBody>
      </p:sp>
      <p:sp>
        <p:nvSpPr>
          <p:cNvPr id="4" name="Slide Number Placeholder 3"/>
          <p:cNvSpPr>
            <a:spLocks noGrp="1"/>
          </p:cNvSpPr>
          <p:nvPr>
            <p:ph type="sldNum" sz="quarter" idx="10"/>
          </p:nvPr>
        </p:nvSpPr>
        <p:spPr/>
        <p:txBody>
          <a:bodyPr/>
          <a:lstStyle/>
          <a:p>
            <a:fld id="{2EE12D6C-B1BD-4CEC-B4D3-8C920E09D550}"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3258831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2409643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2839881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slide is a simple introduction to the next three lessons.</a:t>
            </a:r>
          </a:p>
        </p:txBody>
      </p:sp>
      <p:sp>
        <p:nvSpPr>
          <p:cNvPr id="4" name="Slide Number Placeholder 3"/>
          <p:cNvSpPr>
            <a:spLocks noGrp="1"/>
          </p:cNvSpPr>
          <p:nvPr>
            <p:ph type="sldNum" sz="quarter" idx="10"/>
          </p:nvPr>
        </p:nvSpPr>
        <p:spPr/>
        <p:txBody>
          <a:bodyPr/>
          <a:lstStyle/>
          <a:p>
            <a:fld id="{2EE12D6C-B1BD-4CEC-B4D3-8C920E09D550}"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3363008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18487339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2EE12D6C-B1BD-4CEC-B4D3-8C920E09D550}"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10: Securing Azure Web Applications</a:t>
            </a:r>
          </a:p>
        </p:txBody>
      </p:sp>
    </p:spTree>
    <p:extLst>
      <p:ext uri="{BB962C8B-B14F-4D97-AF65-F5344CB8AC3E}">
        <p14:creationId xmlns:p14="http://schemas.microsoft.com/office/powerpoint/2010/main" val="420209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3669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3051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667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473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19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845156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043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3914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5334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960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1802805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850901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6228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10</a:t>
            </a:r>
          </a:p>
        </p:txBody>
      </p:sp>
      <p:sp>
        <p:nvSpPr>
          <p:cNvPr id="3" name="Subtitle 2"/>
          <p:cNvSpPr>
            <a:spLocks noGrp="1"/>
          </p:cNvSpPr>
          <p:nvPr>
            <p:ph type="subTitle" sz="quarter" idx="1"/>
          </p:nvPr>
        </p:nvSpPr>
        <p:spPr/>
        <p:txBody>
          <a:bodyPr/>
          <a:lstStyle/>
          <a:p>
            <a:r>
              <a:rPr lang="en-US"/>
              <a:t>Securing Azure Web Applications
</a:t>
            </a:r>
          </a:p>
        </p:txBody>
      </p:sp>
    </p:spTree>
    <p:extLst>
      <p:ext uri="{BB962C8B-B14F-4D97-AF65-F5344CB8AC3E}">
        <p14:creationId xmlns:p14="http://schemas.microsoft.com/office/powerpoint/2010/main" val="2510700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e6231f24-e381-4ff7-8d59-16a79e3fe5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Directories (cont.)</a:t>
            </a:r>
          </a:p>
        </p:txBody>
      </p:sp>
      <p:sp>
        <p:nvSpPr>
          <p:cNvPr id="4" name="Title 3"/>
          <p:cNvSpPr txBox="1">
            <a:spLocks/>
          </p:cNvSpPr>
          <p:nvPr/>
        </p:nvSpPr>
        <p:spPr bwMode="auto">
          <a:xfrm>
            <a:off x="1792288" y="5584379"/>
            <a:ext cx="5486400" cy="566738"/>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lvl="0" algn="ctr">
              <a:lnSpc>
                <a:spcPct val="100000"/>
              </a:lnSpc>
            </a:pPr>
            <a:r>
              <a:rPr lang="en-US" sz="2000" b="0">
                <a:solidFill>
                  <a:srgbClr val="000000"/>
                </a:solidFill>
                <a:latin typeface="Verdana" pitchFamily="34" charset="0"/>
                <a:cs typeface="Arial" charset="0"/>
              </a:rPr>
              <a:t>Options for syncing an existing directory with Azure AD</a:t>
            </a:r>
            <a:endParaRPr lang="en-US" sz="2000" b="0" dirty="0">
              <a:solidFill>
                <a:srgbClr val="000000"/>
              </a:solidFill>
              <a:latin typeface="Verdana" pitchFamily="34" charset="0"/>
              <a:cs typeface="Arial" charset="0"/>
            </a:endParaRPr>
          </a:p>
        </p:txBody>
      </p:sp>
      <p:graphicFrame>
        <p:nvGraphicFramePr>
          <p:cNvPr id="5" name="Content Placeholder 1"/>
          <p:cNvGraphicFramePr>
            <a:graphicFrameLocks/>
          </p:cNvGraphicFramePr>
          <p:nvPr>
            <p:extLst>
              <p:ext uri="{D42A27DB-BD31-4B8C-83A1-F6EECF244321}">
                <p14:modId xmlns:p14="http://schemas.microsoft.com/office/powerpoint/2010/main" val="2778621125"/>
              </p:ext>
            </p:extLst>
          </p:nvPr>
        </p:nvGraphicFramePr>
        <p:xfrm>
          <a:off x="1792288" y="1226730"/>
          <a:ext cx="5486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5636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Directory Users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add users to your directory with a unique user name or by using their Microsoft account</a:t>
            </a:r>
          </a:p>
          <a:p>
            <a:pPr lvl="1"/>
            <a:r>
              <a:rPr lang="en-US" b="0" kern="0">
                <a:solidFill>
                  <a:srgbClr val="000000"/>
                </a:solidFill>
              </a:rPr>
              <a:t>The SSO portal allows them to sign in with either of them</a:t>
            </a:r>
          </a:p>
          <a:p>
            <a:pPr lvl="0"/>
            <a:r>
              <a:rPr lang="en-US" b="0" kern="0">
                <a:solidFill>
                  <a:srgbClr val="000000"/>
                </a:solidFill>
              </a:rPr>
              <a:t>When integrating with a third-party you can enable one of following two types of single sign-on support:</a:t>
            </a:r>
          </a:p>
          <a:p>
            <a:pPr lvl="1"/>
            <a:r>
              <a:rPr lang="en-US" b="0" kern="0">
                <a:solidFill>
                  <a:srgbClr val="000000"/>
                </a:solidFill>
              </a:rPr>
              <a:t>Users use their Azure AD account to sign into the third-party service</a:t>
            </a:r>
          </a:p>
          <a:p>
            <a:pPr lvl="1"/>
            <a:r>
              <a:rPr lang="en-US" b="0" kern="0">
                <a:solidFill>
                  <a:srgbClr val="000000"/>
                </a:solidFill>
              </a:rPr>
              <a:t>User authenticate with their third-party service account and it’s information is stored securely and associated with their Azure AD account</a:t>
            </a:r>
            <a:endParaRPr lang="en-US" b="0" kern="0" dirty="0">
              <a:solidFill>
                <a:srgbClr val="000000"/>
              </a:solidFill>
            </a:endParaRPr>
          </a:p>
        </p:txBody>
      </p:sp>
    </p:spTree>
    <p:extLst>
      <p:ext uri="{BB962C8B-B14F-4D97-AF65-F5344CB8AC3E}">
        <p14:creationId xmlns:p14="http://schemas.microsoft.com/office/powerpoint/2010/main" val="314891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750974d7-d03f-4c07-a8a9-577666b9c6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Directory Users (cont.)</a:t>
            </a:r>
          </a:p>
        </p:txBody>
      </p:sp>
      <p:sp>
        <p:nvSpPr>
          <p:cNvPr id="4" name="Rectangle 3"/>
          <p:cNvSpPr/>
          <p:nvPr/>
        </p:nvSpPr>
        <p:spPr bwMode="auto">
          <a:xfrm>
            <a:off x="542109" y="1332411"/>
            <a:ext cx="8059783" cy="518595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b="0">
              <a:solidFill>
                <a:srgbClr val="000000"/>
              </a:solidFill>
              <a:latin typeface="Verdana" pitchFamily="34" charset="0"/>
            </a:endParaRPr>
          </a:p>
        </p:txBody>
      </p:sp>
      <p:sp>
        <p:nvSpPr>
          <p:cNvPr id="5" name="TextBox 4"/>
          <p:cNvSpPr txBox="1"/>
          <p:nvPr/>
        </p:nvSpPr>
        <p:spPr>
          <a:xfrm>
            <a:off x="3317966" y="1358537"/>
            <a:ext cx="2508069" cy="369332"/>
          </a:xfrm>
          <a:prstGeom prst="rect">
            <a:avLst/>
          </a:prstGeom>
          <a:noFill/>
        </p:spPr>
        <p:txBody>
          <a:bodyPr wrap="square" rtlCol="0">
            <a:spAutoFit/>
          </a:bodyPr>
          <a:lstStyle/>
          <a:p>
            <a:pPr lvl="0" algn="ctr"/>
            <a:r>
              <a:rPr lang="en-US">
                <a:solidFill>
                  <a:srgbClr val="000000"/>
                </a:solidFill>
                <a:latin typeface="Segoe Light" panose="020B0302040504020203" pitchFamily="34" charset="0"/>
              </a:rPr>
              <a:t>Directory</a:t>
            </a:r>
            <a:endParaRPr lang="en-US" dirty="0">
              <a:solidFill>
                <a:srgbClr val="000000"/>
              </a:solidFill>
              <a:latin typeface="Segoe Light" panose="020B0302040504020203" pitchFamily="34" charset="0"/>
            </a:endParaRPr>
          </a:p>
        </p:txBody>
      </p:sp>
      <p:sp>
        <p:nvSpPr>
          <p:cNvPr id="6" name="Snip Same Side Corner Rectangle 5"/>
          <p:cNvSpPr/>
          <p:nvPr/>
        </p:nvSpPr>
        <p:spPr bwMode="auto">
          <a:xfrm rot="5400000">
            <a:off x="452299" y="2215791"/>
            <a:ext cx="4362999" cy="3876402"/>
          </a:xfrm>
          <a:prstGeom prst="snip2SameRect">
            <a:avLst/>
          </a:prstGeom>
          <a:noFill/>
          <a:ln>
            <a:solidFill>
              <a:srgbClr val="00B050"/>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182880" tIns="45720" rIns="182880" bIns="45720" numCol="1" rtlCol="0" anchor="ctr" anchorCtr="0" compatLnSpc="1">
            <a:prstTxWarp prst="textNoShape">
              <a:avLst/>
            </a:prstTxWarp>
          </a:bodyPr>
          <a:lstStyle/>
          <a:p>
            <a:pPr lvl="0" algn="ctr" eaLnBrk="0" hangingPunct="0"/>
            <a:r>
              <a:rPr lang="en-US" b="0">
                <a:solidFill>
                  <a:srgbClr val="000000"/>
                </a:solidFill>
                <a:latin typeface="Segoe Light" panose="020B0302040504020203" pitchFamily="34" charset="0"/>
              </a:rPr>
              <a:t>Users synced from existing Active Directory</a:t>
            </a:r>
            <a:endParaRPr lang="en-US" b="0" dirty="0">
              <a:solidFill>
                <a:srgbClr val="000000"/>
              </a:solidFill>
              <a:latin typeface="Segoe Light" panose="020B0302040504020203" pitchFamily="34" charset="0"/>
            </a:endParaRPr>
          </a:p>
        </p:txBody>
      </p:sp>
      <p:sp>
        <p:nvSpPr>
          <p:cNvPr id="7" name="Snip Diagonal Corner Rectangle 6"/>
          <p:cNvSpPr/>
          <p:nvPr/>
        </p:nvSpPr>
        <p:spPr bwMode="auto">
          <a:xfrm>
            <a:off x="5434149" y="1972492"/>
            <a:ext cx="2795451" cy="1515291"/>
          </a:xfrm>
          <a:prstGeom prst="snip2DiagRect">
            <a:avLst/>
          </a:prstGeom>
          <a:ln>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US" b="0">
                <a:solidFill>
                  <a:srgbClr val="000000"/>
                </a:solidFill>
                <a:latin typeface="Segoe Light" panose="020B0302040504020203" pitchFamily="34" charset="0"/>
              </a:rPr>
              <a:t>Users created in Azure AD</a:t>
            </a:r>
            <a:endParaRPr lang="en-US" b="0" dirty="0">
              <a:solidFill>
                <a:srgbClr val="000000"/>
              </a:solidFill>
              <a:latin typeface="Segoe Light" panose="020B0302040504020203" pitchFamily="34" charset="0"/>
            </a:endParaRPr>
          </a:p>
        </p:txBody>
      </p:sp>
      <p:sp>
        <p:nvSpPr>
          <p:cNvPr id="8" name="Snip Single Corner Rectangle 7"/>
          <p:cNvSpPr/>
          <p:nvPr/>
        </p:nvSpPr>
        <p:spPr bwMode="auto">
          <a:xfrm>
            <a:off x="5434148" y="3971109"/>
            <a:ext cx="2795451" cy="2168434"/>
          </a:xfrm>
          <a:prstGeom prst="snip1Rect">
            <a:avLst/>
          </a:prstGeom>
          <a:ln>
            <a:solidFill>
              <a:srgbClr val="7030A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US" b="0">
                <a:solidFill>
                  <a:srgbClr val="000000"/>
                </a:solidFill>
                <a:latin typeface="Segoe Light" panose="020B0302040504020203" pitchFamily="34" charset="0"/>
              </a:rPr>
              <a:t>Third-party accounts</a:t>
            </a:r>
            <a:endParaRPr lang="en-US" b="0" dirty="0">
              <a:solidFill>
                <a:srgbClr val="000000"/>
              </a:solidFill>
              <a:latin typeface="Segoe Light" panose="020B0302040504020203" pitchFamily="34" charset="0"/>
            </a:endParaRPr>
          </a:p>
        </p:txBody>
      </p:sp>
    </p:spTree>
    <p:extLst>
      <p:ext uri="{BB962C8B-B14F-4D97-AF65-F5344CB8AC3E}">
        <p14:creationId xmlns:p14="http://schemas.microsoft.com/office/powerpoint/2010/main" val="663525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dfaeac2-bf3b-4f65-a93c-9bac11617c9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 in Azure AD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Your organization’s application can be integrated to your Azure AD instance to support the following features:</a:t>
            </a:r>
          </a:p>
          <a:p>
            <a:pPr lvl="1"/>
            <a:r>
              <a:rPr lang="en-US" kern="0">
                <a:solidFill>
                  <a:srgbClr val="000000"/>
                </a:solidFill>
              </a:rPr>
              <a:t>Single Sign-On (SSO) </a:t>
            </a:r>
            <a:r>
              <a:rPr lang="en-US" b="0" kern="0">
                <a:solidFill>
                  <a:srgbClr val="000000"/>
                </a:solidFill>
              </a:rPr>
              <a:t>for your organizational users to have immediate access to the application without extra credentials</a:t>
            </a:r>
          </a:p>
          <a:p>
            <a:pPr lvl="1"/>
            <a:r>
              <a:rPr lang="en-US" kern="0">
                <a:solidFill>
                  <a:srgbClr val="000000"/>
                </a:solidFill>
              </a:rPr>
              <a:t>User Provisioning </a:t>
            </a:r>
            <a:r>
              <a:rPr lang="en-US" b="0" kern="0">
                <a:solidFill>
                  <a:srgbClr val="000000"/>
                </a:solidFill>
              </a:rPr>
              <a:t>so your application’s accounts can be synced with your organization’s accounts.</a:t>
            </a:r>
          </a:p>
          <a:p>
            <a:pPr lvl="1"/>
            <a:r>
              <a:rPr lang="en-US" kern="0">
                <a:solidFill>
                  <a:srgbClr val="000000"/>
                </a:solidFill>
              </a:rPr>
              <a:t>Access Panel </a:t>
            </a:r>
            <a:r>
              <a:rPr lang="en-US" b="0" kern="0">
                <a:solidFill>
                  <a:srgbClr val="000000"/>
                </a:solidFill>
              </a:rPr>
              <a:t>for your users to be able to discover your SSO supported applications.</a:t>
            </a:r>
            <a:endParaRPr lang="en-US" b="0" kern="0" dirty="0">
              <a:solidFill>
                <a:srgbClr val="000000"/>
              </a:solidFill>
            </a:endParaRPr>
          </a:p>
        </p:txBody>
      </p:sp>
    </p:spTree>
    <p:extLst>
      <p:ext uri="{BB962C8B-B14F-4D97-AF65-F5344CB8AC3E}">
        <p14:creationId xmlns:p14="http://schemas.microsoft.com/office/powerpoint/2010/main" val="381658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3026247-7bc7-4356-8b66-2c22dbdece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Graph</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AD Graph provides programmatic access to your directory through REST API endpoints</a:t>
            </a:r>
          </a:p>
          <a:p>
            <a:pPr lvl="1"/>
            <a:r>
              <a:rPr lang="en-US" b="0" kern="0">
                <a:solidFill>
                  <a:srgbClr val="000000"/>
                </a:solidFill>
              </a:rPr>
              <a:t>Perform CRUD operations on Azure AD objects:</a:t>
            </a:r>
          </a:p>
          <a:p>
            <a:pPr lvl="2"/>
            <a:r>
              <a:rPr lang="en-US" b="0" kern="0">
                <a:solidFill>
                  <a:srgbClr val="000000"/>
                </a:solidFill>
              </a:rPr>
              <a:t>Users</a:t>
            </a:r>
          </a:p>
          <a:p>
            <a:pPr lvl="2"/>
            <a:r>
              <a:rPr lang="en-US" b="0" kern="0">
                <a:solidFill>
                  <a:srgbClr val="000000"/>
                </a:solidFill>
              </a:rPr>
              <a:t>Groups</a:t>
            </a:r>
          </a:p>
          <a:p>
            <a:pPr lvl="1"/>
            <a:r>
              <a:rPr lang="en-US" b="0" kern="0">
                <a:solidFill>
                  <a:srgbClr val="000000"/>
                </a:solidFill>
              </a:rPr>
              <a:t>Alternative to ADSI or ADO.NET libraries for accessing AD on premise</a:t>
            </a:r>
          </a:p>
          <a:p>
            <a:pPr lvl="0"/>
            <a:r>
              <a:rPr lang="en-US" b="0" kern="0">
                <a:solidFill>
                  <a:srgbClr val="000000"/>
                </a:solidFill>
              </a:rPr>
              <a:t>The Azure AD Graph API allows you to extend the existing objects with custom properties that may be necessary for your Line of Business (LOB) application</a:t>
            </a:r>
            <a:endParaRPr lang="en-US" b="0" kern="0" dirty="0">
              <a:solidFill>
                <a:srgbClr val="000000"/>
              </a:solidFill>
            </a:endParaRPr>
          </a:p>
        </p:txBody>
      </p:sp>
    </p:spTree>
    <p:extLst>
      <p:ext uri="{BB962C8B-B14F-4D97-AF65-F5344CB8AC3E}">
        <p14:creationId xmlns:p14="http://schemas.microsoft.com/office/powerpoint/2010/main" val="358395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5190f5e-b63c-44ff-bf8c-f3e64acc47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Azure AD Multi-Factor Authentication</a:t>
            </a:r>
          </a:p>
        </p:txBody>
      </p:sp>
      <p:sp>
        <p:nvSpPr>
          <p:cNvPr id="3" name="Text Placeholder 2"/>
          <p:cNvSpPr>
            <a:spLocks noGrp="1"/>
          </p:cNvSpPr>
          <p:nvPr>
            <p:ph type="body" idx="1"/>
          </p:nvPr>
        </p:nvSpPr>
        <p:spPr/>
        <p:txBody>
          <a:bodyPr/>
          <a:lstStyle/>
          <a:p>
            <a:r>
              <a:rPr lang="en-US"/>
              <a:t>Multi-Factor Authentication
Multi-Factor Authentication Providers</a:t>
            </a:r>
          </a:p>
        </p:txBody>
      </p:sp>
    </p:spTree>
    <p:extLst>
      <p:ext uri="{BB962C8B-B14F-4D97-AF65-F5344CB8AC3E}">
        <p14:creationId xmlns:p14="http://schemas.microsoft.com/office/powerpoint/2010/main" val="1329495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88fb6f8-44b3-465c-a46e-e81ed406ec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Multi-Factor Authentication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Multi-Factor Authentication is an extra layer of authentication along with your credentials.</a:t>
            </a:r>
          </a:p>
          <a:p>
            <a:pPr lvl="1"/>
            <a:r>
              <a:rPr lang="en-US" b="0" kern="0">
                <a:solidFill>
                  <a:srgbClr val="000000"/>
                </a:solidFill>
              </a:rPr>
              <a:t>Multi-Factor Authentication can be used for both on-premises applications and cloud applications</a:t>
            </a:r>
            <a:endParaRPr lang="en-US" b="0" kern="0" dirty="0">
              <a:solidFill>
                <a:srgbClr val="000000"/>
              </a:solidFill>
            </a:endParaRPr>
          </a:p>
        </p:txBody>
      </p:sp>
      <p:cxnSp>
        <p:nvCxnSpPr>
          <p:cNvPr id="5" name="Straight Arrow Connector 4"/>
          <p:cNvCxnSpPr/>
          <p:nvPr/>
        </p:nvCxnSpPr>
        <p:spPr>
          <a:xfrm>
            <a:off x="5976573" y="4357468"/>
            <a:ext cx="876258" cy="853269"/>
          </a:xfrm>
          <a:prstGeom prst="straightConnector1">
            <a:avLst/>
          </a:prstGeom>
          <a:ln w="38100">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p:cNvCxnSpPr/>
          <p:nvPr/>
        </p:nvCxnSpPr>
        <p:spPr>
          <a:xfrm flipH="1">
            <a:off x="2461204" y="4315921"/>
            <a:ext cx="558865" cy="631486"/>
          </a:xfrm>
          <a:prstGeom prst="straightConnector1">
            <a:avLst/>
          </a:prstGeom>
          <a:ln w="38100">
            <a:solidFill>
              <a:schemeClr val="bg1">
                <a:lumMod val="85000"/>
              </a:schemeClr>
            </a:solidFill>
            <a:tailEnd type="triangle"/>
          </a:ln>
        </p:spPr>
        <p:style>
          <a:lnRef idx="1">
            <a:schemeClr val="dk1"/>
          </a:lnRef>
          <a:fillRef idx="0">
            <a:schemeClr val="dk1"/>
          </a:fillRef>
          <a:effectRef idx="0">
            <a:schemeClr val="dk1"/>
          </a:effectRef>
          <a:fontRef idx="minor">
            <a:schemeClr val="tx1"/>
          </a:fontRef>
        </p:style>
      </p:cxnSp>
      <p:sp>
        <p:nvSpPr>
          <p:cNvPr id="7" name="Rectangle 6"/>
          <p:cNvSpPr/>
          <p:nvPr/>
        </p:nvSpPr>
        <p:spPr>
          <a:xfrm>
            <a:off x="415636" y="5151546"/>
            <a:ext cx="2543417" cy="123539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lvl="0" algn="ctr"/>
            <a:endParaRPr lang="en-US">
              <a:solidFill>
                <a:srgbClr val="000000"/>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7870" y="4482196"/>
            <a:ext cx="2725633" cy="248169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59053" y="3365464"/>
            <a:ext cx="1113536" cy="1116731"/>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4385" y="4030438"/>
            <a:ext cx="652188" cy="654060"/>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95618" y="4030438"/>
            <a:ext cx="652188" cy="654060"/>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24385" y="3221458"/>
            <a:ext cx="652188" cy="654060"/>
          </a:xfrm>
          <a:prstGeom prst="rect">
            <a:avLst/>
          </a:prstGeom>
        </p:spPr>
      </p:pic>
      <p:pic>
        <p:nvPicPr>
          <p:cNvPr id="13" name="Picture 1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60878" y="3269771"/>
            <a:ext cx="652188" cy="654060"/>
          </a:xfrm>
          <a:prstGeom prst="rect">
            <a:avLst/>
          </a:prstGeom>
        </p:spPr>
      </p:pic>
      <p:pic>
        <p:nvPicPr>
          <p:cNvPr id="14" name="Picture 1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97199" y="5321464"/>
            <a:ext cx="780290" cy="780290"/>
          </a:xfrm>
          <a:prstGeom prst="rect">
            <a:avLst/>
          </a:prstGeom>
        </p:spPr>
      </p:pic>
      <p:pic>
        <p:nvPicPr>
          <p:cNvPr id="15" name="Picture 14"/>
          <p:cNvPicPr>
            <a:picLocks noChangeAspect="1"/>
          </p:cNvPicPr>
          <p:nvPr/>
        </p:nvPicPr>
        <p:blipFill>
          <a:blip r:embed="rId10" cstate="print">
            <a:lum bright="70000" contrast="-70000"/>
            <a:extLst>
              <a:ext uri="{28A0092B-C50C-407E-A947-70E740481C1C}">
                <a14:useLocalDpi xmlns:a14="http://schemas.microsoft.com/office/drawing/2010/main" val="0"/>
              </a:ext>
            </a:extLst>
          </a:blip>
          <a:stretch>
            <a:fillRect/>
          </a:stretch>
        </p:blipFill>
        <p:spPr>
          <a:xfrm>
            <a:off x="328820" y="5151546"/>
            <a:ext cx="780290" cy="780290"/>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30541" y="5256021"/>
            <a:ext cx="780290" cy="780290"/>
          </a:xfrm>
          <a:prstGeom prst="rect">
            <a:avLst/>
          </a:prstGeom>
        </p:spPr>
      </p:pic>
      <p:pic>
        <p:nvPicPr>
          <p:cNvPr id="17" name="Picture 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81901" y="4227483"/>
            <a:ext cx="548640" cy="548640"/>
          </a:xfrm>
          <a:prstGeom prst="rect">
            <a:avLst/>
          </a:prstGeom>
        </p:spPr>
      </p:pic>
      <p:pic>
        <p:nvPicPr>
          <p:cNvPr id="18" name="Picture 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142084" y="4201243"/>
            <a:ext cx="548640" cy="548640"/>
          </a:xfrm>
          <a:prstGeom prst="rect">
            <a:avLst/>
          </a:prstGeom>
        </p:spPr>
      </p:pic>
      <p:sp>
        <p:nvSpPr>
          <p:cNvPr id="19" name="TextBox 18"/>
          <p:cNvSpPr txBox="1"/>
          <p:nvPr/>
        </p:nvSpPr>
        <p:spPr>
          <a:xfrm>
            <a:off x="6239032" y="6112553"/>
            <a:ext cx="2468880" cy="307777"/>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Azure Active Directory</a:t>
            </a:r>
            <a:endParaRPr lang="en-US" sz="1400" b="0" dirty="0">
              <a:solidFill>
                <a:srgbClr val="000000"/>
              </a:solidFill>
              <a:latin typeface="Segoe" panose="020B0502040504020203" pitchFamily="34" charset="0"/>
            </a:endParaRPr>
          </a:p>
        </p:txBody>
      </p:sp>
      <p:sp>
        <p:nvSpPr>
          <p:cNvPr id="20" name="TextBox 19"/>
          <p:cNvSpPr txBox="1"/>
          <p:nvPr/>
        </p:nvSpPr>
        <p:spPr>
          <a:xfrm>
            <a:off x="2549" y="6129360"/>
            <a:ext cx="3017520" cy="307777"/>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On Premise Active Directory</a:t>
            </a:r>
            <a:endParaRPr lang="en-US" sz="1400" b="0" dirty="0">
              <a:solidFill>
                <a:srgbClr val="000000"/>
              </a:solidFill>
              <a:latin typeface="Segoe" panose="020B0502040504020203" pitchFamily="34" charset="0"/>
            </a:endParaRPr>
          </a:p>
        </p:txBody>
      </p:sp>
      <p:sp>
        <p:nvSpPr>
          <p:cNvPr id="21" name="TextBox 20"/>
          <p:cNvSpPr txBox="1"/>
          <p:nvPr/>
        </p:nvSpPr>
        <p:spPr>
          <a:xfrm>
            <a:off x="6852831" y="4203861"/>
            <a:ext cx="1554480" cy="523220"/>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Multi-Factor Authentication</a:t>
            </a:r>
            <a:endParaRPr lang="en-US" sz="1400" b="0" dirty="0">
              <a:solidFill>
                <a:srgbClr val="000000"/>
              </a:solidFill>
              <a:latin typeface="Segoe" panose="020B0502040504020203" pitchFamily="34" charset="0"/>
            </a:endParaRPr>
          </a:p>
        </p:txBody>
      </p:sp>
      <p:sp>
        <p:nvSpPr>
          <p:cNvPr id="22" name="TextBox 21"/>
          <p:cNvSpPr txBox="1"/>
          <p:nvPr/>
        </p:nvSpPr>
        <p:spPr>
          <a:xfrm>
            <a:off x="906724" y="4202356"/>
            <a:ext cx="1554480" cy="523220"/>
          </a:xfrm>
          <a:prstGeom prst="rect">
            <a:avLst/>
          </a:prstGeom>
          <a:noFill/>
        </p:spPr>
        <p:txBody>
          <a:bodyPr wrap="square" rtlCol="0">
            <a:spAutoFit/>
          </a:bodyPr>
          <a:lstStyle/>
          <a:p>
            <a:pPr lvl="0" algn="ctr"/>
            <a:r>
              <a:rPr lang="en-US" sz="1400" b="0">
                <a:solidFill>
                  <a:srgbClr val="000000"/>
                </a:solidFill>
                <a:latin typeface="Segoe" panose="020B0502040504020203" pitchFamily="34" charset="0"/>
              </a:rPr>
              <a:t>Multi-Factor Authentication</a:t>
            </a:r>
            <a:endParaRPr lang="en-US" sz="1400" b="0" dirty="0">
              <a:solidFill>
                <a:srgbClr val="000000"/>
              </a:solidFill>
              <a:latin typeface="Segoe" panose="020B0502040504020203" pitchFamily="34" charset="0"/>
            </a:endParaRPr>
          </a:p>
        </p:txBody>
      </p:sp>
      <p:sp>
        <p:nvSpPr>
          <p:cNvPr id="23" name="Rectangle 22"/>
          <p:cNvSpPr/>
          <p:nvPr/>
        </p:nvSpPr>
        <p:spPr bwMode="auto">
          <a:xfrm>
            <a:off x="328820" y="5101353"/>
            <a:ext cx="2417160" cy="1335783"/>
          </a:xfrm>
          <a:prstGeom prst="rect">
            <a:avLst/>
          </a:prstGeom>
          <a:noFill/>
          <a:ln w="38100">
            <a:solidFill>
              <a:schemeClr val="bg2"/>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endParaRPr lang="en-US">
              <a:solidFill>
                <a:srgbClr val="000000"/>
              </a:solidFill>
              <a:latin typeface="Verdana" pitchFamily="34" charset="0"/>
            </a:endParaRPr>
          </a:p>
        </p:txBody>
      </p:sp>
    </p:spTree>
    <p:extLst>
      <p:ext uri="{BB962C8B-B14F-4D97-AF65-F5344CB8AC3E}">
        <p14:creationId xmlns:p14="http://schemas.microsoft.com/office/powerpoint/2010/main" val="237400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7d90cbdb-641d-42e8-b004-5fed047073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Multi-Factor Authentication Providers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three authentication options available:</a:t>
            </a:r>
          </a:p>
          <a:p>
            <a:pPr lvl="1"/>
            <a:r>
              <a:rPr lang="en-US" b="0" kern="0">
                <a:solidFill>
                  <a:srgbClr val="000000"/>
                </a:solidFill>
              </a:rPr>
              <a:t>Multi-Factor Authentication apps</a:t>
            </a:r>
          </a:p>
          <a:p>
            <a:pPr lvl="2"/>
            <a:r>
              <a:rPr lang="en-US" b="0" kern="0">
                <a:solidFill>
                  <a:srgbClr val="000000"/>
                </a:solidFill>
              </a:rPr>
              <a:t>Target Windows Phone, Android, and iOS</a:t>
            </a:r>
          </a:p>
          <a:p>
            <a:pPr lvl="2"/>
            <a:r>
              <a:rPr lang="en-US" b="0" kern="0">
                <a:solidFill>
                  <a:srgbClr val="000000"/>
                </a:solidFill>
              </a:rPr>
              <a:t>Apps can send a notification to the end user and the user can then authenticate or deny a request to login</a:t>
            </a:r>
          </a:p>
          <a:p>
            <a:pPr lvl="2"/>
            <a:r>
              <a:rPr lang="en-US" b="0" kern="0">
                <a:solidFill>
                  <a:srgbClr val="000000"/>
                </a:solidFill>
              </a:rPr>
              <a:t>Apps can also provide a one-time passcode that must be used with the user name and password for each login attempt</a:t>
            </a:r>
          </a:p>
          <a:p>
            <a:pPr lvl="1"/>
            <a:r>
              <a:rPr lang="en-US" b="0" kern="0">
                <a:solidFill>
                  <a:srgbClr val="000000"/>
                </a:solidFill>
              </a:rPr>
              <a:t>Automated phone calls</a:t>
            </a:r>
          </a:p>
          <a:p>
            <a:pPr lvl="1"/>
            <a:r>
              <a:rPr lang="en-US" b="0" kern="0">
                <a:solidFill>
                  <a:srgbClr val="000000"/>
                </a:solidFill>
              </a:rPr>
              <a:t>Text messages</a:t>
            </a:r>
          </a:p>
          <a:p>
            <a:pPr lvl="1"/>
            <a:endParaRPr lang="en-US" b="0" kern="0" dirty="0">
              <a:solidFill>
                <a:srgbClr val="000000"/>
              </a:solidFill>
            </a:endParaRPr>
          </a:p>
        </p:txBody>
      </p:sp>
    </p:spTree>
    <p:extLst>
      <p:ext uri="{BB962C8B-B14F-4D97-AF65-F5344CB8AC3E}">
        <p14:creationId xmlns:p14="http://schemas.microsoft.com/office/powerpoint/2010/main" val="33002269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Integrating Azure Active Directory with the Events Administration Portal</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extLst>
      <p:ext uri="{BB962C8B-B14F-4D97-AF65-F5344CB8AC3E}">
        <p14:creationId xmlns:p14="http://schemas.microsoft.com/office/powerpoint/2010/main" val="110464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4"/>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Even though the Contoso Events web application is public, the Administration application should be locked down to users only from your domain. You have decided to use Azure AD and ASP.NET identity to provide this functionality. In this lab, you will create a new ASP.NET project by using the ASP.NET identity framework and integrate the project with Azure AD. The website will then use your organization accounts for signing in.</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750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Active Directory
Azure AD Directories
Azure AD Multi-Factor Authentication</a:t>
            </a:r>
          </a:p>
        </p:txBody>
      </p:sp>
    </p:spTree>
    <p:extLst>
      <p:ext uri="{BB962C8B-B14F-4D97-AF65-F5344CB8AC3E}">
        <p14:creationId xmlns:p14="http://schemas.microsoft.com/office/powerpoint/2010/main" val="79602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Active Directory</a:t>
            </a:r>
          </a:p>
        </p:txBody>
      </p:sp>
      <p:sp>
        <p:nvSpPr>
          <p:cNvPr id="3" name="Text Placeholder 2"/>
          <p:cNvSpPr>
            <a:spLocks noGrp="1"/>
          </p:cNvSpPr>
          <p:nvPr>
            <p:ph type="body" idx="1"/>
          </p:nvPr>
        </p:nvSpPr>
        <p:spPr/>
        <p:txBody>
          <a:bodyPr/>
          <a:lstStyle/>
          <a:p>
            <a:r>
              <a:rPr lang="en-US"/>
              <a:t>Azure Active Directory Overview
Azure AD Services</a:t>
            </a:r>
          </a:p>
        </p:txBody>
      </p:sp>
    </p:spTree>
    <p:extLst>
      <p:ext uri="{BB962C8B-B14F-4D97-AF65-F5344CB8AC3E}">
        <p14:creationId xmlns:p14="http://schemas.microsoft.com/office/powerpoint/2010/main" val="215358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Active Directory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Managed identity and access management solution in Azure</a:t>
            </a:r>
          </a:p>
          <a:p>
            <a:pPr lvl="1"/>
            <a:r>
              <a:rPr lang="en-US" b="0" kern="0">
                <a:solidFill>
                  <a:srgbClr val="000000"/>
                </a:solidFill>
              </a:rPr>
              <a:t>Focus on managing your domain, users and applications</a:t>
            </a:r>
          </a:p>
          <a:p>
            <a:pPr lvl="0"/>
            <a:r>
              <a:rPr lang="en-US" b="0" kern="0">
                <a:solidFill>
                  <a:srgbClr val="000000"/>
                </a:solidFill>
              </a:rPr>
              <a:t>Rich single sign-on solution</a:t>
            </a:r>
          </a:p>
          <a:p>
            <a:pPr lvl="0"/>
            <a:r>
              <a:rPr lang="en-US" b="0" kern="0">
                <a:solidFill>
                  <a:srgbClr val="000000"/>
                </a:solidFill>
              </a:rPr>
              <a:t>Supports existing standard protocols such as:</a:t>
            </a:r>
          </a:p>
          <a:p>
            <a:pPr lvl="1"/>
            <a:r>
              <a:rPr lang="en-US" b="0" kern="0">
                <a:solidFill>
                  <a:srgbClr val="000000"/>
                </a:solidFill>
              </a:rPr>
              <a:t>SAML 2.0</a:t>
            </a:r>
          </a:p>
          <a:p>
            <a:pPr lvl="1"/>
            <a:r>
              <a:rPr lang="en-US" b="0" kern="0">
                <a:solidFill>
                  <a:srgbClr val="000000"/>
                </a:solidFill>
              </a:rPr>
              <a:t>WS-Federation</a:t>
            </a:r>
          </a:p>
          <a:p>
            <a:pPr lvl="1"/>
            <a:r>
              <a:rPr lang="en-US" b="0" kern="0">
                <a:solidFill>
                  <a:srgbClr val="000000"/>
                </a:solidFill>
              </a:rPr>
              <a:t>OpenID Connect</a:t>
            </a:r>
          </a:p>
          <a:p>
            <a:pPr lvl="1"/>
            <a:r>
              <a:rPr lang="en-US" b="0" kern="0">
                <a:solidFill>
                  <a:srgbClr val="000000"/>
                </a:solidFill>
              </a:rPr>
              <a:t>OAuth 2.0</a:t>
            </a:r>
            <a:endParaRPr lang="en-US" b="0" kern="0" dirty="0">
              <a:solidFill>
                <a:srgbClr val="000000"/>
              </a:solidFill>
            </a:endParaRPr>
          </a:p>
        </p:txBody>
      </p:sp>
    </p:spTree>
    <p:extLst>
      <p:ext uri="{BB962C8B-B14F-4D97-AF65-F5344CB8AC3E}">
        <p14:creationId xmlns:p14="http://schemas.microsoft.com/office/powerpoint/2010/main" val="14848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2dfb3fe4-32d3-483c-83e0-f057fac19af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Active Directory Overview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Single sign-on for popular cloud applications</a:t>
            </a:r>
          </a:p>
          <a:p>
            <a:pPr lvl="1"/>
            <a:r>
              <a:rPr lang="en-US" b="0" kern="0">
                <a:solidFill>
                  <a:srgbClr val="000000"/>
                </a:solidFill>
              </a:rPr>
              <a:t>Integrate it with existing or new deployments of SaaS solutions</a:t>
            </a:r>
          </a:p>
          <a:p>
            <a:pPr lvl="0"/>
            <a:r>
              <a:rPr lang="en-US" b="0" kern="0">
                <a:solidFill>
                  <a:srgbClr val="000000"/>
                </a:solidFill>
              </a:rPr>
              <a:t>Centralized management of users and access using the Azure Management Portal</a:t>
            </a:r>
          </a:p>
          <a:p>
            <a:pPr lvl="0"/>
            <a:r>
              <a:rPr lang="en-US" b="0" kern="0">
                <a:solidFill>
                  <a:srgbClr val="000000"/>
                </a:solidFill>
              </a:rPr>
              <a:t>Extend your existing directory to the cloud</a:t>
            </a:r>
          </a:p>
          <a:p>
            <a:pPr lvl="0"/>
            <a:endParaRPr lang="en-US" b="0" kern="0" dirty="0">
              <a:solidFill>
                <a:srgbClr val="000000"/>
              </a:solidFill>
            </a:endParaRPr>
          </a:p>
        </p:txBody>
      </p:sp>
    </p:spTree>
    <p:extLst>
      <p:ext uri="{BB962C8B-B14F-4D97-AF65-F5344CB8AC3E}">
        <p14:creationId xmlns:p14="http://schemas.microsoft.com/office/powerpoint/2010/main" val="1713344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bdaab4cd-a05c-4cba-8aab-0ec41d2e5a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Active Directory Overview (continued)</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Active Directory Premium</a:t>
            </a:r>
          </a:p>
          <a:p>
            <a:pPr lvl="1"/>
            <a:r>
              <a:rPr lang="en-US" b="0" kern="0">
                <a:solidFill>
                  <a:srgbClr val="000000"/>
                </a:solidFill>
              </a:rPr>
              <a:t>Self-Service group management and password reset</a:t>
            </a:r>
          </a:p>
          <a:p>
            <a:pPr lvl="1"/>
            <a:r>
              <a:rPr lang="en-US" b="0" kern="0">
                <a:solidFill>
                  <a:srgbClr val="000000"/>
                </a:solidFill>
              </a:rPr>
              <a:t>SSO portal branding</a:t>
            </a:r>
          </a:p>
          <a:p>
            <a:pPr lvl="1"/>
            <a:r>
              <a:rPr lang="en-US" b="0" kern="0">
                <a:solidFill>
                  <a:srgbClr val="000000"/>
                </a:solidFill>
              </a:rPr>
              <a:t>Group-based access to SaaS applications</a:t>
            </a:r>
          </a:p>
          <a:p>
            <a:pPr lvl="1"/>
            <a:r>
              <a:rPr lang="en-US" b="0" kern="0">
                <a:solidFill>
                  <a:srgbClr val="000000"/>
                </a:solidFill>
              </a:rPr>
              <a:t>Advanced reports and alerts</a:t>
            </a:r>
          </a:p>
          <a:p>
            <a:pPr lvl="0"/>
            <a:endParaRPr lang="en-US" b="0" kern="0" dirty="0">
              <a:solidFill>
                <a:srgbClr val="000000"/>
              </a:solidFill>
            </a:endParaRPr>
          </a:p>
        </p:txBody>
      </p:sp>
    </p:spTree>
    <p:extLst>
      <p:ext uri="{BB962C8B-B14F-4D97-AF65-F5344CB8AC3E}">
        <p14:creationId xmlns:p14="http://schemas.microsoft.com/office/powerpoint/2010/main" val="168696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AD Services</a:t>
            </a:r>
          </a:p>
        </p:txBody>
      </p:sp>
      <p:graphicFrame>
        <p:nvGraphicFramePr>
          <p:cNvPr id="4" name="Content Placeholder 1"/>
          <p:cNvGraphicFramePr>
            <a:graphicFrameLocks/>
          </p:cNvGraphicFramePr>
          <p:nvPr>
            <p:extLst>
              <p:ext uri="{D42A27DB-BD31-4B8C-83A1-F6EECF244321}">
                <p14:modId xmlns:p14="http://schemas.microsoft.com/office/powerpoint/2010/main" val="3605120332"/>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06429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Azure AD Directories</a:t>
            </a:r>
          </a:p>
        </p:txBody>
      </p:sp>
      <p:sp>
        <p:nvSpPr>
          <p:cNvPr id="3" name="Text Placeholder 2"/>
          <p:cNvSpPr>
            <a:spLocks noGrp="1"/>
          </p:cNvSpPr>
          <p:nvPr>
            <p:ph type="body" idx="1"/>
          </p:nvPr>
        </p:nvSpPr>
        <p:spPr/>
        <p:txBody>
          <a:bodyPr/>
          <a:lstStyle/>
          <a:p>
            <a:r>
              <a:rPr lang="en-US"/>
              <a:t>Managing Directories
Directory Users
Applications in Azure AD
Azure AD Graph</a:t>
            </a:r>
          </a:p>
        </p:txBody>
      </p:sp>
    </p:spTree>
    <p:extLst>
      <p:ext uri="{BB962C8B-B14F-4D97-AF65-F5344CB8AC3E}">
        <p14:creationId xmlns:p14="http://schemas.microsoft.com/office/powerpoint/2010/main" val="390873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Managing Directories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manage your organization’s tenant data using either of these three tools:</a:t>
            </a:r>
          </a:p>
          <a:p>
            <a:pPr lvl="1"/>
            <a:r>
              <a:rPr lang="en-US" b="0" kern="0">
                <a:solidFill>
                  <a:srgbClr val="000000"/>
                </a:solidFill>
              </a:rPr>
              <a:t>Microsoft Azure AD Portal</a:t>
            </a:r>
          </a:p>
          <a:p>
            <a:pPr lvl="1"/>
            <a:r>
              <a:rPr lang="en-US" b="0" kern="0">
                <a:solidFill>
                  <a:srgbClr val="000000"/>
                </a:solidFill>
              </a:rPr>
              <a:t>Windows Intune Account Portal</a:t>
            </a:r>
          </a:p>
          <a:p>
            <a:pPr lvl="1"/>
            <a:r>
              <a:rPr lang="en-US" b="0" kern="0">
                <a:solidFill>
                  <a:srgbClr val="000000"/>
                </a:solidFill>
              </a:rPr>
              <a:t>Microsoft Azure Management Portal</a:t>
            </a:r>
          </a:p>
          <a:p>
            <a:pPr lvl="1"/>
            <a:r>
              <a:rPr lang="en-US" b="0" kern="0">
                <a:solidFill>
                  <a:srgbClr val="000000"/>
                </a:solidFill>
              </a:rPr>
              <a:t>Office 365 Account Portal</a:t>
            </a:r>
          </a:p>
          <a:p>
            <a:pPr lvl="0"/>
            <a:r>
              <a:rPr lang="en-US" b="0" kern="0">
                <a:solidFill>
                  <a:srgbClr val="000000"/>
                </a:solidFill>
              </a:rPr>
              <a:t>In the Management Portal, you can perform tasks such as:</a:t>
            </a:r>
          </a:p>
          <a:p>
            <a:pPr lvl="1"/>
            <a:r>
              <a:rPr lang="en-US" b="0" kern="0">
                <a:solidFill>
                  <a:srgbClr val="000000"/>
                </a:solidFill>
              </a:rPr>
              <a:t>Create, modify ,and dispose user accounts</a:t>
            </a:r>
          </a:p>
          <a:p>
            <a:pPr lvl="1"/>
            <a:r>
              <a:rPr lang="en-US" b="0" kern="0">
                <a:solidFill>
                  <a:srgbClr val="000000"/>
                </a:solidFill>
              </a:rPr>
              <a:t>Manage passwords</a:t>
            </a:r>
          </a:p>
          <a:p>
            <a:pPr lvl="1"/>
            <a:endParaRPr lang="en-US" b="0" kern="0" dirty="0">
              <a:solidFill>
                <a:srgbClr val="000000"/>
              </a:solidFill>
            </a:endParaRPr>
          </a:p>
        </p:txBody>
      </p:sp>
    </p:spTree>
    <p:extLst>
      <p:ext uri="{BB962C8B-B14F-4D97-AF65-F5344CB8AC3E}">
        <p14:creationId xmlns:p14="http://schemas.microsoft.com/office/powerpoint/2010/main" val="237924060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988</Words>
  <Application>Microsoft Office PowerPoint</Application>
  <PresentationFormat>On-screen Show (4:3)</PresentationFormat>
  <Paragraphs>165</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Segoe</vt:lpstr>
      <vt:lpstr>Segoe UI</vt:lpstr>
      <vt:lpstr>Calibri</vt:lpstr>
      <vt:lpstr>Segoe Light</vt:lpstr>
      <vt:lpstr>Verdana</vt:lpstr>
      <vt:lpstr>Wingdings</vt:lpstr>
      <vt:lpstr>Times New Roman</vt:lpstr>
      <vt:lpstr>Arial</vt:lpstr>
      <vt:lpstr>NG_MOC_Core_ModuleNew2</vt:lpstr>
      <vt:lpstr>Module 10</vt:lpstr>
      <vt:lpstr>Module Overview</vt:lpstr>
      <vt:lpstr>Lesson 1: Azure Active Directory</vt:lpstr>
      <vt:lpstr>Azure Active Directory Overview</vt:lpstr>
      <vt:lpstr>Azure Active Directory Overview (continued)</vt:lpstr>
      <vt:lpstr>Azure Active Directory Overview (continued)</vt:lpstr>
      <vt:lpstr>Azure AD Services</vt:lpstr>
      <vt:lpstr>Lesson 2: Azure AD Directories</vt:lpstr>
      <vt:lpstr>Managing Directories</vt:lpstr>
      <vt:lpstr>Managing Directories (cont.)</vt:lpstr>
      <vt:lpstr>Directory Users</vt:lpstr>
      <vt:lpstr>Directory Users (cont.)</vt:lpstr>
      <vt:lpstr>Applications in Azure AD</vt:lpstr>
      <vt:lpstr>Azure AD Graph</vt:lpstr>
      <vt:lpstr>Lesson 3: Azure AD Multi-Factor Authentication</vt:lpstr>
      <vt:lpstr>Multi-Factor Authentication</vt:lpstr>
      <vt:lpstr>Multi-Factor Authentication Providers</vt:lpstr>
      <vt:lpstr>Lab: Integrating Azure Active Directory with the Events Administration Portal</vt:lpstr>
      <vt:lpstr>Lab Scenario</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Sidney Andrews</dc:creator>
  <cp:lastModifiedBy>MBA</cp:lastModifiedBy>
  <cp:revision>2</cp:revision>
  <dcterms:created xsi:type="dcterms:W3CDTF">2016-08-12T17:40:36Z</dcterms:created>
  <dcterms:modified xsi:type="dcterms:W3CDTF">2017-05-08T04:59:04Z</dcterms:modified>
</cp:coreProperties>
</file>