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2" autoAdjust="0"/>
  </p:normalViewPr>
  <p:slideViewPr>
    <p:cSldViewPr snapToGrid="0" snapToObjects="1">
      <p:cViewPr varScale="1">
        <p:scale>
          <a:sx n="116" d="100"/>
          <a:sy n="116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5A63-6D55-3C48-AE8B-D6B1E1069DF9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675E0-5563-5E4A-84E6-25B70DCD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/>
              <a:t>Picture</a:t>
            </a:r>
            <a:r>
              <a:rPr lang="en-US" sz="1400" b="1" baseline="0" dirty="0" smtClean="0"/>
              <a:t> with background removed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(Intermediate)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smtClean="0"/>
              <a:t>To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Slides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Layout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Blank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Images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Picture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select a picture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picture.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so that the height is set to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7.5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Recolor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Grayscale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 and Contrast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b="1" baseline="0" dirty="0" smtClean="0"/>
              <a:t>Brightness: -40% Contrast: +20%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Clipboard</a:t>
            </a:r>
            <a:r>
              <a:rPr lang="en-US" baseline="0" dirty="0" smtClean="0"/>
              <a:t> group, click the arrow to the right of </a:t>
            </a:r>
            <a:r>
              <a:rPr lang="en-US" b="1" baseline="0" dirty="0" smtClean="0"/>
              <a:t>Copy</a:t>
            </a:r>
            <a:r>
              <a:rPr lang="en-US" baseline="0" dirty="0" smtClean="0"/>
              <a:t>, and then click </a:t>
            </a:r>
            <a:r>
              <a:rPr lang="en-US" b="1" baseline="0" dirty="0" smtClean="0"/>
              <a:t>Duplicate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Select the second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to Slide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baseline="0" dirty="0" smtClean="0"/>
              <a:t>on the </a:t>
            </a:r>
            <a:r>
              <a:rPr lang="en-US" b="1" baseline="0" dirty="0" smtClean="0"/>
              <a:t>Format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group, click the </a:t>
            </a:r>
            <a:r>
              <a:rPr lang="en-US" b="1" baseline="0" dirty="0" smtClean="0"/>
              <a:t>Size and Position</a:t>
            </a:r>
            <a:r>
              <a:rPr lang="en-US" b="0" baseline="0" dirty="0" smtClean="0"/>
              <a:t> dialog box launcher</a:t>
            </a:r>
            <a:r>
              <a:rPr lang="en-US" baseline="0" dirty="0" smtClean="0"/>
              <a:t>..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resize or crop the image to focus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main subject in the picture. (Example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3.54”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3.24”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width).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right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remove additional background areas from the picture,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Refine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Areas to Remove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Select all of the additional areas to be removed.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additional areas of the picture that have been removed,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Refine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Areas to Keep.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all of the additional areas to be kept.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when finished.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shape effects on this slide, do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select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slide, drag to draw a rectangle.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rectangle. Also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</a:t>
            </a:r>
            <a:r>
              <a:rPr lang="en-US" baseline="0" dirty="0" smtClean="0"/>
              <a:t>enter </a:t>
            </a:r>
            <a:r>
              <a:rPr lang="en-US" b="1" baseline="0" dirty="0" smtClean="0"/>
              <a:t>7.5”</a:t>
            </a:r>
            <a:r>
              <a:rPr lang="en-US" baseline="0" dirty="0" smtClean="0"/>
              <a:t> into the </a:t>
            </a:r>
            <a:r>
              <a:rPr lang="en-US" b="1" baseline="0" dirty="0" smtClean="0"/>
              <a:t>Height</a:t>
            </a:r>
            <a:r>
              <a:rPr lang="en-US" baseline="0" dirty="0" smtClean="0"/>
              <a:t> box and enter </a:t>
            </a:r>
            <a:r>
              <a:rPr lang="en-US" b="1" baseline="0" dirty="0" smtClean="0"/>
              <a:t>4”</a:t>
            </a:r>
            <a:r>
              <a:rPr lang="en-US" baseline="0" dirty="0" smtClean="0"/>
              <a:t> into the </a:t>
            </a:r>
            <a:r>
              <a:rPr lang="en-US" b="1" baseline="0" dirty="0" smtClean="0"/>
              <a:t>Width</a:t>
            </a:r>
            <a:r>
              <a:rPr lang="en-US" baseline="0" dirty="0" smtClean="0"/>
              <a:t> box.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select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b="1" baseline="0" dirty="0" smtClean="0"/>
              <a:t>90°</a:t>
            </a:r>
            <a:r>
              <a:rPr lang="en-US" b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three stops appear in the slider.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from the left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Colors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stop from the left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enter values for Red: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Green: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Blue: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third stop from the left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slider, and then do the following: 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Colors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Black, Text 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(first row, second option from the left).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select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second picture. On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 to Front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+mj-lt"/>
              <a:buNone/>
            </a:pP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+mj-lt"/>
              <a:buNone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reproduce the text effects on this slide, do the following: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on the slide drag to draw your text box.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Enter text in the text box, and then select the text. On the </a:t>
            </a:r>
            <a:r>
              <a:rPr lang="en-US" b="1" baseline="0" dirty="0" smtClean="0"/>
              <a:t>Home</a:t>
            </a:r>
            <a:r>
              <a:rPr lang="en-US" baseline="0" dirty="0" smtClean="0"/>
              <a:t> tab, in the </a:t>
            </a:r>
            <a:r>
              <a:rPr lang="en-US" b="1" baseline="0" dirty="0" smtClean="0"/>
              <a:t>Font</a:t>
            </a:r>
            <a:r>
              <a:rPr lang="en-US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Font</a:t>
            </a:r>
            <a:r>
              <a:rPr lang="en-US" baseline="0" dirty="0" smtClean="0"/>
              <a:t> list, click </a:t>
            </a:r>
            <a:r>
              <a:rPr lang="en-US" b="1" baseline="0" dirty="0" smtClean="0"/>
              <a:t>Calisto MT.</a:t>
            </a:r>
            <a:endParaRPr lang="en-US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In the </a:t>
            </a:r>
            <a:r>
              <a:rPr lang="en-US" b="1" baseline="0" dirty="0" smtClean="0"/>
              <a:t>Font</a:t>
            </a:r>
            <a:r>
              <a:rPr lang="en-US" baseline="0" dirty="0" smtClean="0"/>
              <a:t> </a:t>
            </a:r>
            <a:r>
              <a:rPr lang="en-US" b="1" baseline="0" dirty="0" smtClean="0"/>
              <a:t>Size</a:t>
            </a:r>
            <a:r>
              <a:rPr lang="en-US" baseline="0" dirty="0" smtClean="0"/>
              <a:t> list, click </a:t>
            </a:r>
            <a:r>
              <a:rPr lang="en-US" b="1" baseline="0" dirty="0" smtClean="0"/>
              <a:t>36 pt.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 smtClean="0"/>
              <a:t>Click </a:t>
            </a:r>
            <a:r>
              <a:rPr lang="en-US" b="1" baseline="0" dirty="0" smtClean="0"/>
              <a:t>Font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Color</a:t>
            </a:r>
            <a:r>
              <a:rPr lang="en-US" b="0" baseline="0" dirty="0" smtClean="0"/>
              <a:t>, and then under </a:t>
            </a:r>
            <a:r>
              <a:rPr lang="en-US" b="1" baseline="0" dirty="0" smtClean="0"/>
              <a:t>Theme Colors </a:t>
            </a:r>
            <a:r>
              <a:rPr lang="en-US" b="0" baseline="0" dirty="0" smtClean="0"/>
              <a:t>click </a:t>
            </a:r>
            <a:r>
              <a:rPr lang="en-US" b="1" baseline="0" dirty="0" smtClean="0"/>
              <a:t>White, Background 1 </a:t>
            </a:r>
            <a:r>
              <a:rPr lang="en-US" b="0" baseline="0" dirty="0" smtClean="0"/>
              <a:t>(first row, first option from the left).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Position text over the least </a:t>
            </a:r>
            <a:r>
              <a:rPr lang="en-US" baseline="0" smtClean="0"/>
              <a:t>transparent part of </a:t>
            </a:r>
            <a:r>
              <a:rPr lang="en-US" baseline="0" dirty="0" smtClean="0"/>
              <a:t>the 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BEBE5-4EB7-49F8-BB12-29B9C3E3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- The setting in which a word or statement appears that determines its meaning;</a:t>
            </a:r>
          </a:p>
          <a:p>
            <a:r>
              <a:rPr lang="en-US" dirty="0" smtClean="0"/>
              <a:t>Domain - A sphere of knowledge (ontology), influence, or activity. The subject area to which the user applies a program is the domain of the software;</a:t>
            </a:r>
          </a:p>
          <a:p>
            <a:r>
              <a:rPr lang="en-US" dirty="0" smtClean="0"/>
              <a:t>Model - A system of abstractions that describes selected aspects of a domain and can be used to solve problems related to that domain;</a:t>
            </a:r>
          </a:p>
          <a:p>
            <a:r>
              <a:rPr lang="en-US" dirty="0" smtClean="0"/>
              <a:t>Ubiquitous Language - A language structured around the domain model and used by all team members to connect all the activities of the team with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Nouns, verbs, adjectives, idiomatic expressions and even adverbs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goal of avoiding misunderstandings 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language of the business as done in the organization 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elements of the ubiquitous language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bounded context has its own ubiquitous language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context has its own architecture and implementation 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Motivations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ambiguity and duplication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 design of software modules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of external components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675E0-5563-5E4A-84E6-25B70DCD0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464" y="1"/>
            <a:ext cx="36576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0000">
                <a:srgbClr val="2F5B4D"/>
              </a:gs>
              <a:gs pos="100000">
                <a:srgbClr val="000000">
                  <a:alpha val="9804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326" b="87907" l="44703" r="726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43" t="41579" r="26784" b="11228"/>
          <a:stretch/>
        </p:blipFill>
        <p:spPr>
          <a:xfrm>
            <a:off x="4572000" y="2851484"/>
            <a:ext cx="2959768" cy="32364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2600" y="762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sto MT" pitchFamily="18" charset="0"/>
              </a:rPr>
              <a:t>Domain Driven Design </a:t>
            </a:r>
            <a:r>
              <a:rPr lang="en-US" sz="3600" dirty="0">
                <a:latin typeface="Calisto MT" pitchFamily="18" charset="0"/>
              </a:rPr>
              <a:t>and Command Query Responsibility </a:t>
            </a:r>
            <a:r>
              <a:rPr lang="en-US" sz="3600" dirty="0" smtClean="0">
                <a:latin typeface="Calisto MT" pitchFamily="18" charset="0"/>
              </a:rPr>
              <a:t>Segregation</a:t>
            </a:r>
            <a:endParaRPr lang="en-US" sz="3600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7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Spaghetti </a:t>
            </a:r>
            <a:r>
              <a:rPr lang="en-US" sz="3600" dirty="0" err="1" smtClean="0"/>
              <a:t>vs</a:t>
            </a:r>
            <a:r>
              <a:rPr lang="en-US" sz="3600" dirty="0" smtClean="0"/>
              <a:t> Lasagna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2" y="1616880"/>
            <a:ext cx="8563776" cy="4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4114" y="3951603"/>
            <a:ext cx="8385878" cy="27481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4114" y="1051076"/>
            <a:ext cx="8385878" cy="27481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Business Logic - Definitions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2644" y="1182460"/>
            <a:ext cx="8287348" cy="5332024"/>
          </a:xfrm>
        </p:spPr>
        <p:txBody>
          <a:bodyPr>
            <a:normAutofit/>
          </a:bodyPr>
          <a:lstStyle/>
          <a:p>
            <a:r>
              <a:rPr lang="en-US" dirty="0"/>
              <a:t>Application Logic – Depends of use-cases</a:t>
            </a:r>
          </a:p>
          <a:p>
            <a:pPr lvl="1"/>
            <a:r>
              <a:rPr lang="en-US" dirty="0"/>
              <a:t>Application entities</a:t>
            </a:r>
          </a:p>
          <a:p>
            <a:pPr lvl="1"/>
            <a:r>
              <a:rPr lang="en-US" dirty="0"/>
              <a:t>Application workflow components</a:t>
            </a:r>
          </a:p>
          <a:p>
            <a:r>
              <a:rPr lang="en-US" dirty="0"/>
              <a:t>Domain Logic – Invariant to use-cases</a:t>
            </a:r>
          </a:p>
          <a:p>
            <a:pPr lvl="1"/>
            <a:r>
              <a:rPr lang="en-US" dirty="0"/>
              <a:t>Business entities</a:t>
            </a:r>
          </a:p>
          <a:p>
            <a:pPr lvl="1"/>
            <a:r>
              <a:rPr lang="en-US" dirty="0"/>
              <a:t>Business workflow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Application Logic - </a:t>
            </a:r>
            <a:r>
              <a:rPr lang="en-US" dirty="0"/>
              <a:t>Depends of use-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Data transfer objects</a:t>
            </a:r>
          </a:p>
          <a:p>
            <a:pPr lvl="1"/>
            <a:r>
              <a:rPr lang="en-US" dirty="0" smtClean="0"/>
              <a:t>Application Services</a:t>
            </a:r>
          </a:p>
          <a:p>
            <a:r>
              <a:rPr lang="en-US" dirty="0"/>
              <a:t>Domain Logic – Invariant to use-cases</a:t>
            </a:r>
          </a:p>
          <a:p>
            <a:pPr lvl="1"/>
            <a:r>
              <a:rPr lang="en-US" dirty="0"/>
              <a:t>Domain model</a:t>
            </a:r>
          </a:p>
          <a:p>
            <a:pPr lvl="1"/>
            <a:r>
              <a:rPr lang="en-US" dirty="0"/>
              <a:t>Domain </a:t>
            </a:r>
            <a:r>
              <a:rPr lang="en-US" dirty="0" smtClean="0"/>
              <a:t>services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66452" y="2211639"/>
            <a:ext cx="261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rPr>
              <a:t>Abstract definition</a:t>
            </a:r>
            <a:endParaRPr lang="en-US" sz="2200" b="1" dirty="0"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8852" y="5112166"/>
            <a:ext cx="261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rPr>
              <a:t>DDD </a:t>
            </a:r>
            <a:r>
              <a:rPr lang="en-US" sz="2200" b="1" dirty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rPr>
              <a:t>definition</a:t>
            </a:r>
            <a:endParaRPr lang="en-US" sz="2200" b="1" dirty="0"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85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Domain Model Supporting Architecture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6" y="1446276"/>
            <a:ext cx="8394088" cy="39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Domain Models and Bounded </a:t>
            </a:r>
            <a:r>
              <a:rPr lang="en-US" sz="3600" dirty="0" err="1" smtClean="0"/>
              <a:t>Contextes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0318"/>
            <a:ext cx="9144000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Persistence vs. Domain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r>
              <a:rPr lang="en-US" sz="2800" dirty="0" smtClean="0"/>
              <a:t>Persistence Model</a:t>
            </a:r>
          </a:p>
          <a:p>
            <a:pPr lvl="1"/>
            <a:r>
              <a:rPr lang="en-US" sz="2600" dirty="0" smtClean="0"/>
              <a:t>Object-oriented model 1:1 with underlying relational data</a:t>
            </a:r>
          </a:p>
          <a:p>
            <a:pPr lvl="1"/>
            <a:r>
              <a:rPr lang="en-US" sz="2600" dirty="0" smtClean="0"/>
              <a:t>Reliable and familiar to most developers</a:t>
            </a:r>
          </a:p>
          <a:p>
            <a:pPr lvl="1"/>
            <a:r>
              <a:rPr lang="en-US" sz="2600" dirty="0" smtClean="0"/>
              <a:t>Doesn’t include business logic (except validation)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Domain Model</a:t>
            </a:r>
          </a:p>
          <a:p>
            <a:pPr lvl="1"/>
            <a:r>
              <a:rPr lang="en-US" sz="2600" dirty="0" smtClean="0"/>
              <a:t>Object-oriented model for business logic</a:t>
            </a:r>
          </a:p>
          <a:p>
            <a:pPr lvl="1"/>
            <a:r>
              <a:rPr lang="en-US" sz="2600" dirty="0" err="1" smtClean="0"/>
              <a:t>Persistable</a:t>
            </a:r>
            <a:r>
              <a:rPr lang="en-US" sz="2600" dirty="0" smtClean="0"/>
              <a:t> model</a:t>
            </a:r>
          </a:p>
          <a:p>
            <a:pPr lvl="1"/>
            <a:r>
              <a:rPr lang="en-US" sz="2600" dirty="0" smtClean="0"/>
              <a:t>No persistence logic inside</a:t>
            </a:r>
          </a:p>
        </p:txBody>
      </p:sp>
    </p:spTree>
    <p:extLst>
      <p:ext uri="{BB962C8B-B14F-4D97-AF65-F5344CB8AC3E}">
        <p14:creationId xmlns:p14="http://schemas.microsoft.com/office/powerpoint/2010/main" val="206948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919030" cy="70447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Command Query Responsibility Segregation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2" y="1283280"/>
            <a:ext cx="2101716" cy="2189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29" y="1248640"/>
            <a:ext cx="3407102" cy="222392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810152"/>
            <a:ext cx="7770813" cy="267148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Benefits</a:t>
            </a:r>
          </a:p>
          <a:p>
            <a:pPr lvl="1"/>
            <a:r>
              <a:rPr lang="en-US" sz="2600" dirty="0" smtClean="0"/>
              <a:t>Distinct optimization </a:t>
            </a:r>
          </a:p>
          <a:p>
            <a:pPr lvl="1"/>
            <a:r>
              <a:rPr lang="en-US" sz="2600" dirty="0" smtClean="0"/>
              <a:t>Potential scalability</a:t>
            </a:r>
          </a:p>
          <a:p>
            <a:r>
              <a:rPr lang="en-US" sz="2800" dirty="0" smtClean="0"/>
              <a:t>Side effects</a:t>
            </a:r>
          </a:p>
          <a:p>
            <a:pPr lvl="1"/>
            <a:r>
              <a:rPr lang="en-US" sz="2600" dirty="0" smtClean="0"/>
              <a:t>Simplified design</a:t>
            </a:r>
          </a:p>
          <a:p>
            <a:pPr lvl="1"/>
            <a:r>
              <a:rPr lang="en-US" sz="2600" dirty="0" smtClean="0"/>
              <a:t>Hassle-free stacks enhancement</a:t>
            </a:r>
          </a:p>
        </p:txBody>
      </p:sp>
    </p:spTree>
    <p:extLst>
      <p:ext uri="{BB962C8B-B14F-4D97-AF65-F5344CB8AC3E}">
        <p14:creationId xmlns:p14="http://schemas.microsoft.com/office/powerpoint/2010/main" val="116219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919030" cy="70447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Command Query Responsibility Segregation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462861" y="1359762"/>
            <a:ext cx="261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rPr>
              <a:t>CQRS</a:t>
            </a:r>
            <a:endParaRPr lang="en-US" sz="2200" b="1" dirty="0"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25374"/>
            <a:ext cx="2616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</a:rPr>
              <a:t>Canonical Layered Architecture</a:t>
            </a:r>
            <a:endParaRPr lang="en-US" sz="2200" b="1" dirty="0"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9308"/>
            <a:ext cx="9144000" cy="35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919030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CQRS for plain CRUD Applications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661"/>
            <a:ext cx="9144000" cy="46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1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919030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Practical aspects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565940"/>
            <a:ext cx="7770813" cy="670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Let’s see some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34" y="1273658"/>
            <a:ext cx="5718557" cy="42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Ultimate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Tradeoff between just to do things and to do things right </a:t>
            </a:r>
          </a:p>
          <a:p>
            <a:r>
              <a:rPr lang="en-US" sz="2800" dirty="0" smtClean="0"/>
              <a:t>Tackling complexity in the Heart of software</a:t>
            </a:r>
          </a:p>
          <a:p>
            <a:r>
              <a:rPr lang="en-US" sz="2800" dirty="0" smtClean="0"/>
              <a:t>Remove misunderstanding of business logic</a:t>
            </a:r>
          </a:p>
          <a:p>
            <a:r>
              <a:rPr lang="en-US" sz="2800" dirty="0" smtClean="0"/>
              <a:t>Increase quality of communication between various actors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6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DDD discipline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Capture known elements of design process</a:t>
            </a:r>
          </a:p>
          <a:p>
            <a:r>
              <a:rPr lang="en-US" sz="2800" dirty="0" smtClean="0"/>
              <a:t>Organize them into a set of principles</a:t>
            </a:r>
          </a:p>
          <a:p>
            <a:r>
              <a:rPr lang="en-US" sz="2800" dirty="0" smtClean="0"/>
              <a:t>Make domain modeling the focus of development</a:t>
            </a:r>
          </a:p>
          <a:p>
            <a:r>
              <a:rPr lang="en-US" sz="2800" dirty="0" smtClean="0"/>
              <a:t>Enjoy the different approach of business logic building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591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Main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Context / Bounded context</a:t>
            </a:r>
          </a:p>
          <a:p>
            <a:r>
              <a:rPr lang="en-US" sz="2800" dirty="0" smtClean="0"/>
              <a:t>Domain</a:t>
            </a:r>
          </a:p>
          <a:p>
            <a:r>
              <a:rPr lang="en-US" sz="2800" dirty="0" smtClean="0"/>
              <a:t>Model</a:t>
            </a:r>
          </a:p>
          <a:p>
            <a:r>
              <a:rPr lang="en-US" sz="2800" dirty="0"/>
              <a:t>Ubiquitous Language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295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Ubiquitous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Vocabulary of domain specific terms</a:t>
            </a:r>
          </a:p>
          <a:p>
            <a:endParaRPr lang="en-US" sz="2800" dirty="0" smtClean="0"/>
          </a:p>
          <a:p>
            <a:r>
              <a:rPr lang="en-US" sz="2800" dirty="0" smtClean="0"/>
              <a:t>Shared by all parties involved in the project</a:t>
            </a:r>
          </a:p>
          <a:p>
            <a:endParaRPr lang="en-US" sz="2800" dirty="0" smtClean="0"/>
          </a:p>
          <a:p>
            <a:r>
              <a:rPr lang="en-US" sz="2800" dirty="0" smtClean="0"/>
              <a:t>Used in all forms of spoken and written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989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Ubiquitous == Used everywhere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User stories</a:t>
            </a:r>
          </a:p>
          <a:p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Emails/Slack/Communicator</a:t>
            </a:r>
          </a:p>
          <a:p>
            <a:r>
              <a:rPr lang="en-US" sz="2800" dirty="0" smtClean="0"/>
              <a:t>Technical documentation</a:t>
            </a:r>
          </a:p>
          <a:p>
            <a:r>
              <a:rPr lang="en-US" sz="2800" dirty="0" smtClean="0"/>
              <a:t>Schedule</a:t>
            </a:r>
          </a:p>
          <a:p>
            <a:r>
              <a:rPr lang="en-US" sz="2800" b="1" dirty="0" smtClean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88457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Ubiquitous == Comprehensive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0331"/>
            <a:ext cx="7770813" cy="36713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Set state of the game =&gt; Start/Pause the game</a:t>
            </a:r>
          </a:p>
          <a:p>
            <a:r>
              <a:rPr lang="en-US" sz="2800" dirty="0" smtClean="0"/>
              <a:t>Submit the order =&gt; Checkout</a:t>
            </a:r>
          </a:p>
          <a:p>
            <a:r>
              <a:rPr lang="en-US" sz="2800" dirty="0" smtClean="0"/>
              <a:t>Update the job order =&gt; Extend the job order</a:t>
            </a:r>
          </a:p>
          <a:p>
            <a:r>
              <a:rPr lang="en-US" sz="2800" b="1" dirty="0" smtClean="0"/>
              <a:t>No ambiguity, no synonyms</a:t>
            </a:r>
          </a:p>
        </p:txBody>
      </p:sp>
      <p:pic>
        <p:nvPicPr>
          <p:cNvPr id="5" name="Picture 4" descr="donald-trump-funny-f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01" y="4708504"/>
            <a:ext cx="2961112" cy="16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Bounded 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7168"/>
            <a:ext cx="7770813" cy="53657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dirty="0"/>
              <a:t>Delimited space where an element has a well-defined meaning </a:t>
            </a:r>
          </a:p>
          <a:p>
            <a:r>
              <a:rPr lang="en-US" sz="2800" dirty="0"/>
              <a:t>Beyond the boundaries of the context, the language changes </a:t>
            </a:r>
          </a:p>
          <a:p>
            <a:r>
              <a:rPr lang="en-US" sz="2800" dirty="0"/>
              <a:t>Business domain split in a web of interconnected contexts </a:t>
            </a:r>
          </a:p>
        </p:txBody>
      </p:sp>
    </p:spTree>
    <p:extLst>
      <p:ext uri="{BB962C8B-B14F-4D97-AF65-F5344CB8AC3E}">
        <p14:creationId xmlns:p14="http://schemas.microsoft.com/office/powerpoint/2010/main" val="269966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7044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Bounded Context</a:t>
            </a:r>
            <a:endParaRPr 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rcRect l="848" r="848"/>
          <a:stretch>
            <a:fillRect/>
          </a:stretch>
        </p:blipFill>
        <p:spPr>
          <a:xfrm>
            <a:off x="873803" y="1903464"/>
            <a:ext cx="7385753" cy="4046698"/>
          </a:xfrm>
        </p:spPr>
      </p:pic>
    </p:spTree>
    <p:extLst>
      <p:ext uri="{BB962C8B-B14F-4D97-AF65-F5344CB8AC3E}">
        <p14:creationId xmlns:p14="http://schemas.microsoft.com/office/powerpoint/2010/main" val="41695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1463</TotalTime>
  <Words>1618</Words>
  <Application>Microsoft Macintosh PowerPoint</Application>
  <PresentationFormat>On-screen Show (4:3)</PresentationFormat>
  <Paragraphs>174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Story</vt:lpstr>
      <vt:lpstr>PowerPoint Presentation</vt:lpstr>
      <vt:lpstr>Ultimate goals</vt:lpstr>
      <vt:lpstr>DDD discipline</vt:lpstr>
      <vt:lpstr>Main concepts</vt:lpstr>
      <vt:lpstr>Ubiquitous language</vt:lpstr>
      <vt:lpstr>Ubiquitous == Used everywhere</vt:lpstr>
      <vt:lpstr>Ubiquitous == Comprehensive</vt:lpstr>
      <vt:lpstr>Bounded Context</vt:lpstr>
      <vt:lpstr>Bounded Context</vt:lpstr>
      <vt:lpstr>Spaghetti vs Lasagna</vt:lpstr>
      <vt:lpstr>Business Logic - Definitions</vt:lpstr>
      <vt:lpstr>Domain Model Supporting Architecture</vt:lpstr>
      <vt:lpstr>Domain Models and Bounded Contextes</vt:lpstr>
      <vt:lpstr>Persistence vs. Domain Model</vt:lpstr>
      <vt:lpstr>Command Query Responsibility Segregation</vt:lpstr>
      <vt:lpstr>Command Query Responsibility Segregation</vt:lpstr>
      <vt:lpstr>CQRS for plain CRUD Applications</vt:lpstr>
      <vt:lpstr>Practical aspects 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Bartel</dc:creator>
  <cp:lastModifiedBy>Victor Bartel</cp:lastModifiedBy>
  <cp:revision>19</cp:revision>
  <dcterms:created xsi:type="dcterms:W3CDTF">2017-01-16T16:41:02Z</dcterms:created>
  <dcterms:modified xsi:type="dcterms:W3CDTF">2017-01-17T17:04:21Z</dcterms:modified>
</cp:coreProperties>
</file>