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E36DF-7FF9-4D26-BAAA-84EBBEF1BC36}" v="3" dt="2022-11-29T18:26:05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Peterson" userId="4ccfc38713588d9c" providerId="Windows Live" clId="Web-{B74E36DF-7FF9-4D26-BAAA-84EBBEF1BC36}"/>
    <pc:docChg chg="modSld">
      <pc:chgData name="Victor Peterson" userId="4ccfc38713588d9c" providerId="Windows Live" clId="Web-{B74E36DF-7FF9-4D26-BAAA-84EBBEF1BC36}" dt="2022-11-29T18:26:04.574" v="1" actId="20577"/>
      <pc:docMkLst>
        <pc:docMk/>
      </pc:docMkLst>
      <pc:sldChg chg="modSp">
        <pc:chgData name="Victor Peterson" userId="4ccfc38713588d9c" providerId="Windows Live" clId="Web-{B74E36DF-7FF9-4D26-BAAA-84EBBEF1BC36}" dt="2022-11-29T18:26:04.574" v="1" actId="20577"/>
        <pc:sldMkLst>
          <pc:docMk/>
          <pc:sldMk cId="0" sldId="256"/>
        </pc:sldMkLst>
        <pc:spChg chg="mod">
          <ac:chgData name="Victor Peterson" userId="4ccfc38713588d9c" providerId="Windows Live" clId="Web-{B74E36DF-7FF9-4D26-BAAA-84EBBEF1BC36}" dt="2022-11-29T18:26:04.574" v="1" actId="20577"/>
          <ac:spMkLst>
            <pc:docMk/>
            <pc:sldMk cId="0" sldId="256"/>
            <ac:spMk id="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95d832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95d832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8b41d7e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8b41d7e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8b41d7e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8b41d7e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d5e6810e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d5e6810e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d5e6810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d5e6810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204064" y="384370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>
            <a:off x="2532476" y="384370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204065" y="740368"/>
            <a:ext cx="27057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3252528" y="1305759"/>
            <a:ext cx="56439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3246526" y="1920619"/>
            <a:ext cx="5649900" cy="2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rgbClr val="E4610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TR"/>
              <a:buChar char="&gt;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100"/>
              <a:buFont typeface="NTR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4"/>
          </p:nvPr>
        </p:nvSpPr>
        <p:spPr>
          <a:xfrm>
            <a:off x="0" y="4133850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0" y="-6825"/>
            <a:ext cx="9144000" cy="414000"/>
            <a:chOff x="0" y="-6825"/>
            <a:chExt cx="9144000" cy="414000"/>
          </a:xfrm>
        </p:grpSpPr>
        <p:sp>
          <p:nvSpPr>
            <p:cNvPr id="77" name="Google Shape;77;p11"/>
            <p:cNvSpPr/>
            <p:nvPr/>
          </p:nvSpPr>
          <p:spPr>
            <a:xfrm>
              <a:off x="0" y="-6825"/>
              <a:ext cx="9144000" cy="414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" name="Google Shape;78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21775" y="-6824"/>
              <a:ext cx="2500432" cy="393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95309" y="33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8696C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78924" y="242751"/>
            <a:ext cx="629933" cy="830723"/>
          </a:xfrm>
          <a:custGeom>
            <a:avLst/>
            <a:gdLst/>
            <a:ahLst/>
            <a:cxnLst/>
            <a:rect l="l" t="t" r="r" b="b"/>
            <a:pathLst>
              <a:path w="839910" h="1107631" extrusionOk="0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98380" y="2367271"/>
            <a:ext cx="1461356" cy="1927164"/>
          </a:xfrm>
          <a:custGeom>
            <a:avLst/>
            <a:gdLst/>
            <a:ahLst/>
            <a:cxnLst/>
            <a:rect l="l" t="t" r="r" b="b"/>
            <a:pathLst>
              <a:path w="1948475" h="2569552" extrusionOk="0">
                <a:moveTo>
                  <a:pt x="0" y="0"/>
                </a:moveTo>
                <a:lnTo>
                  <a:pt x="0" y="919437"/>
                </a:lnTo>
                <a:lnTo>
                  <a:pt x="868289" y="1276252"/>
                </a:lnTo>
                <a:lnTo>
                  <a:pt x="868289" y="1285994"/>
                </a:lnTo>
                <a:lnTo>
                  <a:pt x="0" y="1701263"/>
                </a:lnTo>
                <a:lnTo>
                  <a:pt x="0" y="2581730"/>
                </a:lnTo>
                <a:lnTo>
                  <a:pt x="1952129" y="1731708"/>
                </a:lnTo>
                <a:lnTo>
                  <a:pt x="1952129" y="848805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5491618" y="2943127"/>
            <a:ext cx="349089" cy="460361"/>
          </a:xfrm>
          <a:custGeom>
            <a:avLst/>
            <a:gdLst/>
            <a:ahLst/>
            <a:cxnLst/>
            <a:rect l="l" t="t" r="r" b="b"/>
            <a:pathLst>
              <a:path w="465452" h="613815" extrusionOk="0">
                <a:moveTo>
                  <a:pt x="0" y="0"/>
                </a:moveTo>
                <a:lnTo>
                  <a:pt x="0" y="219635"/>
                </a:lnTo>
                <a:lnTo>
                  <a:pt x="207417" y="304871"/>
                </a:lnTo>
                <a:lnTo>
                  <a:pt x="207417" y="307199"/>
                </a:lnTo>
                <a:lnTo>
                  <a:pt x="0" y="406398"/>
                </a:lnTo>
                <a:lnTo>
                  <a:pt x="0" y="616725"/>
                </a:lnTo>
                <a:lnTo>
                  <a:pt x="466325" y="413671"/>
                </a:lnTo>
                <a:lnTo>
                  <a:pt x="466325" y="202763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154471" y="3418610"/>
            <a:ext cx="629932" cy="830723"/>
          </a:xfrm>
          <a:custGeom>
            <a:avLst/>
            <a:gdLst/>
            <a:ahLst/>
            <a:cxnLst/>
            <a:rect l="l" t="t" r="r" b="b"/>
            <a:pathLst>
              <a:path w="839910" h="1107631" extrusionOk="0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7291797" y="308983"/>
            <a:ext cx="1859454" cy="2452155"/>
          </a:xfrm>
          <a:custGeom>
            <a:avLst/>
            <a:gdLst/>
            <a:ahLst/>
            <a:cxnLst/>
            <a:rect l="l" t="t" r="r" b="b"/>
            <a:pathLst>
              <a:path w="2479272" h="3269540" extrusionOk="0">
                <a:moveTo>
                  <a:pt x="0" y="0"/>
                </a:moveTo>
                <a:lnTo>
                  <a:pt x="0" y="1169907"/>
                </a:lnTo>
                <a:lnTo>
                  <a:pt x="1104826" y="1623924"/>
                </a:lnTo>
                <a:lnTo>
                  <a:pt x="1104826" y="1636320"/>
                </a:lnTo>
                <a:lnTo>
                  <a:pt x="0" y="2164715"/>
                </a:lnTo>
                <a:lnTo>
                  <a:pt x="0" y="3285036"/>
                </a:lnTo>
                <a:lnTo>
                  <a:pt x="2483921" y="2203454"/>
                </a:lnTo>
                <a:lnTo>
                  <a:pt x="2483921" y="1080033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6872" y="93473"/>
            <a:ext cx="521208" cy="1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1143" y="7060"/>
            <a:ext cx="9141600" cy="3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2420" y="80399"/>
            <a:ext cx="492553" cy="24627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2008148" y="3287404"/>
            <a:ext cx="5793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2008148" y="3670551"/>
            <a:ext cx="579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3"/>
          </p:nvPr>
        </p:nvSpPr>
        <p:spPr>
          <a:xfrm>
            <a:off x="0" y="4149565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4"/>
          </p:nvPr>
        </p:nvSpPr>
        <p:spPr>
          <a:xfrm>
            <a:off x="754540" y="956788"/>
            <a:ext cx="76137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4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4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204064" y="718839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TR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TR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900"/>
              <a:buFont typeface="NTR"/>
              <a:buChar char="&gt;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Page Content">
  <p:cSld name="Full-Page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5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5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204064" y="647571"/>
            <a:ext cx="86925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6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6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92650" y="647769"/>
            <a:ext cx="42036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204064" y="647571"/>
            <a:ext cx="42093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7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7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198438" y="647007"/>
            <a:ext cx="2603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198438" y="1405005"/>
            <a:ext cx="26034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3000376" y="647769"/>
            <a:ext cx="58959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">
  <p:cSld name="Transi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8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8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204064" y="2990850"/>
            <a:ext cx="869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1" y="113944"/>
            <a:ext cx="468232" cy="23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or End Slide">
  <p:cSld name="Section Header or End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rgbClr val="E461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9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9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1" y="113944"/>
            <a:ext cx="468232" cy="23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23400" y="1522725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7010400" y="69008"/>
            <a:ext cx="2133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github.com/hil-se/fd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3271" y="113954"/>
            <a:ext cx="591313" cy="2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4111975" y="172825"/>
            <a:ext cx="4846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Rochester Institute of Technology</a:t>
            </a:r>
            <a:r>
              <a:rPr lang="en" sz="1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" sz="17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</a:t>
            </a:r>
            <a:r>
              <a:rPr lang="en" sz="1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7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fld id="{00000000-1234-1234-1234-123412341234}" type="slidenum">
              <a:rPr lang="en" sz="1600" b="1" i="0" u="none" strike="noStrike" cap="none">
                <a:solidFill>
                  <a:schemeClr val="dk1"/>
                </a:solidFill>
              </a:rPr>
              <a:t>‹#›</a:t>
            </a:fld>
            <a:endParaRPr sz="2700" b="1" i="0" u="none" strike="noStrike" cap="none">
              <a:solidFill>
                <a:srgbClr val="000000"/>
              </a:solidFill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204064" y="460570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2532476" y="460570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1"/>
          <p:cNvSpPr/>
          <p:nvPr/>
        </p:nvSpPr>
        <p:spPr>
          <a:xfrm>
            <a:off x="0" y="4775202"/>
            <a:ext cx="9144000" cy="388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14"/>
              </a:rPr>
              <a:t>https://github.com/hil-se/fds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Foundation of Data Science: Project Report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11708" y="332322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Victor Peterson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63A7F-EC03-D11F-C7FF-D0A9EA0B3382}"/>
              </a:ext>
            </a:extLst>
          </p:cNvPr>
          <p:cNvSpPr/>
          <p:nvPr/>
        </p:nvSpPr>
        <p:spPr>
          <a:xfrm>
            <a:off x="6237767" y="4848447"/>
            <a:ext cx="2828261" cy="29505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15009D5-4AF9-105E-A395-BD8E2975B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6" y="2571750"/>
            <a:ext cx="4572000" cy="2006825"/>
          </a:xfrm>
          <a:prstGeom prst="rect">
            <a:avLst/>
          </a:prstGeom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A532AE-3EC1-6004-B4A3-37A39B343497}"/>
              </a:ext>
            </a:extLst>
          </p:cNvPr>
          <p:cNvSpPr/>
          <p:nvPr/>
        </p:nvSpPr>
        <p:spPr>
          <a:xfrm>
            <a:off x="6216502" y="4855535"/>
            <a:ext cx="2927498" cy="2879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04;p15">
            <a:extLst>
              <a:ext uri="{FF2B5EF4-FFF2-40B4-BE49-F238E27FC236}">
                <a16:creationId xmlns:a16="http://schemas.microsoft.com/office/drawing/2014/main" id="{82702787-1DBB-6C7C-66B4-BDE7438F43BA}"/>
              </a:ext>
            </a:extLst>
          </p:cNvPr>
          <p:cNvSpPr txBox="1"/>
          <p:nvPr/>
        </p:nvSpPr>
        <p:spPr>
          <a:xfrm>
            <a:off x="1019316" y="1300525"/>
            <a:ext cx="73686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/>
              <a:t>Used ‘description’, ‘title’, ‘requirements’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Removed punctuation, digits, underscores, single characters, multiple spaces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Removed the rest of the columns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591639" y="1381034"/>
            <a:ext cx="73686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Featurization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Remove stop words</a:t>
            </a:r>
            <a:endParaRPr sz="16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L2 normalization on rows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Enable inverse-document-frequency reweighting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Smooth </a:t>
            </a:r>
            <a:r>
              <a:rPr lang="en-US" sz="1600" err="1"/>
              <a:t>idf</a:t>
            </a:r>
            <a:r>
              <a:rPr lang="en-US" sz="1600"/>
              <a:t> weights by adding one to document frequencies</a:t>
            </a:r>
            <a:endParaRPr lang="en" sz="16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Considered </a:t>
            </a:r>
            <a:r>
              <a:rPr lang="en-US" sz="1600"/>
              <a:t>1-gram up to 4-gram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AEA2D3-2ABD-5F8F-4720-373C33C053C9}"/>
              </a:ext>
            </a:extLst>
          </p:cNvPr>
          <p:cNvSpPr/>
          <p:nvPr/>
        </p:nvSpPr>
        <p:spPr>
          <a:xfrm>
            <a:off x="6195237" y="4869712"/>
            <a:ext cx="2877879" cy="2737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195D4-82F1-1086-5532-2A3B2068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" y="3451403"/>
            <a:ext cx="8092792" cy="4790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1104837" y="1473438"/>
            <a:ext cx="73686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/>
              <a:t>Passive Aggressive Classifier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Hyperparameter tuning with Randomized Search CV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36CBD-8167-AE05-9DCC-B2CACD1999BE}"/>
              </a:ext>
            </a:extLst>
          </p:cNvPr>
          <p:cNvSpPr/>
          <p:nvPr/>
        </p:nvSpPr>
        <p:spPr>
          <a:xfrm>
            <a:off x="6209414" y="4834270"/>
            <a:ext cx="2884967" cy="30923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752BA1D-9B11-F4DF-07A1-9389E8332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6" y="2942838"/>
            <a:ext cx="8106906" cy="10097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986425" y="1650750"/>
            <a:ext cx="73686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Apply the preprocessor and learned model to predict whether a posting is fake or not.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A4678-F461-9897-A61D-BD9EB6EBACEC}"/>
              </a:ext>
            </a:extLst>
          </p:cNvPr>
          <p:cNvSpPr/>
          <p:nvPr/>
        </p:nvSpPr>
        <p:spPr>
          <a:xfrm>
            <a:off x="6209414" y="4834270"/>
            <a:ext cx="2842437" cy="30923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2B1645-788F-D9E8-BF6D-FD1CDE78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3" y="2583755"/>
            <a:ext cx="3162741" cy="1924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C3D628-0E8A-8075-44D2-7F43C8F96E58}"/>
              </a:ext>
            </a:extLst>
          </p:cNvPr>
          <p:cNvSpPr/>
          <p:nvPr/>
        </p:nvSpPr>
        <p:spPr>
          <a:xfrm>
            <a:off x="6237767" y="4848447"/>
            <a:ext cx="2849526" cy="29505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0086CFB-526E-6A7C-2EAB-A8DA2744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5" y="2835428"/>
            <a:ext cx="4838426" cy="1700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3CE5D7-72F5-BDF3-5CA9-CBDBEE7E3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260" y="2019862"/>
            <a:ext cx="1724266" cy="323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RIT</vt:lpstr>
      <vt:lpstr>Foundation of Data Science: Project Report</vt:lpstr>
      <vt:lpstr>Preprocessing</vt:lpstr>
      <vt:lpstr>Preprocessing</vt:lpstr>
      <vt:lpstr>Model Training</vt:lpstr>
      <vt:lpstr>Prediction</vt:lpstr>
      <vt:lpstr>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Data Science: Project Report</dc:title>
  <dc:creator>Victor Peterson</dc:creator>
  <cp:revision>1</cp:revision>
  <dcterms:modified xsi:type="dcterms:W3CDTF">2022-11-29T18:26:07Z</dcterms:modified>
</cp:coreProperties>
</file>