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15"/>
        <p:guide pos="386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4" name="Straight Connector 73"/>
          <p:cNvCxnSpPr/>
          <p:nvPr/>
        </p:nvCxnSpPr>
        <p:spPr>
          <a:xfrm>
            <a:off x="2860040" y="3166745"/>
            <a:ext cx="635" cy="382270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822700" y="3166745"/>
            <a:ext cx="635" cy="382270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985385" y="3166745"/>
            <a:ext cx="635" cy="382270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275705" y="3166745"/>
            <a:ext cx="635" cy="382270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566660" y="3166745"/>
            <a:ext cx="635" cy="382270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706745" y="2609850"/>
            <a:ext cx="0" cy="302895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7463155" y="2591435"/>
            <a:ext cx="0" cy="302895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2750185" y="2569845"/>
            <a:ext cx="635" cy="382270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690620" y="2552065"/>
            <a:ext cx="635" cy="382270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691255" y="1914525"/>
            <a:ext cx="635" cy="382270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706110" y="1938020"/>
            <a:ext cx="635" cy="382270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749550" y="1938020"/>
            <a:ext cx="635" cy="382270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65"/>
          <p:cNvSpPr/>
          <p:nvPr/>
        </p:nvSpPr>
        <p:spPr>
          <a:xfrm>
            <a:off x="353695" y="1577340"/>
            <a:ext cx="8013700" cy="4540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353695" y="2152650"/>
            <a:ext cx="8013700" cy="5276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353695" y="2835910"/>
            <a:ext cx="8013700" cy="4540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353695" y="3454400"/>
            <a:ext cx="8013700" cy="4540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354330" y="4055110"/>
            <a:ext cx="8013700" cy="20021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804160" y="4615180"/>
            <a:ext cx="1064260" cy="1064260"/>
          </a:xfrm>
          <a:prstGeom prst="rect">
            <a:avLst/>
          </a:prstGeom>
        </p:spPr>
      </p:pic>
      <p:sp>
        <p:nvSpPr>
          <p:cNvPr id="13" name="Text Box 12"/>
          <p:cNvSpPr txBox="true"/>
          <p:nvPr/>
        </p:nvSpPr>
        <p:spPr>
          <a:xfrm>
            <a:off x="613093" y="4963160"/>
            <a:ext cx="12560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600"/>
              <a:t>Hard Drives</a:t>
            </a:r>
            <a:endParaRPr lang="" altLang="en-US" sz="1600"/>
          </a:p>
        </p:txBody>
      </p:sp>
      <p:sp>
        <p:nvSpPr>
          <p:cNvPr id="14" name="Text Box 13"/>
          <p:cNvSpPr txBox="true"/>
          <p:nvPr/>
        </p:nvSpPr>
        <p:spPr>
          <a:xfrm>
            <a:off x="726123" y="4131310"/>
            <a:ext cx="102997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600"/>
              <a:t>Partitions</a:t>
            </a:r>
            <a:endParaRPr lang="" altLang="en-US" sz="1600"/>
          </a:p>
        </p:txBody>
      </p:sp>
      <p:sp>
        <p:nvSpPr>
          <p:cNvPr id="15" name="Text Box 14"/>
          <p:cNvSpPr txBox="true"/>
          <p:nvPr/>
        </p:nvSpPr>
        <p:spPr>
          <a:xfrm>
            <a:off x="353695" y="3512820"/>
            <a:ext cx="17748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600"/>
              <a:t>Physical Volumes</a:t>
            </a:r>
            <a:endParaRPr lang="" altLang="en-US" sz="1600"/>
          </a:p>
        </p:txBody>
      </p:sp>
      <p:sp>
        <p:nvSpPr>
          <p:cNvPr id="20" name="Text Box 19"/>
          <p:cNvSpPr txBox="true"/>
          <p:nvPr/>
        </p:nvSpPr>
        <p:spPr>
          <a:xfrm>
            <a:off x="2860675" y="5600065"/>
            <a:ext cx="9512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600"/>
              <a:t>/dev/sda</a:t>
            </a:r>
            <a:endParaRPr lang="" altLang="en-US" sz="1600"/>
          </a:p>
        </p:txBody>
      </p:sp>
      <p:pic>
        <p:nvPicPr>
          <p:cNvPr id="10" name="Picture 9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453255" y="4615180"/>
            <a:ext cx="1064260" cy="1064260"/>
          </a:xfrm>
          <a:prstGeom prst="rect">
            <a:avLst/>
          </a:prstGeom>
        </p:spPr>
      </p:pic>
      <p:sp>
        <p:nvSpPr>
          <p:cNvPr id="21" name="Text Box 20"/>
          <p:cNvSpPr txBox="true"/>
          <p:nvPr/>
        </p:nvSpPr>
        <p:spPr>
          <a:xfrm>
            <a:off x="4509770" y="5600065"/>
            <a:ext cx="9512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600"/>
              <a:t>/dev/sd</a:t>
            </a:r>
            <a:r>
              <a:rPr lang="" altLang="en-US" sz="1600"/>
              <a:t>b</a:t>
            </a:r>
            <a:endParaRPr lang="" altLang="en-US" sz="1600"/>
          </a:p>
        </p:txBody>
      </p:sp>
      <p:pic>
        <p:nvPicPr>
          <p:cNvPr id="12" name="Picture 1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744210" y="4615180"/>
            <a:ext cx="1064260" cy="1064260"/>
          </a:xfrm>
          <a:prstGeom prst="rect">
            <a:avLst/>
          </a:prstGeom>
        </p:spPr>
      </p:pic>
      <p:sp>
        <p:nvSpPr>
          <p:cNvPr id="22" name="Text Box 21"/>
          <p:cNvSpPr txBox="true"/>
          <p:nvPr/>
        </p:nvSpPr>
        <p:spPr>
          <a:xfrm>
            <a:off x="5806440" y="5600065"/>
            <a:ext cx="9398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600"/>
              <a:t>/dev/sd</a:t>
            </a:r>
            <a:r>
              <a:rPr lang="" altLang="en-US" sz="1600"/>
              <a:t>c</a:t>
            </a:r>
            <a:endParaRPr lang="" altLang="en-US" sz="1600"/>
          </a:p>
        </p:txBody>
      </p:sp>
      <p:pic>
        <p:nvPicPr>
          <p:cNvPr id="17" name="Picture 1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035165" y="4615180"/>
            <a:ext cx="1064260" cy="1064260"/>
          </a:xfrm>
          <a:prstGeom prst="rect">
            <a:avLst/>
          </a:prstGeom>
        </p:spPr>
      </p:pic>
      <p:sp>
        <p:nvSpPr>
          <p:cNvPr id="23" name="Text Box 22"/>
          <p:cNvSpPr txBox="true"/>
          <p:nvPr/>
        </p:nvSpPr>
        <p:spPr>
          <a:xfrm>
            <a:off x="7091680" y="5600065"/>
            <a:ext cx="9512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600"/>
              <a:t>/dev/sd</a:t>
            </a:r>
            <a:r>
              <a:rPr lang="" altLang="en-US" sz="1600"/>
              <a:t>d</a:t>
            </a:r>
            <a:endParaRPr lang="" altLang="en-US" sz="1600"/>
          </a:p>
        </p:txBody>
      </p:sp>
      <p:sp>
        <p:nvSpPr>
          <p:cNvPr id="27" name="Text Box 26"/>
          <p:cNvSpPr txBox="true"/>
          <p:nvPr/>
        </p:nvSpPr>
        <p:spPr>
          <a:xfrm>
            <a:off x="449263" y="2894330"/>
            <a:ext cx="15836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600"/>
              <a:t>Volumes</a:t>
            </a:r>
            <a:r>
              <a:rPr lang="" altLang="en-US" sz="1600"/>
              <a:t> Group</a:t>
            </a:r>
            <a:endParaRPr lang="" altLang="en-US" sz="1600"/>
          </a:p>
        </p:txBody>
      </p:sp>
      <p:sp>
        <p:nvSpPr>
          <p:cNvPr id="36" name="Text Box 35"/>
          <p:cNvSpPr txBox="true"/>
          <p:nvPr/>
        </p:nvSpPr>
        <p:spPr>
          <a:xfrm>
            <a:off x="409893" y="2243455"/>
            <a:ext cx="16624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600"/>
              <a:t>Logical </a:t>
            </a:r>
            <a:r>
              <a:rPr lang="en-US" altLang="en-US" sz="1600"/>
              <a:t>Volumes</a:t>
            </a:r>
            <a:endParaRPr lang="en-US" altLang="en-US" sz="1600"/>
          </a:p>
        </p:txBody>
      </p:sp>
      <p:sp>
        <p:nvSpPr>
          <p:cNvPr id="51" name="Text Box 50"/>
          <p:cNvSpPr txBox="true"/>
          <p:nvPr/>
        </p:nvSpPr>
        <p:spPr>
          <a:xfrm>
            <a:off x="619125" y="1647825"/>
            <a:ext cx="124396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1600"/>
              <a:t>File System</a:t>
            </a:r>
            <a:endParaRPr lang="" altLang="en-US" sz="1600"/>
          </a:p>
        </p:txBody>
      </p:sp>
      <p:cxnSp>
        <p:nvCxnSpPr>
          <p:cNvPr id="79" name="Straight Connector 78"/>
          <p:cNvCxnSpPr>
            <a:endCxn id="17" idx="0"/>
          </p:cNvCxnSpPr>
          <p:nvPr/>
        </p:nvCxnSpPr>
        <p:spPr>
          <a:xfrm>
            <a:off x="7567295" y="3750310"/>
            <a:ext cx="0" cy="864870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823335" y="3807460"/>
            <a:ext cx="635" cy="382270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860675" y="3807460"/>
            <a:ext cx="635" cy="382270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276340" y="3750310"/>
            <a:ext cx="0" cy="864870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984750" y="3750310"/>
            <a:ext cx="0" cy="864870"/>
          </a:xfrm>
          <a:prstGeom prst="line">
            <a:avLst/>
          </a:prstGeom>
          <a:ln w="19050"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383915" y="3526155"/>
            <a:ext cx="878205" cy="3130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>
                <a:solidFill>
                  <a:schemeClr val="bg2">
                    <a:lumMod val="25000"/>
                  </a:schemeClr>
                </a:solidFill>
              </a:rPr>
              <a:t>/dev/sda2</a:t>
            </a:r>
            <a:endParaRPr lang="en-US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35805" y="3526155"/>
            <a:ext cx="898525" cy="3130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>
                <a:solidFill>
                  <a:schemeClr val="bg2">
                    <a:lumMod val="25000"/>
                  </a:schemeClr>
                </a:solidFill>
              </a:rPr>
              <a:t>/dev/sd</a:t>
            </a:r>
            <a:r>
              <a:rPr lang="" altLang="en-US" sz="1200">
                <a:solidFill>
                  <a:schemeClr val="bg2">
                    <a:lumMod val="25000"/>
                  </a:schemeClr>
                </a:solidFill>
              </a:rPr>
              <a:t>b</a:t>
            </a:r>
            <a:endParaRPr lang="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29935" y="3526155"/>
            <a:ext cx="892175" cy="3130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>
                <a:solidFill>
                  <a:schemeClr val="bg2">
                    <a:lumMod val="25000"/>
                  </a:schemeClr>
                </a:solidFill>
              </a:rPr>
              <a:t>/dev/sd</a:t>
            </a:r>
            <a:r>
              <a:rPr lang="" altLang="en-US" sz="1200">
                <a:solidFill>
                  <a:schemeClr val="bg2">
                    <a:lumMod val="25000"/>
                  </a:schemeClr>
                </a:solidFill>
              </a:rPr>
              <a:t>c</a:t>
            </a:r>
            <a:endParaRPr lang="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45655" y="3526155"/>
            <a:ext cx="843280" cy="3130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>
                <a:solidFill>
                  <a:schemeClr val="bg2">
                    <a:lumMod val="25000"/>
                  </a:schemeClr>
                </a:solidFill>
              </a:rPr>
              <a:t>/dev/sd</a:t>
            </a:r>
            <a:r>
              <a:rPr lang="" altLang="en-US" sz="1200">
                <a:solidFill>
                  <a:schemeClr val="bg2">
                    <a:lumMod val="25000"/>
                  </a:schemeClr>
                </a:solidFill>
              </a:rPr>
              <a:t>d</a:t>
            </a:r>
            <a:endParaRPr lang="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411095" y="2906395"/>
            <a:ext cx="1850390" cy="3130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/>
              <a:t>vg1</a:t>
            </a:r>
            <a:endParaRPr lang="" altLang="en-US" sz="1200"/>
          </a:p>
        </p:txBody>
      </p:sp>
      <p:sp>
        <p:nvSpPr>
          <p:cNvPr id="29" name="Rectangle 28"/>
          <p:cNvSpPr/>
          <p:nvPr/>
        </p:nvSpPr>
        <p:spPr>
          <a:xfrm>
            <a:off x="2411095" y="3524885"/>
            <a:ext cx="878205" cy="3130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>
                <a:solidFill>
                  <a:schemeClr val="bg2">
                    <a:lumMod val="25000"/>
                  </a:schemeClr>
                </a:solidFill>
              </a:rPr>
              <a:t>/dev/sda</a:t>
            </a:r>
            <a:r>
              <a:rPr lang="" altLang="en-US" sz="1200">
                <a:solidFill>
                  <a:schemeClr val="bg2">
                    <a:lumMod val="25000"/>
                  </a:schemeClr>
                </a:solidFill>
              </a:rPr>
              <a:t>1</a:t>
            </a:r>
            <a:endParaRPr lang="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383915" y="4132580"/>
            <a:ext cx="878205" cy="3130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/dev/sda2</a:t>
            </a:r>
            <a:endParaRPr lang="en-US" altLang="en-US" sz="1200"/>
          </a:p>
        </p:txBody>
      </p:sp>
      <p:sp>
        <p:nvSpPr>
          <p:cNvPr id="31" name="Rectangle 30"/>
          <p:cNvSpPr/>
          <p:nvPr/>
        </p:nvSpPr>
        <p:spPr>
          <a:xfrm>
            <a:off x="2411095" y="4131310"/>
            <a:ext cx="878205" cy="3130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/dev/sda1</a:t>
            </a:r>
            <a:endParaRPr lang="en-US" altLang="en-US" sz="1200"/>
          </a:p>
        </p:txBody>
      </p:sp>
      <p:sp>
        <p:nvSpPr>
          <p:cNvPr id="44" name="Rectangle 43"/>
          <p:cNvSpPr/>
          <p:nvPr/>
        </p:nvSpPr>
        <p:spPr>
          <a:xfrm>
            <a:off x="2411095" y="2301875"/>
            <a:ext cx="676910" cy="3130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/>
              <a:t>lv_boot</a:t>
            </a:r>
            <a:endParaRPr lang="" altLang="en-US" sz="1200"/>
          </a:p>
        </p:txBody>
      </p:sp>
      <p:sp>
        <p:nvSpPr>
          <p:cNvPr id="45" name="Rectangle 44"/>
          <p:cNvSpPr/>
          <p:nvPr/>
        </p:nvSpPr>
        <p:spPr>
          <a:xfrm>
            <a:off x="3144520" y="2301875"/>
            <a:ext cx="1117600" cy="3130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lv_</a:t>
            </a:r>
            <a:r>
              <a:rPr lang="" altLang="en-US" sz="1200"/>
              <a:t>root</a:t>
            </a:r>
            <a:endParaRPr lang="" altLang="en-US" sz="1200"/>
          </a:p>
        </p:txBody>
      </p:sp>
      <p:sp>
        <p:nvSpPr>
          <p:cNvPr id="48" name="Rectangle 47"/>
          <p:cNvSpPr/>
          <p:nvPr/>
        </p:nvSpPr>
        <p:spPr>
          <a:xfrm>
            <a:off x="4535805" y="2301875"/>
            <a:ext cx="2341245" cy="3130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lv_</a:t>
            </a:r>
            <a:r>
              <a:rPr lang="" altLang="en-US" sz="1200"/>
              <a:t>datapool</a:t>
            </a:r>
            <a:endParaRPr lang="" altLang="en-US" sz="1200"/>
          </a:p>
        </p:txBody>
      </p:sp>
      <p:sp>
        <p:nvSpPr>
          <p:cNvPr id="55" name="Rectangle 54"/>
          <p:cNvSpPr/>
          <p:nvPr/>
        </p:nvSpPr>
        <p:spPr>
          <a:xfrm>
            <a:off x="6938010" y="2296795"/>
            <a:ext cx="1050925" cy="3130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>
                <a:solidFill>
                  <a:schemeClr val="bg2">
                    <a:lumMod val="25000"/>
                  </a:schemeClr>
                </a:solidFill>
              </a:rPr>
              <a:t>unallocated</a:t>
            </a:r>
            <a:endParaRPr lang="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410460" y="1647825"/>
            <a:ext cx="676910" cy="3130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 sz="1200">
                <a:solidFill>
                  <a:schemeClr val="bg2">
                    <a:lumMod val="25000"/>
                  </a:schemeClr>
                </a:solidFill>
              </a:rPr>
              <a:t>/boot</a:t>
            </a:r>
            <a:endParaRPr lang="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134995" y="1647825"/>
            <a:ext cx="1127125" cy="3130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>
                <a:solidFill>
                  <a:schemeClr val="bg2">
                    <a:lumMod val="25000"/>
                  </a:schemeClr>
                </a:solidFill>
              </a:rPr>
              <a:t>/</a:t>
            </a:r>
            <a:endParaRPr lang="en-US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535805" y="1647825"/>
            <a:ext cx="2340610" cy="3130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" altLang="en-US" sz="1200">
                <a:solidFill>
                  <a:schemeClr val="bg2">
                    <a:lumMod val="25000"/>
                  </a:schemeClr>
                </a:solidFill>
              </a:rPr>
              <a:t>mnt/datapool</a:t>
            </a:r>
            <a:endParaRPr lang="" altLang="en-US" sz="12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35805" y="2906395"/>
            <a:ext cx="3453130" cy="3130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/>
              <a:t>vg</a:t>
            </a:r>
            <a:r>
              <a:rPr lang="" altLang="en-US" sz="1200"/>
              <a:t>2</a:t>
            </a:r>
            <a:endParaRPr lang="" altLang="en-US" sz="1200"/>
          </a:p>
        </p:txBody>
      </p:sp>
      <p:sp>
        <p:nvSpPr>
          <p:cNvPr id="52" name="Text Box 51"/>
          <p:cNvSpPr txBox="true"/>
          <p:nvPr/>
        </p:nvSpPr>
        <p:spPr>
          <a:xfrm>
            <a:off x="2287905" y="2129155"/>
            <a:ext cx="92202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800">
                <a:solidFill>
                  <a:schemeClr val="bg2">
                    <a:lumMod val="25000"/>
                  </a:schemeClr>
                </a:solidFill>
              </a:rPr>
              <a:t>/dev/vg1/lv_boot</a:t>
            </a:r>
            <a:endParaRPr lang="" alt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3" name="Text Box 52"/>
          <p:cNvSpPr txBox="true"/>
          <p:nvPr/>
        </p:nvSpPr>
        <p:spPr>
          <a:xfrm>
            <a:off x="3242310" y="2129155"/>
            <a:ext cx="89916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>
                <a:solidFill>
                  <a:schemeClr val="bg2">
                    <a:lumMod val="25000"/>
                  </a:schemeClr>
                </a:solidFill>
              </a:rPr>
              <a:t>/dev/vg1/lv_</a:t>
            </a:r>
            <a:r>
              <a:rPr lang="" altLang="en-US" sz="800">
                <a:solidFill>
                  <a:schemeClr val="bg2">
                    <a:lumMod val="25000"/>
                  </a:schemeClr>
                </a:solidFill>
              </a:rPr>
              <a:t>r</a:t>
            </a:r>
            <a:r>
              <a:rPr lang="en-US" altLang="en-US" sz="800">
                <a:solidFill>
                  <a:schemeClr val="bg2">
                    <a:lumMod val="25000"/>
                  </a:schemeClr>
                </a:solidFill>
              </a:rPr>
              <a:t>oot</a:t>
            </a:r>
            <a:endParaRPr lang="en-US" alt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5149215" y="2129155"/>
            <a:ext cx="111442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>
                <a:solidFill>
                  <a:schemeClr val="bg2">
                    <a:lumMod val="25000"/>
                  </a:schemeClr>
                </a:solidFill>
              </a:rPr>
              <a:t>/dev/vg</a:t>
            </a:r>
            <a:r>
              <a:rPr lang="" altLang="en-US" sz="800">
                <a:solidFill>
                  <a:schemeClr val="bg2">
                    <a:lumMod val="25000"/>
                  </a:schemeClr>
                </a:solidFill>
              </a:rPr>
              <a:t>2</a:t>
            </a:r>
            <a:r>
              <a:rPr lang="en-US" altLang="en-US" sz="800">
                <a:solidFill>
                  <a:schemeClr val="bg2">
                    <a:lumMod val="25000"/>
                  </a:schemeClr>
                </a:solidFill>
              </a:rPr>
              <a:t>/</a:t>
            </a:r>
            <a:r>
              <a:rPr lang="" altLang="en-US" sz="800">
                <a:solidFill>
                  <a:schemeClr val="bg2">
                    <a:lumMod val="25000"/>
                  </a:schemeClr>
                </a:solidFill>
              </a:rPr>
              <a:t>lv_datapool</a:t>
            </a:r>
            <a:endParaRPr lang="" alt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>
            <a:off x="342900" y="4511675"/>
            <a:ext cx="7993380" cy="127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WPS Presentation</Application>
  <PresentationFormat>宽屏</PresentationFormat>
  <Paragraphs>58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Arial Unicode MS</vt:lpstr>
      <vt:lpstr>Arial Black</vt:lpstr>
      <vt:lpstr>微软雅黑</vt:lpstr>
      <vt:lpstr>SimSun</vt:lpstr>
      <vt:lpstr>Alegreya Sans Thin</vt:lpstr>
      <vt:lpstr>Times New Roman</vt:lpstr>
      <vt:lpstr>SimSun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</dc:creator>
  <cp:lastModifiedBy>victor</cp:lastModifiedBy>
  <cp:revision>8</cp:revision>
  <dcterms:created xsi:type="dcterms:W3CDTF">2020-11-18T22:05:37Z</dcterms:created>
  <dcterms:modified xsi:type="dcterms:W3CDTF">2020-11-18T22:05:37Z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