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æ·±è²æ ·å¼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917575"/>
            <a:ext cx="752475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995" y="917575"/>
            <a:ext cx="752475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470" y="917575"/>
            <a:ext cx="752475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65245" y="917575"/>
            <a:ext cx="752475" cy="752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917575"/>
            <a:ext cx="752475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195" y="917575"/>
            <a:ext cx="752475" cy="7524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66520" y="1945005"/>
            <a:ext cx="2277745" cy="38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VDEV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3865245" y="1945005"/>
            <a:ext cx="2277745" cy="38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VDEV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346200" y="2740025"/>
            <a:ext cx="4776470" cy="386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ZPOOL</a:t>
            </a: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46200" y="3535045"/>
            <a:ext cx="891540" cy="38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7750" y="3535045"/>
            <a:ext cx="891540" cy="38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9300" y="3535045"/>
            <a:ext cx="891540" cy="38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32400" y="3535045"/>
            <a:ext cx="891540" cy="386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ZVOL</a:t>
            </a: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60850" y="3535045"/>
            <a:ext cx="891540" cy="386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>
            <a:off x="1743075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05075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9300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0850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04435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46750" y="167005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04435" y="241808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05075" y="241808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9197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6352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3507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70662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78170" y="3213100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Group 28"/>
          <p:cNvGrpSpPr/>
          <p:nvPr/>
        </p:nvGrpSpPr>
        <p:grpSpPr>
          <a:xfrm>
            <a:off x="427990" y="873125"/>
            <a:ext cx="751840" cy="1413510"/>
            <a:chOff x="3348" y="4705"/>
            <a:chExt cx="1184" cy="2226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48" y="4705"/>
              <a:ext cx="1185" cy="118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348" y="6323"/>
              <a:ext cx="1184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</a:t>
              </a:r>
              <a:endParaRPr lang="en-US" altLang="en-US" sz="16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941" y="5890"/>
              <a:ext cx="0" cy="37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619885" y="873125"/>
            <a:ext cx="1504315" cy="1413510"/>
            <a:chOff x="5092" y="4705"/>
            <a:chExt cx="2369" cy="222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869" y="5698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7" y="4705"/>
              <a:ext cx="1185" cy="1185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5682" y="5710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92" y="4705"/>
              <a:ext cx="1185" cy="118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92" y="6323"/>
              <a:ext cx="2369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</a:t>
              </a:r>
              <a:endParaRPr lang="en-US" altLang="en-US" sz="160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true">
              <a:off x="5677" y="5958"/>
              <a:ext cx="1200" cy="1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76" y="5959"/>
              <a:ext cx="0" cy="27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59810" y="873125"/>
            <a:ext cx="2277110" cy="1413510"/>
            <a:chOff x="8272" y="4705"/>
            <a:chExt cx="3586" cy="2226"/>
          </a:xfrm>
        </p:grpSpPr>
        <p:pic>
          <p:nvPicPr>
            <p:cNvPr id="22" name="Picture 21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72" y="4705"/>
              <a:ext cx="1185" cy="11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57" y="4705"/>
              <a:ext cx="1185" cy="118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42" y="4705"/>
              <a:ext cx="1185" cy="118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272" y="6323"/>
              <a:ext cx="3587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VDEV</a:t>
              </a:r>
              <a:endParaRPr lang="en-US" altLang="en-US"/>
            </a:p>
          </p:txBody>
        </p:sp>
        <p:cxnSp>
          <p:nvCxnSpPr>
            <p:cNvPr id="26" name="Straight Arrow Connector 25"/>
            <p:cNvCxnSpPr>
              <a:stCxn id="22" idx="2"/>
            </p:cNvCxnSpPr>
            <p:nvPr/>
          </p:nvCxnSpPr>
          <p:spPr>
            <a:xfrm>
              <a:off x="8865" y="5890"/>
              <a:ext cx="0" cy="37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0065" y="5890"/>
              <a:ext cx="0" cy="37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1300" y="5890"/>
              <a:ext cx="0" cy="37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Box 31"/>
          <p:cNvSpPr txBox="true"/>
          <p:nvPr/>
        </p:nvSpPr>
        <p:spPr>
          <a:xfrm>
            <a:off x="400050" y="37719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Single</a:t>
            </a:r>
            <a:endParaRPr lang="en-US" alt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1935480" y="37719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Mirror</a:t>
            </a:r>
            <a:endParaRPr lang="en-US" altLang="en-US"/>
          </a:p>
        </p:txBody>
      </p:sp>
      <p:sp>
        <p:nvSpPr>
          <p:cNvPr id="34" name="Text Box 33"/>
          <p:cNvSpPr txBox="true"/>
          <p:nvPr/>
        </p:nvSpPr>
        <p:spPr>
          <a:xfrm>
            <a:off x="4152265" y="37719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RAID</a:t>
            </a:r>
            <a:r>
              <a:rPr lang="" altLang="en-US"/>
              <a:t>Z</a:t>
            </a:r>
            <a:r>
              <a:rPr lang="en-US" altLang="en-US"/>
              <a:t>-</a:t>
            </a:r>
            <a:r>
              <a:rPr lang="" altLang="en-US"/>
              <a:t>1</a:t>
            </a:r>
            <a:endParaRPr lang="" alt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713855" y="745490"/>
            <a:ext cx="1504315" cy="1413510"/>
            <a:chOff x="5092" y="4705"/>
            <a:chExt cx="2369" cy="222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869" y="5698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7" y="4705"/>
              <a:ext cx="1185" cy="1185"/>
            </a:xfrm>
            <a:prstGeom prst="rect">
              <a:avLst/>
            </a:prstGeom>
          </p:spPr>
        </p:pic>
        <p:cxnSp>
          <p:nvCxnSpPr>
            <p:cNvPr id="56" name="Straight Connector 55"/>
            <p:cNvCxnSpPr/>
            <p:nvPr/>
          </p:nvCxnSpPr>
          <p:spPr>
            <a:xfrm>
              <a:off x="5682" y="5710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92" y="4705"/>
              <a:ext cx="1185" cy="1185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5092" y="6323"/>
              <a:ext cx="2369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 - </a:t>
              </a:r>
              <a:r>
                <a:rPr lang="en-US" altLang="en-US" sz="1200"/>
                <a:t>Mirror-0</a:t>
              </a:r>
              <a:endParaRPr lang="en-US" altLang="en-US" sz="120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true">
              <a:off x="5677" y="5958"/>
              <a:ext cx="1200" cy="1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276" y="5959"/>
              <a:ext cx="0" cy="27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8606790" y="745490"/>
            <a:ext cx="1504315" cy="1413510"/>
            <a:chOff x="5092" y="4705"/>
            <a:chExt cx="2369" cy="2226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869" y="5698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7" y="4705"/>
              <a:ext cx="1185" cy="1185"/>
            </a:xfrm>
            <a:prstGeom prst="rect">
              <a:avLst/>
            </a:prstGeom>
          </p:spPr>
        </p:pic>
        <p:cxnSp>
          <p:nvCxnSpPr>
            <p:cNvPr id="65" name="Straight Connector 64"/>
            <p:cNvCxnSpPr/>
            <p:nvPr/>
          </p:nvCxnSpPr>
          <p:spPr>
            <a:xfrm>
              <a:off x="5682" y="5710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92" y="4705"/>
              <a:ext cx="1185" cy="1185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5092" y="6323"/>
              <a:ext cx="2369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 </a:t>
              </a:r>
              <a:r>
                <a:rPr lang="en-US" altLang="en-US" sz="1600">
                  <a:sym typeface="+mn-ea"/>
                </a:rPr>
                <a:t>- </a:t>
              </a:r>
              <a:r>
                <a:rPr lang="en-US" altLang="en-US" sz="1200">
                  <a:sym typeface="+mn-ea"/>
                </a:rPr>
                <a:t>Mirror-1</a:t>
              </a:r>
              <a:endParaRPr lang="en-US" altLang="en-US" sz="1200">
                <a:sym typeface="+mn-ea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true">
              <a:off x="5677" y="5958"/>
              <a:ext cx="1200" cy="1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276" y="5959"/>
              <a:ext cx="0" cy="27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0429240" y="745490"/>
            <a:ext cx="1504315" cy="1413510"/>
            <a:chOff x="5092" y="4705"/>
            <a:chExt cx="2369" cy="2226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869" y="5698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77" y="4705"/>
              <a:ext cx="1185" cy="1185"/>
            </a:xfrm>
            <a:prstGeom prst="rect">
              <a:avLst/>
            </a:prstGeom>
          </p:spPr>
        </p:pic>
        <p:cxnSp>
          <p:nvCxnSpPr>
            <p:cNvPr id="74" name="Straight Connector 73"/>
            <p:cNvCxnSpPr/>
            <p:nvPr/>
          </p:nvCxnSpPr>
          <p:spPr>
            <a:xfrm>
              <a:off x="5682" y="5710"/>
              <a:ext cx="0" cy="26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92" y="4705"/>
              <a:ext cx="1185" cy="1185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5092" y="6323"/>
              <a:ext cx="2369" cy="6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600"/>
                <a:t>VDEV </a:t>
              </a:r>
              <a:r>
                <a:rPr lang="en-US" altLang="en-US" sz="1600">
                  <a:sym typeface="+mn-ea"/>
                </a:rPr>
                <a:t>- </a:t>
              </a:r>
              <a:r>
                <a:rPr lang="en-US" altLang="en-US" sz="1200">
                  <a:sym typeface="+mn-ea"/>
                </a:rPr>
                <a:t>Mirror-2</a:t>
              </a:r>
              <a:endParaRPr lang="en-US" altLang="en-US" sz="1200">
                <a:sym typeface="+mn-ea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true">
              <a:off x="5677" y="5958"/>
              <a:ext cx="1200" cy="12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276" y="5959"/>
              <a:ext cx="0" cy="272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 Box 78"/>
          <p:cNvSpPr txBox="true"/>
          <p:nvPr/>
        </p:nvSpPr>
        <p:spPr>
          <a:xfrm>
            <a:off x="8527415" y="144780"/>
            <a:ext cx="166243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RAID-10 (1+0)</a:t>
            </a:r>
            <a:endParaRPr lang="en-US" altLang="en-US"/>
          </a:p>
          <a:p>
            <a:pPr algn="ctr"/>
            <a:r>
              <a:rPr lang="en-US" altLang="en-US" sz="1200"/>
              <a:t>Stripe of mirrors</a:t>
            </a:r>
            <a:endParaRPr lang="en-US" altLang="en-US" sz="1200"/>
          </a:p>
        </p:txBody>
      </p:sp>
      <p:sp>
        <p:nvSpPr>
          <p:cNvPr id="80" name="Rectangle 79"/>
          <p:cNvSpPr/>
          <p:nvPr/>
        </p:nvSpPr>
        <p:spPr>
          <a:xfrm>
            <a:off x="6713855" y="2542540"/>
            <a:ext cx="5220970" cy="386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ZPOOL</a:t>
            </a: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466330" y="2240915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359265" y="2240915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1181715" y="2240915"/>
            <a:ext cx="0" cy="2349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/>
          <p:nvPr/>
        </p:nvGraphicFramePr>
        <p:xfrm>
          <a:off x="226695" y="3349625"/>
          <a:ext cx="9372600" cy="316674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0930"/>
                <a:gridCol w="3806856"/>
                <a:gridCol w="1999615"/>
                <a:gridCol w="2475199"/>
              </a:tblGrid>
              <a:tr h="508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RAID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Minimum Drives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Parity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Acceptable Drive Failure</a:t>
                      </a:r>
                      <a:endParaRPr lang="en-US" altLang="en-US" sz="1600"/>
                    </a:p>
                  </a:txBody>
                  <a:tcPr/>
                </a:tc>
              </a:tr>
              <a:tr h="586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Dynamic Stripe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Mirror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15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RAIDZ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RAIDZ-2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15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/>
                        <a:t>RAIDZ-3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5" name="Picture 8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3970655"/>
            <a:ext cx="533400" cy="5334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4504055"/>
            <a:ext cx="533400" cy="5334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5037455"/>
            <a:ext cx="533400" cy="5334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5535930"/>
            <a:ext cx="533400" cy="5334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6069330"/>
            <a:ext cx="533400" cy="5334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3970655"/>
            <a:ext cx="533400" cy="5334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4504055"/>
            <a:ext cx="533400" cy="5334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5037455"/>
            <a:ext cx="533400" cy="5334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5535930"/>
            <a:ext cx="533400" cy="5334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6069330"/>
            <a:ext cx="533400" cy="5334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5037455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96" name="Picture 9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55359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97" name="Picture 9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64815" y="6069330"/>
            <a:ext cx="533400" cy="5334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740" y="5535930"/>
            <a:ext cx="533400" cy="5334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740" y="6069330"/>
            <a:ext cx="533400" cy="5334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04665" y="6069330"/>
            <a:ext cx="533400" cy="5334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44691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2" name="Picture 10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63590" y="55359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3" name="Picture 10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60693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4" name="Picture 10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63590" y="60693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5" name="Picture 10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665" y="6069330"/>
            <a:ext cx="5334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106" name="Picture 10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5037455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07" name="Picture 10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55359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08" name="Picture 1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4504055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09" name="Picture 10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615" y="55359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0" name="Picture 10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82840" y="60693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1" name="Picture 1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615" y="60693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2" name="Picture 1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215" y="6069330"/>
            <a:ext cx="533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3" name="Picture 11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64815" y="5535930"/>
            <a:ext cx="533400" cy="5334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64815" y="5002530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Table 15"/>
          <p:cNvGraphicFramePr/>
          <p:nvPr/>
        </p:nvGraphicFramePr>
        <p:xfrm>
          <a:off x="620395" y="3285490"/>
          <a:ext cx="3552825" cy="2971800"/>
        </p:xfrm>
        <a:graphic>
          <a:graphicData uri="http://schemas.openxmlformats.org/drawingml/2006/table">
            <a:tbl>
              <a:tblPr firstRow="true">
                <a:tableStyleId>{5202B0CA-FC54-4496-8BCA-5EF66A818D29}</a:tableStyleId>
              </a:tblPr>
              <a:tblGrid>
                <a:gridCol w="3552825"/>
              </a:tblGrid>
              <a:tr h="364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Delete Changes B</a:t>
                      </a:r>
                      <a:endParaRPr lang="en-US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7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200" b="1"/>
                        <a:t>Result:</a:t>
                      </a:r>
                      <a:r>
                        <a:rPr lang="en-US" altLang="en-US" sz="1200"/>
                        <a:t> Files are shown as deleted to the OS, however they are not really deleted from the storage. You could recover with a rollback of snapshot 2 (</a:t>
                      </a:r>
                      <a:r>
                        <a:rPr lang="en-US" altLang="en-US" sz="1000" b="1" i="1">
                          <a:solidFill>
                            <a:srgbClr val="FF0000"/>
                          </a:solidFill>
                        </a:rPr>
                        <a:t>which will delete changes C</a:t>
                      </a:r>
                      <a:r>
                        <a:rPr lang="en-US" altLang="en-US" sz="1200"/>
                        <a:t>).</a:t>
                      </a:r>
                      <a:endParaRPr lang="en-US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980170" y="542925"/>
            <a:ext cx="2311400" cy="1568450"/>
            <a:chOff x="1375" y="195"/>
            <a:chExt cx="3640" cy="2470"/>
          </a:xfrm>
        </p:grpSpPr>
        <p:sp>
          <p:nvSpPr>
            <p:cNvPr id="4" name="Flowchart: Magnetic Disk 3"/>
            <p:cNvSpPr/>
            <p:nvPr/>
          </p:nvSpPr>
          <p:spPr>
            <a:xfrm>
              <a:off x="1375" y="1565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375" y="1438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1375" y="962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(B)</a:t>
              </a:r>
              <a:endParaRPr lang="en-US" altLang="en-US" sz="1200">
                <a:sym typeface="+mn-ea"/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375" y="674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2</a:t>
              </a:r>
              <a:endParaRPr lang="en-US" altLang="en-US" sz="120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375" y="195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(C)</a:t>
              </a:r>
              <a:endParaRPr lang="en-US" altLang="en-US" sz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40790" y="4552950"/>
            <a:ext cx="2311400" cy="1568450"/>
            <a:chOff x="2145" y="7460"/>
            <a:chExt cx="3640" cy="2470"/>
          </a:xfrm>
        </p:grpSpPr>
        <p:sp>
          <p:nvSpPr>
            <p:cNvPr id="9" name="Flowchart: Magnetic Disk 8"/>
            <p:cNvSpPr/>
            <p:nvPr/>
          </p:nvSpPr>
          <p:spPr>
            <a:xfrm>
              <a:off x="2145" y="8830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145" y="8703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145" y="8227"/>
              <a:ext cx="3640" cy="659"/>
            </a:xfrm>
            <a:prstGeom prst="flowChartMagneticDisk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(B)</a:t>
              </a:r>
              <a:endParaRPr lang="en-US" altLang="en-US" sz="1200">
                <a:sym typeface="+mn-ea"/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145" y="7939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2</a:t>
              </a:r>
              <a:endParaRPr lang="en-US" altLang="en-US" sz="120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145" y="7460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(C)</a:t>
              </a:r>
              <a:endParaRPr lang="en-US" altLang="en-US" sz="1200">
                <a:sym typeface="+mn-ea"/>
              </a:endParaRPr>
            </a:p>
          </p:txBody>
        </p:sp>
      </p:grpSp>
      <p:graphicFrame>
        <p:nvGraphicFramePr>
          <p:cNvPr id="18" name="Table 17"/>
          <p:cNvGraphicFramePr/>
          <p:nvPr/>
        </p:nvGraphicFramePr>
        <p:xfrm>
          <a:off x="4319270" y="3285490"/>
          <a:ext cx="3552825" cy="2971800"/>
        </p:xfrm>
        <a:graphic>
          <a:graphicData uri="http://schemas.openxmlformats.org/drawingml/2006/table">
            <a:tbl>
              <a:tblPr firstRow="true">
                <a:tableStyleId>{5202B0CA-FC54-4496-8BCA-5EF66A818D29}</a:tableStyleId>
              </a:tblPr>
              <a:tblGrid>
                <a:gridCol w="3552825"/>
              </a:tblGrid>
              <a:tr h="364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Delete Snapshot 2</a:t>
                      </a:r>
                      <a:endParaRPr lang="en-US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73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1"/>
                    </a:p>
                    <a:p>
                      <a:pPr algn="ctr">
                        <a:buNone/>
                      </a:pPr>
                      <a:r>
                        <a:rPr lang="en-US" altLang="en-US" sz="1200" b="1"/>
                        <a:t>Result:</a:t>
                      </a:r>
                      <a:r>
                        <a:rPr lang="en-US" altLang="en-US" sz="1200"/>
                        <a:t> Snapthot 2 is deleted. Files in data changes B are fully marked deleted</a:t>
                      </a:r>
                      <a:endParaRPr lang="en-US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939665" y="5029200"/>
            <a:ext cx="2311400" cy="1092200"/>
            <a:chOff x="2145" y="8210"/>
            <a:chExt cx="3640" cy="1720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2145" y="8830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2145" y="8703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2145" y="8210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(C)</a:t>
              </a:r>
              <a:endParaRPr lang="en-US" altLang="en-US" sz="1200">
                <a:sym typeface="+mn-ea"/>
              </a:endParaRPr>
            </a:p>
          </p:txBody>
        </p:sp>
      </p:grpSp>
      <p:graphicFrame>
        <p:nvGraphicFramePr>
          <p:cNvPr id="32" name="Table 31"/>
          <p:cNvGraphicFramePr/>
          <p:nvPr/>
        </p:nvGraphicFramePr>
        <p:xfrm>
          <a:off x="8018145" y="3285490"/>
          <a:ext cx="3552825" cy="2971800"/>
        </p:xfrm>
        <a:graphic>
          <a:graphicData uri="http://schemas.openxmlformats.org/drawingml/2006/table">
            <a:tbl>
              <a:tblPr firstRow="true">
                <a:tableStyleId>{5202B0CA-FC54-4496-8BCA-5EF66A818D29}</a:tableStyleId>
              </a:tblPr>
              <a:tblGrid>
                <a:gridCol w="3552825"/>
              </a:tblGrid>
              <a:tr h="364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Delete Snapshot 1</a:t>
                      </a:r>
                      <a:endParaRPr lang="en-US" altLang="en-US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073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 b="1"/>
                    </a:p>
                    <a:p>
                      <a:pPr algn="ctr">
                        <a:buNone/>
                      </a:pPr>
                      <a:r>
                        <a:rPr lang="en-US" altLang="en-US" sz="1200" b="1"/>
                        <a:t>Result:</a:t>
                      </a:r>
                      <a:r>
                        <a:rPr lang="en-US" altLang="en-US" sz="1200"/>
                        <a:t> Snapshot 1 is deleted. Files are not touched</a:t>
                      </a:r>
                      <a:endParaRPr lang="en-US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638540" y="5238750"/>
            <a:ext cx="2311400" cy="882650"/>
            <a:chOff x="2145" y="8540"/>
            <a:chExt cx="3640" cy="1390"/>
          </a:xfrm>
        </p:grpSpPr>
        <p:sp>
          <p:nvSpPr>
            <p:cNvPr id="34" name="Flowchart: Magnetic Disk 33"/>
            <p:cNvSpPr/>
            <p:nvPr/>
          </p:nvSpPr>
          <p:spPr>
            <a:xfrm>
              <a:off x="2145" y="8830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2145" y="8540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(C)</a:t>
              </a:r>
              <a:endParaRPr lang="en-US" altLang="en-US" sz="1200">
                <a:sym typeface="+mn-ea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17640" y="847090"/>
            <a:ext cx="2311400" cy="1264285"/>
            <a:chOff x="1375" y="674"/>
            <a:chExt cx="3640" cy="1991"/>
          </a:xfrm>
        </p:grpSpPr>
        <p:sp>
          <p:nvSpPr>
            <p:cNvPr id="45" name="Flowchart: Magnetic Disk 44"/>
            <p:cNvSpPr/>
            <p:nvPr/>
          </p:nvSpPr>
          <p:spPr>
            <a:xfrm>
              <a:off x="1375" y="1565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(A)</a:t>
              </a:r>
              <a:endParaRPr lang="en-US" altLang="en-US" sz="1200"/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1375" y="1438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47" name="Flowchart: Magnetic Disk 46"/>
            <p:cNvSpPr/>
            <p:nvPr/>
          </p:nvSpPr>
          <p:spPr>
            <a:xfrm>
              <a:off x="1375" y="962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(B)</a:t>
              </a:r>
              <a:endParaRPr lang="en-US" altLang="en-US" sz="1200">
                <a:sym typeface="+mn-ea"/>
              </a:endParaRPr>
            </a:p>
          </p:txBody>
        </p:sp>
        <p:sp>
          <p:nvSpPr>
            <p:cNvPr id="48" name="Flowchart: Magnetic Disk 47"/>
            <p:cNvSpPr/>
            <p:nvPr/>
          </p:nvSpPr>
          <p:spPr>
            <a:xfrm>
              <a:off x="1375" y="674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2</a:t>
              </a:r>
              <a:endParaRPr lang="en-US" altLang="en-US" sz="12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60190" y="1332230"/>
            <a:ext cx="2311400" cy="779145"/>
            <a:chOff x="1375" y="1438"/>
            <a:chExt cx="3640" cy="1227"/>
          </a:xfrm>
        </p:grpSpPr>
        <p:sp>
          <p:nvSpPr>
            <p:cNvPr id="57" name="Flowchart: Magnetic Disk 56"/>
            <p:cNvSpPr/>
            <p:nvPr/>
          </p:nvSpPr>
          <p:spPr>
            <a:xfrm>
              <a:off x="1375" y="1565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Data (A)</a:t>
              </a:r>
              <a:endParaRPr lang="en-US" altLang="en-US" sz="1200"/>
            </a:p>
          </p:txBody>
        </p:sp>
        <p:sp>
          <p:nvSpPr>
            <p:cNvPr id="58" name="Flowchart: Magnetic Disk 57"/>
            <p:cNvSpPr/>
            <p:nvPr/>
          </p:nvSpPr>
          <p:spPr>
            <a:xfrm>
              <a:off x="1375" y="1438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2546985" y="1859915"/>
            <a:ext cx="2311400" cy="1568450"/>
            <a:chOff x="1375" y="195"/>
            <a:chExt cx="3640" cy="2470"/>
          </a:xfrm>
        </p:grpSpPr>
        <p:sp>
          <p:nvSpPr>
            <p:cNvPr id="4" name="Flowchart: Magnetic Disk 3"/>
            <p:cNvSpPr/>
            <p:nvPr/>
          </p:nvSpPr>
          <p:spPr>
            <a:xfrm>
              <a:off x="1375" y="1565"/>
              <a:ext cx="3640" cy="1100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Data (A)</a:t>
              </a:r>
              <a:endParaRPr lang="en-US" altLang="en-US" sz="120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375" y="1438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1</a:t>
              </a:r>
              <a:endParaRPr lang="en-US" altLang="en-US" sz="120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1375" y="962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(B)</a:t>
              </a:r>
              <a:endParaRPr lang="en-US" altLang="en-US" sz="1200">
                <a:sym typeface="+mn-ea"/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1375" y="674"/>
              <a:ext cx="3640" cy="500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/>
                <a:t>Snapshot 2</a:t>
              </a:r>
              <a:endParaRPr lang="en-US" altLang="en-US" sz="120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1375" y="195"/>
              <a:ext cx="3640" cy="659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>
                  <a:sym typeface="+mn-ea"/>
                </a:rPr>
                <a:t>Data Changes (</a:t>
              </a:r>
              <a:r>
                <a:rPr lang="en-US" sz="1200">
                  <a:sym typeface="+mn-ea"/>
                </a:rPr>
                <a:t>C</a:t>
              </a:r>
              <a:r>
                <a:rPr lang="en-US" altLang="en-US" sz="1200">
                  <a:sym typeface="+mn-ea"/>
                </a:rPr>
                <a:t>)</a:t>
              </a:r>
              <a:endParaRPr lang="en-US" altLang="en-US" sz="1200"/>
            </a:p>
          </p:txBody>
        </p:sp>
      </p:grpSp>
      <p:sp>
        <p:nvSpPr>
          <p:cNvPr id="9" name="Right Bracket 8"/>
          <p:cNvSpPr/>
          <p:nvPr/>
        </p:nvSpPr>
        <p:spPr>
          <a:xfrm>
            <a:off x="4921250" y="2785110"/>
            <a:ext cx="143510" cy="5511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5815965" y="2279015"/>
            <a:ext cx="158115" cy="1057910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6024880" y="2569845"/>
            <a:ext cx="1034415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900" b="1"/>
              <a:t>Snapshot 2</a:t>
            </a:r>
            <a:endParaRPr lang="en-US" altLang="en-US" sz="900" b="1"/>
          </a:p>
          <a:p>
            <a:pPr algn="l"/>
            <a:r>
              <a:rPr lang="en-US" altLang="en-US" sz="800"/>
              <a:t>- Data changes (B)</a:t>
            </a:r>
            <a:endParaRPr lang="en-US" altLang="en-US" sz="800"/>
          </a:p>
          <a:p>
            <a:pPr algn="l"/>
            <a:r>
              <a:rPr lang="en-US" altLang="en-US" sz="800"/>
              <a:t>- </a:t>
            </a:r>
            <a:r>
              <a:rPr lang="en-US" altLang="en-US" sz="800">
                <a:sym typeface="+mn-ea"/>
              </a:rPr>
              <a:t>Data (A)</a:t>
            </a:r>
            <a:endParaRPr lang="en-US" altLang="en-US" sz="800"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5064760" y="2884170"/>
            <a:ext cx="830580" cy="352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900" b="1"/>
              <a:t>Snapshot 1 </a:t>
            </a:r>
            <a:endParaRPr lang="en-US" altLang="en-US" sz="900" b="1"/>
          </a:p>
          <a:p>
            <a:r>
              <a:rPr lang="en-US" altLang="en-US" sz="800"/>
              <a:t>- Data (A)</a:t>
            </a:r>
            <a:endParaRPr lang="en-US" alt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WPS Presentation</Application>
  <PresentationFormat>宽屏</PresentationFormat>
  <Paragraphs>128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Alegreya Sans Thin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</dc:creator>
  <cp:lastModifiedBy>victor</cp:lastModifiedBy>
  <cp:revision>13</cp:revision>
  <dcterms:created xsi:type="dcterms:W3CDTF">2020-11-06T14:55:55Z</dcterms:created>
  <dcterms:modified xsi:type="dcterms:W3CDTF">2020-11-06T14:55:55Z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