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" name="Table 36"/>
          <p:cNvGraphicFramePr/>
          <p:nvPr/>
        </p:nvGraphicFramePr>
        <p:xfrm>
          <a:off x="76835" y="195580"/>
          <a:ext cx="12037695" cy="5547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012565"/>
                <a:gridCol w="4012565"/>
                <a:gridCol w="4012565"/>
              </a:tblGrid>
              <a:tr h="1361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600" b="1"/>
                        <a:t>Config:</a:t>
                      </a:r>
                      <a:r>
                        <a:rPr lang="" altLang="en-US" sz="1600"/>
                        <a:t> </a:t>
                      </a:r>
                      <a:r>
                        <a:rPr lang="" altLang="en-US" sz="1400" b="0"/>
                        <a:t>AD is configured. User is not in AD. User exists in the WMOS DB</a:t>
                      </a:r>
                      <a:endParaRPr lang="" altLang="en-US" sz="1400" b="0"/>
                    </a:p>
                    <a:p>
                      <a:pPr algn="ctr">
                        <a:buNone/>
                      </a:pPr>
                      <a:r>
                        <a:rPr lang="" altLang="en-US" sz="1600"/>
                        <a:t>Result: </a:t>
                      </a:r>
                      <a:r>
                        <a:rPr lang="" altLang="en-US" sz="1400" b="0"/>
                        <a:t>AD authentication fails. User is authenticated against the WMOS DB</a:t>
                      </a:r>
                      <a:endParaRPr lang="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sym typeface="+mn-ea"/>
                        </a:rPr>
                        <a:t>Config: </a:t>
                      </a:r>
                      <a:r>
                        <a:rPr lang="en-US" altLang="en-US" sz="1400" b="0">
                          <a:sym typeface="+mn-ea"/>
                        </a:rPr>
                        <a:t>AD is configured. User </a:t>
                      </a:r>
                      <a:r>
                        <a:rPr lang="" altLang="en-US" sz="1400" b="0">
                          <a:sym typeface="+mn-ea"/>
                        </a:rPr>
                        <a:t>exists</a:t>
                      </a:r>
                      <a:r>
                        <a:rPr lang="en-US" altLang="en-US" sz="1400" b="0">
                          <a:sym typeface="+mn-ea"/>
                        </a:rPr>
                        <a:t> in AD. User </a:t>
                      </a:r>
                      <a:r>
                        <a:rPr lang="" altLang="en-US" sz="1400" b="0">
                          <a:sym typeface="+mn-ea"/>
                        </a:rPr>
                        <a:t>also </a:t>
                      </a:r>
                      <a:r>
                        <a:rPr lang="en-US" altLang="en-US" sz="1400" b="0">
                          <a:sym typeface="+mn-ea"/>
                        </a:rPr>
                        <a:t>exists in the WMOS DB</a:t>
                      </a:r>
                      <a:endParaRPr lang="en-US" altLang="en-US" sz="1600" b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600">
                          <a:sym typeface="+mn-ea"/>
                        </a:rPr>
                        <a:t>Result: </a:t>
                      </a:r>
                      <a:r>
                        <a:rPr lang="en-US" altLang="en-US" sz="1400" b="0">
                          <a:sym typeface="+mn-ea"/>
                        </a:rPr>
                        <a:t>User is authenticated against the </a:t>
                      </a:r>
                      <a:r>
                        <a:rPr lang="" altLang="en-US" sz="1400" b="0">
                          <a:sym typeface="+mn-ea"/>
                        </a:rPr>
                        <a:t> </a:t>
                      </a:r>
                      <a:r>
                        <a:rPr lang="" altLang="en-US" sz="1400" b="0">
                          <a:solidFill>
                            <a:schemeClr val="bg1"/>
                          </a:solidFill>
                          <a:sym typeface="+mn-ea"/>
                        </a:rPr>
                        <a:t>AD and ‘</a:t>
                      </a:r>
                      <a:r>
                        <a:rPr lang="en-US" sz="1200" b="0" i="1">
                          <a:solidFill>
                            <a:schemeClr val="bg1"/>
                          </a:solidFill>
                          <a:latin typeface="Courier New" panose="02070309020205020404" charset="0"/>
                          <a:cs typeface="Courier New" panose="02070309020205020404" charset="0"/>
                          <a:sym typeface="+mn-ea"/>
                        </a:rPr>
                        <a:t>ISPASSWORDMANAGEDINTERNALLY</a:t>
                      </a:r>
                      <a:r>
                        <a:rPr lang="" altLang="en-US" sz="1200" b="0">
                          <a:solidFill>
                            <a:schemeClr val="bg1"/>
                          </a:solidFill>
                          <a:latin typeface="Courier New" panose="02070309020205020404" charset="0"/>
                          <a:cs typeface="Courier New" panose="02070309020205020404" charset="0"/>
                          <a:sym typeface="+mn-ea"/>
                        </a:rPr>
                        <a:t>’ </a:t>
                      </a:r>
                      <a:r>
                        <a:rPr lang="" altLang="en-US" sz="1400" b="0">
                          <a:solidFill>
                            <a:schemeClr val="bg1"/>
                          </a:solidFill>
                          <a:sym typeface="+mn-ea"/>
                        </a:rPr>
                        <a:t>is updated.</a:t>
                      </a:r>
                      <a:endParaRPr lang="" altLang="en-US" sz="1400" b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sym typeface="+mn-ea"/>
                        </a:rPr>
                        <a:t>Config: </a:t>
                      </a:r>
                      <a:r>
                        <a:rPr lang="en-US" altLang="en-US" sz="1400" b="0">
                          <a:sym typeface="+mn-ea"/>
                        </a:rPr>
                        <a:t>AD is configured. User exists in AD. User also exists in the WMOS DB</a:t>
                      </a:r>
                      <a:r>
                        <a:rPr lang="" altLang="en-US" sz="1400" b="0">
                          <a:sym typeface="+mn-ea"/>
                        </a:rPr>
                        <a:t>. User types  the DB password (</a:t>
                      </a:r>
                      <a:r>
                        <a:rPr lang="" altLang="en-US" sz="1400" b="1">
                          <a:sym typeface="+mn-ea"/>
                        </a:rPr>
                        <a:t>not the AD password</a:t>
                      </a:r>
                      <a:r>
                        <a:rPr lang="" altLang="en-US" sz="1400" b="0">
                          <a:sym typeface="+mn-ea"/>
                        </a:rPr>
                        <a:t>)</a:t>
                      </a:r>
                      <a:endParaRPr lang="en-US" altLang="en-US" sz="1600" b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600">
                          <a:sym typeface="+mn-ea"/>
                        </a:rPr>
                        <a:t>Result: </a:t>
                      </a:r>
                      <a:r>
                        <a:rPr lang="en-US" altLang="en-US" sz="1400" b="0">
                          <a:sym typeface="+mn-ea"/>
                        </a:rPr>
                        <a:t>User </a:t>
                      </a:r>
                      <a:r>
                        <a:rPr lang="" altLang="en-US" sz="1400" b="0">
                          <a:sym typeface="+mn-ea"/>
                        </a:rPr>
                        <a:t>fails </a:t>
                      </a:r>
                      <a:r>
                        <a:rPr lang="" sz="1400" b="0">
                          <a:sym typeface="+mn-ea"/>
                        </a:rPr>
                        <a:t>to authenticate </a:t>
                      </a:r>
                      <a:r>
                        <a:rPr lang="en-US" altLang="en-US" sz="1400" b="0">
                          <a:sym typeface="+mn-ea"/>
                        </a:rPr>
                        <a:t>against the </a:t>
                      </a:r>
                      <a:r>
                        <a:rPr lang="en-US" altLang="en-US" sz="1400" b="0">
                          <a:solidFill>
                            <a:schemeClr val="bg1"/>
                          </a:solidFill>
                          <a:sym typeface="+mn-ea"/>
                        </a:rPr>
                        <a:t>AD and</a:t>
                      </a:r>
                      <a:r>
                        <a:rPr lang="" altLang="en-US" sz="1400" b="0">
                          <a:solidFill>
                            <a:schemeClr val="bg1"/>
                          </a:solidFill>
                          <a:sym typeface="+mn-ea"/>
                        </a:rPr>
                        <a:t> is denied access</a:t>
                      </a:r>
                      <a:endParaRPr lang="" altLang="en-US" sz="1400" b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18592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642620" y="2342515"/>
            <a:ext cx="761365" cy="63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403985" y="2128520"/>
            <a:ext cx="1042670" cy="428625"/>
          </a:xfrm>
          <a:prstGeom prst="roundRect">
            <a:avLst/>
          </a:prstGeom>
          <a:solidFill>
            <a:srgbClr val="CC33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MIP</a:t>
            </a:r>
            <a:endParaRPr lang="" altLang="en-US"/>
          </a:p>
        </p:txBody>
      </p:sp>
      <p:sp>
        <p:nvSpPr>
          <p:cNvPr id="5" name="Can 4"/>
          <p:cNvSpPr/>
          <p:nvPr/>
        </p:nvSpPr>
        <p:spPr>
          <a:xfrm>
            <a:off x="2164715" y="4445635"/>
            <a:ext cx="847725" cy="633095"/>
          </a:xfrm>
          <a:prstGeom prst="can">
            <a:avLst/>
          </a:prstGeom>
          <a:solidFill>
            <a:srgbClr val="7030A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MDA</a:t>
            </a:r>
            <a:endParaRPr lang="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403985" y="3388360"/>
            <a:ext cx="1042670" cy="42862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MDA</a:t>
            </a:r>
            <a:endParaRPr lang="" altLang="en-US"/>
          </a:p>
        </p:txBody>
      </p:sp>
      <p:sp>
        <p:nvSpPr>
          <p:cNvPr id="7" name="Rectangle 6"/>
          <p:cNvSpPr/>
          <p:nvPr/>
        </p:nvSpPr>
        <p:spPr>
          <a:xfrm>
            <a:off x="878205" y="4445635"/>
            <a:ext cx="816610" cy="56261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AD</a:t>
            </a:r>
            <a:endParaRPr lang="" altLang="en-US"/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" y="1761490"/>
            <a:ext cx="962025" cy="962025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760095" y="1668145"/>
            <a:ext cx="1052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U: John</a:t>
            </a:r>
            <a:endParaRPr lang="" altLang="en-US" sz="1200"/>
          </a:p>
          <a:p>
            <a:r>
              <a:rPr lang="" altLang="en-US" sz="1200"/>
              <a:t>P: ********</a:t>
            </a:r>
            <a:endParaRPr lang="" altLang="en-US" sz="120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25320" y="2557145"/>
            <a:ext cx="0" cy="8312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1643380" y="5201920"/>
            <a:ext cx="237236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ISPASSWORDMANAGEDINTERNALLY</a:t>
            </a:r>
            <a:r>
              <a:rPr lang="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 = 1</a:t>
            </a:r>
            <a:endParaRPr lang="" altLang="en-US" sz="90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true">
            <a:off x="1322705" y="3858260"/>
            <a:ext cx="390525" cy="5524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532765" y="400621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900">
                <a:sym typeface="+mn-ea"/>
              </a:rPr>
              <a:t>Authentication</a:t>
            </a:r>
            <a:endParaRPr lang="" altLang="en-US" sz="900"/>
          </a:p>
          <a:p>
            <a:pPr algn="ctr"/>
            <a:r>
              <a:rPr lang="" altLang="en-US" sz="900"/>
              <a:t>Failed</a:t>
            </a:r>
            <a:endParaRPr lang="" altLang="en-US" sz="9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05965" y="3879215"/>
            <a:ext cx="314325" cy="53848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1361440" y="381000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1</a:t>
            </a:r>
            <a:endParaRPr lang="" altLang="en-US" sz="1400"/>
          </a:p>
        </p:txBody>
      </p:sp>
      <p:sp>
        <p:nvSpPr>
          <p:cNvPr id="18" name="Text Box 17"/>
          <p:cNvSpPr txBox="true"/>
          <p:nvPr/>
        </p:nvSpPr>
        <p:spPr>
          <a:xfrm>
            <a:off x="2077085" y="381698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2</a:t>
            </a:r>
            <a:endParaRPr lang="" altLang="en-US" sz="1400"/>
          </a:p>
        </p:txBody>
      </p:sp>
      <p:cxnSp>
        <p:nvCxnSpPr>
          <p:cNvPr id="19" name="Straight Arrow Connector 18"/>
          <p:cNvCxnSpPr/>
          <p:nvPr/>
        </p:nvCxnSpPr>
        <p:spPr>
          <a:xfrm flipH="true" flipV="true">
            <a:off x="2408555" y="3865245"/>
            <a:ext cx="371475" cy="55054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true"/>
          <p:nvPr/>
        </p:nvSpPr>
        <p:spPr>
          <a:xfrm>
            <a:off x="2710815" y="4185920"/>
            <a:ext cx="906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900"/>
              <a:t>Authentication</a:t>
            </a:r>
            <a:endParaRPr lang="" altLang="en-US" sz="900"/>
          </a:p>
        </p:txBody>
      </p:sp>
      <p:cxnSp>
        <p:nvCxnSpPr>
          <p:cNvPr id="38" name="Straight Arrow Connector 37"/>
          <p:cNvCxnSpPr>
            <a:endCxn id="39" idx="1"/>
          </p:cNvCxnSpPr>
          <p:nvPr/>
        </p:nvCxnSpPr>
        <p:spPr>
          <a:xfrm>
            <a:off x="4660265" y="2342515"/>
            <a:ext cx="761365" cy="63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421630" y="2128520"/>
            <a:ext cx="1042670" cy="428625"/>
          </a:xfrm>
          <a:prstGeom prst="roundRect">
            <a:avLst/>
          </a:prstGeom>
          <a:solidFill>
            <a:srgbClr val="CC33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MIP</a:t>
            </a:r>
            <a:endParaRPr lang="en-US" altLang="en-US"/>
          </a:p>
        </p:txBody>
      </p:sp>
      <p:sp>
        <p:nvSpPr>
          <p:cNvPr id="40" name="Can 39"/>
          <p:cNvSpPr/>
          <p:nvPr/>
        </p:nvSpPr>
        <p:spPr>
          <a:xfrm>
            <a:off x="6182360" y="4445635"/>
            <a:ext cx="847725" cy="633095"/>
          </a:xfrm>
          <a:prstGeom prst="can">
            <a:avLst/>
          </a:prstGeom>
          <a:solidFill>
            <a:srgbClr val="7030A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MDA</a:t>
            </a:r>
            <a:endParaRPr lang="en-US" altLang="en-US"/>
          </a:p>
        </p:txBody>
      </p:sp>
      <p:sp>
        <p:nvSpPr>
          <p:cNvPr id="41" name="Rounded Rectangle 40"/>
          <p:cNvSpPr/>
          <p:nvPr/>
        </p:nvSpPr>
        <p:spPr>
          <a:xfrm>
            <a:off x="5421630" y="3388360"/>
            <a:ext cx="1042670" cy="42862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MDA</a:t>
            </a:r>
            <a:endParaRPr lang="en-US" altLang="en-US"/>
          </a:p>
        </p:txBody>
      </p:sp>
      <p:sp>
        <p:nvSpPr>
          <p:cNvPr id="42" name="Rectangle 41"/>
          <p:cNvSpPr/>
          <p:nvPr/>
        </p:nvSpPr>
        <p:spPr>
          <a:xfrm>
            <a:off x="4895850" y="4445635"/>
            <a:ext cx="816610" cy="56261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AD</a:t>
            </a:r>
            <a:endParaRPr lang="en-US" altLang="en-US"/>
          </a:p>
        </p:txBody>
      </p:sp>
      <p:pic>
        <p:nvPicPr>
          <p:cNvPr id="43" name="Picture 4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115" y="1761490"/>
            <a:ext cx="962025" cy="962025"/>
          </a:xfrm>
          <a:prstGeom prst="rect">
            <a:avLst/>
          </a:prstGeom>
        </p:spPr>
      </p:pic>
      <p:sp>
        <p:nvSpPr>
          <p:cNvPr id="44" name="Text Box 43"/>
          <p:cNvSpPr txBox="true"/>
          <p:nvPr/>
        </p:nvSpPr>
        <p:spPr>
          <a:xfrm>
            <a:off x="4777740" y="1668145"/>
            <a:ext cx="1052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U: John</a:t>
            </a:r>
            <a:endParaRPr lang="en-US" altLang="en-US" sz="1200"/>
          </a:p>
          <a:p>
            <a:r>
              <a:rPr lang="en-US" altLang="en-US" sz="1200"/>
              <a:t>P: ********</a:t>
            </a:r>
            <a:endParaRPr lang="en-US" altLang="en-US" sz="120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942965" y="2557145"/>
            <a:ext cx="0" cy="8312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true"/>
          <p:nvPr/>
        </p:nvSpPr>
        <p:spPr>
          <a:xfrm>
            <a:off x="5712460" y="5431790"/>
            <a:ext cx="245808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ISPASSWORDMANAGEDINTERNALLY</a:t>
            </a:r>
            <a:r>
              <a:rPr lang="en-US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 = </a:t>
            </a:r>
            <a:r>
              <a:rPr lang="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" altLang="en-US" sz="90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true">
            <a:off x="5532120" y="3856355"/>
            <a:ext cx="266700" cy="56388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true"/>
          <p:nvPr/>
        </p:nvSpPr>
        <p:spPr>
          <a:xfrm>
            <a:off x="5458460" y="378968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1</a:t>
            </a:r>
            <a:endParaRPr lang="en-US" altLang="en-US" sz="1400"/>
          </a:p>
        </p:txBody>
      </p:sp>
      <p:cxnSp>
        <p:nvCxnSpPr>
          <p:cNvPr id="52" name="Straight Arrow Connector 51"/>
          <p:cNvCxnSpPr/>
          <p:nvPr/>
        </p:nvCxnSpPr>
        <p:spPr>
          <a:xfrm flipV="true">
            <a:off x="5120640" y="3848735"/>
            <a:ext cx="281940" cy="52578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52"/>
          <p:cNvSpPr txBox="true"/>
          <p:nvPr/>
        </p:nvSpPr>
        <p:spPr>
          <a:xfrm>
            <a:off x="4326890" y="4096385"/>
            <a:ext cx="906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900"/>
              <a:t>Authentication</a:t>
            </a:r>
            <a:endParaRPr lang="en-US" altLang="en-US" sz="900"/>
          </a:p>
        </p:txBody>
      </p:sp>
      <p:sp>
        <p:nvSpPr>
          <p:cNvPr id="54" name="Text Box 53"/>
          <p:cNvSpPr txBox="true"/>
          <p:nvPr/>
        </p:nvSpPr>
        <p:spPr>
          <a:xfrm>
            <a:off x="6728460" y="5167630"/>
            <a:ext cx="614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900"/>
              <a:t>Updated</a:t>
            </a:r>
            <a:endParaRPr lang="" altLang="en-US" sz="90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691630" y="5125720"/>
            <a:ext cx="6350" cy="31432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256020" y="3862070"/>
            <a:ext cx="175260" cy="5486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8" idx="1"/>
          </p:cNvCxnSpPr>
          <p:nvPr/>
        </p:nvCxnSpPr>
        <p:spPr>
          <a:xfrm>
            <a:off x="8778875" y="2342515"/>
            <a:ext cx="761365" cy="63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9540240" y="2128520"/>
            <a:ext cx="1042670" cy="428625"/>
          </a:xfrm>
          <a:prstGeom prst="roundRect">
            <a:avLst/>
          </a:prstGeom>
          <a:solidFill>
            <a:srgbClr val="CC33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MIP</a:t>
            </a:r>
            <a:endParaRPr lang="en-US" altLang="en-US"/>
          </a:p>
        </p:txBody>
      </p:sp>
      <p:sp>
        <p:nvSpPr>
          <p:cNvPr id="59" name="Can 58"/>
          <p:cNvSpPr/>
          <p:nvPr/>
        </p:nvSpPr>
        <p:spPr>
          <a:xfrm>
            <a:off x="10300970" y="4445635"/>
            <a:ext cx="847725" cy="633095"/>
          </a:xfrm>
          <a:prstGeom prst="can">
            <a:avLst/>
          </a:prstGeom>
          <a:solidFill>
            <a:srgbClr val="7030A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MDA</a:t>
            </a:r>
            <a:endParaRPr lang="en-US" altLang="en-US"/>
          </a:p>
        </p:txBody>
      </p:sp>
      <p:sp>
        <p:nvSpPr>
          <p:cNvPr id="60" name="Rounded Rectangle 59"/>
          <p:cNvSpPr/>
          <p:nvPr/>
        </p:nvSpPr>
        <p:spPr>
          <a:xfrm>
            <a:off x="9540240" y="3388360"/>
            <a:ext cx="1042670" cy="42862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MDA</a:t>
            </a:r>
            <a:endParaRPr lang="en-US" altLang="en-US"/>
          </a:p>
        </p:txBody>
      </p:sp>
      <p:sp>
        <p:nvSpPr>
          <p:cNvPr id="61" name="Rectangle 60"/>
          <p:cNvSpPr/>
          <p:nvPr/>
        </p:nvSpPr>
        <p:spPr>
          <a:xfrm>
            <a:off x="9014460" y="4445635"/>
            <a:ext cx="816610" cy="56261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AD</a:t>
            </a:r>
            <a:endParaRPr lang="en-US" altLang="en-US"/>
          </a:p>
        </p:txBody>
      </p:sp>
      <p:pic>
        <p:nvPicPr>
          <p:cNvPr id="62" name="Picture 6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213725" y="1761490"/>
            <a:ext cx="962025" cy="962025"/>
          </a:xfrm>
          <a:prstGeom prst="rect">
            <a:avLst/>
          </a:prstGeom>
        </p:spPr>
      </p:pic>
      <p:sp>
        <p:nvSpPr>
          <p:cNvPr id="63" name="Text Box 62"/>
          <p:cNvSpPr txBox="true"/>
          <p:nvPr/>
        </p:nvSpPr>
        <p:spPr>
          <a:xfrm>
            <a:off x="8896350" y="1668145"/>
            <a:ext cx="1052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U: John</a:t>
            </a:r>
            <a:endParaRPr lang="en-US" altLang="en-US" sz="1200"/>
          </a:p>
          <a:p>
            <a:r>
              <a:rPr lang="en-US" altLang="en-US" sz="1200"/>
              <a:t>P: ********</a:t>
            </a:r>
            <a:endParaRPr lang="en-US" altLang="en-US" sz="120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0061575" y="2557145"/>
            <a:ext cx="0" cy="8312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650730" y="5278120"/>
            <a:ext cx="245808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ISPASSWORDMANAGEDINTERNALLY</a:t>
            </a:r>
            <a:r>
              <a:rPr lang="en-US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 = 0</a:t>
            </a:r>
            <a:endParaRPr lang="en-US" altLang="en-US" sz="90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true">
            <a:off x="9650730" y="3856355"/>
            <a:ext cx="266700" cy="5638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577070" y="378968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1</a:t>
            </a:r>
            <a:endParaRPr lang="en-US" altLang="en-US" sz="1400"/>
          </a:p>
        </p:txBody>
      </p:sp>
      <p:sp>
        <p:nvSpPr>
          <p:cNvPr id="69" name="Text Box 68"/>
          <p:cNvSpPr txBox="true"/>
          <p:nvPr/>
        </p:nvSpPr>
        <p:spPr>
          <a:xfrm>
            <a:off x="8778875" y="400621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900"/>
              <a:t>Authentication</a:t>
            </a:r>
            <a:endParaRPr lang="en-US" altLang="en-US" sz="900"/>
          </a:p>
          <a:p>
            <a:pPr algn="ctr"/>
            <a:r>
              <a:rPr lang="en-US" altLang="en-US" sz="900">
                <a:sym typeface="+mn-ea"/>
              </a:rPr>
              <a:t>Failed</a:t>
            </a:r>
            <a:endParaRPr lang="en-US" altLang="en-US" sz="90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0374630" y="3862070"/>
            <a:ext cx="175260" cy="5486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WPS Presentation</Application>
  <PresentationFormat>宽屏</PresentationFormat>
  <Paragraphs>68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Alegreya Sans Thin</vt:lpstr>
      <vt:lpstr>Times New Roman</vt:lpstr>
      <vt:lpstr>Anonymice Nerd Font Mono</vt:lpstr>
      <vt:lpstr>AvantGarde LT Medium</vt:lpstr>
      <vt:lpstr>Cabin</vt:lpstr>
      <vt:lpstr>CaskaydiaCove Nerd Font</vt:lpstr>
      <vt:lpstr>Chivo Light</vt:lpstr>
      <vt:lpstr>CodeNewRoman Nerd Font</vt:lpstr>
      <vt:lpstr>Cormorant Light</vt:lpstr>
      <vt:lpstr>Cormorant SemiBold</vt:lpstr>
      <vt:lpstr>Courier New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</dc:creator>
  <cp:lastModifiedBy>victor</cp:lastModifiedBy>
  <cp:revision>7</cp:revision>
  <dcterms:created xsi:type="dcterms:W3CDTF">2020-11-09T18:18:34Z</dcterms:created>
  <dcterms:modified xsi:type="dcterms:W3CDTF">2020-11-09T18:18:34Z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