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75" r:id="rId4"/>
    <p:sldId id="270" r:id="rId5"/>
    <p:sldId id="271" r:id="rId6"/>
    <p:sldId id="272" r:id="rId7"/>
    <p:sldId id="267" r:id="rId8"/>
    <p:sldId id="273" r:id="rId9"/>
    <p:sldId id="266" r:id="rId10"/>
    <p:sldId id="276" r:id="rId11"/>
    <p:sldId id="285" r:id="rId12"/>
    <p:sldId id="278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260" r:id="rId37"/>
    <p:sldId id="262" r:id="rId38"/>
    <p:sldId id="305" r:id="rId39"/>
    <p:sldId id="306" r:id="rId40"/>
    <p:sldId id="304" r:id="rId41"/>
    <p:sldId id="263" r:id="rId42"/>
    <p:sldId id="26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5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367E5C9-EFC9-A59B-5301-8BC496D1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29228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A3BD-1AA7-44B4-ADD3-894C5F5BF439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E7DB-2B60-4DB2-9203-DC13B9A91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52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A3BD-1AA7-44B4-ADD3-894C5F5BF439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E7DB-2B60-4DB2-9203-DC13B9A91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6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A3BD-1AA7-44B4-ADD3-894C5F5BF439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E7DB-2B60-4DB2-9203-DC13B9A91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612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A3BD-1AA7-44B4-ADD3-894C5F5BF439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E7DB-2B60-4DB2-9203-DC13B9A91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7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A3BD-1AA7-44B4-ADD3-894C5F5BF439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E7DB-2B60-4DB2-9203-DC13B9A91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26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A3BD-1AA7-44B4-ADD3-894C5F5BF439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E7DB-2B60-4DB2-9203-DC13B9A91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55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A3BD-1AA7-44B4-ADD3-894C5F5BF439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E7DB-2B60-4DB2-9203-DC13B9A91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24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A3BD-1AA7-44B4-ADD3-894C5F5BF439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E7DB-2B60-4DB2-9203-DC13B9A91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26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A3BD-1AA7-44B4-ADD3-894C5F5BF439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E7DB-2B60-4DB2-9203-DC13B9A91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09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A3BD-1AA7-44B4-ADD3-894C5F5BF439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E7DB-2B60-4DB2-9203-DC13B9A91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65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6F9A3BD-1AA7-44B4-ADD3-894C5F5BF439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EC6E7DB-2B60-4DB2-9203-DC13B9A91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766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F9484-2098-B026-7F03-656115147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030"/>
            <a:ext cx="9144000" cy="107897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Dados da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C5CEF4-F248-1A1D-D90D-D4A70EA50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358" y="1690949"/>
            <a:ext cx="9675284" cy="44558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Diogo Ferreira Pereira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graduando em Ciência de Dados e Inteligência Artificial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Luiz Antônio Cecilio Andrade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graduando em Ciência de Dados e Inteligência Artificial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3100" dirty="0">
                <a:latin typeface="Arial" panose="020B0604020202020204" pitchFamily="34" charset="0"/>
                <a:cs typeface="Arial" panose="020B0604020202020204" pitchFamily="34" charset="0"/>
              </a:rPr>
              <a:t>Michael Dionisio Borges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graduando em Ciência de Dados e Inteligência Artificial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Samuel Feliciano 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Aiala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graduando em Ciência de Dados e Inteligência Artificial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Victor Bueno Viana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graduando em Ciência de Dados e Inteligência Artificial</a:t>
            </a:r>
          </a:p>
          <a:p>
            <a:pPr algn="l"/>
            <a:endParaRPr lang="pt-BR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B4CA907-27C4-C6A5-E173-56E761FE5C05}"/>
              </a:ext>
            </a:extLst>
          </p:cNvPr>
          <p:cNvSpPr txBox="1">
            <a:spLocks/>
          </p:cNvSpPr>
          <p:nvPr/>
        </p:nvSpPr>
        <p:spPr>
          <a:xfrm>
            <a:off x="1162049" y="1606283"/>
            <a:ext cx="1682751" cy="51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sz="2300" b="1" dirty="0">
                <a:latin typeface="Arial" panose="020B0604020202020204" pitchFamily="34" charset="0"/>
                <a:cs typeface="Arial" panose="020B0604020202020204" pitchFamily="34" charset="0"/>
              </a:rPr>
              <a:t>Membros:</a:t>
            </a:r>
          </a:p>
          <a:p>
            <a:pPr algn="l"/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305693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F9484-2098-B026-7F03-656115147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030"/>
            <a:ext cx="9144000" cy="107897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Entendimento do Desafio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C5CEF4-F248-1A1D-D90D-D4A70EA50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227667"/>
            <a:ext cx="10972801" cy="440266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200000"/>
              </a:lnSpc>
            </a:pPr>
            <a:r>
              <a:rPr lang="pt-BR" sz="2700" b="1" dirty="0"/>
              <a:t>Escopo: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700" dirty="0"/>
              <a:t>Realizar o tratamento das bases de dados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700" dirty="0"/>
              <a:t>Gerar o relatório da base de dados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700" dirty="0"/>
              <a:t>Realizar análise exploratória dos dados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700" dirty="0"/>
              <a:t>Apresentar os resultados através de um painel interativo </a:t>
            </a:r>
          </a:p>
          <a:p>
            <a:endParaRPr lang="pt-BR" dirty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08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F9484-2098-B026-7F03-656115147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030"/>
            <a:ext cx="9144000" cy="107897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C5CEF4-F248-1A1D-D90D-D4A70EA50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1667934"/>
            <a:ext cx="5236464" cy="4402666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pt-BR" sz="2700" b="1" dirty="0"/>
              <a:t>CRISP-DM</a:t>
            </a:r>
          </a:p>
          <a:p>
            <a:pPr lvl="1" algn="l">
              <a:lnSpc>
                <a:spcPct val="200000"/>
              </a:lnSpc>
            </a:pPr>
            <a:r>
              <a:rPr lang="pt-BR" sz="2700" dirty="0"/>
              <a:t>Cross Industry Standard Process for Data Mining</a:t>
            </a:r>
            <a:endParaRPr lang="pt-BR" dirty="0"/>
          </a:p>
          <a:p>
            <a:pPr algn="l"/>
            <a:endParaRPr lang="pt-BR" dirty="0"/>
          </a:p>
        </p:txBody>
      </p:sp>
      <p:pic>
        <p:nvPicPr>
          <p:cNvPr id="1026" name="Picture 2" descr="CRISP-DM na prática. Este artigo tem como objetivo descrever… | by Matheus  Gonzalez | Medium">
            <a:extLst>
              <a:ext uri="{FF2B5EF4-FFF2-40B4-BE49-F238E27FC236}">
                <a16:creationId xmlns:a16="http://schemas.microsoft.com/office/drawing/2014/main" id="{A2D0CD2D-49AA-2FEB-D408-1BD0130D6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285" y="1613407"/>
            <a:ext cx="44100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74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231BB-1E56-FF31-4F40-44D3FEFD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Preparação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A0329-498E-B806-B801-0AF6752F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sz="2700" dirty="0"/>
              <a:t>Extensão </a:t>
            </a:r>
            <a:r>
              <a:rPr lang="pt-BR" sz="2700" dirty="0" err="1"/>
              <a:t>Jupyter</a:t>
            </a:r>
            <a:r>
              <a:rPr lang="pt-BR" sz="2700" dirty="0"/>
              <a:t> para VS </a:t>
            </a:r>
            <a:r>
              <a:rPr lang="pt-BR" sz="2700" dirty="0" err="1"/>
              <a:t>Code</a:t>
            </a:r>
            <a:endParaRPr lang="pt-BR" sz="2700" dirty="0"/>
          </a:p>
          <a:p>
            <a:pPr>
              <a:lnSpc>
                <a:spcPct val="200000"/>
              </a:lnSpc>
            </a:pPr>
            <a:r>
              <a:rPr lang="pt-BR" sz="2700" dirty="0"/>
              <a:t>Leitura dos dados com Python através do módulo Pandas</a:t>
            </a:r>
          </a:p>
          <a:p>
            <a:pPr marL="0" indent="0">
              <a:buNone/>
            </a:pPr>
            <a:r>
              <a:rPr lang="pt-BR" dirty="0"/>
              <a:t>		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2B0F21-EEBE-50AD-E107-7948DA03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9" y="4191000"/>
            <a:ext cx="11089262" cy="9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3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231BB-1E56-FF31-4F40-44D3FEFD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Preparação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A0329-498E-B806-B801-0AF6752F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sz="2700" dirty="0"/>
              <a:t>Remoção de colunas com valores constantes</a:t>
            </a:r>
          </a:p>
          <a:p>
            <a:pPr marL="0" indent="0">
              <a:buNone/>
            </a:pPr>
            <a:r>
              <a:rPr lang="pt-BR" dirty="0"/>
              <a:t>			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F1ADC7-E8BD-0F36-6CA4-F33BE4DFB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22" y="2971809"/>
            <a:ext cx="8135555" cy="29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5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231BB-1E56-FF31-4F40-44D3FEFD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Preparação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A0329-498E-B806-B801-0AF6752F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sz="2700" dirty="0"/>
              <a:t>Remoção de colunas com dados redundantes</a:t>
            </a:r>
          </a:p>
          <a:p>
            <a:pPr>
              <a:lnSpc>
                <a:spcPct val="200000"/>
              </a:lnSpc>
            </a:pPr>
            <a:endParaRPr lang="pt-BR" sz="2700" dirty="0"/>
          </a:p>
          <a:p>
            <a:pPr>
              <a:lnSpc>
                <a:spcPct val="200000"/>
              </a:lnSpc>
            </a:pPr>
            <a:r>
              <a:rPr lang="pt-BR" sz="2700" dirty="0"/>
              <a:t>Tratando os valores ausentes de cada coluna</a:t>
            </a:r>
          </a:p>
          <a:p>
            <a:pPr marL="0" indent="0">
              <a:buNone/>
            </a:pPr>
            <a:r>
              <a:rPr lang="pt-BR" dirty="0"/>
              <a:t>		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C8B732-77F7-831F-B986-437D94C9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43" y="3130723"/>
            <a:ext cx="10860313" cy="5965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D396429-A750-D09B-097F-1AD64BFA3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1" y="4859311"/>
            <a:ext cx="10849338" cy="6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77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231BB-1E56-FF31-4F40-44D3FEFD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Preparação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A0329-498E-B806-B801-0AF6752F3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sz="2700" dirty="0"/>
              <a:t>Filtragem das colunas com informações relevantes</a:t>
            </a:r>
            <a:r>
              <a:rPr lang="pt-BR" dirty="0"/>
              <a:t>		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F594C3-8971-4874-A438-B25AFC31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1790647"/>
            <a:ext cx="4148667" cy="44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15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231BB-1E56-FF31-4F40-44D3FEFD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Preparação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A0329-498E-B806-B801-0AF6752F3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384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sz="2700" dirty="0"/>
              <a:t>Remoção de linhas duplicadas</a:t>
            </a:r>
          </a:p>
          <a:p>
            <a:pPr>
              <a:lnSpc>
                <a:spcPct val="200000"/>
              </a:lnSpc>
            </a:pPr>
            <a:endParaRPr lang="pt-BR" sz="2700" dirty="0"/>
          </a:p>
          <a:p>
            <a:pPr>
              <a:lnSpc>
                <a:spcPct val="200000"/>
              </a:lnSpc>
            </a:pPr>
            <a:r>
              <a:rPr lang="pt-BR" sz="2700" dirty="0"/>
              <a:t>Padronização das </a:t>
            </a:r>
            <a:r>
              <a:rPr lang="pt-BR" sz="2700" i="1" dirty="0" err="1"/>
              <a:t>strings</a:t>
            </a:r>
            <a:r>
              <a:rPr lang="pt-BR" sz="2700" dirty="0"/>
              <a:t> com o módulo “</a:t>
            </a:r>
            <a:r>
              <a:rPr lang="pt-BR" sz="2700" dirty="0" err="1"/>
              <a:t>re</a:t>
            </a:r>
            <a:r>
              <a:rPr lang="pt-BR" sz="2700" dirty="0"/>
              <a:t>”, da linguagem Python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756970-5465-BCF9-696A-982FE4B99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779" y="3170494"/>
            <a:ext cx="6638441" cy="51701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3223642-A97D-96FB-C280-57C6CDEB4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49" y="4862457"/>
            <a:ext cx="7906302" cy="119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5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231BB-1E56-FF31-4F40-44D3FEFD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Preparação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A0329-498E-B806-B801-0AF6752F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sz="2700" dirty="0"/>
              <a:t>Tratamento dos tipos de dados de cada coluna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8E9980-D8BC-DE5E-73E4-EBCDC0B0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99" y="3056466"/>
            <a:ext cx="9937002" cy="192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3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231BB-1E56-FF31-4F40-44D3FEFD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Preparação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A0329-498E-B806-B801-0AF6752F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sz="2700" dirty="0"/>
              <a:t>União das colunas do dia e da hora das ocorrências </a:t>
            </a:r>
          </a:p>
          <a:p>
            <a:pPr>
              <a:lnSpc>
                <a:spcPct val="200000"/>
              </a:lnSpc>
            </a:pPr>
            <a:endParaRPr lang="pt-BR" sz="2700" dirty="0"/>
          </a:p>
          <a:p>
            <a:pPr>
              <a:lnSpc>
                <a:spcPct val="200000"/>
              </a:lnSpc>
            </a:pPr>
            <a:r>
              <a:rPr lang="pt-BR" sz="2700" dirty="0"/>
              <a:t>Definindo o tipo de dado de data e hora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64A3F7-C19C-F050-90A0-2959BD7A9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69" y="2888119"/>
            <a:ext cx="10467261" cy="75254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DC61F9-68E9-6B12-AB67-0DAE72A3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05" y="5153010"/>
            <a:ext cx="10169789" cy="31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7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231BB-1E56-FF31-4F40-44D3FEFD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Preparação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A0329-498E-B806-B801-0AF6752F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sz="2700" dirty="0"/>
              <a:t>Salvando a base de dados tratada em um arquivo </a:t>
            </a:r>
            <a:r>
              <a:rPr lang="pt-BR" sz="2400" dirty="0"/>
              <a:t>CSV</a:t>
            </a:r>
            <a:endParaRPr lang="pt-BR" sz="27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093598-73DB-FE1A-A3C6-79866D46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3" y="3242733"/>
            <a:ext cx="11531634" cy="3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2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F9484-2098-B026-7F03-656115147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030"/>
            <a:ext cx="9144000" cy="107897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Contextualização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C5CEF4-F248-1A1D-D90D-D4A70EA50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629238"/>
            <a:ext cx="10972801" cy="455142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500" dirty="0"/>
              <a:t>Palestra Sistema de Gerenciamento de Segurança Operacional</a:t>
            </a:r>
            <a:endParaRPr lang="pt-BR" b="1" dirty="0"/>
          </a:p>
          <a:p>
            <a:pPr>
              <a:lnSpc>
                <a:spcPct val="250000"/>
              </a:lnSpc>
              <a:spcBef>
                <a:spcPts val="0"/>
              </a:spcBef>
            </a:pPr>
            <a:r>
              <a:rPr lang="pt-BR" sz="2700" b="1" dirty="0"/>
              <a:t>Aspectos que envolvem a segurança na operação de aeronaves</a:t>
            </a:r>
          </a:p>
          <a:p>
            <a:pPr>
              <a:lnSpc>
                <a:spcPct val="250000"/>
              </a:lnSpc>
              <a:spcBef>
                <a:spcPts val="0"/>
              </a:spcBef>
            </a:pPr>
            <a:r>
              <a:rPr lang="pt-BR" sz="2700" b="1" dirty="0"/>
              <a:t>Classificação das ocorrências</a:t>
            </a:r>
          </a:p>
          <a:p>
            <a:pPr>
              <a:lnSpc>
                <a:spcPct val="250000"/>
              </a:lnSpc>
              <a:spcBef>
                <a:spcPts val="0"/>
              </a:spcBef>
            </a:pPr>
            <a:r>
              <a:rPr lang="pt-BR" sz="2700" b="1" dirty="0"/>
              <a:t>Fatores contribuintes</a:t>
            </a:r>
          </a:p>
          <a:p>
            <a:pPr>
              <a:lnSpc>
                <a:spcPct val="250000"/>
              </a:lnSpc>
              <a:spcBef>
                <a:spcPts val="0"/>
              </a:spcBef>
            </a:pPr>
            <a:r>
              <a:rPr lang="pt-BR" sz="2700" b="1" dirty="0"/>
              <a:t>Melhoria dos níveis de segurança operacional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05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6513-BA72-9DA3-0B5F-64E7A3E3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B2EC6-F36F-63C7-7875-62252E3D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Módulo “</a:t>
            </a:r>
            <a:r>
              <a:rPr lang="pt-BR" dirty="0" err="1"/>
              <a:t>Plotly</a:t>
            </a:r>
            <a:r>
              <a:rPr lang="pt-BR" dirty="0"/>
              <a:t>” (Python)</a:t>
            </a:r>
          </a:p>
          <a:p>
            <a:endParaRPr lang="pt-BR" dirty="0"/>
          </a:p>
          <a:p>
            <a:r>
              <a:rPr lang="pt-BR" dirty="0"/>
              <a:t>Gráficos de linha interativo</a:t>
            </a:r>
          </a:p>
          <a:p>
            <a:endParaRPr lang="pt-BR" dirty="0"/>
          </a:p>
          <a:p>
            <a:r>
              <a:rPr lang="pt-BR" dirty="0"/>
              <a:t>Distribuição média de ocorrências por intervalo de tempo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5C994F-C152-C126-1D1A-FDDC5B45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1251"/>
            <a:ext cx="566816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6513-BA72-9DA3-0B5F-64E7A3E3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B2EC6-F36F-63C7-7875-62252E3D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Módulo “</a:t>
            </a:r>
            <a:r>
              <a:rPr lang="pt-BR" dirty="0" err="1"/>
              <a:t>Plotly</a:t>
            </a:r>
            <a:r>
              <a:rPr lang="pt-BR" dirty="0"/>
              <a:t>” (Python)</a:t>
            </a:r>
          </a:p>
          <a:p>
            <a:endParaRPr lang="pt-BR" dirty="0"/>
          </a:p>
          <a:p>
            <a:r>
              <a:rPr lang="pt-BR" dirty="0"/>
              <a:t>Gráficos de linha interativo</a:t>
            </a:r>
          </a:p>
          <a:p>
            <a:endParaRPr lang="pt-BR" dirty="0"/>
          </a:p>
          <a:p>
            <a:r>
              <a:rPr lang="pt-BR" dirty="0"/>
              <a:t>Distribuição média de ocorrências por dia da semana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5CAE81-AB7A-68AA-B3AB-A0B68EF9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2449"/>
            <a:ext cx="5534797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25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6513-BA72-9DA3-0B5F-64E7A3E3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B2EC6-F36F-63C7-7875-62252E3D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Módulo “</a:t>
            </a:r>
            <a:r>
              <a:rPr lang="pt-BR" dirty="0" err="1"/>
              <a:t>Plotly</a:t>
            </a:r>
            <a:r>
              <a:rPr lang="pt-BR" dirty="0"/>
              <a:t>” (Python)</a:t>
            </a:r>
          </a:p>
          <a:p>
            <a:endParaRPr lang="pt-BR" dirty="0"/>
          </a:p>
          <a:p>
            <a:r>
              <a:rPr lang="pt-BR" dirty="0"/>
              <a:t>Gráficos de linha interativo</a:t>
            </a:r>
          </a:p>
          <a:p>
            <a:endParaRPr lang="pt-BR" dirty="0"/>
          </a:p>
          <a:p>
            <a:r>
              <a:rPr lang="pt-BR" dirty="0"/>
              <a:t>Distribuição média de ocorrências por dia do mês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A4E8B9-010C-0310-1100-C83F5769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08385"/>
            <a:ext cx="5825071" cy="447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70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6513-BA72-9DA3-0B5F-64E7A3E3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B2EC6-F36F-63C7-7875-62252E3D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Módulo “</a:t>
            </a:r>
            <a:r>
              <a:rPr lang="pt-BR" dirty="0" err="1"/>
              <a:t>Plotly</a:t>
            </a:r>
            <a:r>
              <a:rPr lang="pt-BR" dirty="0"/>
              <a:t>” (Python)</a:t>
            </a:r>
          </a:p>
          <a:p>
            <a:endParaRPr lang="pt-BR" dirty="0"/>
          </a:p>
          <a:p>
            <a:r>
              <a:rPr lang="pt-BR" dirty="0"/>
              <a:t>Gráficos de linha interativo</a:t>
            </a:r>
          </a:p>
          <a:p>
            <a:endParaRPr lang="pt-BR" dirty="0"/>
          </a:p>
          <a:p>
            <a:r>
              <a:rPr lang="pt-BR" dirty="0"/>
              <a:t>Distribuição média de ocorrências por mês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6E6A0F-F8B7-7DAA-D63A-94D50DED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6188"/>
            <a:ext cx="5668166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53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6513-BA72-9DA3-0B5F-64E7A3E3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B2EC6-F36F-63C7-7875-62252E3D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Módulo “</a:t>
            </a:r>
            <a:r>
              <a:rPr lang="pt-BR" dirty="0" err="1"/>
              <a:t>Plotly</a:t>
            </a:r>
            <a:r>
              <a:rPr lang="pt-BR" dirty="0"/>
              <a:t>” (Python)</a:t>
            </a:r>
          </a:p>
          <a:p>
            <a:endParaRPr lang="pt-BR" dirty="0"/>
          </a:p>
          <a:p>
            <a:r>
              <a:rPr lang="pt-BR" dirty="0"/>
              <a:t>Gráficos de linha interativo</a:t>
            </a:r>
          </a:p>
          <a:p>
            <a:endParaRPr lang="pt-BR" dirty="0"/>
          </a:p>
          <a:p>
            <a:r>
              <a:rPr lang="pt-BR" dirty="0"/>
              <a:t>Distribuição de ocorrências por ano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D34AD5-960E-AED8-232F-349F1FF7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54914"/>
            <a:ext cx="5115639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00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6513-BA72-9DA3-0B5F-64E7A3E3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B2EC6-F36F-63C7-7875-62252E3D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Módulo “</a:t>
            </a:r>
            <a:r>
              <a:rPr lang="pt-BR" dirty="0" err="1"/>
              <a:t>Plotly</a:t>
            </a:r>
            <a:r>
              <a:rPr lang="pt-BR" dirty="0"/>
              <a:t>” (Python)</a:t>
            </a:r>
          </a:p>
          <a:p>
            <a:endParaRPr lang="pt-BR" dirty="0"/>
          </a:p>
          <a:p>
            <a:r>
              <a:rPr lang="pt-BR" dirty="0"/>
              <a:t>Gráficos de barras interativo</a:t>
            </a:r>
          </a:p>
          <a:p>
            <a:endParaRPr lang="pt-BR" dirty="0"/>
          </a:p>
          <a:p>
            <a:r>
              <a:rPr lang="pt-BR" dirty="0"/>
              <a:t>Percentual de cada tipo de ocorrência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A1EEBF-DC25-4CA8-7DEE-ED8F75ABC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9609"/>
            <a:ext cx="5611008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04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6513-BA72-9DA3-0B5F-64E7A3E3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B2EC6-F36F-63C7-7875-62252E3D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Módulo “</a:t>
            </a:r>
            <a:r>
              <a:rPr lang="pt-BR" dirty="0" err="1"/>
              <a:t>Plotly</a:t>
            </a:r>
            <a:r>
              <a:rPr lang="pt-BR" dirty="0"/>
              <a:t>” (Python)</a:t>
            </a:r>
          </a:p>
          <a:p>
            <a:endParaRPr lang="pt-BR" dirty="0"/>
          </a:p>
          <a:p>
            <a:r>
              <a:rPr lang="pt-BR" dirty="0"/>
              <a:t>Gráficos de barras interativo</a:t>
            </a:r>
          </a:p>
          <a:p>
            <a:endParaRPr lang="pt-BR" dirty="0"/>
          </a:p>
          <a:p>
            <a:r>
              <a:rPr lang="pt-BR" dirty="0"/>
              <a:t>Percentual de ocorrência por tipo de aeronave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967CE8-85B4-3E44-5836-2362FAB2B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8307"/>
            <a:ext cx="5496692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8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6513-BA72-9DA3-0B5F-64E7A3E3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B2EC6-F36F-63C7-7875-62252E3D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Módulo “</a:t>
            </a:r>
            <a:r>
              <a:rPr lang="pt-BR" dirty="0" err="1"/>
              <a:t>Plotly</a:t>
            </a:r>
            <a:r>
              <a:rPr lang="pt-BR" dirty="0"/>
              <a:t>” (Python)</a:t>
            </a:r>
          </a:p>
          <a:p>
            <a:endParaRPr lang="pt-BR" dirty="0"/>
          </a:p>
          <a:p>
            <a:r>
              <a:rPr lang="pt-BR" dirty="0"/>
              <a:t>Gráficos de barras interativo</a:t>
            </a:r>
          </a:p>
          <a:p>
            <a:endParaRPr lang="pt-BR" dirty="0"/>
          </a:p>
          <a:p>
            <a:r>
              <a:rPr lang="pt-BR" dirty="0"/>
              <a:t>Percentual de ocorrência por fabricante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FE4553-F77F-1F84-0A92-24C85EBDC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9953"/>
            <a:ext cx="5591955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16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6513-BA72-9DA3-0B5F-64E7A3E3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B2EC6-F36F-63C7-7875-62252E3D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Módulo “</a:t>
            </a:r>
            <a:r>
              <a:rPr lang="pt-BR" dirty="0" err="1"/>
              <a:t>Plotly</a:t>
            </a:r>
            <a:r>
              <a:rPr lang="pt-BR" dirty="0"/>
              <a:t>” (Python)</a:t>
            </a:r>
          </a:p>
          <a:p>
            <a:endParaRPr lang="pt-BR" dirty="0"/>
          </a:p>
          <a:p>
            <a:r>
              <a:rPr lang="pt-BR" dirty="0"/>
              <a:t>Gráficos de barras interativo</a:t>
            </a:r>
          </a:p>
          <a:p>
            <a:endParaRPr lang="pt-BR" dirty="0"/>
          </a:p>
          <a:p>
            <a:r>
              <a:rPr lang="pt-BR" dirty="0"/>
              <a:t>Percentual de ocorrência por modelo de aeronave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D75F25-0383-ED6A-9F01-552C86C58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0951"/>
            <a:ext cx="5591955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1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6513-BA72-9DA3-0B5F-64E7A3E3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B2EC6-F36F-63C7-7875-62252E3D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Módulo “</a:t>
            </a:r>
            <a:r>
              <a:rPr lang="pt-BR" dirty="0" err="1"/>
              <a:t>Plotly</a:t>
            </a:r>
            <a:r>
              <a:rPr lang="pt-BR" dirty="0"/>
              <a:t>” (Python)</a:t>
            </a:r>
          </a:p>
          <a:p>
            <a:endParaRPr lang="pt-BR" dirty="0"/>
          </a:p>
          <a:p>
            <a:r>
              <a:rPr lang="pt-BR" dirty="0"/>
              <a:t>Gráficos de barras interativo</a:t>
            </a:r>
          </a:p>
          <a:p>
            <a:endParaRPr lang="pt-BR" dirty="0"/>
          </a:p>
          <a:p>
            <a:r>
              <a:rPr lang="pt-BR" dirty="0"/>
              <a:t>Percentual de cada tipo de causa de ocorrência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CD8394-C54B-FA77-1ECB-9AFF9701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0951"/>
            <a:ext cx="5496692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9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F9484-2098-B026-7F03-656115147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030"/>
            <a:ext cx="9144000" cy="107897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Contextualização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C5CEF4-F248-1A1D-D90D-D4A70EA50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1" y="2252132"/>
            <a:ext cx="5486399" cy="3996267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2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500" b="1" dirty="0"/>
              <a:t>Condições Meteorológicas</a:t>
            </a:r>
          </a:p>
          <a:p>
            <a:pPr marL="457200" indent="-457200" algn="l">
              <a:lnSpc>
                <a:spcPct val="2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500" b="1" dirty="0"/>
              <a:t>Estrutura Aeroportuária </a:t>
            </a:r>
          </a:p>
          <a:p>
            <a:pPr marL="457200" indent="-457200" algn="l">
              <a:lnSpc>
                <a:spcPct val="2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500" b="1" dirty="0"/>
              <a:t>Procedimentos Operacionais</a:t>
            </a:r>
          </a:p>
          <a:p>
            <a:pPr marL="457200" indent="-457200" algn="l">
              <a:lnSpc>
                <a:spcPct val="2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500" b="1" dirty="0"/>
              <a:t>Serviço de Tráfego Aéreo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27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2500" dirty="0"/>
          </a:p>
          <a:p>
            <a:pPr algn="l"/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4ADD838-40C0-37C3-6D48-3A5D322A4E1A}"/>
              </a:ext>
            </a:extLst>
          </p:cNvPr>
          <p:cNvSpPr txBox="1">
            <a:spLocks/>
          </p:cNvSpPr>
          <p:nvPr/>
        </p:nvSpPr>
        <p:spPr>
          <a:xfrm>
            <a:off x="6096000" y="2302935"/>
            <a:ext cx="6096000" cy="4792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2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500" b="1" dirty="0"/>
              <a:t>Condicionamento dos operadores:</a:t>
            </a:r>
          </a:p>
          <a:p>
            <a:pPr marL="914400" lvl="1" indent="-457200" algn="l">
              <a:lnSpc>
                <a:spcPct val="2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300" b="1" dirty="0"/>
              <a:t>Médico</a:t>
            </a:r>
          </a:p>
          <a:p>
            <a:pPr marL="914400" lvl="1" indent="-457200" algn="l">
              <a:lnSpc>
                <a:spcPct val="2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300" b="1" dirty="0"/>
              <a:t>Técnico</a:t>
            </a:r>
          </a:p>
          <a:p>
            <a:pPr marL="914400" lvl="1" indent="-457200" algn="l">
              <a:lnSpc>
                <a:spcPct val="2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300" b="1" dirty="0"/>
              <a:t>Psicológico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27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2500" dirty="0"/>
          </a:p>
          <a:p>
            <a:pPr algn="l"/>
            <a:endParaRPr lang="pt-B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DABE5409-D90E-7493-F9E3-CFDAF2B714D6}"/>
              </a:ext>
            </a:extLst>
          </p:cNvPr>
          <p:cNvSpPr txBox="1">
            <a:spLocks/>
          </p:cNvSpPr>
          <p:nvPr/>
        </p:nvSpPr>
        <p:spPr>
          <a:xfrm>
            <a:off x="1464733" y="1456268"/>
            <a:ext cx="9262534" cy="728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500" dirty="0"/>
              <a:t>Aspectos que envolvem a segurança na operação de aeronaves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4511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6513-BA72-9DA3-0B5F-64E7A3E3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B2EC6-F36F-63C7-7875-62252E3D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Módulo “</a:t>
            </a:r>
            <a:r>
              <a:rPr lang="pt-BR" dirty="0" err="1"/>
              <a:t>Plotly</a:t>
            </a:r>
            <a:r>
              <a:rPr lang="pt-BR" dirty="0"/>
              <a:t>” (Python)</a:t>
            </a:r>
          </a:p>
          <a:p>
            <a:endParaRPr lang="pt-BR" dirty="0"/>
          </a:p>
          <a:p>
            <a:r>
              <a:rPr lang="pt-BR" dirty="0"/>
              <a:t>Gráficos de barras interativo</a:t>
            </a:r>
          </a:p>
          <a:p>
            <a:endParaRPr lang="pt-BR" dirty="0"/>
          </a:p>
          <a:p>
            <a:r>
              <a:rPr lang="pt-BR" dirty="0"/>
              <a:t>Percentual de cada causa de ocorrência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F098EE-0286-9B57-E4D1-E8678854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5843"/>
            <a:ext cx="5658640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65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6513-BA72-9DA3-0B5F-64E7A3E3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B2EC6-F36F-63C7-7875-62252E3D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Módulo “</a:t>
            </a:r>
            <a:r>
              <a:rPr lang="pt-BR" dirty="0" err="1"/>
              <a:t>Plotly</a:t>
            </a:r>
            <a:r>
              <a:rPr lang="pt-BR" dirty="0"/>
              <a:t>” (Python)</a:t>
            </a:r>
          </a:p>
          <a:p>
            <a:endParaRPr lang="pt-BR" dirty="0"/>
          </a:p>
          <a:p>
            <a:r>
              <a:rPr lang="pt-BR" dirty="0"/>
              <a:t>Gráficos de barras interativo</a:t>
            </a:r>
          </a:p>
          <a:p>
            <a:endParaRPr lang="pt-BR" dirty="0"/>
          </a:p>
          <a:p>
            <a:r>
              <a:rPr lang="pt-BR" dirty="0"/>
              <a:t>Percentual de ocorrência por fator condicionante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9F68B8-BF67-29AE-FA81-9108C51B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3771"/>
            <a:ext cx="560148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78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6513-BA72-9DA3-0B5F-64E7A3E3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B2EC6-F36F-63C7-7875-62252E3D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Módulo “</a:t>
            </a:r>
            <a:r>
              <a:rPr lang="pt-BR" dirty="0" err="1"/>
              <a:t>Plotly</a:t>
            </a:r>
            <a:r>
              <a:rPr lang="pt-BR" dirty="0"/>
              <a:t>” (Python)</a:t>
            </a:r>
          </a:p>
          <a:p>
            <a:endParaRPr lang="pt-BR" dirty="0"/>
          </a:p>
          <a:p>
            <a:r>
              <a:rPr lang="pt-BR" dirty="0"/>
              <a:t>Gráficos de barras interativo</a:t>
            </a:r>
          </a:p>
          <a:p>
            <a:endParaRPr lang="pt-BR" dirty="0"/>
          </a:p>
          <a:p>
            <a:r>
              <a:rPr lang="pt-BR" dirty="0"/>
              <a:t>Percentual de ocorrência por fator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9CD4BF-BA51-5EE8-0F12-E602DA1D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1847"/>
            <a:ext cx="5630061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47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6513-BA72-9DA3-0B5F-64E7A3E3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B2EC6-F36F-63C7-7875-62252E3D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Módulo “</a:t>
            </a:r>
            <a:r>
              <a:rPr lang="pt-BR" dirty="0" err="1"/>
              <a:t>Plotly</a:t>
            </a:r>
            <a:r>
              <a:rPr lang="pt-BR" dirty="0"/>
              <a:t>” (Python)</a:t>
            </a:r>
          </a:p>
          <a:p>
            <a:endParaRPr lang="pt-BR" dirty="0"/>
          </a:p>
          <a:p>
            <a:r>
              <a:rPr lang="pt-BR" dirty="0"/>
              <a:t>Mapa de calor interativo</a:t>
            </a:r>
          </a:p>
          <a:p>
            <a:endParaRPr lang="pt-BR" dirty="0"/>
          </a:p>
          <a:p>
            <a:r>
              <a:rPr lang="pt-BR" dirty="0"/>
              <a:t>Distribuição geográfica das ocorrências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8A0D9-C5B2-2988-9893-11F7B1DE1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6533"/>
            <a:ext cx="5181600" cy="49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81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6513-BA72-9DA3-0B5F-64E7A3E3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B2EC6-F36F-63C7-7875-62252E3D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Módulo “</a:t>
            </a:r>
            <a:r>
              <a:rPr lang="pt-BR" dirty="0" err="1"/>
              <a:t>Plotly</a:t>
            </a:r>
            <a:r>
              <a:rPr lang="pt-BR" dirty="0"/>
              <a:t>” (Python)</a:t>
            </a:r>
          </a:p>
          <a:p>
            <a:endParaRPr lang="pt-BR" dirty="0"/>
          </a:p>
          <a:p>
            <a:r>
              <a:rPr lang="pt-BR" dirty="0"/>
              <a:t>Gráficos de barras interativo</a:t>
            </a:r>
          </a:p>
          <a:p>
            <a:endParaRPr lang="pt-BR" dirty="0"/>
          </a:p>
          <a:p>
            <a:r>
              <a:rPr lang="pt-BR" dirty="0"/>
              <a:t>Percentual de cada classe de ocorrência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69873B-3CFF-7E8E-B15C-AD51E07A8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1470"/>
            <a:ext cx="5449060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67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6513-BA72-9DA3-0B5F-64E7A3E3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B2EC6-F36F-63C7-7875-62252E3D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639358"/>
            <a:ext cx="39370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Módulo “</a:t>
            </a:r>
            <a:r>
              <a:rPr lang="pt-BR" dirty="0" err="1"/>
              <a:t>Plotly</a:t>
            </a:r>
            <a:r>
              <a:rPr lang="pt-BR" dirty="0"/>
              <a:t>” (Python)</a:t>
            </a:r>
          </a:p>
          <a:p>
            <a:endParaRPr lang="pt-BR" dirty="0"/>
          </a:p>
          <a:p>
            <a:r>
              <a:rPr lang="pt-BR" dirty="0"/>
              <a:t>Gráficos de barras interativo</a:t>
            </a:r>
          </a:p>
          <a:p>
            <a:endParaRPr lang="pt-BR" dirty="0"/>
          </a:p>
          <a:p>
            <a:pPr algn="ctr"/>
            <a:r>
              <a:rPr lang="pt-BR" dirty="0"/>
              <a:t>Número de fatalidades </a:t>
            </a:r>
          </a:p>
          <a:p>
            <a:pPr marL="0" indent="0" algn="ctr">
              <a:buNone/>
            </a:pPr>
            <a:r>
              <a:rPr lang="pt-BR" dirty="0"/>
              <a:t>X</a:t>
            </a:r>
          </a:p>
          <a:p>
            <a:pPr marL="0" indent="0" algn="ctr">
              <a:buNone/>
            </a:pPr>
            <a:r>
              <a:rPr lang="pt-BR" dirty="0"/>
              <a:t>Nível de dano da </a:t>
            </a:r>
          </a:p>
          <a:p>
            <a:pPr marL="0" indent="0" algn="ctr">
              <a:buNone/>
            </a:pPr>
            <a:r>
              <a:rPr lang="pt-BR" dirty="0"/>
              <a:t>Aeronave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1B04B7-4606-E30B-5A59-DDF3C830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626" y="1615240"/>
            <a:ext cx="7506748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09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66102-68DA-F6E1-0DA4-7346AABC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Painel Interativo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57E8E-B5A5-C64E-5F37-91D1C0B97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467"/>
            <a:ext cx="10515600" cy="4517496"/>
          </a:xfrm>
        </p:spPr>
        <p:txBody>
          <a:bodyPr/>
          <a:lstStyle/>
          <a:p>
            <a:r>
              <a:rPr lang="pt-BR" dirty="0"/>
              <a:t>Framework “</a:t>
            </a:r>
            <a:r>
              <a:rPr lang="pt-BR" dirty="0" err="1"/>
              <a:t>Streamlit</a:t>
            </a:r>
            <a:r>
              <a:rPr lang="pt-BR" dirty="0"/>
              <a:t>” – Python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6D6BBB-F259-DF64-A6AF-C7F83DD7A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66779"/>
            <a:ext cx="7145867" cy="38133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0EE14E-EFF4-B5D5-2D9F-9C7A7DB9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869" y="2376801"/>
            <a:ext cx="3342785" cy="378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91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FA69B-D9AE-ECD6-A3B3-55281AD8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8F9C9-B6CA-B0B0-3C90-77A4994A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Distribuição média por intervalo de tempo: 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Maior percentual de ocorrências entre 10h e 21h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Maior percentual de ocorrências às terças e sextas-feiras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Maior percentual de ocorrências entres os dias 3 e 13 do mês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Maior percentual de ocorrências nos meses de janeiro, março e abril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Queda nas taxas de ocorrência até 2016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Maior percentual de ocorrências em 2018</a:t>
            </a:r>
          </a:p>
        </p:txBody>
      </p:sp>
    </p:spTree>
    <p:extLst>
      <p:ext uri="{BB962C8B-B14F-4D97-AF65-F5344CB8AC3E}">
        <p14:creationId xmlns:p14="http://schemas.microsoft.com/office/powerpoint/2010/main" val="4066801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FA69B-D9AE-ECD6-A3B3-55281AD8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8F9C9-B6CA-B0B0-3C90-77A4994A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Proporção dos tipos de causas de ocorrência: 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57% Fator operacional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40% Fator humano</a:t>
            </a:r>
          </a:p>
          <a:p>
            <a:pPr>
              <a:lnSpc>
                <a:spcPct val="150000"/>
              </a:lnSpc>
            </a:pPr>
            <a:r>
              <a:rPr lang="pt-BR" dirty="0"/>
              <a:t>Proporção das causas de ocorrência: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53% Desempenho humano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39% Aspectos Psicológicos 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1199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FA69B-D9AE-ECD6-A3B3-55281AD8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8F9C9-B6CA-B0B0-3C90-77A4994A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Proporção dos tipos de causas de ocorrência: 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57% Fator operacional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40% Fator humano</a:t>
            </a:r>
          </a:p>
          <a:p>
            <a:pPr>
              <a:lnSpc>
                <a:spcPct val="150000"/>
              </a:lnSpc>
            </a:pPr>
            <a:r>
              <a:rPr lang="pt-BR" dirty="0"/>
              <a:t>Proporção das causas de ocorrência: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53% Desempenho humano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39% Aspectos Psicológicos 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67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F9484-2098-B026-7F03-656115147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030"/>
            <a:ext cx="9144000" cy="107897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Contextualização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C5CEF4-F248-1A1D-D90D-D4A70EA50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629238"/>
            <a:ext cx="10972801" cy="4161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500" dirty="0"/>
              <a:t>Classificação das ocorrências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25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700" b="1" dirty="0"/>
              <a:t>Acidentes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sz="2700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700" b="1" dirty="0"/>
              <a:t>Incidentes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sz="2700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700" b="1" dirty="0"/>
              <a:t>Incidentes Graves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2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234498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FA69B-D9AE-ECD6-A3B3-55281AD8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8F9C9-B6CA-B0B0-3C90-77A4994A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Próximos passos: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Análise de correlação entre ocorrências e condições meteorológicas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Análise da Causa Raiz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Desenvolvimento de algoritmos</a:t>
            </a:r>
          </a:p>
          <a:p>
            <a:pPr lvl="2">
              <a:lnSpc>
                <a:spcPct val="150000"/>
              </a:lnSpc>
            </a:pPr>
            <a:r>
              <a:rPr lang="pt-BR" dirty="0"/>
              <a:t>Gravidade dos Acidentes</a:t>
            </a:r>
          </a:p>
          <a:p>
            <a:pPr lvl="2">
              <a:lnSpc>
                <a:spcPct val="150000"/>
              </a:lnSpc>
            </a:pPr>
            <a:r>
              <a:rPr lang="pt-BR" dirty="0"/>
              <a:t>Possibilidade de Ocorrência</a:t>
            </a:r>
          </a:p>
          <a:p>
            <a:pPr lvl="2">
              <a:lnSpc>
                <a:spcPct val="150000"/>
              </a:lnSpc>
            </a:pPr>
            <a:r>
              <a:rPr lang="pt-BR" dirty="0"/>
              <a:t>Taxa de sobrevivência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3910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84F09-857F-3EF6-2D85-9121CE0C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8042"/>
            <a:ext cx="10515600" cy="3041915"/>
          </a:xfrm>
        </p:spPr>
        <p:txBody>
          <a:bodyPr>
            <a:norm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1683505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84F09-857F-3EF6-2D85-9121CE0C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8042"/>
            <a:ext cx="10515600" cy="3041915"/>
          </a:xfrm>
        </p:spPr>
        <p:txBody>
          <a:bodyPr>
            <a:normAutofit/>
          </a:bodyPr>
          <a:lstStyle/>
          <a:p>
            <a:pPr algn="ctr"/>
            <a:r>
              <a:rPr lang="pt-BR" sz="6000">
                <a:latin typeface="Arial" panose="020B0604020202020204" pitchFamily="34" charset="0"/>
                <a:cs typeface="Arial" panose="020B0604020202020204" pitchFamily="34" charset="0"/>
              </a:rPr>
              <a:t>Agradecimentos.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57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F9484-2098-B026-7F03-656115147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030"/>
            <a:ext cx="9144000" cy="107897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Contextualização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C5CEF4-F248-1A1D-D90D-D4A70EA50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629238"/>
            <a:ext cx="10972801" cy="4161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500" dirty="0"/>
              <a:t>Fatores contribuintes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25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700" b="1" dirty="0"/>
              <a:t>Fator Humano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sz="2700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700" b="1" dirty="0"/>
              <a:t>Fator Operacional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sz="2700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700" b="1" dirty="0"/>
              <a:t>Fator Material</a:t>
            </a:r>
          </a:p>
        </p:txBody>
      </p:sp>
    </p:spTree>
    <p:extLst>
      <p:ext uri="{BB962C8B-B14F-4D97-AF65-F5344CB8AC3E}">
        <p14:creationId xmlns:p14="http://schemas.microsoft.com/office/powerpoint/2010/main" val="169306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F9484-2098-B026-7F03-656115147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030"/>
            <a:ext cx="9144000" cy="107897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Contextualização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C5CEF4-F248-1A1D-D90D-D4A70EA50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629238"/>
            <a:ext cx="10972801" cy="4161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700" dirty="0"/>
              <a:t>Melhoria dos níveis de segurança operacional</a:t>
            </a:r>
          </a:p>
          <a:p>
            <a:pPr>
              <a:lnSpc>
                <a:spcPct val="250000"/>
              </a:lnSpc>
            </a:pPr>
            <a:r>
              <a:rPr lang="pt-BR" sz="2700" b="1" dirty="0"/>
              <a:t>1. Identificar as causas das ocorrências</a:t>
            </a:r>
          </a:p>
          <a:p>
            <a:pPr>
              <a:lnSpc>
                <a:spcPct val="250000"/>
              </a:lnSpc>
            </a:pPr>
            <a:r>
              <a:rPr lang="pt-BR" sz="2700" b="1" dirty="0"/>
              <a:t>2. Elaborar procedimentos que possam mitigá-las</a:t>
            </a:r>
          </a:p>
        </p:txBody>
      </p:sp>
    </p:spTree>
    <p:extLst>
      <p:ext uri="{BB962C8B-B14F-4D97-AF65-F5344CB8AC3E}">
        <p14:creationId xmlns:p14="http://schemas.microsoft.com/office/powerpoint/2010/main" val="78465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F9484-2098-B026-7F03-656115147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030"/>
            <a:ext cx="9144000" cy="107897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Importância do Problema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E5C675E-A467-C6C2-0485-F9133074A534}"/>
              </a:ext>
            </a:extLst>
          </p:cNvPr>
          <p:cNvSpPr txBox="1">
            <a:spLocks/>
          </p:cNvSpPr>
          <p:nvPr/>
        </p:nvSpPr>
        <p:spPr>
          <a:xfrm>
            <a:off x="3677179" y="1911082"/>
            <a:ext cx="4837642" cy="472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3000" b="1" dirty="0"/>
              <a:t>Evitar danos materiais</a:t>
            </a:r>
            <a:endParaRPr lang="pt-BR" sz="2500" dirty="0"/>
          </a:p>
          <a:p>
            <a:pPr marL="457200" indent="-457200" algn="l">
              <a:lnSpc>
                <a:spcPct val="250000"/>
              </a:lnSpc>
              <a:buAutoNum type="arabicPeriod"/>
            </a:pPr>
            <a:r>
              <a:rPr lang="pt-BR" sz="2700" dirty="0"/>
              <a:t>Prevenção de acidentes</a:t>
            </a:r>
          </a:p>
          <a:p>
            <a:pPr marL="457200" indent="-457200" algn="l">
              <a:lnSpc>
                <a:spcPct val="250000"/>
              </a:lnSpc>
              <a:buAutoNum type="arabicPeriod"/>
            </a:pPr>
            <a:r>
              <a:rPr lang="pt-BR" sz="2700" dirty="0"/>
              <a:t>Minimização de danos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32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F9484-2098-B026-7F03-656115147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030"/>
            <a:ext cx="9144000" cy="107897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Importância do Problema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918287C-D72D-F348-CBB5-8371EAC748CC}"/>
              </a:ext>
            </a:extLst>
          </p:cNvPr>
          <p:cNvSpPr txBox="1">
            <a:spLocks/>
          </p:cNvSpPr>
          <p:nvPr/>
        </p:nvSpPr>
        <p:spPr>
          <a:xfrm>
            <a:off x="2917824" y="1606282"/>
            <a:ext cx="6356351" cy="472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3000" b="1" dirty="0"/>
              <a:t>Evitar a perda de vidas</a:t>
            </a:r>
            <a:endParaRPr lang="pt-BR" sz="2500" dirty="0"/>
          </a:p>
          <a:p>
            <a:pPr algn="l">
              <a:lnSpc>
                <a:spcPct val="250000"/>
              </a:lnSpc>
            </a:pPr>
            <a:r>
              <a:rPr lang="pt-BR" sz="2700" dirty="0"/>
              <a:t>1. Prevenção de acidentes</a:t>
            </a:r>
          </a:p>
          <a:p>
            <a:pPr algn="l">
              <a:lnSpc>
                <a:spcPct val="250000"/>
              </a:lnSpc>
            </a:pPr>
            <a:r>
              <a:rPr lang="pt-BR" sz="2700" dirty="0"/>
              <a:t>2. Procedimentos mitigadores de riscos</a:t>
            </a:r>
          </a:p>
          <a:p>
            <a:pPr algn="l">
              <a:lnSpc>
                <a:spcPct val="250000"/>
              </a:lnSpc>
            </a:pPr>
            <a:r>
              <a:rPr lang="pt-BR" sz="2700" dirty="0"/>
              <a:t>3. Ações de resgate eficazes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93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F9484-2098-B026-7F03-656115147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030"/>
            <a:ext cx="9144000" cy="107897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Entendimento do Desafio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C5CEF4-F248-1A1D-D90D-D4A70EA50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928018"/>
            <a:ext cx="10972801" cy="406638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700" b="1" dirty="0"/>
              <a:t>Desafio: 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700" dirty="0"/>
              <a:t>Projeto de Ciência de Dados para prevenir acidentes aéreos.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700" b="1" dirty="0"/>
              <a:t>Bases de dados: 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700" dirty="0"/>
              <a:t>CENIPA - Acidentes aéreos 2010 a 2021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700" dirty="0"/>
              <a:t>Dados meteorológicos 2010 a 2021</a:t>
            </a:r>
          </a:p>
          <a:p>
            <a:endParaRPr lang="pt-BR" dirty="0"/>
          </a:p>
          <a:p>
            <a:endParaRPr lang="pt-BR" dirty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744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1">
      <a:dk1>
        <a:srgbClr val="1B52AC"/>
      </a:dk1>
      <a:lt1>
        <a:srgbClr val="1B52AC"/>
      </a:lt1>
      <a:dk2>
        <a:srgbClr val="1B52AC"/>
      </a:dk2>
      <a:lt2>
        <a:srgbClr val="1B52AC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1287</TotalTime>
  <Words>866</Words>
  <Application>Microsoft Office PowerPoint</Application>
  <PresentationFormat>Widescreen</PresentationFormat>
  <Paragraphs>238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4" baseType="lpstr">
      <vt:lpstr>Arial</vt:lpstr>
      <vt:lpstr>Office Theme</vt:lpstr>
      <vt:lpstr>Dados da Informação</vt:lpstr>
      <vt:lpstr>Contextualização</vt:lpstr>
      <vt:lpstr>Contextualização</vt:lpstr>
      <vt:lpstr>Contextualização</vt:lpstr>
      <vt:lpstr>Contextualização</vt:lpstr>
      <vt:lpstr>Contextualização</vt:lpstr>
      <vt:lpstr>Importância do Problema</vt:lpstr>
      <vt:lpstr>Importância do Problema</vt:lpstr>
      <vt:lpstr>Entendimento do Desafio</vt:lpstr>
      <vt:lpstr>Entendimento do Desafio</vt:lpstr>
      <vt:lpstr>Metodologia</vt:lpstr>
      <vt:lpstr>Preparação dos Dados</vt:lpstr>
      <vt:lpstr>Preparação dos Dados</vt:lpstr>
      <vt:lpstr>Preparação dos Dados</vt:lpstr>
      <vt:lpstr>Preparação dos Dados</vt:lpstr>
      <vt:lpstr>Preparação dos Dados</vt:lpstr>
      <vt:lpstr>Preparação dos Dados</vt:lpstr>
      <vt:lpstr>Preparação dos Dados</vt:lpstr>
      <vt:lpstr>Preparação dos Dados</vt:lpstr>
      <vt:lpstr>Análise Exploratória</vt:lpstr>
      <vt:lpstr>Análise Exploratória</vt:lpstr>
      <vt:lpstr>Análise Exploratória</vt:lpstr>
      <vt:lpstr>Análise Exploratória</vt:lpstr>
      <vt:lpstr>Análise Exploratória</vt:lpstr>
      <vt:lpstr>Análise Exploratória</vt:lpstr>
      <vt:lpstr>Análise Exploratória</vt:lpstr>
      <vt:lpstr>Análise Exploratória</vt:lpstr>
      <vt:lpstr>Análise Exploratória</vt:lpstr>
      <vt:lpstr>Análise Exploratória</vt:lpstr>
      <vt:lpstr>Análise Exploratória</vt:lpstr>
      <vt:lpstr>Análise Exploratória</vt:lpstr>
      <vt:lpstr>Análise Exploratória</vt:lpstr>
      <vt:lpstr>Análise Exploratória</vt:lpstr>
      <vt:lpstr>Análise Exploratória</vt:lpstr>
      <vt:lpstr>Análise Exploratória</vt:lpstr>
      <vt:lpstr>Painel Interativo</vt:lpstr>
      <vt:lpstr>Conclusão</vt:lpstr>
      <vt:lpstr>Conclusão</vt:lpstr>
      <vt:lpstr>Conclusão</vt:lpstr>
      <vt:lpstr>Conclusão</vt:lpstr>
      <vt:lpstr>Perguntas?</vt:lpstr>
      <vt:lpstr>Agradecimentos.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Bueno Viana</dc:creator>
  <cp:lastModifiedBy>Victor Bueno Viana</cp:lastModifiedBy>
  <cp:revision>18</cp:revision>
  <dcterms:created xsi:type="dcterms:W3CDTF">2024-05-10T00:31:32Z</dcterms:created>
  <dcterms:modified xsi:type="dcterms:W3CDTF">2024-05-21T01:38:25Z</dcterms:modified>
</cp:coreProperties>
</file>