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4" r:id="rId4"/>
    <p:sldId id="265" r:id="rId5"/>
    <p:sldId id="266" r:id="rId6"/>
    <p:sldId id="267" r:id="rId7"/>
    <p:sldId id="274" r:id="rId8"/>
    <p:sldId id="268" r:id="rId9"/>
    <p:sldId id="271" r:id="rId10"/>
    <p:sldId id="269" r:id="rId11"/>
    <p:sldId id="270" r:id="rId12"/>
    <p:sldId id="275" r:id="rId13"/>
    <p:sldId id="272" r:id="rId14"/>
    <p:sldId id="273" r:id="rId15"/>
    <p:sldId id="259" r:id="rId16"/>
    <p:sldId id="258" r:id="rId17"/>
    <p:sldId id="262" r:id="rId18"/>
    <p:sldId id="263" r:id="rId19"/>
    <p:sldId id="276" r:id="rId20"/>
    <p:sldId id="277" r:id="rId21"/>
    <p:sldId id="278" r:id="rId22"/>
    <p:sldId id="279" r:id="rId23"/>
    <p:sldId id="280" r:id="rId24"/>
    <p:sldId id="281" r:id="rId25"/>
    <p:sldId id="29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DF9D-3829-4A7C-82FA-5776E6DF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344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2218-6AB3-4DD6-9825-5583457EB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743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218-6AB3-4DD6-9825-5583457EB068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83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223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4624"/>
            <a:ext cx="8060432" cy="108012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Levantamento de Requisitos de Software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retta.com.br/wp-content/uploads/retta-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501634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70780"/>
            <a:ext cx="2592288" cy="480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578496" y="0"/>
            <a:ext cx="5626968" cy="1143000"/>
          </a:xfrm>
        </p:spPr>
        <p:txBody>
          <a:bodyPr/>
          <a:lstStyle/>
          <a:p>
            <a:r>
              <a:rPr lang="pt-BR" dirty="0"/>
              <a:t>Documentação? Onde?</a:t>
            </a:r>
          </a:p>
        </p:txBody>
      </p:sp>
    </p:spTree>
    <p:extLst>
      <p:ext uri="{BB962C8B-B14F-4D97-AF65-F5344CB8AC3E}">
        <p14:creationId xmlns:p14="http://schemas.microsoft.com/office/powerpoint/2010/main" val="302930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0"/>
            <a:ext cx="5915000" cy="1143000"/>
          </a:xfrm>
        </p:spPr>
        <p:txBody>
          <a:bodyPr/>
          <a:lstStyle/>
          <a:p>
            <a:r>
              <a:rPr lang="pt-BR" dirty="0"/>
              <a:t>Como foi instalado?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704"/>
            <a:ext cx="251624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5410944" cy="1143000"/>
          </a:xfrm>
        </p:spPr>
        <p:txBody>
          <a:bodyPr/>
          <a:lstStyle/>
          <a:p>
            <a:r>
              <a:rPr lang="pt-BR" dirty="0"/>
              <a:t>Houve atrasos?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1"/>
            <a:ext cx="2736304" cy="48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7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764704"/>
            <a:ext cx="269696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763688" y="0"/>
            <a:ext cx="59150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Como foi a manutenção?</a:t>
            </a:r>
          </a:p>
        </p:txBody>
      </p:sp>
    </p:spTree>
    <p:extLst>
      <p:ext uri="{BB962C8B-B14F-4D97-AF65-F5344CB8AC3E}">
        <p14:creationId xmlns:p14="http://schemas.microsoft.com/office/powerpoint/2010/main" val="95644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47" y="692696"/>
            <a:ext cx="26729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75656" y="0"/>
            <a:ext cx="627504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Necessidade do cliente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651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240" y="274638"/>
            <a:ext cx="735516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880320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início para toda a atividade de desenvolvimento de software é o levantamento de requisitos, sendo esta atividade repetida em todas as demais etapas da engenharia de requisitos.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07524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Levantamento de Requisitos de Software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256584"/>
          </a:xfrm>
        </p:spPr>
        <p:txBody>
          <a:bodyPr>
            <a:noAutofit/>
          </a:bodyPr>
          <a:lstStyle/>
          <a:p>
            <a:pPr algn="just"/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Sommerville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(2003) propõe um processo genérico de levantamento e análise que contém as seguintes atividades: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Compreensão do domínio: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Os analistas devem desenvolver sua compreensão do domínio da aplicação;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Coleta de requisitos: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o processo de interagir com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sistema para descobrir seus requisitos. A compreensão do domínio se desenvolve mais durante essa atividade;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Essa atividade considera o conjunto não estruturado dos requisitos e os organiza em grupos coerentes;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Resolução de conflitos: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Quando múltiplos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envolvidos, os requisitos apresentarão conflitos. Essa atividade tem por objetivo solucionar esses conflitos;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Definição das prioridades: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qualquer conjunto de requisitos, alguns serão mais importantes do que outros. Esse estágio envolve interação com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a definição dos requisitos mais importantes;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Verificação de requisitos: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Os requisitos são verificados para descobrir se estão completos e consistentes e se estão em concordância com o que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desejam do sistema</a:t>
            </a:r>
            <a:r>
              <a:rPr lang="pt-BR" sz="1600" dirty="0"/>
              <a:t>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Requisitos </a:t>
            </a:r>
          </a:p>
          <a:p>
            <a:pPr lvl="1" algn="just"/>
            <a:r>
              <a:rPr lang="pt-BR" dirty="0"/>
              <a:t>Os </a:t>
            </a:r>
            <a:r>
              <a:rPr lang="pt-BR" b="1" dirty="0"/>
              <a:t>requisitos </a:t>
            </a:r>
            <a:r>
              <a:rPr lang="pt-BR" dirty="0"/>
              <a:t>de um sistema de computação constituem uma especificação das características e propriedades do sistema. </a:t>
            </a:r>
          </a:p>
          <a:p>
            <a:pPr lvl="1" algn="just"/>
            <a:r>
              <a:rPr lang="pt-BR" dirty="0"/>
              <a:t>Também podem ser vistos como uma descrição do que o sistema deve fazer, de como ele deve se comportar, bem como das suas restrições de operação. </a:t>
            </a:r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Fontes de Requisitos: </a:t>
            </a:r>
            <a:r>
              <a:rPr lang="pt-BR" i="1" dirty="0" err="1"/>
              <a:t>Stakeholders</a:t>
            </a:r>
            <a:r>
              <a:rPr lang="pt-BR" i="1" dirty="0"/>
              <a:t> </a:t>
            </a:r>
            <a:endParaRPr lang="pt-BR" dirty="0"/>
          </a:p>
          <a:p>
            <a:pPr lvl="1" algn="just"/>
            <a:r>
              <a:rPr lang="pt-BR" dirty="0"/>
              <a:t>“São os interessados no sistema“. Pessoas que serão afetadas pelo sistema e que têm uma influência direta ou indireta na elaboração dos requisitos. </a:t>
            </a:r>
          </a:p>
          <a:p>
            <a:pPr algn="just"/>
            <a:r>
              <a:rPr lang="pt-BR" dirty="0"/>
              <a:t>Em resumo: </a:t>
            </a:r>
          </a:p>
          <a:p>
            <a:pPr lvl="1" algn="just"/>
            <a:r>
              <a:rPr lang="pt-BR" dirty="0"/>
              <a:t>utilizadores finais </a:t>
            </a:r>
          </a:p>
          <a:p>
            <a:pPr lvl="1" algn="just"/>
            <a:r>
              <a:rPr lang="pt-BR" dirty="0"/>
              <a:t>gestores e outros envolvidos nos processos organizacionais que o sistema influencia </a:t>
            </a:r>
          </a:p>
          <a:p>
            <a:pPr lvl="1" algn="just"/>
            <a:r>
              <a:rPr lang="pt-BR" dirty="0"/>
              <a:t>responsáveis pelo desenvolvimento e manutenção do sistema </a:t>
            </a:r>
          </a:p>
          <a:p>
            <a:pPr lvl="1" algn="just"/>
            <a:r>
              <a:rPr lang="pt-BR" dirty="0"/>
              <a:t>clientes da organização que possam vir a usar o sistema </a:t>
            </a:r>
          </a:p>
          <a:p>
            <a:pPr lvl="1" algn="just"/>
            <a:r>
              <a:rPr lang="pt-BR" dirty="0"/>
              <a:t>organismos de regulação e certificação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Tipos de Requisitos </a:t>
            </a:r>
          </a:p>
          <a:p>
            <a:pPr lvl="1" algn="just"/>
            <a:r>
              <a:rPr lang="pt-BR" dirty="0"/>
              <a:t>Todo produto possui sua própria característica e é através dela que o valor do mesmo é determinado. Não poderia ser diferente com o software. </a:t>
            </a:r>
          </a:p>
          <a:p>
            <a:pPr algn="just"/>
            <a:r>
              <a:rPr lang="pt-BR" dirty="0"/>
              <a:t>As características de um software são divididas em </a:t>
            </a:r>
          </a:p>
          <a:p>
            <a:pPr lvl="1" algn="just"/>
            <a:r>
              <a:rPr lang="pt-BR" dirty="0"/>
              <a:t>Funcionais, </a:t>
            </a:r>
          </a:p>
          <a:p>
            <a:pPr lvl="1" algn="just"/>
            <a:r>
              <a:rPr lang="pt-BR" dirty="0"/>
              <a:t>Não-funcionais.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Para que um software desenvolvido atinja o sucesso, é necessário que uma meta seja alcançada: </a:t>
            </a:r>
          </a:p>
          <a:p>
            <a:pPr algn="just"/>
            <a:r>
              <a:rPr lang="pt-BR" sz="2800" dirty="0"/>
              <a:t>clientes satisfeitos !!! </a:t>
            </a:r>
          </a:p>
          <a:p>
            <a:pPr algn="just"/>
            <a:r>
              <a:rPr lang="pt-BR" sz="2800" dirty="0"/>
              <a:t>Eles estão satisfeitos quando você: </a:t>
            </a:r>
          </a:p>
          <a:p>
            <a:pPr lvl="1" algn="just"/>
            <a:r>
              <a:rPr lang="pt-BR" sz="2400" dirty="0"/>
              <a:t>Atende às expectativas</a:t>
            </a:r>
          </a:p>
          <a:p>
            <a:pPr lvl="1" algn="just"/>
            <a:r>
              <a:rPr lang="pt-BR" sz="2400" dirty="0"/>
              <a:t>Entrega no prazo</a:t>
            </a:r>
          </a:p>
          <a:p>
            <a:pPr lvl="1" algn="just"/>
            <a:r>
              <a:rPr lang="pt-BR" sz="2400" dirty="0"/>
              <a:t>Entrega no orçamento </a:t>
            </a:r>
          </a:p>
          <a:p>
            <a:pPr algn="just"/>
            <a:r>
              <a:rPr lang="pt-BR" sz="2800" dirty="0"/>
              <a:t>Em resumo, o sucesso começa na gerência dos requisitos !</a:t>
            </a:r>
          </a:p>
        </p:txBody>
      </p:sp>
    </p:spTree>
    <p:extLst>
      <p:ext uri="{BB962C8B-B14F-4D97-AF65-F5344CB8AC3E}">
        <p14:creationId xmlns:p14="http://schemas.microsoft.com/office/powerpoint/2010/main" val="289221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00323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pt-BR" sz="4500" u="sng" dirty="0"/>
              <a:t>Requisitos Funcionais </a:t>
            </a:r>
          </a:p>
          <a:p>
            <a:pPr lvl="1"/>
            <a:r>
              <a:rPr lang="pt-BR" sz="3800" dirty="0"/>
              <a:t>Estão intimamente ligados às funcionalidades propostas pelo sistema e que atenderá todas as suas necessidades funcionais (O que o sistema deve fazer). </a:t>
            </a:r>
          </a:p>
          <a:p>
            <a:pPr lvl="1"/>
            <a:r>
              <a:rPr lang="pt-BR" sz="3800" dirty="0"/>
              <a:t>Resumidamente, são os requisitos que objetivamente cumprem as reais necessidades do usuário do sistema. </a:t>
            </a:r>
          </a:p>
          <a:p>
            <a:r>
              <a:rPr lang="pt-BR" sz="4500" dirty="0"/>
              <a:t>Exemplos: </a:t>
            </a:r>
          </a:p>
          <a:p>
            <a:pPr lvl="1"/>
            <a:r>
              <a:rPr lang="pt-BR" sz="3800" dirty="0"/>
              <a:t>Fazer transações bancárias (sacar, depositar, consultar saldo) </a:t>
            </a:r>
          </a:p>
          <a:p>
            <a:pPr lvl="1"/>
            <a:r>
              <a:rPr lang="pt-BR" sz="3800" dirty="0"/>
              <a:t>Tem que emitir notas fiscais, </a:t>
            </a:r>
          </a:p>
          <a:p>
            <a:pPr lvl="1"/>
            <a:r>
              <a:rPr lang="pt-BR" sz="3800" dirty="0"/>
              <a:t>Tem que suportar mala direta. </a:t>
            </a:r>
          </a:p>
          <a:p>
            <a:pPr lvl="1"/>
            <a:r>
              <a:rPr lang="pt-BR" sz="3800" dirty="0"/>
              <a:t>Tem que manter um cadastro de cliente. </a:t>
            </a:r>
          </a:p>
          <a:p>
            <a:pPr lvl="1"/>
            <a:r>
              <a:rPr lang="pt-BR" sz="3800" dirty="0"/>
              <a:t>Ter que realizar o controle de estoque.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19256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2565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u="sng" dirty="0"/>
              <a:t>Requisitos Não-Funcionais </a:t>
            </a:r>
          </a:p>
          <a:p>
            <a:pPr lvl="1" algn="just"/>
            <a:r>
              <a:rPr lang="pt-BR" dirty="0"/>
              <a:t>Geralmente são ligados à qualidade do produto como, por exemplo, robustez, segurança, portabilidade ou </a:t>
            </a:r>
            <a:r>
              <a:rPr lang="pt-BR" dirty="0" err="1"/>
              <a:t>inte-gridade</a:t>
            </a:r>
            <a:r>
              <a:rPr lang="pt-BR" dirty="0"/>
              <a:t> (O que faria o sistema ficar melhor). </a:t>
            </a:r>
          </a:p>
          <a:p>
            <a:pPr algn="just"/>
            <a:r>
              <a:rPr lang="pt-BR" dirty="0"/>
              <a:t>Exemplos: </a:t>
            </a:r>
          </a:p>
          <a:p>
            <a:pPr lvl="1" algn="just"/>
            <a:r>
              <a:rPr lang="pt-BR" dirty="0"/>
              <a:t>Deve ter interface amigável. </a:t>
            </a:r>
          </a:p>
          <a:p>
            <a:pPr lvl="1" algn="just"/>
            <a:r>
              <a:rPr lang="pt-BR" dirty="0"/>
              <a:t>Deve atualizar, cadastrar e apagar dados do banco antigo. </a:t>
            </a:r>
          </a:p>
          <a:p>
            <a:pPr lvl="1" algn="just"/>
            <a:r>
              <a:rPr lang="pt-BR" dirty="0"/>
              <a:t>Deve ter um sistema de autenticação de baixo custo. </a:t>
            </a:r>
          </a:p>
          <a:p>
            <a:pPr lvl="1" algn="just"/>
            <a:r>
              <a:rPr lang="pt-BR" dirty="0"/>
              <a:t>Tem que realizar backups periódicos ou imprimir relatórios. </a:t>
            </a:r>
          </a:p>
          <a:p>
            <a:pPr lvl="1" algn="just"/>
            <a:r>
              <a:rPr lang="pt-BR" dirty="0"/>
              <a:t>Deve combinar formas de autenticação. </a:t>
            </a:r>
          </a:p>
          <a:p>
            <a:pPr lvl="1" algn="just"/>
            <a:r>
              <a:rPr lang="pt-BR" dirty="0"/>
              <a:t>Deve ser compatível com Java (integração de sistemas antigos).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Requisitos Não-Funcionais </a:t>
            </a:r>
          </a:p>
          <a:p>
            <a:pPr lvl="1" algn="just"/>
            <a:r>
              <a:rPr lang="pt-BR" sz="3200" dirty="0"/>
              <a:t>Faz-se necessário o uso dos requisitos não-funcionais na fase de projeto, principalmente quando são tomadas decisões sobre a interface com o usuário, o software e o hardware e a arquitetura do sistema. </a:t>
            </a:r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76672"/>
          </a:xfrm>
        </p:spPr>
        <p:txBody>
          <a:bodyPr/>
          <a:lstStyle/>
          <a:p>
            <a:r>
              <a:rPr lang="pt-BR" dirty="0"/>
              <a:t>Requisitos Não-Funcionais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7" y="764704"/>
            <a:ext cx="8359989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47248" cy="792088"/>
          </a:xfrm>
        </p:spPr>
        <p:txBody>
          <a:bodyPr>
            <a:normAutofit/>
          </a:bodyPr>
          <a:lstStyle/>
          <a:p>
            <a:r>
              <a:rPr lang="pt-BR" sz="3600" b="1" dirty="0"/>
              <a:t>Técnicas de Levantamento de Requisitos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As técnicas de levantamento de requisitos têm por objetivo superar as dificuldades relativas a esta fase. Todas as técnicas possuem um conceito próprio e suas respectivas vantagens e desvantagens, que podem ser utilizadas em conjunto pelo analista.</a:t>
            </a:r>
          </a:p>
          <a:p>
            <a:pPr algn="just"/>
            <a:endParaRPr lang="pt-BR" sz="2400" dirty="0"/>
          </a:p>
        </p:txBody>
      </p:sp>
      <p:pic>
        <p:nvPicPr>
          <p:cNvPr id="4" name="Picture 2" descr="http://blog.iprocess.com.br/wp-content/uploads/2014/07/tirinha-dilbert-requisitos-de-soft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43999" cy="45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399D5-FF41-4B05-B3EF-B6374F2C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r>
              <a:rPr lang="pt-BR" sz="5400" dirty="0"/>
              <a:t>Preparação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4A5B5F-27C4-492B-BEF4-AFBD4657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920880" cy="4248472"/>
          </a:xfrm>
        </p:spPr>
      </p:pic>
    </p:spTree>
    <p:extLst>
      <p:ext uri="{BB962C8B-B14F-4D97-AF65-F5344CB8AC3E}">
        <p14:creationId xmlns:p14="http://schemas.microsoft.com/office/powerpoint/2010/main" val="4269064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5184576"/>
          </a:xfrm>
        </p:spPr>
        <p:txBody>
          <a:bodyPr>
            <a:noAutofit/>
          </a:bodyPr>
          <a:lstStyle/>
          <a:p>
            <a:pPr algn="just"/>
            <a:r>
              <a:rPr lang="pt-BR" sz="2800" b="1" u="sng" dirty="0"/>
              <a:t>Brainstorming</a:t>
            </a:r>
            <a:endParaRPr lang="pt-BR" sz="2800" u="sng" dirty="0"/>
          </a:p>
          <a:p>
            <a:pPr lvl="1" algn="just"/>
            <a:r>
              <a:rPr lang="pt-BR" sz="2000" dirty="0"/>
              <a:t>Brainstorming é uma técnica para geração de ideias. Ela consiste em uma ou várias reuniões que permitem que as pessoas sugiram e explorem ideias.</a:t>
            </a:r>
          </a:p>
          <a:p>
            <a:pPr lvl="1" algn="just"/>
            <a:r>
              <a:rPr lang="pt-BR" sz="2000" dirty="0"/>
              <a:t>As principais etapas necessárias para conduzir uma sessão de brainstorming são:</a:t>
            </a:r>
          </a:p>
          <a:p>
            <a:pPr algn="just"/>
            <a:r>
              <a:rPr lang="pt-BR" sz="2000" b="1" dirty="0"/>
              <a:t>Seleção dos participantes:</a:t>
            </a:r>
            <a:r>
              <a:rPr lang="pt-BR" sz="2000" dirty="0"/>
              <a:t> Os participantes devem ser selecionados em função das contribuições diretas que possam dar durante a sessão. A presença de pessoas bem informadas, vindas de diferentes grupos garantirá uma boa representação;</a:t>
            </a:r>
          </a:p>
          <a:p>
            <a:pPr algn="just"/>
            <a:r>
              <a:rPr lang="pt-BR" sz="2000" b="1" dirty="0"/>
              <a:t>Explicar a técnica e as regras a serem seguidas:</a:t>
            </a:r>
            <a:r>
              <a:rPr lang="pt-BR" sz="2000" dirty="0"/>
              <a:t> O líder da sessão explica os conceitos básicos de brainstorming e as regras a serem seguidas durante a sessão;</a:t>
            </a:r>
          </a:p>
          <a:p>
            <a:pPr algn="just"/>
            <a:r>
              <a:rPr lang="pt-BR" sz="2000" b="1" dirty="0"/>
              <a:t>Produzir uma boa quantidade de ideias:</a:t>
            </a:r>
            <a:r>
              <a:rPr lang="pt-BR" sz="2000" dirty="0"/>
              <a:t> Os participantes geram tantas ideias quantas forem exigidas pelos tópicos que estão sendo o objeto do brainstorming. Os participantes são convidados, um por vez, a dar uma única ideia. Se alguém tiver problema, passa a vez e espera a próxima rodada.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u="sng" dirty="0"/>
              <a:t>Questionários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O uso de questionário é indicado, por exemplo, quando há diversos grupos de usuários que podem estar em diversos locais diferentes do país. Neste caso, elaboram-se pesquisas específicas de acompanhamento com usuários selecionados, que a contribuição em potencial pareça mais importante, pois não seria prático entrevistar todas as pessoas em todos os locais.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Existem vários tipos de questionários que podem ser utilizados. Entre estes podemos listar: múltipla escolha, lista de verificação e questões com espaços em branco. O questionário deve ser desenvolvido de forma a minimizar o tempo gasto em sua resposta.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896544"/>
          </a:xfrm>
        </p:spPr>
        <p:txBody>
          <a:bodyPr>
            <a:noAutofit/>
          </a:bodyPr>
          <a:lstStyle/>
          <a:p>
            <a:pPr algn="just"/>
            <a:r>
              <a:rPr lang="pt-BR" sz="2200" b="1" u="sng" dirty="0"/>
              <a:t>Questionários</a:t>
            </a:r>
          </a:p>
          <a:p>
            <a:pPr marL="0" indent="0" algn="just">
              <a:buNone/>
            </a:pPr>
            <a:endParaRPr lang="pt-BR" sz="2200" dirty="0"/>
          </a:p>
          <a:p>
            <a:pPr lvl="1" algn="just"/>
            <a:r>
              <a:rPr lang="pt-BR" sz="2200" dirty="0"/>
              <a:t>Na fase de preparação do questionário deve ser indicado o tipo de informação que se deseja obter. Assim que os requisitos forem definidos o analista deve elaborar o questionário com questões de forma simples, deixar espaço suficiente para as repostas que forem descritivas e agrupar as questões de tópicos específicos em um conjunto com um título especial. 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Deve ser desenvolvido um controle que identifique todas as pessoas que receberão os questionários. A distribuição deve ocorrer junto com instruções detalhadas sobre como preenchê-lo e ser indicado claramente o prazo para devolução do questionário. </a:t>
            </a:r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/>
              <a:t>Entrevistas</a:t>
            </a:r>
            <a:endParaRPr lang="pt-BR" u="sng" dirty="0"/>
          </a:p>
          <a:p>
            <a:pPr lvl="1" algn="just"/>
            <a:r>
              <a:rPr lang="pt-BR" dirty="0"/>
              <a:t>A entrevista é uma das técnicas tradicionais mais simples de utilizar e que produz bons resultados na fase inicial de obtenção de dados. Convém que o entrevistador dê margem ao entrevistado para expor as suas ideias. É necessário ter um plano de entrevista para que não haja dispersão do assunto principal e a entrevista fique longa, deixando o entrevistado cansado e não produzindo bons resultados.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5921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600" dirty="0"/>
              <a:t>Como o cliente explicou sua necessidade ?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08720"/>
            <a:ext cx="2593008" cy="488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9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b="1" u="sng" dirty="0"/>
              <a:t>Entrevistas</a:t>
            </a:r>
            <a:endParaRPr lang="pt-BR" u="sng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As seguintes diretrizes podem ser de grande auxilio na direção de entrevistas bem sucedidas com o usuário: </a:t>
            </a:r>
          </a:p>
          <a:p>
            <a:pPr lvl="1" algn="just"/>
            <a:r>
              <a:rPr lang="pt-BR" dirty="0"/>
              <a:t>desenvolver um plano geral de entrevistas</a:t>
            </a:r>
          </a:p>
          <a:p>
            <a:pPr lvl="1" algn="just"/>
            <a:r>
              <a:rPr lang="pt-BR" dirty="0"/>
              <a:t>certificar-se da autorização para falar com os usuários</a:t>
            </a:r>
          </a:p>
          <a:p>
            <a:pPr lvl="1" algn="just"/>
            <a:r>
              <a:rPr lang="pt-BR" dirty="0"/>
              <a:t>planejar a entrevista para fazer uso eficiente do tempo</a:t>
            </a:r>
          </a:p>
          <a:p>
            <a:pPr lvl="1" algn="just"/>
            <a:r>
              <a:rPr lang="pt-BR" dirty="0"/>
              <a:t>utilizar ferramentas automatizadas que sejam adequadas</a:t>
            </a:r>
          </a:p>
          <a:p>
            <a:pPr lvl="1" algn="just"/>
            <a:r>
              <a:rPr lang="pt-BR" dirty="0"/>
              <a:t>tentar descobrir que informação o usuário está mais interessado</a:t>
            </a:r>
          </a:p>
          <a:p>
            <a:pPr lvl="1" algn="just"/>
            <a:r>
              <a:rPr lang="pt-BR" dirty="0"/>
              <a:t>usar um estilo adequado ao entrevistar.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000" b="1" u="sng" dirty="0"/>
              <a:t>Entrevistas</a:t>
            </a:r>
            <a:endParaRPr lang="pt-BR" sz="2000" u="sng" dirty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 atitude do analista em relação à entrevista é determinar seu fracasso ou sucesso. Uma entrevista não é uma competição, deve-se evitar o uso excessivo de termos técnicos e não conduzir a entrevista em uma tentativa de persuasão. </a:t>
            </a:r>
          </a:p>
          <a:p>
            <a:pPr algn="just"/>
            <a:r>
              <a:rPr lang="pt-BR" sz="2000" dirty="0"/>
              <a:t>O modo como o analista fala não deve ser muito alto, nem muito baixo, tampouco indiretamente, ou seja, utilizar os termos: ele disse isso ou aquilo na reunião para o outro entrevistado. O modo melhor para agir seria, por exemplo, dizer: </a:t>
            </a:r>
          </a:p>
          <a:p>
            <a:pPr lvl="1" algn="just"/>
            <a:r>
              <a:rPr lang="pt-BR" sz="2000" dirty="0"/>
              <a:t>O João vê a solução para o projeto dessa forma. </a:t>
            </a:r>
          </a:p>
          <a:p>
            <a:pPr lvl="1" algn="just"/>
            <a:r>
              <a:rPr lang="pt-BR" sz="2000" dirty="0"/>
              <a:t>E o senhor André, qual é a sua opinião? </a:t>
            </a:r>
          </a:p>
          <a:p>
            <a:pPr algn="just"/>
            <a:r>
              <a:rPr lang="pt-BR" sz="2000" dirty="0"/>
              <a:t>Em uma entrevista o analista nunca deve criticar a credibilidade do entrevistado. O analista deve ter em mente que o entrevistado é o perito no assunto e fornecerá as informações necessárias ao sistema.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6064"/>
            <a:ext cx="8229600" cy="52851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u="sng" dirty="0"/>
              <a:t>Workshops</a:t>
            </a:r>
          </a:p>
          <a:p>
            <a:pPr marL="0" indent="0" algn="just">
              <a:buNone/>
            </a:pPr>
            <a:endParaRPr lang="pt-BR" u="sng" dirty="0"/>
          </a:p>
          <a:p>
            <a:pPr lvl="1" algn="just"/>
            <a:r>
              <a:rPr lang="pt-BR" sz="3100" dirty="0"/>
              <a:t>Trata-se de uma técnica de </a:t>
            </a:r>
            <a:r>
              <a:rPr lang="pt-BR" sz="3100" dirty="0" err="1"/>
              <a:t>elicitação</a:t>
            </a:r>
            <a:r>
              <a:rPr lang="pt-BR" sz="3100" dirty="0"/>
              <a:t> em grupo usada em uma reunião estruturada. Devem fazer parte do grupo uma equipe de analistas e uma seleção dos </a:t>
            </a:r>
            <a:r>
              <a:rPr lang="pt-BR" sz="3100" i="1" dirty="0" err="1"/>
              <a:t>stakeholders</a:t>
            </a:r>
            <a:r>
              <a:rPr lang="pt-BR" sz="3100" dirty="0"/>
              <a:t> que melhor representam a organização e o contexto em que o sistema será usado, obtendo assim um conjunto de requisitos bem definidos. </a:t>
            </a:r>
          </a:p>
          <a:p>
            <a:pPr lvl="1" algn="just"/>
            <a:r>
              <a:rPr lang="pt-BR" sz="3100" dirty="0"/>
              <a:t>Ao contrário das reuniões, onde existe pouca interação entre todos os elementos presentes, o </a:t>
            </a:r>
            <a:r>
              <a:rPr lang="pt-BR" sz="3100" i="1" dirty="0"/>
              <a:t>workshop</a:t>
            </a:r>
            <a:r>
              <a:rPr lang="pt-BR" sz="3100" dirty="0"/>
              <a:t> tem o objetivo de acionar o trabalho em equipe. Há um facilitador neutro cujo papel é conduzir a </a:t>
            </a:r>
            <a:r>
              <a:rPr lang="pt-BR" sz="3100" i="1" dirty="0"/>
              <a:t>workshop</a:t>
            </a:r>
            <a:r>
              <a:rPr lang="pt-BR" sz="3100" dirty="0"/>
              <a:t> e promover a discussão entre os vários mediadores. As tomadas de decisão são baseadas em processos bem definidos e com o objetivo de obter um processo de negociação, mediado pelo facilitador. </a:t>
            </a:r>
          </a:p>
          <a:p>
            <a:pPr lvl="1" algn="just"/>
            <a:r>
              <a:rPr lang="pt-BR" sz="3100" dirty="0"/>
              <a:t>Uma técnica utilizada em </a:t>
            </a:r>
            <a:r>
              <a:rPr lang="pt-BR" sz="3100" i="1" dirty="0"/>
              <a:t>workshops </a:t>
            </a:r>
            <a:r>
              <a:rPr lang="pt-BR" sz="3100" dirty="0"/>
              <a:t>é o </a:t>
            </a:r>
            <a:r>
              <a:rPr lang="pt-BR" sz="3100" i="1" dirty="0"/>
              <a:t>brainstorming</a:t>
            </a:r>
            <a:r>
              <a:rPr lang="pt-BR" sz="3100" dirty="0"/>
              <a:t>. Após os </a:t>
            </a:r>
            <a:r>
              <a:rPr lang="pt-BR" sz="3100" i="1" dirty="0"/>
              <a:t>workshops</a:t>
            </a:r>
            <a:r>
              <a:rPr lang="pt-BR" sz="3100" dirty="0"/>
              <a:t> serão produzidas documentações que refletem os requisitos e decisões tomadas sobre o sistema a ser desenvolvido.</a:t>
            </a:r>
          </a:p>
          <a:p>
            <a:pPr algn="just"/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Prototipagem</a:t>
            </a:r>
            <a:endParaRPr lang="pt-BR" dirty="0"/>
          </a:p>
          <a:p>
            <a:pPr lvl="1" algn="just"/>
            <a:r>
              <a:rPr lang="pt-BR" sz="1800" dirty="0"/>
              <a:t>Protótipo tem por objetivo explorar aspectos críticos dos requisitos de um produto, implementando de forma rápida um pequeno subconjunto de funcionalidades deste produto. O protótipo é indicado para estudar as alternativas de interface do usuário; problemas de comunicação com outros produtos; e a viabilidade de atendimento dos requisitos de desempenho. As técnicas utilizadas na elaboração do protótipo são várias: interface de usuário, relatórios textuais, relatórios gráficos, entre outras.</a:t>
            </a:r>
          </a:p>
        </p:txBody>
      </p:sp>
      <p:pic>
        <p:nvPicPr>
          <p:cNvPr id="17410" name="Picture 2" descr="http://www.brasilnaweb.com.br/wp-content/uploads/2013/08/balsamiq-mock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92" y="2708920"/>
            <a:ext cx="3368535" cy="29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2780928"/>
            <a:ext cx="540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dirty="0"/>
              <a:t>Alguns dos benefícios do protótipo são as reduções dos riscos na construção do sistema, pois o usuário chave já verificou o que o analista captou nos requisitos do produto. Para ter sucesso na elaboração dos protótipos é necessária a escolha do ambiente de prototipagem, o entendimento dos objetivos do protótipo por parte de todos os interessados no projeto, a focalização em áreas menos compreendidas e a rapidez na construção.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337185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Existe uma técnica de levantamento de dados ideal?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técnica de levantamento de dados é mais útil para um cliente que não tem certeza do que quer? Justifique.</a:t>
            </a:r>
          </a:p>
          <a:p>
            <a:endParaRPr lang="pt-BR" dirty="0"/>
          </a:p>
          <a:p>
            <a:r>
              <a:rPr lang="pt-BR" dirty="0"/>
              <a:t>Qual técnica de levantamento de dados é mais útil para um cliente que já tem um software e precisa melhorá-lo? Justifique.</a:t>
            </a:r>
          </a:p>
          <a:p>
            <a:endParaRPr lang="pt-BR" dirty="0"/>
          </a:p>
          <a:p>
            <a:r>
              <a:rPr lang="pt-BR" dirty="0"/>
              <a:t>Realizar uma pesquisa sobre outras técnicas de levantamento de dados: </a:t>
            </a:r>
            <a:r>
              <a:rPr lang="pt-BR" dirty="0">
                <a:solidFill>
                  <a:srgbClr val="FF0000"/>
                </a:solidFill>
              </a:rPr>
              <a:t>Visita in loco, Análise de documentos, Reuniões (</a:t>
            </a:r>
            <a:r>
              <a:rPr lang="pt-BR" dirty="0" err="1">
                <a:solidFill>
                  <a:srgbClr val="FF0000"/>
                </a:solidFill>
              </a:rPr>
              <a:t>Fast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Jad</a:t>
            </a:r>
            <a:r>
              <a:rPr lang="pt-BR" dirty="0">
                <a:solidFill>
                  <a:srgbClr val="FF0000"/>
                </a:solidFill>
              </a:rPr>
              <a:t>). </a:t>
            </a:r>
            <a:r>
              <a:rPr lang="pt-BR" dirty="0"/>
              <a:t>Vantagens e Desvantagens.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C61DD2-5DF1-4703-9EE4-0F29BEB9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28" y="274638"/>
            <a:ext cx="5410944" cy="1143000"/>
          </a:xfrm>
        </p:spPr>
        <p:txBody>
          <a:bodyPr/>
          <a:lstStyle/>
          <a:p>
            <a:r>
              <a:rPr lang="pt-BR" dirty="0"/>
              <a:t>Atividade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8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2685214" cy="496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-18256"/>
            <a:ext cx="57709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/>
              <a:t>Como foi entendido ?</a:t>
            </a:r>
          </a:p>
        </p:txBody>
      </p:sp>
    </p:spTree>
    <p:extLst>
      <p:ext uri="{BB962C8B-B14F-4D97-AF65-F5344CB8AC3E}">
        <p14:creationId xmlns:p14="http://schemas.microsoft.com/office/powerpoint/2010/main" val="242212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3"/>
            <a:ext cx="256085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54109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/>
              <a:t>Como foi projetado ?</a:t>
            </a:r>
          </a:p>
        </p:txBody>
      </p:sp>
    </p:spTree>
    <p:extLst>
      <p:ext uri="{BB962C8B-B14F-4D97-AF65-F5344CB8AC3E}">
        <p14:creationId xmlns:p14="http://schemas.microsoft.com/office/powerpoint/2010/main" val="29391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22" y="929287"/>
            <a:ext cx="2507614" cy="480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0"/>
            <a:ext cx="584299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/>
              <a:t>Como foi a codificação ?</a:t>
            </a:r>
          </a:p>
        </p:txBody>
      </p:sp>
    </p:spTree>
    <p:extLst>
      <p:ext uri="{BB962C8B-B14F-4D97-AF65-F5344CB8AC3E}">
        <p14:creationId xmlns:p14="http://schemas.microsoft.com/office/powerpoint/2010/main" val="2258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2040" y="0"/>
            <a:ext cx="5410944" cy="1143000"/>
          </a:xfrm>
        </p:spPr>
        <p:txBody>
          <a:bodyPr/>
          <a:lstStyle/>
          <a:p>
            <a:r>
              <a:rPr lang="pt-BR" dirty="0"/>
              <a:t>O que foi testado?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80728"/>
            <a:ext cx="262735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3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81" y="764705"/>
            <a:ext cx="253504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89360" y="0"/>
            <a:ext cx="5698976" cy="1143000"/>
          </a:xfrm>
        </p:spPr>
        <p:txBody>
          <a:bodyPr/>
          <a:lstStyle/>
          <a:p>
            <a:r>
              <a:rPr lang="pt-BR" dirty="0"/>
              <a:t>Como foi vendido?</a:t>
            </a:r>
          </a:p>
        </p:txBody>
      </p:sp>
    </p:spTree>
    <p:extLst>
      <p:ext uri="{BB962C8B-B14F-4D97-AF65-F5344CB8AC3E}">
        <p14:creationId xmlns:p14="http://schemas.microsoft.com/office/powerpoint/2010/main" val="260680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259387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6688" y="0"/>
            <a:ext cx="5770984" cy="1143000"/>
          </a:xfrm>
        </p:spPr>
        <p:txBody>
          <a:bodyPr>
            <a:normAutofit/>
          </a:bodyPr>
          <a:lstStyle/>
          <a:p>
            <a:r>
              <a:rPr lang="pt-BR" sz="3600" dirty="0"/>
              <a:t>Como foi o investimento?</a:t>
            </a:r>
          </a:p>
        </p:txBody>
      </p:sp>
    </p:spTree>
    <p:extLst>
      <p:ext uri="{BB962C8B-B14F-4D97-AF65-F5344CB8AC3E}">
        <p14:creationId xmlns:p14="http://schemas.microsoft.com/office/powerpoint/2010/main" val="3621044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1792</Words>
  <Application>Microsoft Office PowerPoint</Application>
  <PresentationFormat>Apresentação na tela (4:3)</PresentationFormat>
  <Paragraphs>128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do Office</vt:lpstr>
      <vt:lpstr>Levantamento de Requisitos de Software</vt:lpstr>
      <vt:lpstr>Levantamento de Requisitos de Software</vt:lpstr>
      <vt:lpstr>Como o cliente explicou sua necessidade ?</vt:lpstr>
      <vt:lpstr>Como foi entendido ?</vt:lpstr>
      <vt:lpstr>Como foi projetado ?</vt:lpstr>
      <vt:lpstr>Como foi a codificação ?</vt:lpstr>
      <vt:lpstr>O que foi testado?</vt:lpstr>
      <vt:lpstr>Como foi vendido?</vt:lpstr>
      <vt:lpstr>Como foi o investimento?</vt:lpstr>
      <vt:lpstr>Documentação? Onde?</vt:lpstr>
      <vt:lpstr>Como foi instalado?</vt:lpstr>
      <vt:lpstr>Houve atrasos?</vt:lpstr>
      <vt:lpstr>Como foi a manutenção?</vt:lpstr>
      <vt:lpstr>Necessidade do cliente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Apresentação do PowerPoint</vt:lpstr>
      <vt:lpstr>Técnicas de Levantamento de Requisitos</vt:lpstr>
      <vt:lpstr>Preparação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 de Software</dc:title>
  <dc:creator>rbcosta</dc:creator>
  <cp:lastModifiedBy>Jose Eduardo Pimenta</cp:lastModifiedBy>
  <cp:revision>15</cp:revision>
  <cp:lastPrinted>2015-07-29T13:54:21Z</cp:lastPrinted>
  <dcterms:created xsi:type="dcterms:W3CDTF">2015-07-29T12:32:31Z</dcterms:created>
  <dcterms:modified xsi:type="dcterms:W3CDTF">2019-02-20T13:43:51Z</dcterms:modified>
</cp:coreProperties>
</file>