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0" r:id="rId9"/>
    <p:sldId id="258" r:id="rId10"/>
    <p:sldId id="271" r:id="rId11"/>
    <p:sldId id="259" r:id="rId12"/>
    <p:sldId id="268" r:id="rId13"/>
    <p:sldId id="269" r:id="rId14"/>
    <p:sldId id="260" r:id="rId15"/>
    <p:sldId id="26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4F94-0E08-4970-8C36-1E67B0666839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314" y="111690"/>
            <a:ext cx="4159934" cy="381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2857496"/>
            <a:ext cx="7772400" cy="1470025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474823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BD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Prof. </a:t>
            </a:r>
            <a:r>
              <a:rPr lang="pt-BR" smtClean="0">
                <a:solidFill>
                  <a:schemeClr val="bg1">
                    <a:lumMod val="50000"/>
                  </a:schemeClr>
                </a:solidFill>
              </a:rPr>
              <a:t>Eduardo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 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Representação detalhada dos campos de cada tabela, qual o campo Chave Primária (PK) e Chave Estrangeira (FK), os relacionamentos entre as tabelas, bem como as </a:t>
            </a:r>
            <a:r>
              <a:rPr lang="pt-BR" dirty="0" err="1" smtClean="0"/>
              <a:t>cardinalidades</a:t>
            </a:r>
            <a:r>
              <a:rPr lang="pt-BR" dirty="0" smtClean="0"/>
              <a:t> existentes.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142860"/>
            <a:ext cx="8543956" cy="1143000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1: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b="66213"/>
          <a:stretch>
            <a:fillRect/>
          </a:stretch>
        </p:blipFill>
        <p:spPr bwMode="auto">
          <a:xfrm>
            <a:off x="841621" y="1390653"/>
            <a:ext cx="7373717" cy="167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upo 21"/>
          <p:cNvGrpSpPr/>
          <p:nvPr/>
        </p:nvGrpSpPr>
        <p:grpSpPr>
          <a:xfrm>
            <a:off x="971600" y="3212976"/>
            <a:ext cx="7200800" cy="2952328"/>
            <a:chOff x="971600" y="3212976"/>
            <a:chExt cx="7200800" cy="2952328"/>
          </a:xfrm>
        </p:grpSpPr>
        <p:grpSp>
          <p:nvGrpSpPr>
            <p:cNvPr id="12" name="Grupo 11"/>
            <p:cNvGrpSpPr/>
            <p:nvPr/>
          </p:nvGrpSpPr>
          <p:grpSpPr>
            <a:xfrm>
              <a:off x="971600" y="3212976"/>
              <a:ext cx="2232248" cy="2592288"/>
              <a:chOff x="1115616" y="3212976"/>
              <a:chExt cx="2016224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Departamentos</a:t>
                </a:r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Atribuicao_Depto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Chefe_Depto</a:t>
                </a:r>
                <a:endParaRPr lang="pt-BR" dirty="0" smtClean="0"/>
              </a:p>
              <a:p>
                <a:pPr algn="ctr"/>
                <a:endParaRPr lang="pt-BR" dirty="0"/>
              </a:p>
            </p:txBody>
          </p:sp>
          <p:cxnSp>
            <p:nvCxnSpPr>
              <p:cNvPr id="6" name="Conector reto 5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/>
            <p:cNvGrpSpPr/>
            <p:nvPr/>
          </p:nvGrpSpPr>
          <p:grpSpPr>
            <a:xfrm>
              <a:off x="5940152" y="3212976"/>
              <a:ext cx="2232248" cy="295232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 smtClean="0"/>
                  <a:t>Funcionarios</a:t>
                </a:r>
                <a:endParaRPr lang="pt-BR" b="1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b="1" dirty="0" err="1" smtClean="0"/>
                  <a:t>Cod_Func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RG_Func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CPF_Func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Fone_Func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End_Func</a:t>
                </a:r>
                <a:endParaRPr lang="pt-BR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angulado 17"/>
            <p:cNvCxnSpPr/>
            <p:nvPr/>
          </p:nvCxnSpPr>
          <p:spPr>
            <a:xfrm>
              <a:off x="2829520" y="4221088"/>
              <a:ext cx="3528392" cy="1440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203848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606406" y="529191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35237" b="31421"/>
          <a:stretch>
            <a:fillRect/>
          </a:stretch>
        </p:blipFill>
        <p:spPr bwMode="auto">
          <a:xfrm>
            <a:off x="654667" y="1196752"/>
            <a:ext cx="737371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2: 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827584" y="3140968"/>
            <a:ext cx="7200800" cy="2952328"/>
            <a:chOff x="827584" y="3140968"/>
            <a:chExt cx="7200800" cy="2952328"/>
          </a:xfrm>
        </p:grpSpPr>
        <p:grpSp>
          <p:nvGrpSpPr>
            <p:cNvPr id="7" name="Grupo 11"/>
            <p:cNvGrpSpPr/>
            <p:nvPr/>
          </p:nvGrpSpPr>
          <p:grpSpPr>
            <a:xfrm>
              <a:off x="827584" y="3140968"/>
              <a:ext cx="2232248" cy="259228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Departamentos</a:t>
                </a:r>
              </a:p>
              <a:p>
                <a:pPr algn="ctr"/>
                <a:endParaRPr lang="pt-BR" b="1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Atribuicao_Depto</a:t>
                </a:r>
                <a:endParaRPr lang="pt-BR" dirty="0" smtClean="0"/>
              </a:p>
              <a:p>
                <a:pPr algn="ctr"/>
                <a:r>
                  <a:rPr lang="pt-BR" b="1" dirty="0" err="1" smtClean="0"/>
                  <a:t>Chefe_Depto</a:t>
                </a:r>
                <a:r>
                  <a:rPr lang="pt-BR" b="1" dirty="0" smtClean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5" name="Conector reto 14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12"/>
            <p:cNvGrpSpPr/>
            <p:nvPr/>
          </p:nvGrpSpPr>
          <p:grpSpPr>
            <a:xfrm>
              <a:off x="5796136" y="3140968"/>
              <a:ext cx="2232248" cy="2952328"/>
              <a:chOff x="1115616" y="3212976"/>
              <a:chExt cx="2016224" cy="2592288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 smtClean="0"/>
                  <a:t>Funcionarios</a:t>
                </a:r>
                <a:endParaRPr lang="pt-BR" b="1" dirty="0" smtClean="0"/>
              </a:p>
              <a:p>
                <a:pPr algn="ctr"/>
                <a:endParaRPr lang="pt-BR" b="1" dirty="0" smtClean="0"/>
              </a:p>
              <a:p>
                <a:pPr algn="ctr"/>
                <a:r>
                  <a:rPr lang="pt-BR" b="1" dirty="0" err="1" smtClean="0"/>
                  <a:t>Cod_Func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RG_Func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CPF_Func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Fone_Func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End_Func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Cod_Depto</a:t>
                </a:r>
                <a:endParaRPr lang="pt-BR" dirty="0" smtClean="0"/>
              </a:p>
              <a:p>
                <a:pPr algn="ctr"/>
                <a:endParaRPr lang="pt-BR" dirty="0"/>
              </a:p>
            </p:txBody>
          </p:sp>
          <p:cxnSp>
            <p:nvCxnSpPr>
              <p:cNvPr id="13" name="Conector reto 12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3118186" y="46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422442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cxnSp>
          <p:nvCxnSpPr>
            <p:cNvPr id="17" name="Conector angulado 16"/>
            <p:cNvCxnSpPr/>
            <p:nvPr/>
          </p:nvCxnSpPr>
          <p:spPr>
            <a:xfrm flipV="1">
              <a:off x="2699792" y="3933056"/>
              <a:ext cx="3528392" cy="10801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72927"/>
          <a:stretch>
            <a:fillRect/>
          </a:stretch>
        </p:blipFill>
        <p:spPr bwMode="auto">
          <a:xfrm>
            <a:off x="726675" y="476672"/>
            <a:ext cx="7373717" cy="14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2840" y="0"/>
            <a:ext cx="8229600" cy="764704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3: 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Nuvem 3"/>
          <p:cNvSpPr/>
          <p:nvPr/>
        </p:nvSpPr>
        <p:spPr>
          <a:xfrm>
            <a:off x="2843808" y="5085184"/>
            <a:ext cx="5184576" cy="1971600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Sempre que existir um relacionamento com cardinalidade N-N, será necessário a criação de uma nova tabela para esse relacionamento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" name="Grupo 11"/>
          <p:cNvGrpSpPr/>
          <p:nvPr/>
        </p:nvGrpSpPr>
        <p:grpSpPr>
          <a:xfrm>
            <a:off x="6809932" y="2420888"/>
            <a:ext cx="1938532" cy="2592288"/>
            <a:chOff x="1570892" y="2348880"/>
            <a:chExt cx="2016225" cy="2592288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1570892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Disciplinas</a:t>
              </a:r>
            </a:p>
            <a:p>
              <a:pPr algn="ctr"/>
              <a:endParaRPr lang="pt-BR" b="1" dirty="0" smtClean="0"/>
            </a:p>
            <a:p>
              <a:pPr algn="ctr"/>
              <a:r>
                <a:rPr lang="pt-BR" b="1" dirty="0" err="1" smtClean="0"/>
                <a:t>Sigla_Disc</a:t>
              </a:r>
              <a:r>
                <a:rPr lang="pt-BR" b="1" dirty="0" smtClean="0"/>
                <a:t>(PK)</a:t>
              </a:r>
            </a:p>
            <a:p>
              <a:pPr algn="ctr"/>
              <a:r>
                <a:rPr lang="pt-BR" dirty="0" err="1" smtClean="0"/>
                <a:t>Nome_Disc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Bases_Disc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Conteudo_Disc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CargaHora_Disc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570893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2"/>
          <p:cNvGrpSpPr/>
          <p:nvPr/>
        </p:nvGrpSpPr>
        <p:grpSpPr>
          <a:xfrm>
            <a:off x="395536" y="2276872"/>
            <a:ext cx="2088232" cy="3672408"/>
            <a:chOff x="985537" y="3212976"/>
            <a:chExt cx="2146303" cy="2845194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985537" y="3212976"/>
              <a:ext cx="2146303" cy="28451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Alunos</a:t>
              </a:r>
            </a:p>
            <a:p>
              <a:pPr algn="ctr"/>
              <a:endParaRPr lang="pt-BR" b="1" dirty="0" smtClean="0"/>
            </a:p>
            <a:p>
              <a:pPr algn="ctr">
                <a:buNone/>
              </a:pPr>
              <a:r>
                <a:rPr lang="pt-BR" b="1" dirty="0" err="1" smtClean="0"/>
                <a:t>RM_Aluno</a:t>
              </a:r>
              <a:r>
                <a:rPr lang="pt-BR" b="1" dirty="0" smtClean="0"/>
                <a:t>(PK)</a:t>
              </a:r>
              <a:r>
                <a:rPr lang="pt-BR" dirty="0" smtClean="0"/>
                <a:t> </a:t>
              </a:r>
              <a:r>
                <a:rPr lang="pt-BR" dirty="0" err="1" smtClean="0"/>
                <a:t>Nome_Aluno</a:t>
              </a:r>
              <a:r>
                <a:rPr lang="pt-BR" dirty="0" smtClean="0"/>
                <a:t> </a:t>
              </a:r>
            </a:p>
            <a:p>
              <a:pPr algn="ctr">
                <a:buNone/>
              </a:pPr>
              <a:r>
                <a:rPr lang="pt-BR" dirty="0" err="1" smtClean="0"/>
                <a:t>DtaNasc_Aluno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RG_Aluno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CPF_Aluno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Fone_Aluno</a:t>
              </a:r>
              <a:r>
                <a:rPr lang="pt-BR" dirty="0" smtClean="0"/>
                <a:t> </a:t>
              </a:r>
              <a:r>
                <a:rPr lang="pt-BR" dirty="0" err="1" smtClean="0"/>
                <a:t>End_Aluno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Bairro_Aluno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Cidade_Aluno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CEP_Aluno</a:t>
              </a:r>
              <a:endParaRPr lang="pt-BR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985537" y="3709372"/>
              <a:ext cx="2146303" cy="5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248376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16216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16" name="Grupo 11"/>
          <p:cNvGrpSpPr/>
          <p:nvPr/>
        </p:nvGrpSpPr>
        <p:grpSpPr>
          <a:xfrm>
            <a:off x="3635896" y="2348880"/>
            <a:ext cx="1728192" cy="2088232"/>
            <a:chOff x="1115616" y="2348880"/>
            <a:chExt cx="2016224" cy="2592288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115616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Matricula</a:t>
              </a:r>
            </a:p>
            <a:p>
              <a:pPr algn="ctr"/>
              <a:endParaRPr lang="pt-BR" b="1" dirty="0" smtClean="0"/>
            </a:p>
            <a:p>
              <a:pPr algn="ctr"/>
              <a:r>
                <a:rPr lang="pt-BR" b="1" dirty="0" err="1" smtClean="0"/>
                <a:t>Cod_Mat</a:t>
              </a:r>
              <a:r>
                <a:rPr lang="pt-BR" b="1" dirty="0" smtClean="0"/>
                <a:t>(PK)</a:t>
              </a:r>
            </a:p>
            <a:p>
              <a:pPr algn="ctr"/>
              <a:r>
                <a:rPr lang="pt-BR" dirty="0" err="1" smtClean="0"/>
                <a:t>Data_Mat</a:t>
              </a:r>
              <a:endParaRPr lang="pt-BR" dirty="0" smtClean="0"/>
            </a:p>
            <a:p>
              <a:pPr algn="ctr"/>
              <a:r>
                <a:rPr lang="pt-BR" dirty="0" err="1" smtClean="0"/>
                <a:t>Sigla_Disc</a:t>
              </a:r>
              <a:r>
                <a:rPr lang="pt-BR" dirty="0" smtClean="0"/>
                <a:t>(FK)</a:t>
              </a:r>
            </a:p>
            <a:p>
              <a:pPr algn="ctr"/>
              <a:r>
                <a:rPr lang="pt-BR" dirty="0" err="1" smtClean="0"/>
                <a:t>RM_Aluno</a:t>
              </a:r>
              <a:r>
                <a:rPr lang="pt-BR" dirty="0" smtClean="0"/>
                <a:t>(FK)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1115616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angulado 19"/>
          <p:cNvCxnSpPr/>
          <p:nvPr/>
        </p:nvCxnSpPr>
        <p:spPr>
          <a:xfrm>
            <a:off x="2123728" y="3140968"/>
            <a:ext cx="1728192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flipV="1">
            <a:off x="5148064" y="3429000"/>
            <a:ext cx="1944216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292080" y="35637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347864" y="37797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8412"/>
            <a:ext cx="8229600" cy="465886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Em seu caderno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labore o MER (Modelo Entidade-Relacionamento) que represente as entidades, os atributos, os campos chaves (primária e estrangeira), identificando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as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cardinalidades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cada Diagrama de Entidade e Relacionamento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abaixo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115616" y="3305504"/>
            <a:ext cx="6929486" cy="2571768"/>
            <a:chOff x="2520" y="3682"/>
            <a:chExt cx="6120" cy="2238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520" y="3682"/>
              <a:ext cx="6120" cy="900"/>
              <a:chOff x="2076" y="3502"/>
              <a:chExt cx="6744" cy="915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Motorista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Licença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6" name="AutoShape 6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Renova</a:t>
                </a:r>
                <a:endPara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2520" y="5020"/>
              <a:ext cx="5760" cy="900"/>
              <a:chOff x="2076" y="3502"/>
              <a:chExt cx="6744" cy="915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Cliente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Produto</a:t>
                </a:r>
                <a:endPara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Compra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906" y="3733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6885" y="3742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825" y="5065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6615" y="508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/>
          <a:lstStyle/>
          <a:p>
            <a:pPr marL="514350" lvl="0" indent="-51435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buFont typeface="+mj-lt"/>
              <a:buAutoNum type="arabicPeriod" startAt="2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o DER e o MER de cada situação, fazendo 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o teste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mesa para confirmar a cardinalidade definida.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Cliente efetua locação de produtos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Condomínio disponibiliza uma vaga de garagem.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Funcionário recebe premiação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A sala de aula tem lotação de alunos</a:t>
            </a:r>
          </a:p>
          <a:p>
            <a:pPr marL="800100" lvl="1" indent="-34290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400050" algn="just">
              <a:buFont typeface="+mj-lt"/>
              <a:buAutoNum type="arabicPeriod" startAt="2"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Defina o DER e o MER do seguinte estudo de caso: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Em uma visita a uma administradora de imóveis (Imobiliária) foram levantadas as seguintes informações: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A imobiliária administra condomínios formados por propriedades;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Cada propriedade é de uma ou mais pessoas. Uma pessoa pode possuir diversas propriedades;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 cada propriedade pode estar alugada para no máximo uma pessoa. Uma pessoa pode alugar diversas propriedades.</a:t>
            </a:r>
          </a:p>
          <a:p>
            <a:pPr lvl="1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r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Bom trabalho!</a:t>
            </a:r>
          </a:p>
          <a:p>
            <a:pPr lvl="1" algn="just">
              <a:buNone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Níveis de Abstração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40491"/>
            <a:ext cx="6715172" cy="581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-99392"/>
            <a:ext cx="5184576" cy="125152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podemos representá-lo assim: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004048" y="188640"/>
            <a:ext cx="3168352" cy="6408712"/>
            <a:chOff x="3707904" y="188640"/>
            <a:chExt cx="3168352" cy="6408712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5292080" y="5070328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292080" y="384619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292080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5292080" y="141277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Nuvem 3"/>
            <p:cNvSpPr/>
            <p:nvPr/>
          </p:nvSpPr>
          <p:spPr>
            <a:xfrm>
              <a:off x="3707904" y="188640"/>
              <a:ext cx="3168352" cy="1368152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MINIMUNDO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082232" y="1988840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Levantamento e análise das necessidades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067944" y="3212976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Conceitual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7944" y="4437112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Lógico do Banco de Dados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7944" y="5661248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Físico do Banco de Dados</a:t>
              </a:r>
              <a:endParaRPr lang="pt-BR" dirty="0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835696" y="2204864"/>
            <a:ext cx="29769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Requisitos do banco de dados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1560" y="3225750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conceitual num modelo de dados</a:t>
            </a:r>
          </a:p>
          <a:p>
            <a:pPr algn="ctr"/>
            <a:r>
              <a:rPr lang="pt-BR" dirty="0" smtClean="0"/>
              <a:t> (Descrição dos dados e as operações que serão feitas 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437112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Lógico </a:t>
            </a:r>
          </a:p>
          <a:p>
            <a:pPr algn="ctr"/>
            <a:r>
              <a:rPr lang="pt-BR" dirty="0" smtClean="0"/>
              <a:t>(Diagrama de Entidade e Relacionamento,</a:t>
            </a:r>
          </a:p>
          <a:p>
            <a:pPr algn="ctr"/>
            <a:r>
              <a:rPr lang="pt-BR" dirty="0" smtClean="0"/>
              <a:t>Modelo Entidade-Relacionamento)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3568" y="5807005"/>
            <a:ext cx="41764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Especificação de transações e rotinas</a:t>
            </a:r>
          </a:p>
          <a:p>
            <a:pPr algn="ctr"/>
            <a:r>
              <a:rPr lang="pt-BR" dirty="0" smtClean="0"/>
              <a:t>(Dicionário de Dados)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que serão utilizados nesta aula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052936"/>
          </a:xfrm>
        </p:spPr>
        <p:txBody>
          <a:bodyPr/>
          <a:lstStyle/>
          <a:p>
            <a:r>
              <a:rPr lang="pt-BR" dirty="0" smtClean="0"/>
              <a:t>Entidade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Chaves</a:t>
            </a:r>
          </a:p>
          <a:p>
            <a:r>
              <a:rPr lang="pt-BR" dirty="0" smtClean="0"/>
              <a:t>Eventos ou Relacionamentos</a:t>
            </a:r>
          </a:p>
          <a:p>
            <a:r>
              <a:rPr lang="pt-BR" dirty="0" smtClean="0"/>
              <a:t>Cardinalidade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 de Chaves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u="sng" dirty="0" smtClean="0"/>
              <a:t>Chave primária</a:t>
            </a:r>
            <a:r>
              <a:rPr lang="pt-PT" b="1" dirty="0" smtClean="0"/>
              <a:t>:</a:t>
            </a:r>
            <a:r>
              <a:rPr lang="pt-PT" dirty="0" smtClean="0"/>
              <a:t> (</a:t>
            </a:r>
            <a:r>
              <a:rPr lang="pt-PT" i="1" dirty="0" smtClean="0"/>
              <a:t>PK - Primary Key</a:t>
            </a:r>
            <a:r>
              <a:rPr lang="pt-PT" dirty="0" smtClean="0"/>
              <a:t>) é a chave que identifica cada registro dando-lhe unicidade. A chave primária nunca se repetirá. </a:t>
            </a:r>
            <a:endParaRPr lang="pt-BR" dirty="0" smtClean="0"/>
          </a:p>
          <a:p>
            <a:r>
              <a:rPr lang="pt-PT" b="1" u="sng" dirty="0" smtClean="0"/>
              <a:t>Chave Estrangeira</a:t>
            </a:r>
            <a:r>
              <a:rPr lang="pt-PT" b="1" dirty="0" smtClean="0"/>
              <a:t>:</a:t>
            </a:r>
            <a:r>
              <a:rPr lang="pt-PT" dirty="0" smtClean="0"/>
              <a:t> (</a:t>
            </a:r>
            <a:r>
              <a:rPr lang="pt-PT" i="1" dirty="0" smtClean="0"/>
              <a:t>FK - Foreign Key</a:t>
            </a:r>
            <a:r>
              <a:rPr lang="pt-PT" dirty="0" smtClean="0"/>
              <a:t>) é a chave formada através de um relacionamento com a chave primária de outra tabela. Define um relacionamento entre as tabelas e pode ocorrer repetidas vezes. Caso a chave primária seja composta na origem, a chave estrangeira também o será. 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 ou eventos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Um banco de dados é composto por diversas tabelas, como por exemplo: Clientes, Produtos, Pedidos, Detalhes do Pedido, etc. Embora as informações estejam separadas em cada uma das Tabelas, é necessário existir uma interligação entre as tabelas, essa interligação é chamada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</a:t>
            </a:r>
            <a:r>
              <a:rPr lang="pt-BR" dirty="0" smtClean="0"/>
              <a:t> 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Portanto os relacionamentos expressam de que maneira as entidades deverão trocar informações entre elas.</a:t>
            </a:r>
          </a:p>
          <a:p>
            <a:pPr algn="just"/>
            <a:r>
              <a:rPr lang="pt-BR" dirty="0" smtClean="0"/>
              <a:t>Cada tabela será relacionada com outra tabela a partir dos campos chaves.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relacionamentos entre as tabelas tem número de ocorrências diferentes uns dos outro que é representado através de sua cardinalidade que podem ser classificada como:</a:t>
            </a:r>
          </a:p>
          <a:p>
            <a:pPr lvl="0"/>
            <a:r>
              <a:rPr lang="pt-BR" dirty="0" smtClean="0"/>
              <a:t>Um para Um 		(1 – 1)</a:t>
            </a:r>
          </a:p>
          <a:p>
            <a:pPr lvl="0"/>
            <a:r>
              <a:rPr lang="pt-BR" dirty="0" smtClean="0"/>
              <a:t>Um para Vários 	(1 – N)</a:t>
            </a:r>
          </a:p>
          <a:p>
            <a:pPr lvl="0"/>
            <a:r>
              <a:rPr lang="pt-BR" dirty="0" smtClean="0"/>
              <a:t>Vários para Vários	(N – N)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</a:t>
            </a:r>
            <a:b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O Diagrama de Entidade e Relacionamento é a ferramenta utilizada para demonstrar graficamente todas as entidades que farão parte da solução de banco de dados desenvolvida e/ou projetada, bem como os relacionamentos entre elas, apontando suas </a:t>
            </a:r>
            <a:r>
              <a:rPr lang="pt-BR" dirty="0" err="1" smtClean="0"/>
              <a:t>cardinalidades</a:t>
            </a:r>
            <a:r>
              <a:rPr lang="pt-BR" dirty="0" smtClean="0"/>
              <a:t> em detalhes.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6050"/>
            <a:ext cx="8229600" cy="928694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b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Símbolos para a criação do DER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081087" y="1097196"/>
            <a:ext cx="7215144" cy="5572164"/>
            <a:chOff x="1081087" y="857232"/>
            <a:chExt cx="7215144" cy="55721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8123"/>
            <a:stretch>
              <a:fillRect/>
            </a:stretch>
          </p:blipFill>
          <p:spPr bwMode="auto">
            <a:xfrm>
              <a:off x="1081087" y="857232"/>
              <a:ext cx="6919425" cy="4040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5000636"/>
              <a:ext cx="7010379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464</Words>
  <Application>Microsoft Office PowerPoint</Application>
  <PresentationFormat>Apresentação na tela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Tema do Office</vt:lpstr>
      <vt:lpstr>Modelagem de Dados</vt:lpstr>
      <vt:lpstr>Níveis de Abstração</vt:lpstr>
      <vt:lpstr>Também podemos representá-lo assim:</vt:lpstr>
      <vt:lpstr>Conceitos que serão utilizados nesta aula</vt:lpstr>
      <vt:lpstr>Conceito de Chaves</vt:lpstr>
      <vt:lpstr>Relacionamentos ou eventos</vt:lpstr>
      <vt:lpstr>Cardinalidade</vt:lpstr>
      <vt:lpstr>Der  Diagrama de Entidade e Relacionamento</vt:lpstr>
      <vt:lpstr>Modelo de Dados Símbolos para a criação do DER</vt:lpstr>
      <vt:lpstr>MER  Modelo Entidade-Relacionamento</vt:lpstr>
      <vt:lpstr>Exemplo 1: Diagrama de Entidade e Relacionamento Modelo Entidade-Relacionamento</vt:lpstr>
      <vt:lpstr>Exemplo 2:  Diagrama de Entidade e Relacionamento Modelo Entidade-Relacionamento</vt:lpstr>
      <vt:lpstr>Exemplo 3: Diagrama de Entidade e Relacionamento Modelo Entidade-Relacionamento</vt:lpstr>
      <vt:lpstr>Exercícios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Professor</dc:creator>
  <cp:lastModifiedBy>Aluno</cp:lastModifiedBy>
  <cp:revision>44</cp:revision>
  <dcterms:created xsi:type="dcterms:W3CDTF">2011-08-10T22:08:06Z</dcterms:created>
  <dcterms:modified xsi:type="dcterms:W3CDTF">2019-03-21T00:12:20Z</dcterms:modified>
</cp:coreProperties>
</file>