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3" r:id="rId6"/>
    <p:sldId id="260" r:id="rId7"/>
    <p:sldId id="264" r:id="rId8"/>
    <p:sldId id="261" r:id="rId9"/>
    <p:sldId id="265" r:id="rId10"/>
    <p:sldId id="266" r:id="rId11"/>
    <p:sldId id="262" r:id="rId12"/>
    <p:sldId id="267" r:id="rId13"/>
    <p:sldId id="268" r:id="rId14"/>
    <p:sldId id="269" r:id="rId15"/>
    <p:sldId id="27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FEDD0-FA5E-4B3F-A37C-2F5397F07EF0}" type="datetimeFigureOut">
              <a:rPr lang="pt-BR" smtClean="0"/>
              <a:pPr/>
              <a:t>10/04/2019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6645F-E1F5-40E5-892A-526B77E8AD78}" type="slidenum">
              <a:rPr lang="pt-BR" smtClean="0"/>
              <a:pPr/>
              <a:t>‹nº›</a:t>
            </a:fld>
            <a:endParaRPr lang="pt-BR"/>
          </a:p>
        </p:txBody>
      </p:sp>
    </p:spTree>
    <p:extLst>
      <p:ext uri="{BB962C8B-B14F-4D97-AF65-F5344CB8AC3E}">
        <p14:creationId xmlns:p14="http://schemas.microsoft.com/office/powerpoint/2010/main" val="82932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1E6645F-E1F5-40E5-892A-526B77E8AD78}" type="slidenum">
              <a:rPr lang="pt-BR" smtClean="0"/>
              <a:pPr/>
              <a:t>12</a:t>
            </a:fld>
            <a:endParaRPr lang="pt-BR"/>
          </a:p>
        </p:txBody>
      </p:sp>
    </p:spTree>
    <p:extLst>
      <p:ext uri="{BB962C8B-B14F-4D97-AF65-F5344CB8AC3E}">
        <p14:creationId xmlns:p14="http://schemas.microsoft.com/office/powerpoint/2010/main" val="2506028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2E700DB3-DBF0-4086-B675-117E7A9610B8}" type="datetimeFigureOut">
              <a:rPr lang="pt-BR" smtClean="0"/>
              <a:pPr/>
              <a:t>10/04/2019</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2E700DB3-DBF0-4086-B675-117E7A9610B8}" type="datetimeFigureOut">
              <a:rPr lang="pt-BR" smtClean="0"/>
              <a:pPr/>
              <a:t>10/04/2019</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2E700DB3-DBF0-4086-B675-117E7A9610B8}" type="datetimeFigureOut">
              <a:rPr lang="pt-BR" smtClean="0"/>
              <a:pPr/>
              <a:t>10/04/2019</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2E700DB3-DBF0-4086-B675-117E7A9610B8}" type="datetimeFigureOut">
              <a:rPr lang="pt-BR" smtClean="0"/>
              <a:pPr/>
              <a:t>10/04/2019</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2119D8CF-8DEC-4D9F-84EE-ADF04DFF3391}"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700DB3-DBF0-4086-B675-117E7A9610B8}" type="datetimeFigureOut">
              <a:rPr lang="pt-BR" smtClean="0"/>
              <a:pPr/>
              <a:t>10/04/2019</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http://www.linhadecodigo.com.br/artigos/img_artigos/julio_battisti/mod_relacional_p5_1.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effectLst>
                  <a:outerShdw blurRad="38100" dist="38100" dir="2700000" algn="tl">
                    <a:srgbClr val="000000">
                      <a:alpha val="43137"/>
                    </a:srgbClr>
                  </a:outerShdw>
                </a:effectLst>
              </a:rPr>
              <a:t>Normalização</a:t>
            </a:r>
            <a:endParaRPr lang="pt-BR"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normAutofit fontScale="92500" lnSpcReduction="20000"/>
          </a:bodyPr>
          <a:lstStyle/>
          <a:p>
            <a:r>
              <a:rPr lang="pt-BR" dirty="0" smtClean="0">
                <a:solidFill>
                  <a:schemeClr val="tx1">
                    <a:lumMod val="75000"/>
                    <a:lumOff val="25000"/>
                  </a:schemeClr>
                </a:solidFill>
              </a:rPr>
              <a:t>BD </a:t>
            </a:r>
            <a:r>
              <a:rPr lang="pt-BR" dirty="0" smtClean="0">
                <a:solidFill>
                  <a:schemeClr val="tx1">
                    <a:lumMod val="75000"/>
                    <a:lumOff val="25000"/>
                  </a:schemeClr>
                </a:solidFill>
              </a:rPr>
              <a:t>I</a:t>
            </a:r>
          </a:p>
          <a:p>
            <a:endParaRPr lang="pt-BR" dirty="0" smtClean="0">
              <a:solidFill>
                <a:schemeClr val="tx1">
                  <a:lumMod val="75000"/>
                  <a:lumOff val="25000"/>
                </a:schemeClr>
              </a:solidFill>
            </a:endParaRPr>
          </a:p>
          <a:p>
            <a:r>
              <a:rPr lang="pt-BR" dirty="0" smtClean="0">
                <a:solidFill>
                  <a:schemeClr val="tx1">
                    <a:lumMod val="75000"/>
                    <a:lumOff val="25000"/>
                  </a:schemeClr>
                </a:solidFill>
              </a:rPr>
              <a:t>Prof. </a:t>
            </a:r>
            <a:r>
              <a:rPr lang="pt-BR" dirty="0" smtClean="0">
                <a:solidFill>
                  <a:schemeClr val="tx1">
                    <a:lumMod val="75000"/>
                    <a:lumOff val="25000"/>
                  </a:schemeClr>
                </a:solidFill>
              </a:rPr>
              <a:t>Eduardo</a:t>
            </a:r>
            <a:endParaRPr lang="pt-BR"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p:cNvGraphicFramePr>
            <a:graphicFrameLocks noGrp="1"/>
          </p:cNvGraphicFramePr>
          <p:nvPr>
            <p:ph idx="1"/>
          </p:nvPr>
        </p:nvGraphicFramePr>
        <p:xfrm>
          <a:off x="251520" y="1988840"/>
          <a:ext cx="4824535" cy="2771901"/>
        </p:xfrm>
        <a:graphic>
          <a:graphicData uri="http://schemas.openxmlformats.org/drawingml/2006/table">
            <a:tbl>
              <a:tblPr firstRow="1" bandRow="1">
                <a:tableStyleId>{5C22544A-7EE6-4342-B048-85BDC9FD1C3A}</a:tableStyleId>
              </a:tblPr>
              <a:tblGrid>
                <a:gridCol w="2029836"/>
                <a:gridCol w="1354540"/>
                <a:gridCol w="1440159"/>
              </a:tblGrid>
              <a:tr h="595215">
                <a:tc gridSpan="3">
                  <a:txBody>
                    <a:bodyPr/>
                    <a:lstStyle/>
                    <a:p>
                      <a:pPr algn="ctr"/>
                      <a:r>
                        <a:rPr lang="pt-BR" sz="3600" dirty="0" smtClean="0">
                          <a:solidFill>
                            <a:schemeClr val="tx1"/>
                          </a:solidFill>
                        </a:rPr>
                        <a:t>Avaliação</a:t>
                      </a:r>
                      <a:endParaRPr lang="pt-BR"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sz="1600" b="1" dirty="0" err="1" smtClean="0">
                          <a:solidFill>
                            <a:schemeClr val="tx1"/>
                          </a:solidFill>
                          <a:effectLst>
                            <a:outerShdw blurRad="38100" dist="38100" dir="2700000" algn="tl">
                              <a:srgbClr val="000000">
                                <a:alpha val="43137"/>
                              </a:srgbClr>
                            </a:outerShdw>
                          </a:effectLst>
                        </a:rPr>
                        <a:t>Numero_Matricula</a:t>
                      </a:r>
                      <a:endParaRPr lang="pt-BR" sz="1600"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sz="1600" b="1" dirty="0" err="1" smtClean="0">
                          <a:solidFill>
                            <a:schemeClr val="tx1"/>
                          </a:solidFill>
                          <a:effectLst>
                            <a:outerShdw blurRad="38100" dist="38100" dir="2700000" algn="tl">
                              <a:srgbClr val="000000">
                                <a:alpha val="43137"/>
                              </a:srgbClr>
                            </a:outerShdw>
                          </a:effectLst>
                        </a:rPr>
                        <a:t>Cod_Curso</a:t>
                      </a:r>
                      <a:endParaRPr lang="pt-BR" sz="1600"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sz="1600" b="1" dirty="0" smtClean="0">
                          <a:solidFill>
                            <a:schemeClr val="tx1"/>
                          </a:solidFill>
                          <a:effectLst>
                            <a:outerShdw blurRad="38100" dist="38100" dir="2700000" algn="tl">
                              <a:srgbClr val="000000">
                                <a:alpha val="43137"/>
                              </a:srgbClr>
                            </a:outerShdw>
                          </a:effectLst>
                        </a:rPr>
                        <a:t>Avaliação</a:t>
                      </a:r>
                      <a:endParaRPr lang="pt-BR" sz="1600"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dirty="0" smtClean="0">
                          <a:solidFill>
                            <a:schemeClr val="tx1"/>
                          </a:solidFill>
                        </a:rPr>
                        <a:t>001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dirty="0" smtClean="0">
                          <a:solidFill>
                            <a:schemeClr val="tx1"/>
                          </a:solidFill>
                        </a:rPr>
                        <a:t>010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dirty="0" smtClean="0">
                          <a:solidFill>
                            <a:schemeClr val="tx1"/>
                          </a:solidFill>
                        </a:rPr>
                        <a:t>101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89694">
                <a:tc gridSpan="2">
                  <a:txBody>
                    <a:bodyPr/>
                    <a:lstStyle/>
                    <a:p>
                      <a:pPr algn="ctr"/>
                      <a:endParaRPr lang="pt-BR" dirty="0" smtClean="0">
                        <a:solidFill>
                          <a:schemeClr val="tx1"/>
                        </a:solidFill>
                      </a:endParaRPr>
                    </a:p>
                    <a:p>
                      <a:pPr algn="ctr"/>
                      <a:r>
                        <a:rPr lang="pt-BR" dirty="0" smtClean="0">
                          <a:solidFill>
                            <a:schemeClr val="tx1"/>
                          </a:solidFill>
                        </a:rPr>
                        <a:t>(PK)</a:t>
                      </a:r>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Tabelas na 2FN</a:t>
            </a:r>
            <a:endParaRPr lang="pt-BR" b="1" dirty="0">
              <a:effectLst>
                <a:outerShdw blurRad="38100" dist="38100" dir="2700000" algn="tl">
                  <a:srgbClr val="000000">
                    <a:alpha val="43137"/>
                  </a:srgbClr>
                </a:outerShdw>
              </a:effectLst>
            </a:endParaRPr>
          </a:p>
        </p:txBody>
      </p:sp>
      <p:graphicFrame>
        <p:nvGraphicFramePr>
          <p:cNvPr id="5" name="Tabela 4"/>
          <p:cNvGraphicFramePr>
            <a:graphicFrameLocks noGrp="1"/>
          </p:cNvGraphicFramePr>
          <p:nvPr/>
        </p:nvGraphicFramePr>
        <p:xfrm>
          <a:off x="5436096" y="2060848"/>
          <a:ext cx="3503714" cy="1896870"/>
        </p:xfrm>
        <a:graphic>
          <a:graphicData uri="http://schemas.openxmlformats.org/drawingml/2006/table">
            <a:tbl>
              <a:tblPr/>
              <a:tblGrid>
                <a:gridCol w="1584176"/>
                <a:gridCol w="1919538"/>
              </a:tblGrid>
              <a:tr h="541323">
                <a:tc gridSpan="2">
                  <a:txBody>
                    <a:bodyPr/>
                    <a:lstStyle/>
                    <a:p>
                      <a:pPr algn="ctr">
                        <a:lnSpc>
                          <a:spcPct val="115000"/>
                        </a:lnSpc>
                        <a:spcAft>
                          <a:spcPts val="0"/>
                        </a:spcAft>
                      </a:pPr>
                      <a:r>
                        <a:rPr lang="pt-BR" sz="3200" b="1" dirty="0" smtClean="0">
                          <a:latin typeface="Times New Roman"/>
                          <a:ea typeface="Calibri"/>
                          <a:cs typeface="Times New Roman"/>
                        </a:rPr>
                        <a:t>Curso</a:t>
                      </a:r>
                      <a:endParaRPr lang="pt-BR" sz="3200" b="1"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438996">
                <a:tc>
                  <a:txBody>
                    <a:bodyPr/>
                    <a:lstStyle/>
                    <a:p>
                      <a:r>
                        <a:rPr lang="pt-BR" sz="1400" b="1" dirty="0" err="1" smtClean="0">
                          <a:solidFill>
                            <a:schemeClr val="tx1"/>
                          </a:solidFill>
                          <a:effectLst>
                            <a:outerShdw blurRad="38100" dist="38100" dir="2700000" algn="tl">
                              <a:srgbClr val="000000">
                                <a:alpha val="43137"/>
                              </a:srgbClr>
                            </a:outerShdw>
                          </a:effectLst>
                        </a:rPr>
                        <a:t>Cod_Curso</a:t>
                      </a:r>
                      <a:r>
                        <a:rPr lang="pt-BR" sz="1400" b="1" dirty="0" smtClean="0">
                          <a:solidFill>
                            <a:schemeClr val="tx1"/>
                          </a:solidFill>
                          <a:effectLst>
                            <a:outerShdw blurRad="38100" dist="38100" dir="2700000" algn="tl">
                              <a:srgbClr val="000000">
                                <a:alpha val="43137"/>
                              </a:srgbClr>
                            </a:outerShdw>
                          </a:effectLst>
                        </a:rPr>
                        <a:t>(PK)</a:t>
                      </a:r>
                      <a:endParaRPr lang="pt-BR" sz="1400" b="1" dirty="0">
                        <a:solidFill>
                          <a:schemeClr val="tx1"/>
                        </a:solidFill>
                        <a:effectLst>
                          <a:outerShdw blurRad="38100" dist="38100" dir="2700000" algn="tl">
                            <a:srgbClr val="000000">
                              <a:alpha val="43137"/>
                            </a:srgbClr>
                          </a:outerShdw>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400" b="1" dirty="0" err="1" smtClean="0">
                          <a:solidFill>
                            <a:schemeClr val="tx1"/>
                          </a:solidFill>
                          <a:effectLst>
                            <a:outerShdw blurRad="38100" dist="38100" dir="2700000" algn="tl">
                              <a:srgbClr val="000000">
                                <a:alpha val="43137"/>
                              </a:srgbClr>
                            </a:outerShdw>
                          </a:effectLst>
                        </a:rPr>
                        <a:t>Descricao_Curso</a:t>
                      </a:r>
                      <a:endParaRPr lang="pt-BR" sz="1400" b="1" dirty="0">
                        <a:solidFill>
                          <a:schemeClr val="tx1"/>
                        </a:solidFill>
                        <a:effectLst>
                          <a:outerShdw blurRad="38100" dist="38100" dir="2700000" algn="tl">
                            <a:srgbClr val="000000">
                              <a:alpha val="43137"/>
                            </a:srgbClr>
                          </a:outerShdw>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96">
                <a:tc>
                  <a:txBody>
                    <a:bodyPr/>
                    <a:lstStyle/>
                    <a:p>
                      <a:r>
                        <a:rPr lang="pt-BR" dirty="0" smtClean="0">
                          <a:solidFill>
                            <a:schemeClr val="tx1"/>
                          </a:solidFill>
                        </a:rPr>
                        <a:t>201</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dirty="0" smtClean="0">
                          <a:solidFill>
                            <a:schemeClr val="tx1"/>
                          </a:solidFill>
                        </a:rPr>
                        <a:t>Word Avançado</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96">
                <a:tc>
                  <a:txBody>
                    <a:bodyPr/>
                    <a:lstStyle/>
                    <a:p>
                      <a:r>
                        <a:rPr lang="pt-BR" dirty="0" smtClean="0">
                          <a:solidFill>
                            <a:schemeClr val="tx1"/>
                          </a:solidFill>
                        </a:rPr>
                        <a:t>210</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dirty="0" smtClean="0">
                          <a:solidFill>
                            <a:schemeClr val="tx1"/>
                          </a:solidFill>
                        </a:rPr>
                        <a:t>Excel</a:t>
                      </a:r>
                      <a:r>
                        <a:rPr lang="pt-BR" baseline="0" dirty="0" smtClean="0">
                          <a:solidFill>
                            <a:schemeClr val="tx1"/>
                          </a:solidFill>
                        </a:rPr>
                        <a:t> Avançado</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Chave direita 7"/>
          <p:cNvSpPr/>
          <p:nvPr/>
        </p:nvSpPr>
        <p:spPr>
          <a:xfrm rot="5400000">
            <a:off x="1763688" y="3068960"/>
            <a:ext cx="360040" cy="2376264"/>
          </a:xfrm>
          <a:prstGeom prst="rightBrace">
            <a:avLst>
              <a:gd name="adj1" fmla="val 5281"/>
              <a:gd name="adj2" fmla="val 495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134186" y="5229200"/>
            <a:ext cx="5733958" cy="369332"/>
          </a:xfrm>
          <a:prstGeom prst="rect">
            <a:avLst/>
          </a:prstGeom>
          <a:noFill/>
        </p:spPr>
        <p:txBody>
          <a:bodyPr wrap="square" rtlCol="0">
            <a:spAutoFit/>
          </a:bodyPr>
          <a:lstStyle/>
          <a:p>
            <a:r>
              <a:rPr lang="pt-BR" b="1" dirty="0" smtClean="0"/>
              <a:t>Chave primária Composta: </a:t>
            </a:r>
            <a:r>
              <a:rPr lang="pt-BR" dirty="0" err="1" smtClean="0"/>
              <a:t>Numero_Matricula</a:t>
            </a:r>
            <a:r>
              <a:rPr lang="pt-BR" dirty="0" smtClean="0"/>
              <a:t>, </a:t>
            </a:r>
            <a:r>
              <a:rPr lang="pt-BR" dirty="0" err="1" smtClean="0"/>
              <a:t>Cod_Curso</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340768"/>
            <a:ext cx="8219256" cy="5040560"/>
          </a:xfrm>
        </p:spPr>
        <p:txBody>
          <a:bodyPr>
            <a:normAutofit fontScale="62500" lnSpcReduction="20000"/>
          </a:bodyPr>
          <a:lstStyle/>
          <a:p>
            <a:pPr algn="just">
              <a:buNone/>
            </a:pPr>
            <a:r>
              <a:rPr lang="pt-BR" i="1" dirty="0" smtClean="0"/>
              <a:t>	</a:t>
            </a:r>
            <a:r>
              <a:rPr lang="pt-BR" sz="4100" i="1" dirty="0" smtClean="0"/>
              <a:t>“Na definição dos campos de uma entidade podem ocorrer casos em que um campo não seja dependente diretamente da chave primária ou de parte dela, mas sim dependente de um outro campo da tabela, campo este que não a Chave Primária”. </a:t>
            </a:r>
            <a:endParaRPr lang="pt-BR" i="1" dirty="0" smtClean="0"/>
          </a:p>
          <a:p>
            <a:pPr algn="just">
              <a:buNone/>
            </a:pPr>
            <a:endParaRPr lang="pt-BR" i="1" dirty="0" smtClean="0"/>
          </a:p>
          <a:p>
            <a:pPr algn="ctr">
              <a:buNone/>
            </a:pPr>
            <a:r>
              <a:rPr lang="pt-BR" sz="3100" u="sng" dirty="0" smtClean="0"/>
              <a:t>Resumo dos Procedimentos:</a:t>
            </a:r>
          </a:p>
          <a:p>
            <a:pPr marL="514350" indent="-514350" algn="just">
              <a:buFont typeface="+mj-lt"/>
              <a:buAutoNum type="alphaLcParenR"/>
            </a:pPr>
            <a:r>
              <a:rPr lang="pt-BR" sz="3100" dirty="0" smtClean="0"/>
              <a:t>Identificar todos os atributos que são funcionalmente dependentes de outros atributos “não chave”;</a:t>
            </a:r>
          </a:p>
          <a:p>
            <a:pPr marL="514350" indent="-514350" algn="just">
              <a:buFont typeface="+mj-lt"/>
              <a:buAutoNum type="alphaLcParenR"/>
            </a:pPr>
            <a:r>
              <a:rPr lang="pt-BR" sz="3100" dirty="0" smtClean="0"/>
              <a:t>Removê-los e criar uma nova entidade com os mesmos.</a:t>
            </a:r>
          </a:p>
          <a:p>
            <a:pPr marL="514350" indent="-514350" algn="just">
              <a:buFont typeface="+mj-lt"/>
              <a:buAutoNum type="alphaLcParenR"/>
            </a:pPr>
            <a:r>
              <a:rPr lang="pt-BR" sz="3100" dirty="0" smtClean="0"/>
              <a:t>A chave primária da nova entidade será o atributo do qual os atributos removidos são funcionalmente dependentes.</a:t>
            </a:r>
            <a:endParaRPr lang="pt-BR" i="1" dirty="0"/>
          </a:p>
        </p:txBody>
      </p:sp>
      <p:sp>
        <p:nvSpPr>
          <p:cNvPr id="2" name="Título 1"/>
          <p:cNvSpPr>
            <a:spLocks noGrp="1"/>
          </p:cNvSpPr>
          <p:nvPr>
            <p:ph type="title"/>
          </p:nvPr>
        </p:nvSpPr>
        <p:spPr/>
        <p:txBody>
          <a:bodyPr>
            <a:normAutofit/>
          </a:bodyPr>
          <a:lstStyle/>
          <a:p>
            <a:r>
              <a:rPr lang="pt-BR" b="1" dirty="0" smtClean="0">
                <a:effectLst>
                  <a:outerShdw blurRad="38100" dist="38100" dir="2700000" algn="tl">
                    <a:srgbClr val="000000">
                      <a:alpha val="43137"/>
                    </a:srgbClr>
                  </a:outerShdw>
                </a:effectLst>
              </a:rPr>
              <a:t>Terceira Forma Normal: (3FN)</a:t>
            </a:r>
            <a:r>
              <a:rPr lang="pt-BR" dirty="0" smtClean="0">
                <a:effectLst>
                  <a:outerShdw blurRad="38100" dist="38100" dir="2700000" algn="tl">
                    <a:srgbClr val="000000">
                      <a:alpha val="43137"/>
                    </a:srgbClr>
                  </a:outerShdw>
                </a:effectLst>
              </a:rPr>
              <a:t> </a:t>
            </a:r>
            <a:endParaRPr lang="pt-BR"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22114"/>
          </a:xfrm>
        </p:spPr>
        <p:txBody>
          <a:bodyPr>
            <a:noAutofit/>
          </a:bodyPr>
          <a:lstStyle/>
          <a:p>
            <a:r>
              <a:rPr lang="pt-BR" sz="3200" b="1" dirty="0" smtClean="0">
                <a:effectLst>
                  <a:outerShdw blurRad="38100" dist="38100" dir="2700000" algn="tl">
                    <a:srgbClr val="000000">
                      <a:alpha val="43137"/>
                    </a:srgbClr>
                  </a:outerShdw>
                </a:effectLst>
              </a:rPr>
              <a:t>Tabela na 2FN que não atende a 3FN</a:t>
            </a:r>
            <a:endParaRPr lang="pt-BR" sz="3200" dirty="0"/>
          </a:p>
        </p:txBody>
      </p:sp>
      <p:graphicFrame>
        <p:nvGraphicFramePr>
          <p:cNvPr id="4" name="Tabela 3"/>
          <p:cNvGraphicFramePr>
            <a:graphicFrameLocks noGrp="1"/>
          </p:cNvGraphicFramePr>
          <p:nvPr/>
        </p:nvGraphicFramePr>
        <p:xfrm>
          <a:off x="611560" y="1412776"/>
          <a:ext cx="7992888" cy="4328731"/>
        </p:xfrm>
        <a:graphic>
          <a:graphicData uri="http://schemas.openxmlformats.org/drawingml/2006/table">
            <a:tbl>
              <a:tblPr/>
              <a:tblGrid>
                <a:gridCol w="1998222"/>
                <a:gridCol w="1998222"/>
                <a:gridCol w="1998222"/>
                <a:gridCol w="1998222"/>
              </a:tblGrid>
              <a:tr h="720080">
                <a:tc gridSpan="4">
                  <a:txBody>
                    <a:bodyPr/>
                    <a:lstStyle/>
                    <a:p>
                      <a:pPr algn="ctr">
                        <a:lnSpc>
                          <a:spcPct val="115000"/>
                        </a:lnSpc>
                        <a:spcAft>
                          <a:spcPts val="0"/>
                        </a:spcAft>
                      </a:pPr>
                      <a:r>
                        <a:rPr lang="pt-BR" sz="2800" b="1" dirty="0">
                          <a:latin typeface="Times New Roman"/>
                          <a:ea typeface="Times New Roman"/>
                          <a:cs typeface="Times New Roman"/>
                        </a:rPr>
                        <a:t>Vencedores de </a:t>
                      </a:r>
                      <a:r>
                        <a:rPr lang="pt-BR" sz="2800" b="1" dirty="0" smtClean="0">
                          <a:latin typeface="Times New Roman"/>
                          <a:ea typeface="Times New Roman"/>
                          <a:cs typeface="Times New Roman"/>
                        </a:rPr>
                        <a:t>Torneios</a:t>
                      </a:r>
                      <a:endParaRPr lang="pt-BR" sz="24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r>
              <a:tr h="752125">
                <a:tc>
                  <a:txBody>
                    <a:bodyPr/>
                    <a:lstStyle/>
                    <a:p>
                      <a:pPr algn="ctr">
                        <a:lnSpc>
                          <a:spcPct val="115000"/>
                        </a:lnSpc>
                        <a:spcAft>
                          <a:spcPts val="0"/>
                        </a:spcAft>
                      </a:pPr>
                      <a:r>
                        <a:rPr lang="pt-BR" sz="2000" b="1" u="sng" dirty="0">
                          <a:latin typeface="Times New Roman"/>
                          <a:ea typeface="Times New Roman"/>
                          <a:cs typeface="Times New Roman"/>
                        </a:rPr>
                        <a:t>Torneio</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2000" b="1" u="sng" dirty="0">
                          <a:latin typeface="Times New Roman"/>
                          <a:ea typeface="Times New Roman"/>
                          <a:cs typeface="Times New Roman"/>
                        </a:rPr>
                        <a:t>Ano</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2000" b="1" dirty="0">
                          <a:latin typeface="Times New Roman"/>
                          <a:ea typeface="Times New Roman"/>
                          <a:cs typeface="Times New Roman"/>
                        </a:rPr>
                        <a:t>Vencedor</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2000" b="1" dirty="0">
                          <a:latin typeface="Times New Roman"/>
                          <a:ea typeface="Times New Roman"/>
                          <a:cs typeface="Times New Roman"/>
                        </a:rPr>
                        <a:t>Data de </a:t>
                      </a:r>
                      <a:r>
                        <a:rPr lang="pt-BR" sz="2000" b="1" dirty="0" err="1" smtClean="0">
                          <a:latin typeface="Times New Roman"/>
                          <a:ea typeface="Times New Roman"/>
                          <a:cs typeface="Times New Roman"/>
                        </a:rPr>
                        <a:t>nasc</a:t>
                      </a:r>
                      <a:r>
                        <a:rPr lang="pt-BR" sz="2000" b="1" dirty="0" smtClean="0">
                          <a:latin typeface="Times New Roman"/>
                          <a:ea typeface="Times New Roman"/>
                          <a:cs typeface="Times New Roman"/>
                        </a:rPr>
                        <a:t>. </a:t>
                      </a:r>
                      <a:r>
                        <a:rPr lang="pt-BR" sz="2000" b="1" dirty="0">
                          <a:latin typeface="Times New Roman"/>
                          <a:ea typeface="Times New Roman"/>
                          <a:cs typeface="Times New Roman"/>
                        </a:rPr>
                        <a:t>do vencedor</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60">
                <a:tc>
                  <a:txBody>
                    <a:bodyPr/>
                    <a:lstStyle/>
                    <a:p>
                      <a:pPr algn="ctr">
                        <a:lnSpc>
                          <a:spcPct val="115000"/>
                        </a:lnSpc>
                        <a:spcAft>
                          <a:spcPts val="0"/>
                        </a:spcAft>
                      </a:pPr>
                      <a:r>
                        <a:rPr lang="pt-BR" sz="1800" dirty="0">
                          <a:latin typeface="Times New Roman"/>
                          <a:ea typeface="Times New Roman"/>
                          <a:cs typeface="Times New Roman"/>
                        </a:rPr>
                        <a:t>Indiana </a:t>
                      </a:r>
                      <a:r>
                        <a:rPr lang="pt-BR" sz="1800" dirty="0" err="1">
                          <a:latin typeface="Times New Roman"/>
                          <a:ea typeface="Times New Roman"/>
                          <a:cs typeface="Times New Roman"/>
                        </a:rPr>
                        <a:t>Invitational</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1998</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smtClean="0">
                          <a:latin typeface="Times New Roman"/>
                          <a:ea typeface="Times New Roman"/>
                          <a:cs typeface="Times New Roman"/>
                        </a:rPr>
                        <a:t>Al </a:t>
                      </a:r>
                      <a:r>
                        <a:rPr lang="pt-BR" sz="18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a:latin typeface="Times New Roman"/>
                          <a:ea typeface="Times New Roman"/>
                          <a:cs typeface="Times New Roman"/>
                        </a:rPr>
                        <a:t>21/7/1975</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905">
                <a:tc>
                  <a:txBody>
                    <a:bodyPr/>
                    <a:lstStyle/>
                    <a:p>
                      <a:pPr algn="ctr">
                        <a:lnSpc>
                          <a:spcPct val="115000"/>
                        </a:lnSpc>
                        <a:spcAft>
                          <a:spcPts val="0"/>
                        </a:spcAft>
                      </a:pPr>
                      <a:r>
                        <a:rPr lang="pt-BR" sz="1800">
                          <a:latin typeface="Times New Roman"/>
                          <a:ea typeface="Times New Roman"/>
                          <a:cs typeface="Times New Roman"/>
                        </a:rPr>
                        <a:t>Cleveland Open</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1999</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Bob </a:t>
                      </a:r>
                      <a:r>
                        <a:rPr lang="pt-BR" sz="1800" dirty="0" err="1">
                          <a:latin typeface="Times New Roman"/>
                          <a:ea typeface="Times New Roman"/>
                          <a:cs typeface="Times New Roman"/>
                        </a:rPr>
                        <a:t>Albertson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28/9/1968</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60">
                <a:tc>
                  <a:txBody>
                    <a:bodyPr/>
                    <a:lstStyle/>
                    <a:p>
                      <a:pPr algn="ctr">
                        <a:lnSpc>
                          <a:spcPct val="115000"/>
                        </a:lnSpc>
                        <a:spcAft>
                          <a:spcPts val="0"/>
                        </a:spcAft>
                      </a:pPr>
                      <a:r>
                        <a:rPr lang="pt-BR" sz="1800">
                          <a:latin typeface="Times New Roman"/>
                          <a:ea typeface="Times New Roman"/>
                          <a:cs typeface="Times New Roman"/>
                        </a:rPr>
                        <a:t>Des Moines Masters</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Al </a:t>
                      </a:r>
                      <a:r>
                        <a:rPr lang="pt-BR" sz="18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21/7/1975</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60">
                <a:tc>
                  <a:txBody>
                    <a:bodyPr/>
                    <a:lstStyle/>
                    <a:p>
                      <a:pPr algn="ctr">
                        <a:lnSpc>
                          <a:spcPct val="115000"/>
                        </a:lnSpc>
                        <a:spcAft>
                          <a:spcPts val="0"/>
                        </a:spcAft>
                      </a:pPr>
                      <a:r>
                        <a:rPr lang="pt-BR" sz="1800">
                          <a:latin typeface="Times New Roman"/>
                          <a:ea typeface="Times New Roman"/>
                          <a:cs typeface="Times New Roman"/>
                        </a:rPr>
                        <a:t>Indiana Invitational</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Chip </a:t>
                      </a:r>
                      <a:r>
                        <a:rPr lang="pt-BR" sz="1800" dirty="0" err="1">
                          <a:latin typeface="Times New Roman"/>
                          <a:ea typeface="Times New Roman"/>
                          <a:cs typeface="Times New Roman"/>
                        </a:rPr>
                        <a:t>Masterson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14/3/1977</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341">
                <a:tc gridSpan="2">
                  <a:txBody>
                    <a:bodyPr/>
                    <a:lstStyle/>
                    <a:p>
                      <a:pPr>
                        <a:lnSpc>
                          <a:spcPct val="115000"/>
                        </a:lnSpc>
                        <a:spcAft>
                          <a:spcPts val="0"/>
                        </a:spcAft>
                      </a:pPr>
                      <a:endParaRPr lang="pt-BR" sz="1100" dirty="0" smtClean="0">
                        <a:latin typeface="Calibri"/>
                        <a:ea typeface="Calibri"/>
                        <a:cs typeface="Times New Roman"/>
                      </a:endParaRPr>
                    </a:p>
                    <a:p>
                      <a:pPr algn="ctr">
                        <a:lnSpc>
                          <a:spcPct val="115000"/>
                        </a:lnSpc>
                        <a:spcAft>
                          <a:spcPts val="0"/>
                        </a:spcAft>
                      </a:pPr>
                      <a:r>
                        <a:rPr lang="pt-BR" sz="1600" dirty="0" smtClean="0">
                          <a:latin typeface="Calibri"/>
                          <a:ea typeface="Calibri"/>
                          <a:cs typeface="Times New Roman"/>
                        </a:rPr>
                        <a:t>( PK)</a:t>
                      </a: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ct val="115000"/>
                        </a:lnSpc>
                        <a:spcAft>
                          <a:spcPts val="0"/>
                        </a:spcAft>
                      </a:pPr>
                      <a:endParaRPr lang="pt-BR" sz="11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endParaRPr lang="pt-BR" sz="11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Chave direita 4"/>
          <p:cNvSpPr/>
          <p:nvPr/>
        </p:nvSpPr>
        <p:spPr>
          <a:xfrm rot="5400000">
            <a:off x="2411760" y="4149080"/>
            <a:ext cx="360040" cy="2376264"/>
          </a:xfrm>
          <a:prstGeom prst="rightBrace">
            <a:avLst>
              <a:gd name="adj1" fmla="val 5281"/>
              <a:gd name="adj2" fmla="val 4897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p:cNvSpPr txBox="1"/>
          <p:nvPr/>
        </p:nvSpPr>
        <p:spPr>
          <a:xfrm>
            <a:off x="710250" y="5939988"/>
            <a:ext cx="5733958" cy="369332"/>
          </a:xfrm>
          <a:prstGeom prst="rect">
            <a:avLst/>
          </a:prstGeom>
          <a:noFill/>
        </p:spPr>
        <p:txBody>
          <a:bodyPr wrap="square" rtlCol="0">
            <a:spAutoFit/>
          </a:bodyPr>
          <a:lstStyle/>
          <a:p>
            <a:r>
              <a:rPr lang="pt-BR" b="1" dirty="0" smtClean="0"/>
              <a:t>Chave primária Composta: </a:t>
            </a:r>
            <a:r>
              <a:rPr lang="pt-BR" dirty="0" smtClean="0"/>
              <a:t>Torneio, Ano</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Tabelas na 3FN</a:t>
            </a:r>
            <a:endParaRPr lang="pt-BR" b="1" dirty="0">
              <a:effectLst>
                <a:outerShdw blurRad="38100" dist="38100" dir="2700000" algn="tl">
                  <a:srgbClr val="000000">
                    <a:alpha val="43137"/>
                  </a:srgbClr>
                </a:outerShdw>
              </a:effectLst>
            </a:endParaRPr>
          </a:p>
        </p:txBody>
      </p:sp>
      <p:graphicFrame>
        <p:nvGraphicFramePr>
          <p:cNvPr id="4" name="Tabela 3"/>
          <p:cNvGraphicFramePr>
            <a:graphicFrameLocks noGrp="1"/>
          </p:cNvGraphicFramePr>
          <p:nvPr/>
        </p:nvGraphicFramePr>
        <p:xfrm>
          <a:off x="467544" y="1700808"/>
          <a:ext cx="4680520" cy="2837664"/>
        </p:xfrm>
        <a:graphic>
          <a:graphicData uri="http://schemas.openxmlformats.org/drawingml/2006/table">
            <a:tbl>
              <a:tblPr/>
              <a:tblGrid>
                <a:gridCol w="1719698"/>
                <a:gridCol w="1184329"/>
                <a:gridCol w="1776493"/>
              </a:tblGrid>
              <a:tr h="354708">
                <a:tc gridSpan="3">
                  <a:txBody>
                    <a:bodyPr/>
                    <a:lstStyle/>
                    <a:p>
                      <a:pPr algn="ctr">
                        <a:lnSpc>
                          <a:spcPct val="115000"/>
                        </a:lnSpc>
                        <a:spcAft>
                          <a:spcPts val="0"/>
                        </a:spcAft>
                      </a:pPr>
                      <a:r>
                        <a:rPr lang="pt-BR" sz="1600" b="1" dirty="0">
                          <a:latin typeface="Times New Roman"/>
                          <a:ea typeface="Times New Roman"/>
                          <a:cs typeface="Times New Roman"/>
                        </a:rPr>
                        <a:t>Vencedores de Torneios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r>
              <a:tr h="354708">
                <a:tc>
                  <a:txBody>
                    <a:bodyPr/>
                    <a:lstStyle/>
                    <a:p>
                      <a:pPr algn="ctr">
                        <a:lnSpc>
                          <a:spcPct val="115000"/>
                        </a:lnSpc>
                        <a:spcAft>
                          <a:spcPts val="0"/>
                        </a:spcAft>
                      </a:pPr>
                      <a:r>
                        <a:rPr lang="pt-BR" sz="1600" b="1" u="sng" dirty="0">
                          <a:latin typeface="Times New Roman"/>
                          <a:ea typeface="Times New Roman"/>
                          <a:cs typeface="Times New Roman"/>
                        </a:rPr>
                        <a:t>Torneio</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u="sng" dirty="0">
                          <a:latin typeface="Times New Roman"/>
                          <a:ea typeface="Times New Roman"/>
                          <a:cs typeface="Times New Roman"/>
                        </a:rPr>
                        <a:t>Ano</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a:latin typeface="Times New Roman"/>
                          <a:ea typeface="Times New Roman"/>
                          <a:cs typeface="Times New Roman"/>
                        </a:rPr>
                        <a:t>Vencedor</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Indiana Invitational</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1998</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Al </a:t>
                      </a:r>
                      <a:r>
                        <a:rPr lang="pt-BR" sz="16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Cleveland Open</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Bob </a:t>
                      </a:r>
                      <a:r>
                        <a:rPr lang="pt-BR" sz="1600" dirty="0" err="1">
                          <a:latin typeface="Times New Roman"/>
                          <a:ea typeface="Times New Roman"/>
                          <a:cs typeface="Times New Roman"/>
                        </a:rPr>
                        <a:t>Albertson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Des Moines Masters</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Al </a:t>
                      </a:r>
                      <a:r>
                        <a:rPr lang="pt-BR" sz="16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Indiana Invitational</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6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Chip </a:t>
                      </a:r>
                      <a:r>
                        <a:rPr lang="pt-BR" sz="1600" dirty="0" err="1">
                          <a:latin typeface="Times New Roman"/>
                          <a:ea typeface="Times New Roman"/>
                          <a:cs typeface="Times New Roman"/>
                        </a:rPr>
                        <a:t>Masterson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708">
                <a:tc gridSpan="2">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708">
                <a:tc gridSpan="2">
                  <a:txBody>
                    <a:bodyPr/>
                    <a:lstStyle/>
                    <a:p>
                      <a:pPr algn="ctr">
                        <a:lnSpc>
                          <a:spcPct val="115000"/>
                        </a:lnSpc>
                        <a:spcAft>
                          <a:spcPts val="0"/>
                        </a:spcAft>
                      </a:pPr>
                      <a:r>
                        <a:rPr lang="pt-BR" sz="1600" dirty="0" smtClean="0">
                          <a:latin typeface="Calibri"/>
                          <a:ea typeface="Calibri"/>
                          <a:cs typeface="Times New Roman"/>
                        </a:rPr>
                        <a:t>        (PK)</a:t>
                      </a: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Chave direita 4"/>
          <p:cNvSpPr/>
          <p:nvPr/>
        </p:nvSpPr>
        <p:spPr>
          <a:xfrm rot="5400000">
            <a:off x="1893416" y="2896368"/>
            <a:ext cx="360040" cy="2376264"/>
          </a:xfrm>
          <a:prstGeom prst="rightBrace">
            <a:avLst>
              <a:gd name="adj1" fmla="val 5281"/>
              <a:gd name="adj2" fmla="val 4897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aphicFrame>
        <p:nvGraphicFramePr>
          <p:cNvPr id="6" name="Tabela 5"/>
          <p:cNvGraphicFramePr>
            <a:graphicFrameLocks noGrp="1"/>
          </p:cNvGraphicFramePr>
          <p:nvPr/>
        </p:nvGraphicFramePr>
        <p:xfrm>
          <a:off x="5004048" y="4077074"/>
          <a:ext cx="3744416" cy="2059578"/>
        </p:xfrm>
        <a:graphic>
          <a:graphicData uri="http://schemas.openxmlformats.org/drawingml/2006/table">
            <a:tbl>
              <a:tblPr/>
              <a:tblGrid>
                <a:gridCol w="1872208"/>
                <a:gridCol w="1872208"/>
              </a:tblGrid>
              <a:tr h="374492">
                <a:tc gridSpan="2">
                  <a:txBody>
                    <a:bodyPr/>
                    <a:lstStyle/>
                    <a:p>
                      <a:pPr algn="ctr">
                        <a:lnSpc>
                          <a:spcPct val="115000"/>
                        </a:lnSpc>
                        <a:spcAft>
                          <a:spcPts val="0"/>
                        </a:spcAft>
                      </a:pPr>
                      <a:r>
                        <a:rPr lang="pt-BR" sz="1600" b="1" dirty="0" smtClean="0">
                          <a:latin typeface="Times New Roman"/>
                          <a:ea typeface="Times New Roman"/>
                          <a:cs typeface="Times New Roman"/>
                        </a:rPr>
                        <a:t>Datas </a:t>
                      </a:r>
                      <a:r>
                        <a:rPr lang="pt-BR" sz="1600" b="1" dirty="0">
                          <a:latin typeface="Times New Roman"/>
                          <a:ea typeface="Times New Roman"/>
                          <a:cs typeface="Times New Roman"/>
                        </a:rPr>
                        <a:t>de </a:t>
                      </a:r>
                      <a:r>
                        <a:rPr lang="pt-BR" sz="1600" b="1" dirty="0" err="1" smtClean="0">
                          <a:latin typeface="Times New Roman"/>
                          <a:ea typeface="Times New Roman"/>
                          <a:cs typeface="Times New Roman"/>
                        </a:rPr>
                        <a:t>nasc</a:t>
                      </a:r>
                      <a:r>
                        <a:rPr lang="pt-BR" sz="1600" b="1" dirty="0" smtClean="0">
                          <a:latin typeface="Times New Roman"/>
                          <a:ea typeface="Times New Roman"/>
                          <a:cs typeface="Times New Roman"/>
                        </a:rPr>
                        <a:t>. </a:t>
                      </a:r>
                      <a:r>
                        <a:rPr lang="pt-BR" sz="1600" b="1" dirty="0">
                          <a:latin typeface="Times New Roman"/>
                          <a:ea typeface="Times New Roman"/>
                          <a:cs typeface="Times New Roman"/>
                        </a:rPr>
                        <a:t>de jogadores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561610">
                <a:tc>
                  <a:txBody>
                    <a:bodyPr/>
                    <a:lstStyle/>
                    <a:p>
                      <a:pPr algn="ctr">
                        <a:lnSpc>
                          <a:spcPct val="115000"/>
                        </a:lnSpc>
                        <a:spcAft>
                          <a:spcPts val="0"/>
                        </a:spcAft>
                      </a:pPr>
                      <a:r>
                        <a:rPr lang="pt-BR" sz="1600" b="1" u="sng" dirty="0">
                          <a:latin typeface="Times New Roman"/>
                          <a:ea typeface="Times New Roman"/>
                          <a:cs typeface="Times New Roman"/>
                        </a:rPr>
                        <a:t>Jogador</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dirty="0">
                          <a:latin typeface="Times New Roman"/>
                          <a:ea typeface="Times New Roman"/>
                          <a:cs typeface="Times New Roman"/>
                        </a:rPr>
                        <a:t>Data de nascimento</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492">
                <a:tc>
                  <a:txBody>
                    <a:bodyPr/>
                    <a:lstStyle/>
                    <a:p>
                      <a:pPr algn="ctr">
                        <a:lnSpc>
                          <a:spcPct val="115000"/>
                        </a:lnSpc>
                        <a:spcAft>
                          <a:spcPts val="0"/>
                        </a:spcAft>
                      </a:pPr>
                      <a:r>
                        <a:rPr lang="pt-BR" sz="1600" dirty="0">
                          <a:latin typeface="Times New Roman"/>
                          <a:ea typeface="Times New Roman"/>
                          <a:cs typeface="Times New Roman"/>
                        </a:rPr>
                        <a:t>Chip </a:t>
                      </a:r>
                      <a:r>
                        <a:rPr lang="pt-BR" sz="1600" dirty="0" err="1">
                          <a:latin typeface="Times New Roman"/>
                          <a:ea typeface="Times New Roman"/>
                          <a:cs typeface="Times New Roman"/>
                        </a:rPr>
                        <a:t>Masterson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14/3/1977</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492">
                <a:tc>
                  <a:txBody>
                    <a:bodyPr/>
                    <a:lstStyle/>
                    <a:p>
                      <a:pPr algn="ctr">
                        <a:lnSpc>
                          <a:spcPct val="115000"/>
                        </a:lnSpc>
                        <a:spcAft>
                          <a:spcPts val="0"/>
                        </a:spcAft>
                      </a:pPr>
                      <a:r>
                        <a:rPr lang="pt-BR" sz="1600">
                          <a:latin typeface="Times New Roman"/>
                          <a:ea typeface="Times New Roman"/>
                          <a:cs typeface="Times New Roman"/>
                        </a:rPr>
                        <a:t>Al Fredrickson</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21/7/1975</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492">
                <a:tc>
                  <a:txBody>
                    <a:bodyPr/>
                    <a:lstStyle/>
                    <a:p>
                      <a:pPr algn="ctr">
                        <a:lnSpc>
                          <a:spcPct val="115000"/>
                        </a:lnSpc>
                        <a:spcAft>
                          <a:spcPts val="0"/>
                        </a:spcAft>
                      </a:pPr>
                      <a:r>
                        <a:rPr lang="pt-BR" sz="1600">
                          <a:latin typeface="Times New Roman"/>
                          <a:ea typeface="Times New Roman"/>
                          <a:cs typeface="Times New Roman"/>
                        </a:rPr>
                        <a:t>Bob Albertson</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28/9/1968</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CaixaDeTexto 6"/>
          <p:cNvSpPr txBox="1"/>
          <p:nvPr/>
        </p:nvSpPr>
        <p:spPr>
          <a:xfrm>
            <a:off x="395536" y="4653136"/>
            <a:ext cx="3933758" cy="369332"/>
          </a:xfrm>
          <a:prstGeom prst="rect">
            <a:avLst/>
          </a:prstGeom>
          <a:noFill/>
        </p:spPr>
        <p:txBody>
          <a:bodyPr wrap="square" rtlCol="0">
            <a:spAutoFit/>
          </a:bodyPr>
          <a:lstStyle/>
          <a:p>
            <a:r>
              <a:rPr lang="pt-BR" b="1" dirty="0" smtClean="0"/>
              <a:t>Chave primária Composta: </a:t>
            </a:r>
            <a:r>
              <a:rPr lang="pt-BR" dirty="0" smtClean="0"/>
              <a:t>Torneio, Ano</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1340768"/>
            <a:ext cx="8229600" cy="4525963"/>
          </a:xfrm>
        </p:spPr>
        <p:txBody>
          <a:bodyPr>
            <a:noAutofit/>
          </a:bodyPr>
          <a:lstStyle/>
          <a:p>
            <a:pPr algn="just">
              <a:buNone/>
            </a:pPr>
            <a:r>
              <a:rPr lang="pt-BR" sz="2000" dirty="0" smtClean="0"/>
              <a:t>	Após a normalização, as estruturas dos dados estão projetadas para eliminar as inconsistências e redundâncias dos dados, eliminando desta forma qualquer problema de atualização e operacionalização do sistema.</a:t>
            </a:r>
          </a:p>
          <a:p>
            <a:pPr algn="just">
              <a:buNone/>
            </a:pPr>
            <a:endParaRPr lang="pt-BR" sz="2000" dirty="0" smtClean="0"/>
          </a:p>
          <a:p>
            <a:pPr algn="just">
              <a:buNone/>
            </a:pPr>
            <a:r>
              <a:rPr lang="pt-BR" sz="2000" dirty="0" smtClean="0"/>
              <a:t>	Projetar o banco de dados significa criar um MER (Modelo Entidade x Relacionamentos) onde são indicadas quais tabelas farão parte do banco de dados, quais os campos de cada tabela, qual o campo que será a Chave Primária (PK) nas tabelas que terão Chave Primária e quais tabelas terão o campo chave estrangeira (FK) (normalizar) e quais os relacionamentos (impor cardinalidade) entre as tabelas.</a:t>
            </a:r>
          </a:p>
        </p:txBody>
      </p:sp>
      <p:sp>
        <p:nvSpPr>
          <p:cNvPr id="2" name="Título 1"/>
          <p:cNvSpPr>
            <a:spLocks noGrp="1"/>
          </p:cNvSpPr>
          <p:nvPr>
            <p:ph type="title"/>
          </p:nvPr>
        </p:nvSpPr>
        <p:spPr/>
        <p:txBody>
          <a:bodyPr>
            <a:noAutofit/>
          </a:bodyPr>
          <a:lstStyle/>
          <a:p>
            <a:r>
              <a:rPr lang="pt-BR" sz="3200" b="1" dirty="0" smtClean="0"/>
              <a:t>Resultados esperados após a Normalização</a:t>
            </a:r>
            <a:endParaRPr lang="pt-BR"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a:t>
            </a:r>
            <a:r>
              <a:rPr lang="pt-BR" dirty="0" err="1" smtClean="0"/>
              <a:t>M.E.R.</a:t>
            </a:r>
            <a:endParaRPr lang="pt-BR" dirty="0"/>
          </a:p>
        </p:txBody>
      </p:sp>
      <p:pic>
        <p:nvPicPr>
          <p:cNvPr id="28674" name="Picture 2" descr="http://www.linhadecodigo.com.br/artigos/img_artigos/julio_battisti/mod_relacional_p5_1.jpg"/>
          <p:cNvPicPr>
            <a:picLocks noChangeAspect="1" noChangeArrowheads="1"/>
          </p:cNvPicPr>
          <p:nvPr/>
        </p:nvPicPr>
        <p:blipFill>
          <a:blip r:embed="rId2" r:link="rId3" cstate="print"/>
          <a:srcRect/>
          <a:stretch>
            <a:fillRect/>
          </a:stretch>
        </p:blipFill>
        <p:spPr bwMode="auto">
          <a:xfrm>
            <a:off x="1115616" y="1459146"/>
            <a:ext cx="6696744" cy="3770054"/>
          </a:xfrm>
          <a:prstGeom prst="rect">
            <a:avLst/>
          </a:prstGeom>
          <a:noFill/>
          <a:ln w="9525">
            <a:noFill/>
            <a:miter lim="800000"/>
            <a:headEnd/>
            <a:tailEnd/>
          </a:ln>
        </p:spPr>
      </p:pic>
      <p:sp>
        <p:nvSpPr>
          <p:cNvPr id="28675" name="Rectangle 3"/>
          <p:cNvSpPr>
            <a:spLocks noChangeArrowheads="1"/>
          </p:cNvSpPr>
          <p:nvPr/>
        </p:nvSpPr>
        <p:spPr bwMode="auto">
          <a:xfrm>
            <a:off x="1115616" y="5301208"/>
            <a:ext cx="698477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Nota:</a:t>
            </a:r>
            <a:r>
              <a:rPr kumimoji="0" lang="pt-BR" sz="1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Os campos que aparecem em </a:t>
            </a:r>
            <a:r>
              <a:rPr kumimoji="0" lang="pt-BR" sz="16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negrito</a:t>
            </a:r>
            <a:r>
              <a:rPr kumimoji="0" lang="pt-BR" sz="1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representam a Chave Primária de cada tabela.</a:t>
            </a:r>
            <a:endParaRPr kumimoji="0" lang="pt-BR"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711349"/>
            <a:ext cx="8229600" cy="4525963"/>
          </a:xfrm>
        </p:spPr>
        <p:txBody>
          <a:bodyPr/>
          <a:lstStyle/>
          <a:p>
            <a:pPr algn="just"/>
            <a:r>
              <a:rPr lang="pt-BR" dirty="0" smtClean="0"/>
              <a:t>O objetivo da normalização é evitar os problemas provocados por falhas no Projeto do Banco de Dados, bem como eliminar a </a:t>
            </a:r>
            <a:r>
              <a:rPr lang="pt-BR" b="1" i="1" dirty="0" smtClean="0"/>
              <a:t>"mistura de assuntos"</a:t>
            </a:r>
            <a:r>
              <a:rPr lang="pt-BR" dirty="0" smtClean="0"/>
              <a:t> e as correspondentes repetições desnecessárias de dados. </a:t>
            </a:r>
          </a:p>
          <a:p>
            <a:pPr algn="just"/>
            <a:endParaRPr lang="pt-BR" dirty="0"/>
          </a:p>
        </p:txBody>
      </p:sp>
      <p:sp>
        <p:nvSpPr>
          <p:cNvPr id="2" name="Título 1"/>
          <p:cNvSpPr>
            <a:spLocks noGrp="1"/>
          </p:cNvSpPr>
          <p:nvPr>
            <p:ph type="title"/>
          </p:nvPr>
        </p:nvSpPr>
        <p:spPr/>
        <p:txBody>
          <a:bodyPr>
            <a:normAutofit fontScale="90000"/>
          </a:bodyPr>
          <a:lstStyle/>
          <a:p>
            <a:r>
              <a:rPr lang="pt-BR" b="1" dirty="0" smtClean="0">
                <a:effectLst>
                  <a:outerShdw blurRad="38100" dist="38100" dir="2700000" algn="tl">
                    <a:srgbClr val="000000">
                      <a:alpha val="43137"/>
                    </a:srgbClr>
                  </a:outerShdw>
                </a:effectLst>
              </a:rPr>
              <a:t>Qual o objetivo da normalização?</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12776"/>
            <a:ext cx="8229600" cy="4525963"/>
          </a:xfrm>
        </p:spPr>
        <p:txBody>
          <a:bodyPr>
            <a:noAutofit/>
          </a:bodyPr>
          <a:lstStyle/>
          <a:p>
            <a:pPr algn="just">
              <a:buNone/>
            </a:pPr>
            <a:r>
              <a:rPr lang="pt-BR" sz="2400" dirty="0" smtClean="0"/>
              <a:t>	Uma Regra de Ouro que devemos observar quando criamos um Projeto de um Banco de Dados baseado no Modelo Relacional de Dados é a de </a:t>
            </a:r>
            <a:r>
              <a:rPr lang="pt-BR" sz="2400" b="1" dirty="0" smtClean="0"/>
              <a:t>"não Misturar assuntos em uma mesma Tabela"</a:t>
            </a:r>
            <a:r>
              <a:rPr lang="pt-BR" sz="2400" dirty="0" smtClean="0"/>
              <a:t>. </a:t>
            </a:r>
          </a:p>
          <a:p>
            <a:pPr algn="just">
              <a:buNone/>
            </a:pPr>
            <a:r>
              <a:rPr lang="pt-BR" sz="2400" dirty="0" smtClean="0"/>
              <a:t>	Por exemplo na Tabela Clientes devemos colocar somente campos relacionados com o assunto Clientes. Não devemos misturar campos relacionados com outros assuntos, tais como Pedidos, Produtos, etc. Essa </a:t>
            </a:r>
            <a:r>
              <a:rPr lang="pt-BR" sz="2400" b="1" dirty="0" smtClean="0"/>
              <a:t>"Mistura de Assuntos" </a:t>
            </a:r>
            <a:r>
              <a:rPr lang="pt-BR" sz="2400" dirty="0" smtClean="0"/>
              <a:t>em uma mesma tabela acaba por gerar repetição desnecessária bem como inconsistência dos dados. </a:t>
            </a:r>
          </a:p>
        </p:txBody>
      </p:sp>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Para que normalizar?</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12776"/>
            <a:ext cx="8229600" cy="5112568"/>
          </a:xfrm>
        </p:spPr>
        <p:txBody>
          <a:bodyPr>
            <a:normAutofit fontScale="92500" lnSpcReduction="20000"/>
          </a:bodyPr>
          <a:lstStyle/>
          <a:p>
            <a:pPr algn="just">
              <a:buNone/>
            </a:pPr>
            <a:r>
              <a:rPr lang="pt-BR" dirty="0" smtClean="0"/>
              <a:t>	O Processo de Normalização aplica uma série de Regras sobre as Tabelas de um Banco de Dados, para verificar se estas estão corretamente projetadas. Embora existam 5 formas normais, na prática usamos um conjunto de 3 Formas Normais. </a:t>
            </a:r>
          </a:p>
          <a:p>
            <a:pPr algn="just">
              <a:buNone/>
            </a:pPr>
            <a:r>
              <a:rPr lang="pt-BR" dirty="0" smtClean="0"/>
              <a:t>	Normalmente após a aplicação das Regras de Normalização, algumas tabelas acabam sendo divididas em duas ou mais tabelas, o que no final gera um número maior de tabelas do que originalmente existia. </a:t>
            </a:r>
          </a:p>
          <a:p>
            <a:pPr algn="just">
              <a:buNone/>
            </a:pPr>
            <a:r>
              <a:rPr lang="pt-BR" dirty="0" smtClean="0"/>
              <a:t>	Este processo causa a simplificação dos atributos de uma tabela, colaborando significativamente para a estabilidade do modelo de dados, reduzindo-se consideravelmente as necessidades de manutenção</a:t>
            </a:r>
          </a:p>
          <a:p>
            <a:pPr algn="just"/>
            <a:endParaRPr lang="pt-BR" dirty="0"/>
          </a:p>
        </p:txBody>
      </p:sp>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Regras da Normalização</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nvPr>
        </p:nvGraphicFramePr>
        <p:xfrm>
          <a:off x="755577" y="1988841"/>
          <a:ext cx="7704855" cy="3600399"/>
        </p:xfrm>
        <a:graphic>
          <a:graphicData uri="http://schemas.openxmlformats.org/drawingml/2006/table">
            <a:tbl>
              <a:tblPr/>
              <a:tblGrid>
                <a:gridCol w="2568285"/>
                <a:gridCol w="2568285"/>
                <a:gridCol w="2568285"/>
              </a:tblGrid>
              <a:tr h="620659">
                <a:tc gridSpan="3">
                  <a:txBody>
                    <a:bodyPr/>
                    <a:lstStyle/>
                    <a:p>
                      <a:pPr algn="ctr">
                        <a:lnSpc>
                          <a:spcPct val="115000"/>
                        </a:lnSpc>
                        <a:spcAft>
                          <a:spcPts val="0"/>
                        </a:spcAft>
                      </a:pPr>
                      <a:r>
                        <a:rPr lang="pt-BR" sz="3200" b="1" dirty="0">
                          <a:latin typeface="Times New Roman"/>
                          <a:ea typeface="Times New Roman"/>
                          <a:cs typeface="Times New Roman"/>
                        </a:rPr>
                        <a:t>Cliente</a:t>
                      </a:r>
                      <a:endParaRPr lang="pt-BR" sz="28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r>
              <a:tr h="620659">
                <a:tc>
                  <a:txBody>
                    <a:bodyPr/>
                    <a:lstStyle/>
                    <a:p>
                      <a:pPr marL="0" algn="ctr" defTabSz="914400" rtl="0" eaLnBrk="1" latinLnBrk="0" hangingPunct="1">
                        <a:lnSpc>
                          <a:spcPct val="115000"/>
                        </a:lnSpc>
                        <a:spcAft>
                          <a:spcPts val="0"/>
                        </a:spcAft>
                      </a:pPr>
                      <a:r>
                        <a:rPr lang="pt-BR" sz="2400" b="1" kern="1200" dirty="0" err="1" smtClean="0">
                          <a:solidFill>
                            <a:schemeClr val="tx1"/>
                          </a:solidFill>
                          <a:latin typeface="Times New Roman"/>
                          <a:ea typeface="Times New Roman"/>
                          <a:cs typeface="Times New Roman"/>
                        </a:rPr>
                        <a:t>Codigo</a:t>
                      </a:r>
                      <a:r>
                        <a:rPr lang="pt-BR" sz="2400" b="1" kern="1200" dirty="0" smtClean="0">
                          <a:solidFill>
                            <a:schemeClr val="tx1"/>
                          </a:solidFill>
                          <a:latin typeface="Times New Roman"/>
                          <a:ea typeface="Times New Roman"/>
                          <a:cs typeface="Times New Roman"/>
                        </a:rPr>
                        <a:t>(PK)</a:t>
                      </a:r>
                      <a:endParaRPr lang="pt-BR" sz="2400" b="1" kern="1200" dirty="0">
                        <a:solidFill>
                          <a:schemeClr val="tx1"/>
                        </a:solidFill>
                        <a:latin typeface="Times New Roman"/>
                        <a:ea typeface="Times New Roman"/>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b="1" dirty="0">
                          <a:latin typeface="Times New Roman"/>
                          <a:ea typeface="Times New Roman"/>
                          <a:cs typeface="Times New Roman"/>
                        </a:rPr>
                        <a:t>Nome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b="1" dirty="0">
                          <a:latin typeface="Times New Roman"/>
                          <a:ea typeface="Times New Roman"/>
                          <a:cs typeface="Times New Roman"/>
                        </a:rPr>
                        <a:t>Telefone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05">
                <a:tc>
                  <a:txBody>
                    <a:bodyPr/>
                    <a:lstStyle/>
                    <a:p>
                      <a:pPr algn="ctr">
                        <a:lnSpc>
                          <a:spcPct val="115000"/>
                        </a:lnSpc>
                        <a:spcAft>
                          <a:spcPts val="0"/>
                        </a:spcAft>
                      </a:pPr>
                      <a:r>
                        <a:rPr lang="pt-BR" sz="2400" dirty="0">
                          <a:latin typeface="Times New Roman"/>
                          <a:ea typeface="Times New Roman"/>
                          <a:cs typeface="Times New Roman"/>
                        </a:rPr>
                        <a:t>123</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Rachel </a:t>
                      </a:r>
                      <a:r>
                        <a:rPr lang="pt-BR" sz="2400" dirty="0" smtClean="0">
                          <a:latin typeface="Times New Roman"/>
                          <a:ea typeface="Times New Roman"/>
                          <a:cs typeface="Times New Roman"/>
                        </a:rPr>
                        <a:t>Soares</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555-861-2025</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326">
                <a:tc>
                  <a:txBody>
                    <a:bodyPr/>
                    <a:lstStyle/>
                    <a:p>
                      <a:pPr algn="ctr">
                        <a:lnSpc>
                          <a:spcPct val="115000"/>
                        </a:lnSpc>
                        <a:spcAft>
                          <a:spcPts val="0"/>
                        </a:spcAft>
                      </a:pPr>
                      <a:r>
                        <a:rPr lang="pt-BR" sz="2400" dirty="0">
                          <a:latin typeface="Times New Roman"/>
                          <a:ea typeface="Times New Roman"/>
                          <a:cs typeface="Times New Roman"/>
                        </a:rPr>
                        <a:t>456</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James </a:t>
                      </a:r>
                      <a:r>
                        <a:rPr lang="pt-BR" sz="2400" dirty="0" smtClean="0">
                          <a:latin typeface="Times New Roman"/>
                          <a:ea typeface="Times New Roman"/>
                          <a:cs typeface="Times New Roman"/>
                        </a:rPr>
                        <a:t>Borges</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555-403-1659</a:t>
                      </a:r>
                      <a:br>
                        <a:rPr lang="pt-BR" sz="2400" dirty="0">
                          <a:latin typeface="Times New Roman"/>
                          <a:ea typeface="Times New Roman"/>
                          <a:cs typeface="Times New Roman"/>
                        </a:rPr>
                      </a:br>
                      <a:r>
                        <a:rPr lang="pt-BR" sz="2400" dirty="0">
                          <a:latin typeface="Times New Roman"/>
                          <a:ea typeface="Times New Roman"/>
                          <a:cs typeface="Times New Roman"/>
                        </a:rPr>
                        <a:t>555-776-4100</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850">
                <a:tc>
                  <a:txBody>
                    <a:bodyPr/>
                    <a:lstStyle/>
                    <a:p>
                      <a:pPr algn="ctr">
                        <a:lnSpc>
                          <a:spcPct val="115000"/>
                        </a:lnSpc>
                        <a:spcAft>
                          <a:spcPts val="0"/>
                        </a:spcAft>
                      </a:pPr>
                      <a:r>
                        <a:rPr lang="pt-BR" sz="2400" dirty="0">
                          <a:latin typeface="Times New Roman"/>
                          <a:ea typeface="Times New Roman"/>
                          <a:cs typeface="Times New Roman"/>
                        </a:rPr>
                        <a:t>789</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Maria Fernandez</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555-808-9633</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 não normalizada (ÑN)</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62500" lnSpcReduction="20000"/>
          </a:bodyPr>
          <a:lstStyle/>
          <a:p>
            <a:pPr algn="just">
              <a:buNone/>
            </a:pPr>
            <a:r>
              <a:rPr lang="pt-BR" dirty="0" smtClean="0"/>
              <a:t>	</a:t>
            </a:r>
            <a:r>
              <a:rPr lang="pt-BR" sz="5700" i="1" dirty="0" smtClean="0"/>
              <a:t>“Uma Tabela está na Primeira Forma Normal quando seus atributos não contém grupos de Repetição".</a:t>
            </a:r>
          </a:p>
          <a:p>
            <a:pPr algn="just">
              <a:buNone/>
            </a:pPr>
            <a:endParaRPr lang="pt-BR" dirty="0" smtClean="0"/>
          </a:p>
          <a:p>
            <a:pPr algn="just">
              <a:buNone/>
            </a:pPr>
            <a:endParaRPr lang="pt-BR" dirty="0" smtClean="0"/>
          </a:p>
          <a:p>
            <a:pPr algn="ctr">
              <a:buNone/>
            </a:pPr>
            <a:r>
              <a:rPr lang="pt-BR" sz="4000" u="sng" dirty="0" smtClean="0"/>
              <a:t>Resumo dos Procedimentos:</a:t>
            </a:r>
          </a:p>
          <a:p>
            <a:pPr marL="514350" indent="-514350" algn="just">
              <a:buFont typeface="+mj-lt"/>
              <a:buAutoNum type="alphaLcParenR"/>
            </a:pPr>
            <a:r>
              <a:rPr lang="pt-BR" sz="3400" dirty="0" smtClean="0"/>
              <a:t>Identificar a chave primária da entidade;</a:t>
            </a:r>
          </a:p>
          <a:p>
            <a:pPr marL="514350" indent="-514350" algn="just">
              <a:buFont typeface="+mj-lt"/>
              <a:buAutoNum type="alphaLcParenR"/>
            </a:pPr>
            <a:r>
              <a:rPr lang="pt-BR" sz="3400" dirty="0" smtClean="0"/>
              <a:t>Identificar o grupo repetitivo e excluí-lo da entidade;</a:t>
            </a:r>
          </a:p>
          <a:p>
            <a:pPr marL="514350" indent="-514350" algn="just">
              <a:buFont typeface="+mj-lt"/>
              <a:buAutoNum type="alphaLcParenR"/>
            </a:pPr>
            <a:r>
              <a:rPr lang="pt-BR" sz="3400" dirty="0" smtClean="0"/>
              <a:t>Criar uma nova entidade com a chave primária da entidade anterior e o grupo repetitivo.</a:t>
            </a:r>
            <a:endParaRPr lang="pt-BR" sz="2900" i="1" dirty="0"/>
          </a:p>
        </p:txBody>
      </p:sp>
      <p:sp>
        <p:nvSpPr>
          <p:cNvPr id="2" name="Título 1"/>
          <p:cNvSpPr>
            <a:spLocks noGrp="1"/>
          </p:cNvSpPr>
          <p:nvPr>
            <p:ph type="title"/>
          </p:nvPr>
        </p:nvSpPr>
        <p:spPr/>
        <p:txBody>
          <a:bodyPr/>
          <a:lstStyle/>
          <a:p>
            <a:r>
              <a:rPr lang="pt-BR" b="1" dirty="0" smtClean="0"/>
              <a:t>Primeira Forma Normal:</a:t>
            </a:r>
            <a:r>
              <a:rPr lang="pt-BR" dirty="0" smtClean="0"/>
              <a:t> </a:t>
            </a:r>
            <a:r>
              <a:rPr lang="pt-BR" b="1" dirty="0" smtClean="0"/>
              <a:t>(1FN)</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Tabelas na 1FN</a:t>
            </a:r>
            <a:endParaRPr lang="pt-BR" b="1" dirty="0">
              <a:effectLst>
                <a:outerShdw blurRad="38100" dist="38100" dir="2700000" algn="tl">
                  <a:srgbClr val="000000">
                    <a:alpha val="43137"/>
                  </a:srgbClr>
                </a:outerShdw>
              </a:effectLst>
            </a:endParaRPr>
          </a:p>
        </p:txBody>
      </p:sp>
      <p:graphicFrame>
        <p:nvGraphicFramePr>
          <p:cNvPr id="4" name="Tabela 3"/>
          <p:cNvGraphicFramePr>
            <a:graphicFrameLocks noGrp="1"/>
          </p:cNvGraphicFramePr>
          <p:nvPr/>
        </p:nvGraphicFramePr>
        <p:xfrm>
          <a:off x="899592" y="2060848"/>
          <a:ext cx="3168352" cy="2664295"/>
        </p:xfrm>
        <a:graphic>
          <a:graphicData uri="http://schemas.openxmlformats.org/drawingml/2006/table">
            <a:tbl>
              <a:tblPr/>
              <a:tblGrid>
                <a:gridCol w="1152128"/>
                <a:gridCol w="2016224"/>
              </a:tblGrid>
              <a:tr h="598903">
                <a:tc gridSpan="2">
                  <a:txBody>
                    <a:bodyPr/>
                    <a:lstStyle/>
                    <a:p>
                      <a:pPr algn="ctr">
                        <a:lnSpc>
                          <a:spcPct val="115000"/>
                        </a:lnSpc>
                        <a:spcAft>
                          <a:spcPts val="0"/>
                        </a:spcAft>
                      </a:pPr>
                      <a:r>
                        <a:rPr lang="pt-BR" sz="2000" b="1" dirty="0">
                          <a:latin typeface="Times New Roman"/>
                          <a:ea typeface="Times New Roman"/>
                          <a:cs typeface="Times New Roman"/>
                        </a:rPr>
                        <a:t>Cliente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516348">
                <a:tc>
                  <a:txBody>
                    <a:bodyPr/>
                    <a:lstStyle/>
                    <a:p>
                      <a:pPr algn="ctr">
                        <a:lnSpc>
                          <a:spcPct val="115000"/>
                        </a:lnSpc>
                        <a:spcAft>
                          <a:spcPts val="0"/>
                        </a:spcAft>
                      </a:pPr>
                      <a:r>
                        <a:rPr lang="pt-BR" sz="1600" b="1" dirty="0" err="1" smtClean="0">
                          <a:latin typeface="Times New Roman"/>
                          <a:ea typeface="Times New Roman"/>
                          <a:cs typeface="Times New Roman"/>
                        </a:rPr>
                        <a:t>Codigo</a:t>
                      </a:r>
                      <a:r>
                        <a:rPr lang="pt-BR" sz="1600" b="1" dirty="0" smtClean="0">
                          <a:latin typeface="Times New Roman"/>
                          <a:ea typeface="Times New Roman"/>
                          <a:cs typeface="Times New Roman"/>
                        </a:rPr>
                        <a:t>(PK)</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dirty="0">
                          <a:latin typeface="Times New Roman"/>
                          <a:ea typeface="Times New Roman"/>
                          <a:cs typeface="Times New Roman"/>
                        </a:rPr>
                        <a:t>Nome</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48">
                <a:tc>
                  <a:txBody>
                    <a:bodyPr/>
                    <a:lstStyle/>
                    <a:p>
                      <a:pPr algn="ctr">
                        <a:lnSpc>
                          <a:spcPct val="115000"/>
                        </a:lnSpc>
                        <a:spcAft>
                          <a:spcPts val="0"/>
                        </a:spcAft>
                      </a:pPr>
                      <a:r>
                        <a:rPr lang="pt-BR" sz="1600" dirty="0">
                          <a:latin typeface="Times New Roman"/>
                          <a:ea typeface="Times New Roman"/>
                          <a:cs typeface="Times New Roman"/>
                        </a:rPr>
                        <a:t>123</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Rachel </a:t>
                      </a:r>
                      <a:r>
                        <a:rPr lang="pt-BR" sz="1600" dirty="0" smtClean="0">
                          <a:latin typeface="Times New Roman"/>
                          <a:ea typeface="Times New Roman"/>
                          <a:cs typeface="Times New Roman"/>
                        </a:rPr>
                        <a:t>Soares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48">
                <a:tc>
                  <a:txBody>
                    <a:bodyPr/>
                    <a:lstStyle/>
                    <a:p>
                      <a:pPr algn="ctr">
                        <a:lnSpc>
                          <a:spcPct val="115000"/>
                        </a:lnSpc>
                        <a:spcAft>
                          <a:spcPts val="0"/>
                        </a:spcAft>
                      </a:pPr>
                      <a:r>
                        <a:rPr lang="pt-BR" sz="1600" dirty="0">
                          <a:latin typeface="Times New Roman"/>
                          <a:ea typeface="Times New Roman"/>
                          <a:cs typeface="Times New Roman"/>
                        </a:rPr>
                        <a:t>456</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James </a:t>
                      </a:r>
                      <a:r>
                        <a:rPr lang="pt-BR" sz="1600" dirty="0" smtClean="0">
                          <a:latin typeface="Times New Roman"/>
                          <a:ea typeface="Times New Roman"/>
                          <a:cs typeface="Times New Roman"/>
                        </a:rPr>
                        <a:t>Borges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48">
                <a:tc>
                  <a:txBody>
                    <a:bodyPr/>
                    <a:lstStyle/>
                    <a:p>
                      <a:pPr algn="ctr">
                        <a:lnSpc>
                          <a:spcPct val="115000"/>
                        </a:lnSpc>
                        <a:spcAft>
                          <a:spcPts val="0"/>
                        </a:spcAft>
                      </a:pPr>
                      <a:r>
                        <a:rPr lang="pt-BR" sz="1600" dirty="0">
                          <a:latin typeface="Times New Roman"/>
                          <a:ea typeface="Times New Roman"/>
                          <a:cs typeface="Times New Roman"/>
                        </a:rPr>
                        <a:t>789</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Maria Fernandez</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ela 4"/>
          <p:cNvGraphicFramePr>
            <a:graphicFrameLocks noGrp="1"/>
          </p:cNvGraphicFramePr>
          <p:nvPr/>
        </p:nvGraphicFramePr>
        <p:xfrm>
          <a:off x="5076056" y="1916832"/>
          <a:ext cx="3359696" cy="2808313"/>
        </p:xfrm>
        <a:graphic>
          <a:graphicData uri="http://schemas.openxmlformats.org/drawingml/2006/table">
            <a:tbl>
              <a:tblPr/>
              <a:tblGrid>
                <a:gridCol w="1679848"/>
                <a:gridCol w="1679848"/>
              </a:tblGrid>
              <a:tr h="555568">
                <a:tc gridSpan="2">
                  <a:txBody>
                    <a:bodyPr/>
                    <a:lstStyle/>
                    <a:p>
                      <a:pPr algn="ctr">
                        <a:lnSpc>
                          <a:spcPct val="115000"/>
                        </a:lnSpc>
                        <a:spcAft>
                          <a:spcPts val="0"/>
                        </a:spcAft>
                      </a:pPr>
                      <a:r>
                        <a:rPr lang="pt-BR" sz="2000" b="1" dirty="0">
                          <a:latin typeface="Times New Roman"/>
                          <a:ea typeface="Times New Roman"/>
                          <a:cs typeface="Times New Roman"/>
                        </a:rPr>
                        <a:t>Telefone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450549">
                <a:tc>
                  <a:txBody>
                    <a:bodyPr/>
                    <a:lstStyle/>
                    <a:p>
                      <a:pPr algn="ctr">
                        <a:lnSpc>
                          <a:spcPct val="115000"/>
                        </a:lnSpc>
                        <a:spcAft>
                          <a:spcPts val="0"/>
                        </a:spcAft>
                      </a:pPr>
                      <a:r>
                        <a:rPr lang="pt-BR" sz="1600" b="1" dirty="0" err="1" smtClean="0">
                          <a:latin typeface="Times New Roman"/>
                          <a:ea typeface="Times New Roman"/>
                          <a:cs typeface="Times New Roman"/>
                        </a:rPr>
                        <a:t>Codigo</a:t>
                      </a:r>
                      <a:r>
                        <a:rPr lang="pt-BR" sz="1600" b="1" dirty="0" smtClean="0">
                          <a:latin typeface="Times New Roman"/>
                          <a:ea typeface="Times New Roman"/>
                          <a:cs typeface="Times New Roman"/>
                        </a:rPr>
                        <a:t>(FK)</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a:latin typeface="Times New Roman"/>
                          <a:ea typeface="Times New Roman"/>
                          <a:cs typeface="Times New Roman"/>
                        </a:rPr>
                        <a:t>Telefone</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123</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555-861-2025</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456</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555-403-1659</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456</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555-776-4100</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789</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555-808-9633</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1052736"/>
            <a:ext cx="8363272" cy="5616624"/>
          </a:xfrm>
        </p:spPr>
        <p:txBody>
          <a:bodyPr>
            <a:normAutofit fontScale="92500" lnSpcReduction="20000"/>
          </a:bodyPr>
          <a:lstStyle/>
          <a:p>
            <a:pPr algn="just">
              <a:buNone/>
            </a:pPr>
            <a:r>
              <a:rPr lang="pt-BR" sz="2800" i="1" dirty="0" smtClean="0"/>
              <a:t>	“Ocorre quando a chave Primária é composta por mais de um campo. Neste caso, devemos observar se todos os campos que não fazem parte da chave dependem de todos os campos que compõem a chave. Se algum campo depender somente de parte da chave composta, então este campo deve pertencer a outra tabela”. </a:t>
            </a:r>
          </a:p>
          <a:p>
            <a:pPr algn="just">
              <a:buNone/>
            </a:pPr>
            <a:endParaRPr lang="pt-BR" sz="2800" i="1" dirty="0" smtClean="0"/>
          </a:p>
          <a:p>
            <a:pPr algn="ctr">
              <a:buNone/>
            </a:pPr>
            <a:r>
              <a:rPr lang="pt-BR" sz="2600" u="sng" dirty="0" smtClean="0"/>
              <a:t>Resumo dos Procedimentos:</a:t>
            </a:r>
          </a:p>
          <a:p>
            <a:pPr marL="514350" indent="-514350" algn="just">
              <a:buFont typeface="+mj-lt"/>
              <a:buAutoNum type="alphaLcParenR"/>
            </a:pPr>
            <a:r>
              <a:rPr lang="pt-BR" sz="2400" dirty="0" smtClean="0"/>
              <a:t>Identificar os atributos que </a:t>
            </a:r>
            <a:r>
              <a:rPr lang="pt-BR" sz="2400" u="sng" dirty="0" smtClean="0"/>
              <a:t>não</a:t>
            </a:r>
            <a:r>
              <a:rPr lang="pt-BR" sz="2400" dirty="0" smtClean="0"/>
              <a:t> são funcionalmente dependentes de toda a chave primária.</a:t>
            </a:r>
          </a:p>
          <a:p>
            <a:pPr marL="514350" indent="-514350" algn="just">
              <a:buFont typeface="+mj-lt"/>
              <a:buAutoNum type="alphaLcParenR"/>
            </a:pPr>
            <a:r>
              <a:rPr lang="pt-BR" sz="2400" dirty="0" smtClean="0"/>
              <a:t>Remover da entidade todos esses atributos identificados e criar uma nova entidade com eles.</a:t>
            </a:r>
          </a:p>
          <a:p>
            <a:pPr marL="514350" indent="-514350" algn="just">
              <a:buFont typeface="+mj-lt"/>
              <a:buAutoNum type="alphaLcParenR"/>
            </a:pPr>
            <a:r>
              <a:rPr lang="pt-BR" sz="2400" dirty="0" smtClean="0"/>
              <a:t>A chave primária da nova entidade será o atributo do qual os atributos removidos são funcionalmente dependentes.</a:t>
            </a:r>
          </a:p>
          <a:p>
            <a:pPr algn="just">
              <a:buNone/>
            </a:pPr>
            <a:endParaRPr lang="pt-BR" sz="2800" i="1" dirty="0" smtClean="0"/>
          </a:p>
          <a:p>
            <a:pPr algn="just">
              <a:buNone/>
            </a:pPr>
            <a:endParaRPr lang="pt-BR" sz="2800" i="1" dirty="0" smtClean="0"/>
          </a:p>
          <a:p>
            <a:pPr algn="just">
              <a:buNone/>
            </a:pPr>
            <a:endParaRPr lang="pt-BR" sz="2800" i="1" dirty="0" smtClean="0"/>
          </a:p>
          <a:p>
            <a:pPr algn="just">
              <a:buNone/>
            </a:pPr>
            <a:endParaRPr lang="pt-BR" sz="2800" i="1" dirty="0"/>
          </a:p>
        </p:txBody>
      </p:sp>
      <p:sp>
        <p:nvSpPr>
          <p:cNvPr id="2" name="Título 1"/>
          <p:cNvSpPr>
            <a:spLocks noGrp="1"/>
          </p:cNvSpPr>
          <p:nvPr>
            <p:ph type="title"/>
          </p:nvPr>
        </p:nvSpPr>
        <p:spPr>
          <a:xfrm>
            <a:off x="457200" y="-27384"/>
            <a:ext cx="8229600" cy="1143000"/>
          </a:xfrm>
        </p:spPr>
        <p:txBody>
          <a:bodyPr>
            <a:normAutofit/>
          </a:bodyPr>
          <a:lstStyle/>
          <a:p>
            <a:r>
              <a:rPr lang="pt-BR" b="1" dirty="0" smtClean="0">
                <a:effectLst>
                  <a:outerShdw blurRad="38100" dist="38100" dir="2700000" algn="tl">
                    <a:srgbClr val="000000">
                      <a:alpha val="43137"/>
                    </a:srgbClr>
                  </a:outerShdw>
                </a:effectLst>
              </a:rPr>
              <a:t>Segunda Forma Normal:</a:t>
            </a:r>
            <a:r>
              <a:rPr lang="pt-BR" dirty="0" smtClean="0">
                <a:effectLst>
                  <a:outerShdw blurRad="38100" dist="38100" dir="2700000" algn="tl">
                    <a:srgbClr val="000000">
                      <a:alpha val="43137"/>
                    </a:srgbClr>
                  </a:outerShdw>
                </a:effectLst>
              </a:rPr>
              <a:t> </a:t>
            </a:r>
            <a:r>
              <a:rPr lang="pt-BR" b="1" dirty="0" smtClean="0">
                <a:effectLst>
                  <a:outerShdw blurRad="38100" dist="38100" dir="2700000" algn="tl">
                    <a:srgbClr val="000000">
                      <a:alpha val="43137"/>
                    </a:srgbClr>
                  </a:outerShdw>
                </a:effectLst>
              </a:rPr>
              <a:t>(2FN)</a:t>
            </a:r>
            <a:endParaRPr lang="pt-BR"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p:cNvGraphicFramePr>
            <a:graphicFrameLocks noGrp="1"/>
          </p:cNvGraphicFramePr>
          <p:nvPr>
            <p:ph idx="1"/>
          </p:nvPr>
        </p:nvGraphicFramePr>
        <p:xfrm>
          <a:off x="446855" y="2348880"/>
          <a:ext cx="8229601" cy="2804160"/>
        </p:xfrm>
        <a:graphic>
          <a:graphicData uri="http://schemas.openxmlformats.org/drawingml/2006/table">
            <a:tbl>
              <a:tblPr firstRow="1" bandRow="1">
                <a:tableStyleId>{5C22544A-7EE6-4342-B048-85BDC9FD1C3A}</a:tableStyleId>
              </a:tblPr>
              <a:tblGrid>
                <a:gridCol w="2324945"/>
                <a:gridCol w="1789855"/>
                <a:gridCol w="1584176"/>
                <a:gridCol w="2530625"/>
              </a:tblGrid>
              <a:tr h="370840">
                <a:tc gridSpan="4">
                  <a:txBody>
                    <a:bodyPr/>
                    <a:lstStyle/>
                    <a:p>
                      <a:pPr algn="ctr"/>
                      <a:r>
                        <a:rPr lang="pt-BR" sz="3200" dirty="0" smtClean="0">
                          <a:solidFill>
                            <a:schemeClr val="tx1"/>
                          </a:solidFill>
                        </a:rPr>
                        <a:t>Cursos</a:t>
                      </a:r>
                      <a:endParaRPr lang="pt-BR"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b="1" dirty="0" err="1" smtClean="0">
                          <a:solidFill>
                            <a:schemeClr val="tx1"/>
                          </a:solidFill>
                          <a:effectLst>
                            <a:outerShdw blurRad="38100" dist="38100" dir="2700000" algn="tl">
                              <a:srgbClr val="000000">
                                <a:alpha val="43137"/>
                              </a:srgbClr>
                            </a:outerShdw>
                          </a:effectLst>
                        </a:rPr>
                        <a:t>Numero_Matricula</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b="1" dirty="0" err="1" smtClean="0">
                          <a:solidFill>
                            <a:schemeClr val="tx1"/>
                          </a:solidFill>
                          <a:effectLst>
                            <a:outerShdw blurRad="38100" dist="38100" dir="2700000" algn="tl">
                              <a:srgbClr val="000000">
                                <a:alpha val="43137"/>
                              </a:srgbClr>
                            </a:outerShdw>
                          </a:effectLst>
                        </a:rPr>
                        <a:t>Cod_Curso</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b="1" dirty="0" smtClean="0">
                          <a:solidFill>
                            <a:schemeClr val="tx1"/>
                          </a:solidFill>
                          <a:effectLst>
                            <a:outerShdw blurRad="38100" dist="38100" dir="2700000" algn="tl">
                              <a:srgbClr val="000000">
                                <a:alpha val="43137"/>
                              </a:srgbClr>
                            </a:outerShdw>
                          </a:effectLst>
                        </a:rPr>
                        <a:t>Avaliação</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b="1" dirty="0" err="1" smtClean="0">
                          <a:solidFill>
                            <a:schemeClr val="tx1"/>
                          </a:solidFill>
                          <a:effectLst>
                            <a:outerShdw blurRad="38100" dist="38100" dir="2700000" algn="tl">
                              <a:srgbClr val="000000">
                                <a:alpha val="43137"/>
                              </a:srgbClr>
                            </a:outerShdw>
                          </a:effectLst>
                        </a:rPr>
                        <a:t>Descricao_Curso</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dirty="0" smtClean="0">
                          <a:solidFill>
                            <a:schemeClr val="tx1"/>
                          </a:solidFill>
                        </a:rPr>
                        <a:t>001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Word Avançado</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dirty="0" smtClean="0">
                          <a:solidFill>
                            <a:schemeClr val="tx1"/>
                          </a:solidFill>
                        </a:rPr>
                        <a:t>010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Word</a:t>
                      </a:r>
                      <a:r>
                        <a:rPr lang="pt-BR" baseline="0" dirty="0" smtClean="0">
                          <a:solidFill>
                            <a:schemeClr val="tx1"/>
                          </a:solidFill>
                        </a:rPr>
                        <a:t> Avançado</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dirty="0" smtClean="0">
                          <a:solidFill>
                            <a:schemeClr val="tx1"/>
                          </a:solidFill>
                        </a:rPr>
                        <a:t>101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Excel</a:t>
                      </a:r>
                      <a:r>
                        <a:rPr lang="pt-BR" baseline="0" dirty="0" smtClean="0">
                          <a:solidFill>
                            <a:schemeClr val="tx1"/>
                          </a:solidFill>
                        </a:rPr>
                        <a:t> Avançado</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1680">
                <a:tc gridSpan="2">
                  <a:txBody>
                    <a:bodyPr/>
                    <a:lstStyle/>
                    <a:p>
                      <a:pPr algn="ctr"/>
                      <a:endParaRPr lang="pt-BR" dirty="0" smtClean="0">
                        <a:solidFill>
                          <a:schemeClr val="tx1"/>
                        </a:solidFill>
                      </a:endParaRPr>
                    </a:p>
                    <a:p>
                      <a:pPr algn="ctr"/>
                      <a:r>
                        <a:rPr lang="pt-BR" dirty="0" smtClean="0">
                          <a:solidFill>
                            <a:schemeClr val="tx1"/>
                          </a:solidFill>
                        </a:rPr>
                        <a:t>(PK)</a:t>
                      </a:r>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Título 1"/>
          <p:cNvSpPr>
            <a:spLocks noGrp="1"/>
          </p:cNvSpPr>
          <p:nvPr>
            <p:ph type="title"/>
          </p:nvPr>
        </p:nvSpPr>
        <p:spPr>
          <a:xfrm>
            <a:off x="457200" y="485800"/>
            <a:ext cx="8229600" cy="1143000"/>
          </a:xfrm>
        </p:spPr>
        <p:txBody>
          <a:bodyPr>
            <a:noAutofit/>
          </a:bodyPr>
          <a:lstStyle/>
          <a:p>
            <a:r>
              <a:rPr lang="pt-BR" sz="2400" b="1" dirty="0" smtClean="0">
                <a:effectLst>
                  <a:outerShdw blurRad="38100" dist="38100" dir="2700000" algn="tl">
                    <a:srgbClr val="000000">
                      <a:alpha val="43137"/>
                    </a:srgbClr>
                  </a:outerShdw>
                </a:effectLst>
              </a:rPr>
              <a:t>Tabela com chave composta – Não está na 2FN</a:t>
            </a:r>
            <a:endParaRPr lang="pt-BR" sz="2400" b="1" dirty="0">
              <a:effectLst>
                <a:outerShdw blurRad="38100" dist="38100" dir="2700000" algn="tl">
                  <a:srgbClr val="000000">
                    <a:alpha val="43137"/>
                  </a:srgbClr>
                </a:outerShdw>
              </a:effectLst>
            </a:endParaRPr>
          </a:p>
        </p:txBody>
      </p:sp>
      <p:sp>
        <p:nvSpPr>
          <p:cNvPr id="7" name="Chave direita 6"/>
          <p:cNvSpPr/>
          <p:nvPr/>
        </p:nvSpPr>
        <p:spPr>
          <a:xfrm rot="5400000">
            <a:off x="2321750" y="3014954"/>
            <a:ext cx="252028" cy="3240360"/>
          </a:xfrm>
          <a:prstGeom prst="rightBrace">
            <a:avLst>
              <a:gd name="adj1" fmla="val 5281"/>
              <a:gd name="adj2" fmla="val 495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CaixaDeTexto 4"/>
          <p:cNvSpPr txBox="1"/>
          <p:nvPr/>
        </p:nvSpPr>
        <p:spPr>
          <a:xfrm>
            <a:off x="2555776" y="5939988"/>
            <a:ext cx="5623206" cy="369332"/>
          </a:xfrm>
          <a:prstGeom prst="rect">
            <a:avLst/>
          </a:prstGeom>
          <a:noFill/>
        </p:spPr>
        <p:txBody>
          <a:bodyPr wrap="none" rtlCol="0">
            <a:spAutoFit/>
          </a:bodyPr>
          <a:lstStyle/>
          <a:p>
            <a:r>
              <a:rPr lang="pt-BR" b="1" dirty="0" smtClean="0"/>
              <a:t>Chave primária Composta: </a:t>
            </a:r>
            <a:r>
              <a:rPr lang="pt-BR" dirty="0" err="1" smtClean="0"/>
              <a:t>Numero_Matricula</a:t>
            </a:r>
            <a:r>
              <a:rPr lang="pt-BR" dirty="0" smtClean="0"/>
              <a:t>, </a:t>
            </a:r>
            <a:r>
              <a:rPr lang="pt-BR" dirty="0" err="1" smtClean="0"/>
              <a:t>Cod_Curso</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TotalTime>
  <Words>342</Words>
  <Application>Microsoft Office PowerPoint</Application>
  <PresentationFormat>Apresentação na tela (4:3)</PresentationFormat>
  <Paragraphs>177</Paragraphs>
  <Slides>15</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15</vt:i4>
      </vt:variant>
    </vt:vector>
  </HeadingPairs>
  <TitlesOfParts>
    <vt:vector size="23" baseType="lpstr">
      <vt:lpstr>Arial</vt:lpstr>
      <vt:lpstr>Calibri</vt:lpstr>
      <vt:lpstr>Lucida Sans Unicode</vt:lpstr>
      <vt:lpstr>Times New Roman</vt:lpstr>
      <vt:lpstr>Verdana</vt:lpstr>
      <vt:lpstr>Wingdings 2</vt:lpstr>
      <vt:lpstr>Wingdings 3</vt:lpstr>
      <vt:lpstr>Concurso</vt:lpstr>
      <vt:lpstr>Normalização</vt:lpstr>
      <vt:lpstr>Qual o objetivo da normalização?</vt:lpstr>
      <vt:lpstr>Para que normalizar?</vt:lpstr>
      <vt:lpstr>Regras da Normalização</vt:lpstr>
      <vt:lpstr>Tabela não normalizada (ÑN)</vt:lpstr>
      <vt:lpstr>Primeira Forma Normal: (1FN)</vt:lpstr>
      <vt:lpstr>Tabelas na 1FN</vt:lpstr>
      <vt:lpstr>Segunda Forma Normal: (2FN)</vt:lpstr>
      <vt:lpstr>Tabela com chave composta – Não está na 2FN</vt:lpstr>
      <vt:lpstr>Tabelas na 2FN</vt:lpstr>
      <vt:lpstr>Terceira Forma Normal: (3FN) </vt:lpstr>
      <vt:lpstr>Tabela na 2FN que não atende a 3FN</vt:lpstr>
      <vt:lpstr>Tabelas na 3FN</vt:lpstr>
      <vt:lpstr>Resultados esperados após a Normalização</vt:lpstr>
      <vt:lpstr>Exemplo de M.E.R.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dc:title>
  <dc:creator>Professor</dc:creator>
  <cp:lastModifiedBy>Aluno</cp:lastModifiedBy>
  <cp:revision>20</cp:revision>
  <dcterms:created xsi:type="dcterms:W3CDTF">2012-02-18T15:41:34Z</dcterms:created>
  <dcterms:modified xsi:type="dcterms:W3CDTF">2019-04-11T00:56:12Z</dcterms:modified>
</cp:coreProperties>
</file>