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60" r:id="rId3"/>
    <p:sldId id="259" r:id="rId4"/>
    <p:sldId id="266" r:id="rId5"/>
    <p:sldId id="265" r:id="rId6"/>
    <p:sldId id="297" r:id="rId7"/>
    <p:sldId id="264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58" r:id="rId16"/>
    <p:sldId id="261" r:id="rId17"/>
    <p:sldId id="262" r:id="rId18"/>
    <p:sldId id="26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1" r:id="rId31"/>
    <p:sldId id="294" r:id="rId32"/>
    <p:sldId id="293" r:id="rId33"/>
    <p:sldId id="295" r:id="rId34"/>
    <p:sldId id="296" r:id="rId35"/>
    <p:sldId id="301" r:id="rId36"/>
    <p:sldId id="288" r:id="rId37"/>
    <p:sldId id="298" r:id="rId38"/>
    <p:sldId id="299" r:id="rId39"/>
    <p:sldId id="300" r:id="rId40"/>
    <p:sldId id="27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0D3F-8AB6-49FF-A06C-D34F0D849AA7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1715F-9EC7-4675-BA87-137A5EF27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24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1715F-9EC7-4675-BA87-137A5EF27EE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52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1715F-9EC7-4675-BA87-137A5EF27EE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15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1715F-9EC7-4675-BA87-137A5EF27EE1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41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1715F-9EC7-4675-BA87-137A5EF27EE1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17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 Síntese de Sinais de Voz pelo Processo AR(</a:t>
            </a:r>
            <a:r>
              <a:rPr lang="pt-BR" i="1" dirty="0"/>
              <a:t>p</a:t>
            </a:r>
            <a:r>
              <a:rPr lang="pt-BR" dirty="0"/>
              <a:t>)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Aluno: Victor Eduardo Alves da Silva Carvalho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23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ffectLst/>
              </a:rPr>
              <a:t>Histogramas de sinal dos intervalos silábicos no </a:t>
            </a:r>
            <a:r>
              <a:rPr lang="pt-BR" dirty="0" smtClean="0">
                <a:effectLst/>
              </a:rPr>
              <a:t>2° </a:t>
            </a:r>
            <a:r>
              <a:rPr lang="pt-BR" dirty="0">
                <a:effectLst/>
              </a:rPr>
              <a:t>nome </a:t>
            </a:r>
            <a:r>
              <a:rPr lang="pt-BR" dirty="0" smtClean="0">
                <a:effectLst/>
              </a:rPr>
              <a:t>1° sílaba </a:t>
            </a:r>
            <a:r>
              <a:rPr lang="pt-BR" dirty="0">
                <a:effectLst/>
              </a:rPr>
              <a:t>são visíveis na </a:t>
            </a:r>
            <a:r>
              <a:rPr lang="pt-BR" dirty="0" smtClean="0">
                <a:effectLst/>
              </a:rPr>
              <a:t>Fig.6.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41411" y="6451600"/>
            <a:ext cx="99837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6: histogramas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formados a partir  de trechos de 20ms do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segundo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nome segunda sílaba.</a:t>
            </a:r>
          </a:p>
          <a:p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Espaço Reservado para Conteúdo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611" y="2336800"/>
            <a:ext cx="990338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ffectLst/>
              </a:rPr>
              <a:t>Histogramas de sinal dos intervalos silábicos no </a:t>
            </a:r>
            <a:r>
              <a:rPr lang="pt-BR" dirty="0" smtClean="0">
                <a:effectLst/>
              </a:rPr>
              <a:t>2° </a:t>
            </a:r>
            <a:r>
              <a:rPr lang="pt-BR" dirty="0">
                <a:effectLst/>
              </a:rPr>
              <a:t>nome </a:t>
            </a:r>
            <a:r>
              <a:rPr lang="pt-BR" dirty="0" smtClean="0">
                <a:effectLst/>
              </a:rPr>
              <a:t>2° </a:t>
            </a:r>
            <a:r>
              <a:rPr lang="pt-BR" dirty="0">
                <a:effectLst/>
              </a:rPr>
              <a:t>sílaba são visíveis na </a:t>
            </a:r>
            <a:r>
              <a:rPr lang="pt-BR" dirty="0" smtClean="0">
                <a:effectLst/>
              </a:rPr>
              <a:t>Fig.7.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41411" y="6451600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7: histogramas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formados a partir  de trechos de 20ms do segundo nome segunda sílaba.</a:t>
            </a:r>
          </a:p>
        </p:txBody>
      </p:sp>
      <p:pic>
        <p:nvPicPr>
          <p:cNvPr id="9" name="Espaço Reservado para Conteúdo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680" y="2281382"/>
            <a:ext cx="10048519" cy="41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>
                <a:effectLst/>
              </a:rPr>
              <a:t>Os gráficos da densidade espectral de potência para cada sílaba são </a:t>
            </a:r>
            <a:r>
              <a:rPr lang="pt-BR" dirty="0">
                <a:effectLst/>
              </a:rPr>
              <a:t>visíveis na </a:t>
            </a:r>
            <a:r>
              <a:rPr lang="pt-BR" dirty="0" smtClean="0">
                <a:effectLst/>
              </a:rPr>
              <a:t>Fig.8(gráficos não </a:t>
            </a:r>
            <a:r>
              <a:rPr lang="pt-BR" dirty="0" err="1" smtClean="0">
                <a:effectLst/>
              </a:rPr>
              <a:t>logarítmos</a:t>
            </a:r>
            <a:r>
              <a:rPr lang="pt-BR" dirty="0" smtClean="0">
                <a:effectLst/>
              </a:rPr>
              <a:t>) para p=12.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41411" y="6451600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8: gráfico das densidades espectrais de potência correspondentes as sílabas(sem aplicação do log).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286000"/>
            <a:ext cx="9908441" cy="4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effectLst/>
              </a:rPr>
              <a:t>Os gráficos da densidade espectral de potência para cada sílaba são </a:t>
            </a:r>
            <a:r>
              <a:rPr lang="pt-BR" dirty="0">
                <a:effectLst/>
              </a:rPr>
              <a:t>visíveis na </a:t>
            </a:r>
            <a:r>
              <a:rPr lang="pt-BR" dirty="0" smtClean="0">
                <a:effectLst/>
              </a:rPr>
              <a:t>Fig.9(gráficos com 10*log10) para p=12.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41411" y="6451600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9: gráfico das densidades espectrais de potência correspondentes as sílabas(com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aplicação do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log).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2275840"/>
            <a:ext cx="9906000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1772711"/>
          </a:xfrm>
        </p:spPr>
        <p:txBody>
          <a:bodyPr/>
          <a:lstStyle/>
          <a:p>
            <a:pPr algn="just"/>
            <a:r>
              <a:rPr lang="pt-BR" dirty="0" smtClean="0">
                <a:effectLst/>
              </a:rPr>
              <a:t>Coeficientes de correlação </a:t>
            </a:r>
            <a:r>
              <a:rPr lang="pt-BR" i="1" dirty="0" smtClean="0">
                <a:effectLst/>
              </a:rPr>
              <a:t>a[k] </a:t>
            </a:r>
            <a:r>
              <a:rPr lang="pt-BR" dirty="0" smtClean="0">
                <a:effectLst/>
              </a:rPr>
              <a:t>e a variância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cap="none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pt-BR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i="1" dirty="0" smtClean="0">
                <a:effectLst/>
              </a:rPr>
              <a:t> </a:t>
            </a:r>
            <a:r>
              <a:rPr lang="pt-BR" dirty="0" smtClean="0">
                <a:effectLst/>
              </a:rPr>
              <a:t>para cada sílaba (onde p=12) são </a:t>
            </a:r>
            <a:r>
              <a:rPr lang="pt-BR" dirty="0">
                <a:effectLst/>
              </a:rPr>
              <a:t>visíveis na </a:t>
            </a:r>
            <a:r>
              <a:rPr lang="pt-BR" dirty="0" smtClean="0">
                <a:effectLst/>
              </a:rPr>
              <a:t>TABELA 2.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02518" y="2382311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2: Coeficientes </a:t>
            </a:r>
            <a:r>
              <a:rPr lang="pt-BR" sz="1500" i="1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a[k]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calculados para p=12. (matriz de </a:t>
            </a:r>
            <a:r>
              <a:rPr lang="pt-BR" sz="1500" cap="small" dirty="0" err="1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autocorrelação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de dimensão 12).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166779"/>
              </p:ext>
            </p:extLst>
          </p:nvPr>
        </p:nvGraphicFramePr>
        <p:xfrm>
          <a:off x="1141413" y="2705476"/>
          <a:ext cx="9906002" cy="3014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7084">
                  <a:extLst>
                    <a:ext uri="{9D8B030D-6E8A-4147-A177-3AD203B41FA5}">
                      <a16:colId xmlns:a16="http://schemas.microsoft.com/office/drawing/2014/main" val="1698996850"/>
                    </a:ext>
                  </a:extLst>
                </a:gridCol>
                <a:gridCol w="2475917">
                  <a:extLst>
                    <a:ext uri="{9D8B030D-6E8A-4147-A177-3AD203B41FA5}">
                      <a16:colId xmlns:a16="http://schemas.microsoft.com/office/drawing/2014/main" val="388084861"/>
                    </a:ext>
                  </a:extLst>
                </a:gridCol>
                <a:gridCol w="2475917">
                  <a:extLst>
                    <a:ext uri="{9D8B030D-6E8A-4147-A177-3AD203B41FA5}">
                      <a16:colId xmlns:a16="http://schemas.microsoft.com/office/drawing/2014/main" val="435075492"/>
                    </a:ext>
                  </a:extLst>
                </a:gridCol>
                <a:gridCol w="2477084">
                  <a:extLst>
                    <a:ext uri="{9D8B030D-6E8A-4147-A177-3AD203B41FA5}">
                      <a16:colId xmlns:a16="http://schemas.microsoft.com/office/drawing/2014/main" val="2723817336"/>
                    </a:ext>
                  </a:extLst>
                </a:gridCol>
              </a:tblGrid>
              <a:tr h="205516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1° nome 1°sílaba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1° nome 2°sílaba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2° nome 1°sílaba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2° nome 2°sílaba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972647"/>
                  </a:ext>
                </a:extLst>
              </a:tr>
              <a:tr h="226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a[1]=</a:t>
                      </a:r>
                      <a:r>
                        <a:rPr lang="pt-BR" sz="1100" dirty="0">
                          <a:effectLst/>
                        </a:rPr>
                        <a:t> </a:t>
                      </a:r>
                      <a:r>
                        <a:rPr lang="pt-BR" sz="1000" dirty="0">
                          <a:effectLst/>
                        </a:rPr>
                        <a:t>0.2943861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a[1]=0.0289495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a[1]= 0.2003328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a[1]= 0.01656503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1398001"/>
                  </a:ext>
                </a:extLst>
              </a:tr>
              <a:tr h="226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a[2]= 0.0871436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a[2]= -0.0494359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a[2]= 0.0178037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a[2]= -0.03287691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4044952"/>
                  </a:ext>
                </a:extLst>
              </a:tr>
              <a:tr h="226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a[3]= 0.1423291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a[3]= 0.0356021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a[3]=  0.0667688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a[3]=  0.03112057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4517986"/>
                  </a:ext>
                </a:extLst>
              </a:tr>
              <a:tr h="226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a[4]= 0.0188484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a[4]= -0.0338777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a[4]= -0.0528967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a[4]= -0.02653484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9549841"/>
                  </a:ext>
                </a:extLst>
              </a:tr>
              <a:tr h="226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a[5]= 0.0958759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a[5]= 0.0328008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a[5]= 0.0290894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a[5]=   0.02040784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2774014"/>
                  </a:ext>
                </a:extLst>
              </a:tr>
              <a:tr h="2530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a[6]= 0.0149703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a[6]= -0.0163806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a[6]= -0.0514993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a[6]=  -0.01383465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281198"/>
                  </a:ext>
                </a:extLst>
              </a:tr>
              <a:tr h="226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a[7]= 0.0491512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a[7]= 0.0176686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a[7]= -0.0100170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a[7]= 0.01150718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3650850"/>
                  </a:ext>
                </a:extLst>
              </a:tr>
              <a:tr h="226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a[8]= -0.0027874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a[8]= -0.0234756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a[8]= -0.0661389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a[8]= -0.01422713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7196695"/>
                  </a:ext>
                </a:extLst>
              </a:tr>
              <a:tr h="226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a[9]= 0.0684742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a[9]=0.0196732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a[9]= 0.0058655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a[9]= 0.01686929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116171"/>
                  </a:ext>
                </a:extLst>
              </a:tr>
              <a:tr h="259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a[10]= 0.0289745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a[10]= -0.0288007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a[10]=-0.0222053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a[10]= -0.02004491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400661"/>
                  </a:ext>
                </a:extLst>
              </a:tr>
              <a:tr h="253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a[11]= 0.1192631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a[11]= 0.0266478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a[11]= 0.0736627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a[11]=  0.01270054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4704920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a[12]= 0.0692051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a[12]= -0.0061919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a[12]=  0.0366793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a[12]=  -0.00091688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082552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373746"/>
              </p:ext>
            </p:extLst>
          </p:nvPr>
        </p:nvGraphicFramePr>
        <p:xfrm>
          <a:off x="1102518" y="6159395"/>
          <a:ext cx="9983788" cy="358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6535">
                  <a:extLst>
                    <a:ext uri="{9D8B030D-6E8A-4147-A177-3AD203B41FA5}">
                      <a16:colId xmlns:a16="http://schemas.microsoft.com/office/drawing/2014/main" val="1152160907"/>
                    </a:ext>
                  </a:extLst>
                </a:gridCol>
                <a:gridCol w="2495359">
                  <a:extLst>
                    <a:ext uri="{9D8B030D-6E8A-4147-A177-3AD203B41FA5}">
                      <a16:colId xmlns:a16="http://schemas.microsoft.com/office/drawing/2014/main" val="2632331394"/>
                    </a:ext>
                  </a:extLst>
                </a:gridCol>
                <a:gridCol w="2495359">
                  <a:extLst>
                    <a:ext uri="{9D8B030D-6E8A-4147-A177-3AD203B41FA5}">
                      <a16:colId xmlns:a16="http://schemas.microsoft.com/office/drawing/2014/main" val="2630809208"/>
                    </a:ext>
                  </a:extLst>
                </a:gridCol>
                <a:gridCol w="2496535">
                  <a:extLst>
                    <a:ext uri="{9D8B030D-6E8A-4147-A177-3AD203B41FA5}">
                      <a16:colId xmlns:a16="http://schemas.microsoft.com/office/drawing/2014/main" val="2709595099"/>
                    </a:ext>
                  </a:extLst>
                </a:gridCol>
              </a:tblGrid>
              <a:tr h="153843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1° nome 1°sílaba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1° nome 2°sílaba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2° nome 1°sílaba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2° nome 2°sílaba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2685989"/>
                  </a:ext>
                </a:extLst>
              </a:tr>
              <a:tr h="169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0.00000019897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0.00047364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0.0000049059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0.0035237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852584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1842763" y="5836229"/>
            <a:ext cx="85032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Tabela 3: Variâncias </a:t>
            </a:r>
            <a:r>
              <a:rPr lang="pt-BR" sz="1500" i="1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500" i="1" dirty="0" smtClean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pt-BR" sz="15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15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calculados para p=12. (matriz de </a:t>
            </a:r>
            <a:r>
              <a:rPr lang="pt-BR" sz="1500" cap="small" dirty="0" err="1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autocorrelação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de dimensão 12).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7" y="596850"/>
            <a:ext cx="5223422" cy="292158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819" y="3539974"/>
            <a:ext cx="4969946" cy="28470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239" y="596850"/>
            <a:ext cx="4973525" cy="293637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817" y="3526835"/>
            <a:ext cx="5226491" cy="286857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204670" y="6387006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10: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p=12, 14,16,18, gráfico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das </a:t>
            </a:r>
            <a:r>
              <a:rPr lang="pt-BR" sz="1500" cap="small" dirty="0" err="1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DEP’s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1° sílaba do 1° nome(aplicação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log).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962984" y="110836"/>
            <a:ext cx="8460510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500" dirty="0" err="1" smtClean="0">
                <a:effectLst/>
              </a:rPr>
              <a:t>Periodograma</a:t>
            </a:r>
            <a:r>
              <a:rPr lang="pt-BR" sz="2500" dirty="0" smtClean="0">
                <a:effectLst/>
              </a:rPr>
              <a:t> = vermelho e processo ar=azul.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4669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99" y="551889"/>
            <a:ext cx="5451223" cy="299487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824" y="556437"/>
            <a:ext cx="5674621" cy="299032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09" y="3546761"/>
            <a:ext cx="5437013" cy="29556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822" y="3546761"/>
            <a:ext cx="5660413" cy="295563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097229" y="6442465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11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p=12, 14, 16,18,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gráfico das </a:t>
            </a:r>
            <a:r>
              <a:rPr lang="pt-BR" sz="1500" cap="small" dirty="0" err="1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DEP’s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2° sílaba do 1° nome (aplicação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log).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871774" y="47379"/>
            <a:ext cx="8434698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500" dirty="0" err="1" smtClean="0">
                <a:effectLst/>
              </a:rPr>
              <a:t>Periodograma</a:t>
            </a:r>
            <a:r>
              <a:rPr lang="pt-BR" sz="2500" dirty="0" smtClean="0">
                <a:effectLst/>
              </a:rPr>
              <a:t> = vermelho e processo ar=azul.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5259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8720" y="609601"/>
            <a:ext cx="8676222" cy="320040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73" y="588348"/>
            <a:ext cx="5243257" cy="295841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30" y="588348"/>
            <a:ext cx="5145809" cy="29549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33" y="3543300"/>
            <a:ext cx="5246397" cy="282055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607" y="3543299"/>
            <a:ext cx="5177032" cy="282055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124936" y="6363854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12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p=12, 14,16, 18,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gráfico das </a:t>
            </a:r>
            <a:r>
              <a:rPr lang="pt-BR" sz="1500" cap="small" dirty="0" err="1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DEP’s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da 1° sílaba do 2° nome (aplicação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log).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899481" y="166255"/>
            <a:ext cx="8434698" cy="4433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500" dirty="0" err="1" smtClean="0">
                <a:effectLst/>
              </a:rPr>
              <a:t>Periodograma</a:t>
            </a:r>
            <a:r>
              <a:rPr lang="pt-BR" sz="2500" dirty="0" smtClean="0">
                <a:effectLst/>
              </a:rPr>
              <a:t> = vermelho e processo ar=azul.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8525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10" y="476499"/>
            <a:ext cx="5321609" cy="28856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920" y="476500"/>
            <a:ext cx="5363124" cy="288568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11" y="3362190"/>
            <a:ext cx="5321611" cy="284760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921" y="3362189"/>
            <a:ext cx="5363123" cy="284760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097229" y="6209792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13: p=12,14,16,18,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gráfico </a:t>
            </a:r>
            <a:r>
              <a:rPr lang="pt-BR" sz="1500" cap="small" dirty="0" err="1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DEP’s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da 2°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sílaba do 2° nome (aplicação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log).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871774" y="-36945"/>
            <a:ext cx="8434698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500" dirty="0" err="1" smtClean="0">
                <a:effectLst/>
              </a:rPr>
              <a:t>Periodograma</a:t>
            </a:r>
            <a:r>
              <a:rPr lang="pt-BR" sz="2500" dirty="0" smtClean="0">
                <a:effectLst/>
              </a:rPr>
              <a:t> = vermelho e processo ar=azul.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0071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097229" y="6209792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14: p=12, 14, 16, 18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gráfico das densidades espectrais de potência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°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sílaba do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1° nome.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871774" y="-36945"/>
            <a:ext cx="8434698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500" dirty="0" err="1" smtClean="0">
                <a:effectLst/>
              </a:rPr>
              <a:t>Periodograma</a:t>
            </a:r>
            <a:r>
              <a:rPr lang="pt-BR" sz="2500" dirty="0" smtClean="0">
                <a:effectLst/>
              </a:rPr>
              <a:t> = vermelho e processo ar=azul.</a:t>
            </a:r>
            <a:endParaRPr lang="pt-BR" sz="2500" dirty="0"/>
          </a:p>
        </p:txBody>
      </p:sp>
      <p:pic>
        <p:nvPicPr>
          <p:cNvPr id="12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310" y="457435"/>
            <a:ext cx="5321611" cy="290475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41" y="3363645"/>
            <a:ext cx="5327080" cy="291398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921" y="457435"/>
            <a:ext cx="5274923" cy="29154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920" y="3374338"/>
            <a:ext cx="5274923" cy="290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Procedimento Experimental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Após a gravação dos nomes </a:t>
            </a:r>
            <a:r>
              <a:rPr lang="pt-BR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utilizando o gravador de voz do Windows foi </a:t>
            </a:r>
            <a:r>
              <a:rPr lang="pt-B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realizado a extração silábica dos </a:t>
            </a:r>
            <a:r>
              <a:rPr lang="pt-BR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áudios através do software </a:t>
            </a:r>
            <a:r>
              <a:rPr lang="pt-BR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mp3cut</a:t>
            </a:r>
            <a:r>
              <a:rPr lang="pt-BR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então é feita a medição da duração dos mesmos, assim como pode ser observado na </a:t>
            </a:r>
            <a:r>
              <a:rPr lang="pt-BR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Fig.1 e Fig.2.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097229" y="6209792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15: p=12, 14, 16, 18 ,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gráfico das densidades espectrais de potência da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1°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sílaba do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1° nome.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871774" y="-36945"/>
            <a:ext cx="8434698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500" dirty="0" err="1" smtClean="0">
                <a:effectLst/>
              </a:rPr>
              <a:t>Periodograma</a:t>
            </a:r>
            <a:r>
              <a:rPr lang="pt-BR" sz="2500" dirty="0" smtClean="0">
                <a:effectLst/>
              </a:rPr>
              <a:t> = vermelho e processo ar=azul.</a:t>
            </a:r>
            <a:endParaRPr lang="pt-BR" sz="25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11" y="476500"/>
            <a:ext cx="5307710" cy="290669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1" y="3383194"/>
            <a:ext cx="5301813" cy="282659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920" y="472964"/>
            <a:ext cx="5363124" cy="287891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123" y="3351874"/>
            <a:ext cx="5382921" cy="28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097229" y="6209792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16: p=12, 14, 16, 18 ,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gráfico das densidades espectrais de potência da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1°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sílaba do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1° nome.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871774" y="-36945"/>
            <a:ext cx="8434698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500" dirty="0" err="1" smtClean="0">
                <a:effectLst/>
              </a:rPr>
              <a:t>Periodograma</a:t>
            </a:r>
            <a:r>
              <a:rPr lang="pt-BR" sz="2500" dirty="0" smtClean="0">
                <a:effectLst/>
              </a:rPr>
              <a:t> = vermelho e processo ar=azul.</a:t>
            </a:r>
            <a:endParaRPr lang="pt-BR" sz="25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11" y="577160"/>
            <a:ext cx="5321611" cy="281747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2" y="3383193"/>
            <a:ext cx="5321610" cy="282069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921" y="573935"/>
            <a:ext cx="5363123" cy="28092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920" y="3377289"/>
            <a:ext cx="5363124" cy="28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097229" y="6209792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17: p=12, 14, 16, 18 ,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gráfico das densidades espectrais de potência da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1°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sílaba do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1° nome.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871774" y="-36945"/>
            <a:ext cx="8434698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500" dirty="0" err="1" smtClean="0">
                <a:effectLst/>
              </a:rPr>
              <a:t>Periodograma</a:t>
            </a:r>
            <a:r>
              <a:rPr lang="pt-BR" sz="2500" dirty="0" smtClean="0">
                <a:effectLst/>
              </a:rPr>
              <a:t> = vermelho e processo ar=azul.</a:t>
            </a:r>
            <a:endParaRPr lang="pt-BR" sz="25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10" y="443345"/>
            <a:ext cx="5321610" cy="291884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1" y="3363644"/>
            <a:ext cx="5321610" cy="283691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920" y="441429"/>
            <a:ext cx="5363124" cy="29314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920" y="3374335"/>
            <a:ext cx="5363124" cy="28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097229" y="6209792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18: p=12, 14, 16,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18,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gráfico das densidades espectrais de potência da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°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sílaba do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1° nome.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871774" y="-36945"/>
            <a:ext cx="8434698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500" dirty="0" err="1" smtClean="0">
                <a:effectLst/>
              </a:rPr>
              <a:t>Periodograma</a:t>
            </a:r>
            <a:r>
              <a:rPr lang="pt-BR" sz="2500" dirty="0" smtClean="0">
                <a:effectLst/>
              </a:rPr>
              <a:t> = vermelho e processo ar=azul.</a:t>
            </a:r>
            <a:endParaRPr lang="pt-BR" sz="25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10" y="441943"/>
            <a:ext cx="5321609" cy="29309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0" y="3372879"/>
            <a:ext cx="5321609" cy="283438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918" y="441943"/>
            <a:ext cx="5363125" cy="293220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917" y="3370347"/>
            <a:ext cx="5363126" cy="283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097229" y="6199337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19: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p=12, 14, 16,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18,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gráfico das densidades espectrais de potência da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°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sílaba do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1° nome.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871774" y="-36945"/>
            <a:ext cx="8434698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500" dirty="0" err="1" smtClean="0">
                <a:effectLst/>
              </a:rPr>
              <a:t>Periodograma</a:t>
            </a:r>
            <a:r>
              <a:rPr lang="pt-BR" sz="2500" dirty="0" smtClean="0">
                <a:effectLst/>
              </a:rPr>
              <a:t> = vermelho e processo ar=azul.</a:t>
            </a:r>
            <a:endParaRPr lang="pt-BR" sz="25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09" y="422994"/>
            <a:ext cx="5321609" cy="294735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916" y="422470"/>
            <a:ext cx="5363127" cy="295040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09" y="3376728"/>
            <a:ext cx="5321607" cy="282921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915" y="3376728"/>
            <a:ext cx="5363127" cy="28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097229" y="6209792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p=12, 14, 16,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18,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gráfico das densidades espectrais de potência da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2° sílaba do 1°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nome.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871774" y="-36945"/>
            <a:ext cx="8434698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500" dirty="0" err="1" smtClean="0">
                <a:effectLst/>
              </a:rPr>
              <a:t>Periodograma</a:t>
            </a:r>
            <a:r>
              <a:rPr lang="pt-BR" sz="2500" dirty="0" smtClean="0">
                <a:effectLst/>
              </a:rPr>
              <a:t> = vermelho e processo ar=azul.</a:t>
            </a:r>
            <a:endParaRPr lang="pt-BR" sz="25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09" y="447900"/>
            <a:ext cx="5321607" cy="29249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915" y="447900"/>
            <a:ext cx="5363127" cy="292690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08" y="3370347"/>
            <a:ext cx="5321607" cy="283549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914" y="3376831"/>
            <a:ext cx="5363128" cy="282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097229" y="6209792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p=12, 14, 16,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18,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gráfico das densidades espectrais de potência da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2° sílaba do 1°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nome.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871774" y="-36945"/>
            <a:ext cx="8434698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500" dirty="0" err="1" smtClean="0">
                <a:effectLst/>
              </a:rPr>
              <a:t>Periodograma</a:t>
            </a:r>
            <a:r>
              <a:rPr lang="pt-BR" sz="2500" dirty="0" smtClean="0">
                <a:effectLst/>
              </a:rPr>
              <a:t> = vermelho e processo ar=azul.</a:t>
            </a:r>
            <a:endParaRPr lang="pt-BR" sz="25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10" y="441943"/>
            <a:ext cx="5321607" cy="292455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917" y="440294"/>
            <a:ext cx="5363126" cy="293005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10" y="3366496"/>
            <a:ext cx="5317926" cy="283944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236" y="3371995"/>
            <a:ext cx="5366807" cy="28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097229" y="6209792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p=12, 14, 16,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18,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gráfico das densidades espectrais de potência da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2° sílaba do 1°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nome.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871774" y="-36945"/>
            <a:ext cx="8434698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500" dirty="0" err="1" smtClean="0">
                <a:effectLst/>
              </a:rPr>
              <a:t>Periodograma</a:t>
            </a:r>
            <a:r>
              <a:rPr lang="pt-BR" sz="2500" dirty="0" smtClean="0">
                <a:effectLst/>
              </a:rPr>
              <a:t> = vermelho e processo ar=azul.</a:t>
            </a:r>
            <a:endParaRPr lang="pt-BR" sz="25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09" y="441943"/>
            <a:ext cx="5321611" cy="293286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917" y="458613"/>
            <a:ext cx="5363126" cy="291426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09" y="3360264"/>
            <a:ext cx="5321608" cy="283489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123" y="3360264"/>
            <a:ext cx="5382920" cy="283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097229" y="6209792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p=12, 14, 16,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18,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gráfico das densidades espectrais de potência da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2° sílaba do 1°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871774" y="-36945"/>
            <a:ext cx="8434698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500" dirty="0" err="1" smtClean="0">
                <a:effectLst/>
              </a:rPr>
              <a:t>Periodograma</a:t>
            </a:r>
            <a:r>
              <a:rPr lang="pt-BR" sz="2500" dirty="0" smtClean="0">
                <a:effectLst/>
              </a:rPr>
              <a:t> = vermelho e processo ar=azul.</a:t>
            </a:r>
            <a:endParaRPr lang="pt-BR" sz="25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10" y="454319"/>
            <a:ext cx="5321607" cy="291217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917" y="464908"/>
            <a:ext cx="5363126" cy="29015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11" y="3366497"/>
            <a:ext cx="5334524" cy="283944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834" y="3362646"/>
            <a:ext cx="5350209" cy="28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Análise pós normalização 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A única mudança perceptível nos histogramas normalizados foi o intervalo de variação das amostras, tendo em vista que apenas o valor nominal das amostras mudou (está menor) mas o formato do gráfico de cada histograma não mudou. Portando vamos focar nossa análise nos gráficos de DEP pelo método do </a:t>
            </a:r>
            <a:r>
              <a:rPr lang="pt-BR" dirty="0" err="1" smtClean="0"/>
              <a:t>periodograma</a:t>
            </a:r>
            <a:r>
              <a:rPr lang="pt-BR" dirty="0" smtClean="0"/>
              <a:t> e do processo 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8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772" y="537753"/>
            <a:ext cx="8690400" cy="2433600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1745932" y="5954625"/>
            <a:ext cx="8676222" cy="2632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5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Figura 1(b): </a:t>
            </a:r>
            <a:r>
              <a:rPr lang="pt-BR" sz="1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Espectro do sinal do </a:t>
            </a:r>
            <a:r>
              <a:rPr lang="pt-BR" sz="15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Segundo nome.  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772" y="3557726"/>
            <a:ext cx="8691462" cy="2431868"/>
          </a:xfrm>
          <a:prstGeom prst="rect">
            <a:avLst/>
          </a:prstGeom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1735772" y="3230880"/>
            <a:ext cx="8676222" cy="326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5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Figura 1(a): Espectro do sinal do primeiro nome.  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097229" y="6209792"/>
            <a:ext cx="99837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24: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p=12 e p=18,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gráfico das densidades espectrais de potência da 1° sílaba do 1° nome, com os dados normalizados.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871774" y="-36945"/>
            <a:ext cx="8434698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500" dirty="0" err="1" smtClean="0">
                <a:effectLst/>
              </a:rPr>
              <a:t>Periodograma</a:t>
            </a:r>
            <a:r>
              <a:rPr lang="pt-BR" sz="2500" dirty="0" smtClean="0">
                <a:effectLst/>
              </a:rPr>
              <a:t> = vermelho e processo ar=azul.</a:t>
            </a:r>
            <a:endParaRPr lang="pt-BR" sz="25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921" y="457435"/>
            <a:ext cx="5274923" cy="29154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920" y="3374338"/>
            <a:ext cx="5274923" cy="29032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02" y="455978"/>
            <a:ext cx="5314521" cy="29169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02" y="3356678"/>
            <a:ext cx="5314517" cy="292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097229" y="6209792"/>
            <a:ext cx="99837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5: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p=12 e p=18, gráfico das densidades espectrais de potência da 1° sílaba do 1° nome, com os dados normalizados.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871774" y="-36945"/>
            <a:ext cx="8434698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500" dirty="0" err="1" smtClean="0">
                <a:effectLst/>
              </a:rPr>
              <a:t>Periodograma</a:t>
            </a:r>
            <a:r>
              <a:rPr lang="pt-BR" sz="2500" dirty="0" smtClean="0">
                <a:effectLst/>
              </a:rPr>
              <a:t> = vermelho e processo ar=azul.</a:t>
            </a:r>
            <a:endParaRPr lang="pt-BR" sz="25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920" y="472964"/>
            <a:ext cx="5363124" cy="287891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23" y="3351874"/>
            <a:ext cx="5382921" cy="285791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02" y="457435"/>
            <a:ext cx="5314521" cy="294201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02" y="3399448"/>
            <a:ext cx="5294721" cy="28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097229" y="6209792"/>
            <a:ext cx="99837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p=12 e p=18,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gráfico das densidades espectrais de potência da 1° sílaba do 1° nome, com os dados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normalizados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871774" y="-36945"/>
            <a:ext cx="8434698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500" dirty="0" err="1" smtClean="0">
                <a:effectLst/>
              </a:rPr>
              <a:t>Periodograma</a:t>
            </a:r>
            <a:r>
              <a:rPr lang="pt-BR" sz="2500" dirty="0" smtClean="0">
                <a:effectLst/>
              </a:rPr>
              <a:t> = vermelho e processo ar=azul.</a:t>
            </a:r>
            <a:endParaRPr lang="pt-BR" sz="25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921" y="573935"/>
            <a:ext cx="5363123" cy="28092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920" y="3377289"/>
            <a:ext cx="5363124" cy="28325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11" y="573935"/>
            <a:ext cx="5321610" cy="28151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11" y="3391454"/>
            <a:ext cx="5321609" cy="281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097229" y="6209792"/>
            <a:ext cx="99837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: p=12 e p=18, gráfico das densidades espectrais de potência da 1° sílaba do 1° nome, com os dados normalizados.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871774" y="-36945"/>
            <a:ext cx="8434698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500" dirty="0" err="1" smtClean="0">
                <a:effectLst/>
              </a:rPr>
              <a:t>Periodograma</a:t>
            </a:r>
            <a:r>
              <a:rPr lang="pt-BR" sz="2500" dirty="0" smtClean="0">
                <a:effectLst/>
              </a:rPr>
              <a:t> = vermelho e processo ar=azul.</a:t>
            </a:r>
            <a:endParaRPr lang="pt-BR" sz="25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920" y="441429"/>
            <a:ext cx="5363124" cy="29314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920" y="3374335"/>
            <a:ext cx="5363124" cy="282476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11" y="448078"/>
            <a:ext cx="5321609" cy="29048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11" y="3350050"/>
            <a:ext cx="5321609" cy="28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097229" y="6209792"/>
            <a:ext cx="99837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28: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p=12 e p=18, gráfico das densidades espectrais de potência da 1° sílaba do 1° nome, com os dados normalizados.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871774" y="-36945"/>
            <a:ext cx="8434698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500" dirty="0" err="1" smtClean="0">
                <a:effectLst/>
              </a:rPr>
              <a:t>Periodograma</a:t>
            </a:r>
            <a:r>
              <a:rPr lang="pt-BR" sz="2500" dirty="0" smtClean="0">
                <a:effectLst/>
              </a:rPr>
              <a:t> = vermelho e processo ar=azul.</a:t>
            </a:r>
            <a:endParaRPr lang="pt-BR" sz="25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918" y="441943"/>
            <a:ext cx="5363125" cy="293220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917" y="3370347"/>
            <a:ext cx="5363126" cy="283559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10" y="441943"/>
            <a:ext cx="5321608" cy="292647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10" y="3368423"/>
            <a:ext cx="5321607" cy="283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Análise </a:t>
            </a:r>
            <a:r>
              <a:rPr lang="pt-BR" dirty="0" smtClean="0"/>
              <a:t>pra trechos de 30</a:t>
            </a:r>
            <a:r>
              <a:rPr lang="pt-BR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Passamos a analisar e comparar os histogramas da primeira e segunda sílaba de cada nome a partir de trechos de 20ms e 30ms. Além do fato de termos menos trechos para amostras de 30ms observamos que a distribuição das amostras ficou mais uniforme (com uma distribuição mais semelhante a gaussiana).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4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104105" y="6519318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: Superior não normalizados, inferior normalizado da 1° sílaba do 1° nome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693574" y="0"/>
            <a:ext cx="8804847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500" dirty="0">
                <a:effectLst/>
              </a:rPr>
              <a:t>COMPARAÇÃO ENTRE histogramas de 20ms e 30Ms</a:t>
            </a:r>
            <a:endParaRPr lang="pt-BR" sz="2500" dirty="0"/>
          </a:p>
        </p:txBody>
      </p:sp>
      <p:pic>
        <p:nvPicPr>
          <p:cNvPr id="13" name="Espaço Reservado para Conteúdo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74" y="525276"/>
            <a:ext cx="8804847" cy="298094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74" y="3601039"/>
            <a:ext cx="8804848" cy="29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104105" y="6519318"/>
            <a:ext cx="99837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30: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Superior não normalizados, inferior normalizado da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2°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sílaba do 1° nome.</a:t>
            </a:r>
          </a:p>
          <a:p>
            <a:pPr algn="ctr"/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693573" y="9427"/>
            <a:ext cx="8804847" cy="45664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500" dirty="0">
                <a:effectLst/>
              </a:rPr>
              <a:t>COMPARAÇÃO ENTRE histogramas de 20ms e 30Ms</a:t>
            </a:r>
            <a:endParaRPr lang="pt-BR" sz="25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74" y="3996964"/>
            <a:ext cx="8804847" cy="257770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73" y="395926"/>
            <a:ext cx="8804847" cy="35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104105" y="6519318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31: Imagem superior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não normalizados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, imagem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inferior normalizado da 1° sílaba do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2° nome.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693574" y="-36945"/>
            <a:ext cx="8804847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500" dirty="0">
                <a:effectLst/>
              </a:rPr>
              <a:t>COMPARAÇÃO ENTRE histogramas de 20ms e 30Ms</a:t>
            </a:r>
            <a:endParaRPr lang="pt-BR" sz="25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75" y="4477732"/>
            <a:ext cx="8804847" cy="211160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74" y="525276"/>
            <a:ext cx="8804847" cy="38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104105" y="6519318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32: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Superior não normalizados, inferior normalizado da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2°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sílaba do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2°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nome.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693572" y="-97616"/>
            <a:ext cx="8804847" cy="56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500" dirty="0">
                <a:effectLst/>
              </a:rPr>
              <a:t>COMPARAÇÃO ENTRE </a:t>
            </a:r>
            <a:r>
              <a:rPr lang="pt-BR" sz="2500" dirty="0" smtClean="0">
                <a:effectLst/>
              </a:rPr>
              <a:t>histogramas de 20ms e 30Ms</a:t>
            </a:r>
            <a:endParaRPr lang="pt-BR" sz="25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74" y="3740726"/>
            <a:ext cx="8804847" cy="28540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72" y="464606"/>
            <a:ext cx="8804847" cy="317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/>
          <p:cNvSpPr txBox="1">
            <a:spLocks/>
          </p:cNvSpPr>
          <p:nvPr/>
        </p:nvSpPr>
        <p:spPr>
          <a:xfrm>
            <a:off x="1735772" y="6035905"/>
            <a:ext cx="8676222" cy="2632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5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Figura 2(b): </a:t>
            </a:r>
            <a:r>
              <a:rPr lang="pt-BR" sz="1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Corte no Áudio do </a:t>
            </a:r>
            <a:r>
              <a:rPr lang="pt-BR" sz="15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segundo nome. 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35772" y="3312160"/>
            <a:ext cx="8676222" cy="326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5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Figura 2(a): </a:t>
            </a:r>
            <a:r>
              <a:rPr lang="pt-BR" sz="1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15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orte </a:t>
            </a:r>
            <a:r>
              <a:rPr lang="pt-BR" sz="1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Áudio do primeiro </a:t>
            </a:r>
            <a:r>
              <a:rPr lang="pt-BR" sz="15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nome. </a:t>
            </a:r>
            <a:endParaRPr lang="pt-BR" sz="1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772" y="3639006"/>
            <a:ext cx="8690400" cy="2433600"/>
          </a:xfrm>
          <a:prstGeom prst="rect">
            <a:avLst/>
          </a:prstGeom>
        </p:spPr>
      </p:pic>
      <p:pic>
        <p:nvPicPr>
          <p:cNvPr id="11" name="Imagem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772" y="894079"/>
            <a:ext cx="8690400" cy="24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7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280500"/>
            <a:ext cx="9905998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500" dirty="0" smtClean="0"/>
              <a:t>OBRIGADO PELA ATENÇÃO !</a:t>
            </a:r>
            <a:endParaRPr lang="pt-BR" sz="4500" dirty="0"/>
          </a:p>
        </p:txBody>
      </p:sp>
    </p:spTree>
    <p:extLst>
      <p:ext uri="{BB962C8B-B14F-4D97-AF65-F5344CB8AC3E}">
        <p14:creationId xmlns:p14="http://schemas.microsoft.com/office/powerpoint/2010/main" val="5322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Duração FINAL dos cortes silábicos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318900"/>
              </p:ext>
            </p:extLst>
          </p:nvPr>
        </p:nvGraphicFramePr>
        <p:xfrm>
          <a:off x="3991928" y="3894804"/>
          <a:ext cx="4623752" cy="19364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1876">
                  <a:extLst>
                    <a:ext uri="{9D8B030D-6E8A-4147-A177-3AD203B41FA5}">
                      <a16:colId xmlns:a16="http://schemas.microsoft.com/office/drawing/2014/main" val="3568654571"/>
                    </a:ext>
                  </a:extLst>
                </a:gridCol>
                <a:gridCol w="2311876">
                  <a:extLst>
                    <a:ext uri="{9D8B030D-6E8A-4147-A177-3AD203B41FA5}">
                      <a16:colId xmlns:a16="http://schemas.microsoft.com/office/drawing/2014/main" val="2387534201"/>
                    </a:ext>
                  </a:extLst>
                </a:gridCol>
              </a:tblGrid>
              <a:tr h="4692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</a:rPr>
                        <a:t>Primeiro nome sílaba 1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</a:rPr>
                        <a:t>1,2160 </a:t>
                      </a:r>
                      <a:r>
                        <a:rPr lang="pt-BR" sz="1500" dirty="0" err="1">
                          <a:effectLst/>
                        </a:rPr>
                        <a:t>seg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622399"/>
                  </a:ext>
                </a:extLst>
              </a:tr>
              <a:tr h="4694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</a:rPr>
                        <a:t>Primeiro nome sílaba 2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</a:rPr>
                        <a:t>1,5360 </a:t>
                      </a:r>
                      <a:r>
                        <a:rPr lang="pt-BR" sz="1500" dirty="0" err="1">
                          <a:effectLst/>
                        </a:rPr>
                        <a:t>seg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6335806"/>
                  </a:ext>
                </a:extLst>
              </a:tr>
              <a:tr h="4694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</a:rPr>
                        <a:t>Segundo nome sílaba 1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 smtClean="0">
                          <a:effectLst/>
                        </a:rPr>
                        <a:t>1,7280 </a:t>
                      </a:r>
                      <a:r>
                        <a:rPr lang="pt-BR" sz="1500" dirty="0" err="1" smtClean="0">
                          <a:effectLst/>
                        </a:rPr>
                        <a:t>seg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4983931"/>
                  </a:ext>
                </a:extLst>
              </a:tr>
              <a:tr h="5085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</a:rPr>
                        <a:t>Segundo nome sílaba 2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</a:rPr>
                        <a:t>1,0975 </a:t>
                      </a:r>
                      <a:r>
                        <a:rPr lang="pt-BR" sz="1500" dirty="0" err="1">
                          <a:effectLst/>
                        </a:rPr>
                        <a:t>seg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592030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3367564" y="3326443"/>
            <a:ext cx="6096000" cy="586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Tabela 1: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Duração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dos áudios silábicos obtidos através de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edição (corte) das gravações.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41413" y="2497782"/>
            <a:ext cx="99059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1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Como  resultado do processo de corte silábico no primeiro e segundo nome temos a Tabela 1 que pode ser observada logo abaixo.</a:t>
            </a:r>
          </a:p>
        </p:txBody>
      </p:sp>
    </p:spTree>
    <p:extLst>
      <p:ext uri="{BB962C8B-B14F-4D97-AF65-F5344CB8AC3E}">
        <p14:creationId xmlns:p14="http://schemas.microsoft.com/office/powerpoint/2010/main" val="1898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Software utilizado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141413" y="2497782"/>
            <a:ext cx="9905997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1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Para o corte dos áudios foram utilizado o software mp3cut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1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1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Foi utilizado o software </a:t>
            </a:r>
            <a:r>
              <a:rPr lang="pt-BR" sz="2100" cap="small" dirty="0" err="1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pt-BR" sz="21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para todo o procedimento e o software </a:t>
            </a:r>
            <a:r>
              <a:rPr lang="pt-BR" sz="2100" cap="small" dirty="0" err="1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pt-BR" sz="21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para plotagem da estimativa de </a:t>
            </a:r>
            <a:r>
              <a:rPr lang="pt-BR" sz="2100" cap="small" dirty="0" err="1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autocorrelação</a:t>
            </a:r>
            <a:r>
              <a:rPr lang="pt-BR" sz="21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1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1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1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1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effectLst/>
              </a:rPr>
              <a:t>Os espectros de sinal dos </a:t>
            </a:r>
            <a:r>
              <a:rPr lang="pt-BR" dirty="0">
                <a:effectLst/>
              </a:rPr>
              <a:t>intervalos silábicos n</a:t>
            </a:r>
            <a:r>
              <a:rPr lang="pt-BR" dirty="0" smtClean="0">
                <a:effectLst/>
              </a:rPr>
              <a:t>o </a:t>
            </a:r>
            <a:r>
              <a:rPr lang="pt-BR" dirty="0">
                <a:effectLst/>
              </a:rPr>
              <a:t>primeiro e segundo nome </a:t>
            </a:r>
            <a:r>
              <a:rPr lang="pt-BR" dirty="0" smtClean="0">
                <a:effectLst/>
              </a:rPr>
              <a:t>são visíveis na Fig.3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2" y="2352040"/>
            <a:ext cx="9983787" cy="394716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141411" y="6461760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3: EXTRAÇÃO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DOS INTERVALOS SILÁBICOS D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PRIMEIRO E SEGUNDO </a:t>
            </a:r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NOME.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4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effectLst/>
              </a:rPr>
              <a:t>Histogramas de sinal dos </a:t>
            </a:r>
            <a:r>
              <a:rPr lang="pt-BR" dirty="0">
                <a:effectLst/>
              </a:rPr>
              <a:t>intervalos silábicos n</a:t>
            </a:r>
            <a:r>
              <a:rPr lang="pt-BR" dirty="0" smtClean="0">
                <a:effectLst/>
              </a:rPr>
              <a:t>o </a:t>
            </a:r>
            <a:r>
              <a:rPr lang="pt-BR" dirty="0" smtClean="0">
                <a:effectLst/>
              </a:rPr>
              <a:t>1° </a:t>
            </a:r>
            <a:r>
              <a:rPr lang="pt-BR" dirty="0" smtClean="0">
                <a:effectLst/>
              </a:rPr>
              <a:t>nome </a:t>
            </a:r>
            <a:r>
              <a:rPr lang="pt-BR" dirty="0" smtClean="0">
                <a:effectLst/>
              </a:rPr>
              <a:t>1°</a:t>
            </a:r>
            <a:r>
              <a:rPr lang="pt-BR" dirty="0" smtClean="0">
                <a:effectLst/>
              </a:rPr>
              <a:t> </a:t>
            </a:r>
            <a:r>
              <a:rPr lang="pt-BR" dirty="0" smtClean="0">
                <a:effectLst/>
              </a:rPr>
              <a:t>sílaba são visíveis na Fig.4.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41411" y="6451600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4: histogramas formados a partir  de trechos de 20ms do primeiro nome primeira sílaba.</a:t>
            </a:r>
            <a:endParaRPr lang="pt-BR" sz="15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6756" y="2309091"/>
            <a:ext cx="9906000" cy="414250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6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ffectLst/>
              </a:rPr>
              <a:t>Histogramas de sinal dos intervalos silábicos no </a:t>
            </a:r>
            <a:r>
              <a:rPr lang="pt-BR" dirty="0" smtClean="0">
                <a:effectLst/>
              </a:rPr>
              <a:t>1° </a:t>
            </a:r>
            <a:r>
              <a:rPr lang="pt-BR" dirty="0" smtClean="0">
                <a:effectLst/>
              </a:rPr>
              <a:t>nome </a:t>
            </a:r>
            <a:r>
              <a:rPr lang="pt-BR" dirty="0" smtClean="0">
                <a:effectLst/>
              </a:rPr>
              <a:t>2° </a:t>
            </a:r>
            <a:r>
              <a:rPr lang="pt-BR" dirty="0">
                <a:effectLst/>
              </a:rPr>
              <a:t>sílaba são visíveis na </a:t>
            </a:r>
            <a:r>
              <a:rPr lang="pt-BR" dirty="0" smtClean="0">
                <a:effectLst/>
              </a:rPr>
              <a:t>Fig.5.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41411" y="6451600"/>
            <a:ext cx="9983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figura 5: </a:t>
            </a:r>
            <a:r>
              <a:rPr lang="pt-BR" sz="15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histogramas formados a partir  de trechos de 20ms do primeiro nome segunda sílaba.</a:t>
            </a:r>
          </a:p>
        </p:txBody>
      </p:sp>
      <p:pic>
        <p:nvPicPr>
          <p:cNvPr id="9" name="Espaço Reservado para Conteúdo 8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6397" y="2364509"/>
            <a:ext cx="9691014" cy="408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Malha</Template>
  <TotalTime>5518</TotalTime>
  <Words>1544</Words>
  <Application>Microsoft Office PowerPoint</Application>
  <PresentationFormat>Widescreen</PresentationFormat>
  <Paragraphs>158</Paragraphs>
  <Slides>40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Century Gothic</vt:lpstr>
      <vt:lpstr>Times New Roman</vt:lpstr>
      <vt:lpstr>Malha</vt:lpstr>
      <vt:lpstr>  Síntese de Sinais de Voz pelo Processo AR(p) </vt:lpstr>
      <vt:lpstr>Procedimento Experimental </vt:lpstr>
      <vt:lpstr>Apresentação do PowerPoint</vt:lpstr>
      <vt:lpstr>Apresentação do PowerPoint</vt:lpstr>
      <vt:lpstr>Duração FINAL dos cortes silábicos </vt:lpstr>
      <vt:lpstr>Software utilizado</vt:lpstr>
      <vt:lpstr>Os espectros de sinal dos intervalos silábicos no primeiro e segundo nome são visíveis na Fig.3</vt:lpstr>
      <vt:lpstr>Histogramas de sinal dos intervalos silábicos no 1° nome 1° sílaba são visíveis na Fig.4.</vt:lpstr>
      <vt:lpstr>Histogramas de sinal dos intervalos silábicos no 1° nome 2° sílaba são visíveis na Fig.5.</vt:lpstr>
      <vt:lpstr>Histogramas de sinal dos intervalos silábicos no 2° nome 1° sílaba são visíveis na Fig.6.</vt:lpstr>
      <vt:lpstr>Histogramas de sinal dos intervalos silábicos no 2° nome 2° sílaba são visíveis na Fig.7.</vt:lpstr>
      <vt:lpstr>Os gráficos da densidade espectral de potência para cada sílaba são visíveis na Fig.8(gráficos não logarítmos) para p=12.</vt:lpstr>
      <vt:lpstr>Os gráficos da densidade espectral de potência para cada sílaba são visíveis na Fig.9(gráficos com 10*log10) para p=12.</vt:lpstr>
      <vt:lpstr>Coeficientes de correlação a[k] e a variância σv2 para cada sílaba (onde p=12) são visíveis na TABELA 2.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Análise pós normalização dos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Análise pra trechos de 30ms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Utilizei os Nomes: Alves e silva</dc:title>
  <dc:creator>victor eduardo</dc:creator>
  <cp:lastModifiedBy>victor eduardo</cp:lastModifiedBy>
  <cp:revision>281</cp:revision>
  <dcterms:created xsi:type="dcterms:W3CDTF">2021-12-14T13:28:15Z</dcterms:created>
  <dcterms:modified xsi:type="dcterms:W3CDTF">2021-12-21T19:21:43Z</dcterms:modified>
</cp:coreProperties>
</file>