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4" d="100"/>
          <a:sy n="74" d="100"/>
        </p:scale>
        <p:origin x="4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6/6/2018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EDD76-1298-4FFE-BACA-2893FA1CDDCF}"/>
              </a:ext>
            </a:extLst>
          </p:cNvPr>
          <p:cNvSpPr>
            <a:spLocks noGrp="1"/>
          </p:cNvSpPr>
          <p:nvPr>
            <p:ph type="ctrTitle"/>
          </p:nvPr>
        </p:nvSpPr>
        <p:spPr/>
        <p:txBody>
          <a:bodyPr/>
          <a:lstStyle/>
          <a:p>
            <a:r>
              <a:rPr lang="es-ES" dirty="0" err="1"/>
              <a:t>Vicali</a:t>
            </a:r>
            <a:r>
              <a:rPr lang="es-ES" dirty="0"/>
              <a:t> </a:t>
            </a:r>
            <a:r>
              <a:rPr lang="es-ES" dirty="0" err="1"/>
              <a:t>motors</a:t>
            </a:r>
            <a:endParaRPr lang="es-ES" dirty="0"/>
          </a:p>
        </p:txBody>
      </p:sp>
      <p:sp>
        <p:nvSpPr>
          <p:cNvPr id="3" name="Subtítulo 2">
            <a:extLst>
              <a:ext uri="{FF2B5EF4-FFF2-40B4-BE49-F238E27FC236}">
                <a16:creationId xmlns:a16="http://schemas.microsoft.com/office/drawing/2014/main" id="{8424BA54-1819-4280-9FD7-9DBAA265521F}"/>
              </a:ext>
            </a:extLst>
          </p:cNvPr>
          <p:cNvSpPr>
            <a:spLocks noGrp="1"/>
          </p:cNvSpPr>
          <p:nvPr>
            <p:ph type="subTitle" idx="1"/>
          </p:nvPr>
        </p:nvSpPr>
        <p:spPr/>
        <p:txBody>
          <a:bodyPr/>
          <a:lstStyle/>
          <a:p>
            <a:r>
              <a:rPr lang="es-ES" dirty="0" err="1"/>
              <a:t>Victor</a:t>
            </a:r>
            <a:r>
              <a:rPr lang="es-ES" dirty="0"/>
              <a:t> castillo</a:t>
            </a:r>
          </a:p>
          <a:p>
            <a:r>
              <a:rPr lang="es-ES" dirty="0"/>
              <a:t>Carlos morales</a:t>
            </a:r>
          </a:p>
          <a:p>
            <a:r>
              <a:rPr lang="es-ES" dirty="0"/>
              <a:t>Carlos </a:t>
            </a:r>
            <a:r>
              <a:rPr lang="es-ES" dirty="0" err="1"/>
              <a:t>diaz</a:t>
            </a:r>
            <a:endParaRPr lang="es-ES" dirty="0"/>
          </a:p>
        </p:txBody>
      </p:sp>
    </p:spTree>
    <p:extLst>
      <p:ext uri="{BB962C8B-B14F-4D97-AF65-F5344CB8AC3E}">
        <p14:creationId xmlns:p14="http://schemas.microsoft.com/office/powerpoint/2010/main" val="1215152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251B63-CD92-4195-A0BA-AEA3FEAC1937}"/>
              </a:ext>
            </a:extLst>
          </p:cNvPr>
          <p:cNvSpPr>
            <a:spLocks noGrp="1"/>
          </p:cNvSpPr>
          <p:nvPr>
            <p:ph type="title"/>
          </p:nvPr>
        </p:nvSpPr>
        <p:spPr/>
        <p:txBody>
          <a:bodyPr/>
          <a:lstStyle/>
          <a:p>
            <a:r>
              <a:rPr lang="es-ES" dirty="0"/>
              <a:t>Introducción</a:t>
            </a:r>
          </a:p>
        </p:txBody>
      </p:sp>
      <p:sp>
        <p:nvSpPr>
          <p:cNvPr id="3" name="Marcador de contenido 2">
            <a:extLst>
              <a:ext uri="{FF2B5EF4-FFF2-40B4-BE49-F238E27FC236}">
                <a16:creationId xmlns:a16="http://schemas.microsoft.com/office/drawing/2014/main" id="{9583FE6D-E612-44AD-AB23-EC0739606584}"/>
              </a:ext>
            </a:extLst>
          </p:cNvPr>
          <p:cNvSpPr>
            <a:spLocks noGrp="1"/>
          </p:cNvSpPr>
          <p:nvPr>
            <p:ph idx="1"/>
          </p:nvPr>
        </p:nvSpPr>
        <p:spPr/>
        <p:txBody>
          <a:bodyPr/>
          <a:lstStyle/>
          <a:p>
            <a:r>
              <a:rPr lang="es-ES" dirty="0"/>
              <a:t>En este proyecto se dará inicio a una recreación de una pagina de arriendo de vehículos, donde se consideraran algunos comandos nuevos aprendidos y  el precio costo del proyecto.</a:t>
            </a:r>
          </a:p>
        </p:txBody>
      </p:sp>
    </p:spTree>
    <p:extLst>
      <p:ext uri="{BB962C8B-B14F-4D97-AF65-F5344CB8AC3E}">
        <p14:creationId xmlns:p14="http://schemas.microsoft.com/office/powerpoint/2010/main" val="4201727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D302DA-745A-4E61-9F45-731203DCB5C9}"/>
              </a:ext>
            </a:extLst>
          </p:cNvPr>
          <p:cNvSpPr>
            <a:spLocks noGrp="1"/>
          </p:cNvSpPr>
          <p:nvPr>
            <p:ph type="title"/>
          </p:nvPr>
        </p:nvSpPr>
        <p:spPr/>
        <p:txBody>
          <a:bodyPr/>
          <a:lstStyle/>
          <a:p>
            <a:r>
              <a:rPr lang="es-ES" dirty="0"/>
              <a:t>Modelo relacional.</a:t>
            </a:r>
          </a:p>
        </p:txBody>
      </p:sp>
      <p:graphicFrame>
        <p:nvGraphicFramePr>
          <p:cNvPr id="4" name="Marcador de contenido 3">
            <a:extLst>
              <a:ext uri="{FF2B5EF4-FFF2-40B4-BE49-F238E27FC236}">
                <a16:creationId xmlns:a16="http://schemas.microsoft.com/office/drawing/2014/main" id="{A598BCA8-3D86-43F1-9492-CC3800791E7A}"/>
              </a:ext>
            </a:extLst>
          </p:cNvPr>
          <p:cNvGraphicFramePr>
            <a:graphicFrameLocks noGrp="1"/>
          </p:cNvGraphicFramePr>
          <p:nvPr>
            <p:ph idx="1"/>
            <p:extLst>
              <p:ext uri="{D42A27DB-BD31-4B8C-83A1-F6EECF244321}">
                <p14:modId xmlns:p14="http://schemas.microsoft.com/office/powerpoint/2010/main" val="831207878"/>
              </p:ext>
            </p:extLst>
          </p:nvPr>
        </p:nvGraphicFramePr>
        <p:xfrm>
          <a:off x="685800" y="2141538"/>
          <a:ext cx="1889975" cy="2966720"/>
        </p:xfrm>
        <a:graphic>
          <a:graphicData uri="http://schemas.openxmlformats.org/drawingml/2006/table">
            <a:tbl>
              <a:tblPr firstRow="1" bandRow="1">
                <a:tableStyleId>{5C22544A-7EE6-4342-B048-85BDC9FD1C3A}</a:tableStyleId>
              </a:tblPr>
              <a:tblGrid>
                <a:gridCol w="1889975">
                  <a:extLst>
                    <a:ext uri="{9D8B030D-6E8A-4147-A177-3AD203B41FA5}">
                      <a16:colId xmlns:a16="http://schemas.microsoft.com/office/drawing/2014/main" val="1844593667"/>
                    </a:ext>
                  </a:extLst>
                </a:gridCol>
              </a:tblGrid>
              <a:tr h="370840">
                <a:tc>
                  <a:txBody>
                    <a:bodyPr/>
                    <a:lstStyle/>
                    <a:p>
                      <a:r>
                        <a:rPr lang="es-ES" dirty="0"/>
                        <a:t>Cliente</a:t>
                      </a:r>
                    </a:p>
                  </a:txBody>
                  <a:tcPr/>
                </a:tc>
                <a:extLst>
                  <a:ext uri="{0D108BD9-81ED-4DB2-BD59-A6C34878D82A}">
                    <a16:rowId xmlns:a16="http://schemas.microsoft.com/office/drawing/2014/main" val="2520933932"/>
                  </a:ext>
                </a:extLst>
              </a:tr>
              <a:tr h="370840">
                <a:tc>
                  <a:txBody>
                    <a:bodyPr/>
                    <a:lstStyle/>
                    <a:p>
                      <a:r>
                        <a:rPr lang="es-ES" dirty="0"/>
                        <a:t>ID</a:t>
                      </a:r>
                    </a:p>
                  </a:txBody>
                  <a:tcPr/>
                </a:tc>
                <a:extLst>
                  <a:ext uri="{0D108BD9-81ED-4DB2-BD59-A6C34878D82A}">
                    <a16:rowId xmlns:a16="http://schemas.microsoft.com/office/drawing/2014/main" val="3840279538"/>
                  </a:ext>
                </a:extLst>
              </a:tr>
              <a:tr h="370840">
                <a:tc>
                  <a:txBody>
                    <a:bodyPr/>
                    <a:lstStyle/>
                    <a:p>
                      <a:r>
                        <a:rPr lang="es-ES" dirty="0"/>
                        <a:t>NOMBRE</a:t>
                      </a:r>
                    </a:p>
                  </a:txBody>
                  <a:tcPr/>
                </a:tc>
                <a:extLst>
                  <a:ext uri="{0D108BD9-81ED-4DB2-BD59-A6C34878D82A}">
                    <a16:rowId xmlns:a16="http://schemas.microsoft.com/office/drawing/2014/main" val="3800255083"/>
                  </a:ext>
                </a:extLst>
              </a:tr>
              <a:tr h="370840">
                <a:tc>
                  <a:txBody>
                    <a:bodyPr/>
                    <a:lstStyle/>
                    <a:p>
                      <a:r>
                        <a:rPr lang="es-ES" dirty="0"/>
                        <a:t>APELLIDO</a:t>
                      </a:r>
                    </a:p>
                  </a:txBody>
                  <a:tcPr/>
                </a:tc>
                <a:extLst>
                  <a:ext uri="{0D108BD9-81ED-4DB2-BD59-A6C34878D82A}">
                    <a16:rowId xmlns:a16="http://schemas.microsoft.com/office/drawing/2014/main" val="4279813006"/>
                  </a:ext>
                </a:extLst>
              </a:tr>
              <a:tr h="370840">
                <a:tc>
                  <a:txBody>
                    <a:bodyPr/>
                    <a:lstStyle/>
                    <a:p>
                      <a:r>
                        <a:rPr lang="es-ES" dirty="0"/>
                        <a:t>EDAD</a:t>
                      </a:r>
                    </a:p>
                  </a:txBody>
                  <a:tcPr/>
                </a:tc>
                <a:extLst>
                  <a:ext uri="{0D108BD9-81ED-4DB2-BD59-A6C34878D82A}">
                    <a16:rowId xmlns:a16="http://schemas.microsoft.com/office/drawing/2014/main" val="1178173698"/>
                  </a:ext>
                </a:extLst>
              </a:tr>
              <a:tr h="370840">
                <a:tc>
                  <a:txBody>
                    <a:bodyPr/>
                    <a:lstStyle/>
                    <a:p>
                      <a:r>
                        <a:rPr lang="es-ES" dirty="0"/>
                        <a:t>RUT</a:t>
                      </a:r>
                    </a:p>
                  </a:txBody>
                  <a:tcPr/>
                </a:tc>
                <a:extLst>
                  <a:ext uri="{0D108BD9-81ED-4DB2-BD59-A6C34878D82A}">
                    <a16:rowId xmlns:a16="http://schemas.microsoft.com/office/drawing/2014/main" val="4072804672"/>
                  </a:ext>
                </a:extLst>
              </a:tr>
              <a:tr h="370840">
                <a:tc>
                  <a:txBody>
                    <a:bodyPr/>
                    <a:lstStyle/>
                    <a:p>
                      <a:r>
                        <a:rPr lang="es-ES" dirty="0"/>
                        <a:t>DIRECCION</a:t>
                      </a:r>
                    </a:p>
                  </a:txBody>
                  <a:tcPr/>
                </a:tc>
                <a:extLst>
                  <a:ext uri="{0D108BD9-81ED-4DB2-BD59-A6C34878D82A}">
                    <a16:rowId xmlns:a16="http://schemas.microsoft.com/office/drawing/2014/main" val="2700313257"/>
                  </a:ext>
                </a:extLst>
              </a:tr>
              <a:tr h="370840">
                <a:tc>
                  <a:txBody>
                    <a:bodyPr/>
                    <a:lstStyle/>
                    <a:p>
                      <a:r>
                        <a:rPr lang="es-ES" dirty="0"/>
                        <a:t>SEXO</a:t>
                      </a:r>
                    </a:p>
                  </a:txBody>
                  <a:tcPr/>
                </a:tc>
                <a:extLst>
                  <a:ext uri="{0D108BD9-81ED-4DB2-BD59-A6C34878D82A}">
                    <a16:rowId xmlns:a16="http://schemas.microsoft.com/office/drawing/2014/main" val="4194853700"/>
                  </a:ext>
                </a:extLst>
              </a:tr>
            </a:tbl>
          </a:graphicData>
        </a:graphic>
      </p:graphicFrame>
      <p:graphicFrame>
        <p:nvGraphicFramePr>
          <p:cNvPr id="6" name="Tabla 5">
            <a:extLst>
              <a:ext uri="{FF2B5EF4-FFF2-40B4-BE49-F238E27FC236}">
                <a16:creationId xmlns:a16="http://schemas.microsoft.com/office/drawing/2014/main" id="{CA63F86E-37A4-4AA8-9069-51AD4C2DD129}"/>
              </a:ext>
            </a:extLst>
          </p:cNvPr>
          <p:cNvGraphicFramePr>
            <a:graphicFrameLocks noGrp="1"/>
          </p:cNvGraphicFramePr>
          <p:nvPr>
            <p:extLst>
              <p:ext uri="{D42A27DB-BD31-4B8C-83A1-F6EECF244321}">
                <p14:modId xmlns:p14="http://schemas.microsoft.com/office/powerpoint/2010/main" val="3843359"/>
              </p:ext>
            </p:extLst>
          </p:nvPr>
        </p:nvGraphicFramePr>
        <p:xfrm>
          <a:off x="4801198" y="3821455"/>
          <a:ext cx="1889976" cy="2961640"/>
        </p:xfrm>
        <a:graphic>
          <a:graphicData uri="http://schemas.openxmlformats.org/drawingml/2006/table">
            <a:tbl>
              <a:tblPr firstRow="1" bandRow="1">
                <a:tableStyleId>{5C22544A-7EE6-4342-B048-85BDC9FD1C3A}</a:tableStyleId>
              </a:tblPr>
              <a:tblGrid>
                <a:gridCol w="1889976">
                  <a:extLst>
                    <a:ext uri="{9D8B030D-6E8A-4147-A177-3AD203B41FA5}">
                      <a16:colId xmlns:a16="http://schemas.microsoft.com/office/drawing/2014/main" val="3557785195"/>
                    </a:ext>
                  </a:extLst>
                </a:gridCol>
              </a:tblGrid>
              <a:tr h="0">
                <a:tc>
                  <a:txBody>
                    <a:bodyPr/>
                    <a:lstStyle/>
                    <a:p>
                      <a:r>
                        <a:rPr lang="es-ES" dirty="0"/>
                        <a:t>Arriendos</a:t>
                      </a:r>
                    </a:p>
                  </a:txBody>
                  <a:tcPr/>
                </a:tc>
                <a:extLst>
                  <a:ext uri="{0D108BD9-81ED-4DB2-BD59-A6C34878D82A}">
                    <a16:rowId xmlns:a16="http://schemas.microsoft.com/office/drawing/2014/main" val="2420253561"/>
                  </a:ext>
                </a:extLst>
              </a:tr>
              <a:tr h="370840">
                <a:tc>
                  <a:txBody>
                    <a:bodyPr/>
                    <a:lstStyle/>
                    <a:p>
                      <a:r>
                        <a:rPr lang="es-ES" dirty="0"/>
                        <a:t>ID</a:t>
                      </a:r>
                    </a:p>
                  </a:txBody>
                  <a:tcPr/>
                </a:tc>
                <a:extLst>
                  <a:ext uri="{0D108BD9-81ED-4DB2-BD59-A6C34878D82A}">
                    <a16:rowId xmlns:a16="http://schemas.microsoft.com/office/drawing/2014/main" val="317431008"/>
                  </a:ext>
                </a:extLst>
              </a:tr>
              <a:tr h="370840">
                <a:tc>
                  <a:txBody>
                    <a:bodyPr/>
                    <a:lstStyle/>
                    <a:p>
                      <a:r>
                        <a:rPr lang="es-ES" dirty="0"/>
                        <a:t>VEHICULO</a:t>
                      </a:r>
                    </a:p>
                  </a:txBody>
                  <a:tcPr/>
                </a:tc>
                <a:extLst>
                  <a:ext uri="{0D108BD9-81ED-4DB2-BD59-A6C34878D82A}">
                    <a16:rowId xmlns:a16="http://schemas.microsoft.com/office/drawing/2014/main" val="1594985198"/>
                  </a:ext>
                </a:extLst>
              </a:tr>
              <a:tr h="370840">
                <a:tc>
                  <a:txBody>
                    <a:bodyPr/>
                    <a:lstStyle/>
                    <a:p>
                      <a:r>
                        <a:rPr lang="es-ES" dirty="0"/>
                        <a:t>MARCA</a:t>
                      </a:r>
                    </a:p>
                  </a:txBody>
                  <a:tcPr/>
                </a:tc>
                <a:extLst>
                  <a:ext uri="{0D108BD9-81ED-4DB2-BD59-A6C34878D82A}">
                    <a16:rowId xmlns:a16="http://schemas.microsoft.com/office/drawing/2014/main" val="1449963865"/>
                  </a:ext>
                </a:extLst>
              </a:tr>
              <a:tr h="370840">
                <a:tc>
                  <a:txBody>
                    <a:bodyPr/>
                    <a:lstStyle/>
                    <a:p>
                      <a:r>
                        <a:rPr lang="es-ES" dirty="0"/>
                        <a:t>FECHAARRIENDO</a:t>
                      </a:r>
                    </a:p>
                  </a:txBody>
                  <a:tcPr/>
                </a:tc>
                <a:extLst>
                  <a:ext uri="{0D108BD9-81ED-4DB2-BD59-A6C34878D82A}">
                    <a16:rowId xmlns:a16="http://schemas.microsoft.com/office/drawing/2014/main" val="2721996827"/>
                  </a:ext>
                </a:extLst>
              </a:tr>
              <a:tr h="370840">
                <a:tc>
                  <a:txBody>
                    <a:bodyPr/>
                    <a:lstStyle/>
                    <a:p>
                      <a:r>
                        <a:rPr lang="es-ES" dirty="0"/>
                        <a:t>FECHAENTREGA</a:t>
                      </a:r>
                    </a:p>
                  </a:txBody>
                  <a:tcPr/>
                </a:tc>
                <a:extLst>
                  <a:ext uri="{0D108BD9-81ED-4DB2-BD59-A6C34878D82A}">
                    <a16:rowId xmlns:a16="http://schemas.microsoft.com/office/drawing/2014/main" val="3268758033"/>
                  </a:ext>
                </a:extLst>
              </a:tr>
              <a:tr h="370840">
                <a:tc>
                  <a:txBody>
                    <a:bodyPr/>
                    <a:lstStyle/>
                    <a:p>
                      <a:r>
                        <a:rPr lang="es-ES" dirty="0"/>
                        <a:t>VALOR</a:t>
                      </a:r>
                    </a:p>
                  </a:txBody>
                  <a:tcPr/>
                </a:tc>
                <a:extLst>
                  <a:ext uri="{0D108BD9-81ED-4DB2-BD59-A6C34878D82A}">
                    <a16:rowId xmlns:a16="http://schemas.microsoft.com/office/drawing/2014/main" val="1536563083"/>
                  </a:ext>
                </a:extLst>
              </a:tr>
              <a:tr h="370840">
                <a:tc>
                  <a:txBody>
                    <a:bodyPr/>
                    <a:lstStyle/>
                    <a:p>
                      <a:r>
                        <a:rPr lang="es-ES" dirty="0"/>
                        <a:t>SEGURO</a:t>
                      </a:r>
                    </a:p>
                  </a:txBody>
                  <a:tcPr/>
                </a:tc>
                <a:extLst>
                  <a:ext uri="{0D108BD9-81ED-4DB2-BD59-A6C34878D82A}">
                    <a16:rowId xmlns:a16="http://schemas.microsoft.com/office/drawing/2014/main" val="483089582"/>
                  </a:ext>
                </a:extLst>
              </a:tr>
            </a:tbl>
          </a:graphicData>
        </a:graphic>
      </p:graphicFrame>
      <p:graphicFrame>
        <p:nvGraphicFramePr>
          <p:cNvPr id="7" name="Tabla 6">
            <a:extLst>
              <a:ext uri="{FF2B5EF4-FFF2-40B4-BE49-F238E27FC236}">
                <a16:creationId xmlns:a16="http://schemas.microsoft.com/office/drawing/2014/main" id="{45018349-7DD4-49C1-9995-89D087A52F32}"/>
              </a:ext>
            </a:extLst>
          </p:cNvPr>
          <p:cNvGraphicFramePr>
            <a:graphicFrameLocks noGrp="1"/>
          </p:cNvGraphicFramePr>
          <p:nvPr>
            <p:extLst>
              <p:ext uri="{D42A27DB-BD31-4B8C-83A1-F6EECF244321}">
                <p14:modId xmlns:p14="http://schemas.microsoft.com/office/powerpoint/2010/main" val="2354775964"/>
              </p:ext>
            </p:extLst>
          </p:nvPr>
        </p:nvGraphicFramePr>
        <p:xfrm>
          <a:off x="8360176" y="1399858"/>
          <a:ext cx="1889976" cy="3708400"/>
        </p:xfrm>
        <a:graphic>
          <a:graphicData uri="http://schemas.openxmlformats.org/drawingml/2006/table">
            <a:tbl>
              <a:tblPr firstRow="1" bandRow="1">
                <a:tableStyleId>{5C22544A-7EE6-4342-B048-85BDC9FD1C3A}</a:tableStyleId>
              </a:tblPr>
              <a:tblGrid>
                <a:gridCol w="1889976">
                  <a:extLst>
                    <a:ext uri="{9D8B030D-6E8A-4147-A177-3AD203B41FA5}">
                      <a16:colId xmlns:a16="http://schemas.microsoft.com/office/drawing/2014/main" val="752662660"/>
                    </a:ext>
                  </a:extLst>
                </a:gridCol>
              </a:tblGrid>
              <a:tr h="370840">
                <a:tc>
                  <a:txBody>
                    <a:bodyPr/>
                    <a:lstStyle/>
                    <a:p>
                      <a:r>
                        <a:rPr lang="es-ES" dirty="0"/>
                        <a:t>Ejecutivo</a:t>
                      </a:r>
                    </a:p>
                  </a:txBody>
                  <a:tcPr/>
                </a:tc>
                <a:extLst>
                  <a:ext uri="{0D108BD9-81ED-4DB2-BD59-A6C34878D82A}">
                    <a16:rowId xmlns:a16="http://schemas.microsoft.com/office/drawing/2014/main" val="4004070167"/>
                  </a:ext>
                </a:extLst>
              </a:tr>
              <a:tr h="370840">
                <a:tc>
                  <a:txBody>
                    <a:bodyPr/>
                    <a:lstStyle/>
                    <a:p>
                      <a:r>
                        <a:rPr lang="es-ES" dirty="0"/>
                        <a:t>ID</a:t>
                      </a:r>
                    </a:p>
                  </a:txBody>
                  <a:tcPr/>
                </a:tc>
                <a:extLst>
                  <a:ext uri="{0D108BD9-81ED-4DB2-BD59-A6C34878D82A}">
                    <a16:rowId xmlns:a16="http://schemas.microsoft.com/office/drawing/2014/main" val="3742949816"/>
                  </a:ext>
                </a:extLst>
              </a:tr>
              <a:tr h="370840">
                <a:tc>
                  <a:txBody>
                    <a:bodyPr/>
                    <a:lstStyle/>
                    <a:p>
                      <a:r>
                        <a:rPr lang="es-ES" dirty="0"/>
                        <a:t>NOMBRE</a:t>
                      </a:r>
                    </a:p>
                  </a:txBody>
                  <a:tcPr/>
                </a:tc>
                <a:extLst>
                  <a:ext uri="{0D108BD9-81ED-4DB2-BD59-A6C34878D82A}">
                    <a16:rowId xmlns:a16="http://schemas.microsoft.com/office/drawing/2014/main" val="3383003794"/>
                  </a:ext>
                </a:extLst>
              </a:tr>
              <a:tr h="370840">
                <a:tc>
                  <a:txBody>
                    <a:bodyPr/>
                    <a:lstStyle/>
                    <a:p>
                      <a:r>
                        <a:rPr lang="es-ES" dirty="0"/>
                        <a:t>APELLIDO</a:t>
                      </a:r>
                    </a:p>
                  </a:txBody>
                  <a:tcPr/>
                </a:tc>
                <a:extLst>
                  <a:ext uri="{0D108BD9-81ED-4DB2-BD59-A6C34878D82A}">
                    <a16:rowId xmlns:a16="http://schemas.microsoft.com/office/drawing/2014/main" val="483641517"/>
                  </a:ext>
                </a:extLst>
              </a:tr>
              <a:tr h="370840">
                <a:tc>
                  <a:txBody>
                    <a:bodyPr/>
                    <a:lstStyle/>
                    <a:p>
                      <a:r>
                        <a:rPr lang="es-ES" dirty="0"/>
                        <a:t>CARGO</a:t>
                      </a:r>
                    </a:p>
                  </a:txBody>
                  <a:tcPr/>
                </a:tc>
                <a:extLst>
                  <a:ext uri="{0D108BD9-81ED-4DB2-BD59-A6C34878D82A}">
                    <a16:rowId xmlns:a16="http://schemas.microsoft.com/office/drawing/2014/main" val="370046815"/>
                  </a:ext>
                </a:extLst>
              </a:tr>
              <a:tr h="370840">
                <a:tc>
                  <a:txBody>
                    <a:bodyPr/>
                    <a:lstStyle/>
                    <a:p>
                      <a:r>
                        <a:rPr lang="es-ES" dirty="0"/>
                        <a:t>EDAD</a:t>
                      </a:r>
                    </a:p>
                  </a:txBody>
                  <a:tcPr/>
                </a:tc>
                <a:extLst>
                  <a:ext uri="{0D108BD9-81ED-4DB2-BD59-A6C34878D82A}">
                    <a16:rowId xmlns:a16="http://schemas.microsoft.com/office/drawing/2014/main" val="128450728"/>
                  </a:ext>
                </a:extLst>
              </a:tr>
              <a:tr h="370840">
                <a:tc>
                  <a:txBody>
                    <a:bodyPr/>
                    <a:lstStyle/>
                    <a:p>
                      <a:r>
                        <a:rPr lang="es-ES" dirty="0"/>
                        <a:t>RUT</a:t>
                      </a:r>
                    </a:p>
                  </a:txBody>
                  <a:tcPr/>
                </a:tc>
                <a:extLst>
                  <a:ext uri="{0D108BD9-81ED-4DB2-BD59-A6C34878D82A}">
                    <a16:rowId xmlns:a16="http://schemas.microsoft.com/office/drawing/2014/main" val="1600528914"/>
                  </a:ext>
                </a:extLst>
              </a:tr>
              <a:tr h="370840">
                <a:tc>
                  <a:txBody>
                    <a:bodyPr/>
                    <a:lstStyle/>
                    <a:p>
                      <a:r>
                        <a:rPr lang="es-ES" dirty="0"/>
                        <a:t>SEXO</a:t>
                      </a:r>
                    </a:p>
                  </a:txBody>
                  <a:tcPr/>
                </a:tc>
                <a:extLst>
                  <a:ext uri="{0D108BD9-81ED-4DB2-BD59-A6C34878D82A}">
                    <a16:rowId xmlns:a16="http://schemas.microsoft.com/office/drawing/2014/main" val="3890066635"/>
                  </a:ext>
                </a:extLst>
              </a:tr>
              <a:tr h="370840">
                <a:tc>
                  <a:txBody>
                    <a:bodyPr/>
                    <a:lstStyle/>
                    <a:p>
                      <a:r>
                        <a:rPr lang="es-ES" dirty="0"/>
                        <a:t>NOMUSUARIO</a:t>
                      </a:r>
                    </a:p>
                  </a:txBody>
                  <a:tcPr/>
                </a:tc>
                <a:extLst>
                  <a:ext uri="{0D108BD9-81ED-4DB2-BD59-A6C34878D82A}">
                    <a16:rowId xmlns:a16="http://schemas.microsoft.com/office/drawing/2014/main" val="1226331895"/>
                  </a:ext>
                </a:extLst>
              </a:tr>
              <a:tr h="370840">
                <a:tc>
                  <a:txBody>
                    <a:bodyPr/>
                    <a:lstStyle/>
                    <a:p>
                      <a:r>
                        <a:rPr lang="es-ES" dirty="0"/>
                        <a:t>“CONTRASEÑA”</a:t>
                      </a:r>
                    </a:p>
                  </a:txBody>
                  <a:tcPr/>
                </a:tc>
                <a:extLst>
                  <a:ext uri="{0D108BD9-81ED-4DB2-BD59-A6C34878D82A}">
                    <a16:rowId xmlns:a16="http://schemas.microsoft.com/office/drawing/2014/main" val="1284319115"/>
                  </a:ext>
                </a:extLst>
              </a:tr>
            </a:tbl>
          </a:graphicData>
        </a:graphic>
      </p:graphicFrame>
      <p:cxnSp>
        <p:nvCxnSpPr>
          <p:cNvPr id="17" name="Conector: angular 16">
            <a:extLst>
              <a:ext uri="{FF2B5EF4-FFF2-40B4-BE49-F238E27FC236}">
                <a16:creationId xmlns:a16="http://schemas.microsoft.com/office/drawing/2014/main" id="{F29ABC34-7990-4E5A-9C8A-797A0CF03451}"/>
              </a:ext>
            </a:extLst>
          </p:cNvPr>
          <p:cNvCxnSpPr>
            <a:cxnSpLocks/>
          </p:cNvCxnSpPr>
          <p:nvPr/>
        </p:nvCxnSpPr>
        <p:spPr>
          <a:xfrm>
            <a:off x="2575775" y="2787491"/>
            <a:ext cx="2225423" cy="1629764"/>
          </a:xfrm>
          <a:prstGeom prst="bentConnector3">
            <a:avLst>
              <a:gd name="adj1" fmla="val 19025"/>
            </a:avLst>
          </a:prstGeom>
          <a:ln w="57150">
            <a:headEnd type="triangle"/>
            <a:tailEnd type="triangle"/>
          </a:ln>
        </p:spPr>
        <p:style>
          <a:lnRef idx="1">
            <a:schemeClr val="dk1"/>
          </a:lnRef>
          <a:fillRef idx="0">
            <a:schemeClr val="dk1"/>
          </a:fillRef>
          <a:effectRef idx="0">
            <a:schemeClr val="dk1"/>
          </a:effectRef>
          <a:fontRef idx="minor">
            <a:schemeClr val="tx1"/>
          </a:fontRef>
        </p:style>
      </p:cxnSp>
      <p:graphicFrame>
        <p:nvGraphicFramePr>
          <p:cNvPr id="22" name="Tabla 21">
            <a:extLst>
              <a:ext uri="{FF2B5EF4-FFF2-40B4-BE49-F238E27FC236}">
                <a16:creationId xmlns:a16="http://schemas.microsoft.com/office/drawing/2014/main" id="{2536FFC3-92ED-479D-9F1B-DE185F9E49F7}"/>
              </a:ext>
            </a:extLst>
          </p:cNvPr>
          <p:cNvGraphicFramePr>
            <a:graphicFrameLocks noGrp="1"/>
          </p:cNvGraphicFramePr>
          <p:nvPr>
            <p:extLst>
              <p:ext uri="{D42A27DB-BD31-4B8C-83A1-F6EECF244321}">
                <p14:modId xmlns:p14="http://schemas.microsoft.com/office/powerpoint/2010/main" val="3974925171"/>
              </p:ext>
            </p:extLst>
          </p:nvPr>
        </p:nvGraphicFramePr>
        <p:xfrm>
          <a:off x="5026517" y="399370"/>
          <a:ext cx="1889976" cy="2229729"/>
        </p:xfrm>
        <a:graphic>
          <a:graphicData uri="http://schemas.openxmlformats.org/drawingml/2006/table">
            <a:tbl>
              <a:tblPr firstRow="1" bandRow="1">
                <a:tableStyleId>{5C22544A-7EE6-4342-B048-85BDC9FD1C3A}</a:tableStyleId>
              </a:tblPr>
              <a:tblGrid>
                <a:gridCol w="1889976">
                  <a:extLst>
                    <a:ext uri="{9D8B030D-6E8A-4147-A177-3AD203B41FA5}">
                      <a16:colId xmlns:a16="http://schemas.microsoft.com/office/drawing/2014/main" val="405909597"/>
                    </a:ext>
                  </a:extLst>
                </a:gridCol>
              </a:tblGrid>
              <a:tr h="375529">
                <a:tc>
                  <a:txBody>
                    <a:bodyPr/>
                    <a:lstStyle/>
                    <a:p>
                      <a:r>
                        <a:rPr lang="es-ES" dirty="0" err="1"/>
                        <a:t>ClienteEjecutivo</a:t>
                      </a:r>
                      <a:endParaRPr lang="es-ES" dirty="0"/>
                    </a:p>
                  </a:txBody>
                  <a:tcPr/>
                </a:tc>
                <a:extLst>
                  <a:ext uri="{0D108BD9-81ED-4DB2-BD59-A6C34878D82A}">
                    <a16:rowId xmlns:a16="http://schemas.microsoft.com/office/drawing/2014/main" val="1359938025"/>
                  </a:ext>
                </a:extLst>
              </a:tr>
              <a:tr h="370840">
                <a:tc>
                  <a:txBody>
                    <a:bodyPr/>
                    <a:lstStyle/>
                    <a:p>
                      <a:r>
                        <a:rPr lang="es-ES" dirty="0"/>
                        <a:t>ID</a:t>
                      </a:r>
                    </a:p>
                  </a:txBody>
                  <a:tcPr/>
                </a:tc>
                <a:extLst>
                  <a:ext uri="{0D108BD9-81ED-4DB2-BD59-A6C34878D82A}">
                    <a16:rowId xmlns:a16="http://schemas.microsoft.com/office/drawing/2014/main" val="4228678379"/>
                  </a:ext>
                </a:extLst>
              </a:tr>
              <a:tr h="370840">
                <a:tc>
                  <a:txBody>
                    <a:bodyPr/>
                    <a:lstStyle/>
                    <a:p>
                      <a:r>
                        <a:rPr lang="es-ES" dirty="0"/>
                        <a:t>NOMBRE</a:t>
                      </a:r>
                    </a:p>
                  </a:txBody>
                  <a:tcPr/>
                </a:tc>
                <a:extLst>
                  <a:ext uri="{0D108BD9-81ED-4DB2-BD59-A6C34878D82A}">
                    <a16:rowId xmlns:a16="http://schemas.microsoft.com/office/drawing/2014/main" val="1443833014"/>
                  </a:ext>
                </a:extLst>
              </a:tr>
              <a:tr h="370840">
                <a:tc>
                  <a:txBody>
                    <a:bodyPr/>
                    <a:lstStyle/>
                    <a:p>
                      <a:r>
                        <a:rPr lang="es-ES" dirty="0"/>
                        <a:t>APELLIDO</a:t>
                      </a:r>
                    </a:p>
                  </a:txBody>
                  <a:tcPr/>
                </a:tc>
                <a:extLst>
                  <a:ext uri="{0D108BD9-81ED-4DB2-BD59-A6C34878D82A}">
                    <a16:rowId xmlns:a16="http://schemas.microsoft.com/office/drawing/2014/main" val="1052122707"/>
                  </a:ext>
                </a:extLst>
              </a:tr>
              <a:tr h="370840">
                <a:tc>
                  <a:txBody>
                    <a:bodyPr/>
                    <a:lstStyle/>
                    <a:p>
                      <a:r>
                        <a:rPr lang="es-ES" dirty="0"/>
                        <a:t>NOMBRE_EJE</a:t>
                      </a:r>
                    </a:p>
                  </a:txBody>
                  <a:tcPr/>
                </a:tc>
                <a:extLst>
                  <a:ext uri="{0D108BD9-81ED-4DB2-BD59-A6C34878D82A}">
                    <a16:rowId xmlns:a16="http://schemas.microsoft.com/office/drawing/2014/main" val="76626838"/>
                  </a:ext>
                </a:extLst>
              </a:tr>
              <a:tr h="370840">
                <a:tc>
                  <a:txBody>
                    <a:bodyPr/>
                    <a:lstStyle/>
                    <a:p>
                      <a:r>
                        <a:rPr lang="es-ES" dirty="0"/>
                        <a:t>CARGO</a:t>
                      </a:r>
                    </a:p>
                  </a:txBody>
                  <a:tcPr/>
                </a:tc>
                <a:extLst>
                  <a:ext uri="{0D108BD9-81ED-4DB2-BD59-A6C34878D82A}">
                    <a16:rowId xmlns:a16="http://schemas.microsoft.com/office/drawing/2014/main" val="1163815613"/>
                  </a:ext>
                </a:extLst>
              </a:tr>
            </a:tbl>
          </a:graphicData>
        </a:graphic>
      </p:graphicFrame>
      <p:cxnSp>
        <p:nvCxnSpPr>
          <p:cNvPr id="24" name="Conector: angular 23">
            <a:extLst>
              <a:ext uri="{FF2B5EF4-FFF2-40B4-BE49-F238E27FC236}">
                <a16:creationId xmlns:a16="http://schemas.microsoft.com/office/drawing/2014/main" id="{999C06C3-7285-4FAF-8199-24A939099920}"/>
              </a:ext>
            </a:extLst>
          </p:cNvPr>
          <p:cNvCxnSpPr>
            <a:cxnSpLocks/>
          </p:cNvCxnSpPr>
          <p:nvPr/>
        </p:nvCxnSpPr>
        <p:spPr>
          <a:xfrm flipV="1">
            <a:off x="2560124" y="901642"/>
            <a:ext cx="2453669" cy="1667212"/>
          </a:xfrm>
          <a:prstGeom prst="bentConnector3">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29" name="Conector: angular 28">
            <a:extLst>
              <a:ext uri="{FF2B5EF4-FFF2-40B4-BE49-F238E27FC236}">
                <a16:creationId xmlns:a16="http://schemas.microsoft.com/office/drawing/2014/main" id="{1AC57950-3B16-4F66-82DC-CDE80CFE7A9E}"/>
              </a:ext>
            </a:extLst>
          </p:cNvPr>
          <p:cNvCxnSpPr/>
          <p:nvPr/>
        </p:nvCxnSpPr>
        <p:spPr>
          <a:xfrm>
            <a:off x="6916493" y="901642"/>
            <a:ext cx="1443683" cy="932235"/>
          </a:xfrm>
          <a:prstGeom prst="bentConnector3">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40" name="Conector recto de flecha 39">
            <a:extLst>
              <a:ext uri="{FF2B5EF4-FFF2-40B4-BE49-F238E27FC236}">
                <a16:creationId xmlns:a16="http://schemas.microsoft.com/office/drawing/2014/main" id="{02052C86-11AB-4AF2-90E8-00AD2CDE44A4}"/>
              </a:ext>
            </a:extLst>
          </p:cNvPr>
          <p:cNvCxnSpPr>
            <a:cxnSpLocks/>
          </p:cNvCxnSpPr>
          <p:nvPr/>
        </p:nvCxnSpPr>
        <p:spPr>
          <a:xfrm flipH="1">
            <a:off x="6618906" y="4389119"/>
            <a:ext cx="1287137"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3" name="Conector recto de flecha 42">
            <a:extLst>
              <a:ext uri="{FF2B5EF4-FFF2-40B4-BE49-F238E27FC236}">
                <a16:creationId xmlns:a16="http://schemas.microsoft.com/office/drawing/2014/main" id="{9643266D-D66F-4534-BE9B-A906097F3FE1}"/>
              </a:ext>
            </a:extLst>
          </p:cNvPr>
          <p:cNvCxnSpPr>
            <a:cxnSpLocks/>
          </p:cNvCxnSpPr>
          <p:nvPr/>
        </p:nvCxnSpPr>
        <p:spPr>
          <a:xfrm>
            <a:off x="7936973" y="2065867"/>
            <a:ext cx="42320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7" name="Conector recto 46">
            <a:extLst>
              <a:ext uri="{FF2B5EF4-FFF2-40B4-BE49-F238E27FC236}">
                <a16:creationId xmlns:a16="http://schemas.microsoft.com/office/drawing/2014/main" id="{E405DD59-3BFF-4A6B-B6A5-22F66AB03506}"/>
              </a:ext>
            </a:extLst>
          </p:cNvPr>
          <p:cNvCxnSpPr/>
          <p:nvPr/>
        </p:nvCxnSpPr>
        <p:spPr>
          <a:xfrm flipV="1">
            <a:off x="7906043" y="2065867"/>
            <a:ext cx="0" cy="2323252"/>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53907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6DCDA0-12FC-4FCD-B41B-D59AB01990C4}"/>
              </a:ext>
            </a:extLst>
          </p:cNvPr>
          <p:cNvSpPr>
            <a:spLocks noGrp="1"/>
          </p:cNvSpPr>
          <p:nvPr>
            <p:ph type="title"/>
          </p:nvPr>
        </p:nvSpPr>
        <p:spPr/>
        <p:txBody>
          <a:bodyPr/>
          <a:lstStyle/>
          <a:p>
            <a:r>
              <a:rPr lang="es-ES" dirty="0"/>
              <a:t>Costo del proyecto</a:t>
            </a:r>
          </a:p>
        </p:txBody>
      </p:sp>
      <p:sp>
        <p:nvSpPr>
          <p:cNvPr id="3" name="Marcador de contenido 2">
            <a:extLst>
              <a:ext uri="{FF2B5EF4-FFF2-40B4-BE49-F238E27FC236}">
                <a16:creationId xmlns:a16="http://schemas.microsoft.com/office/drawing/2014/main" id="{B9F697B0-17B5-4110-B190-E8130C3178A6}"/>
              </a:ext>
            </a:extLst>
          </p:cNvPr>
          <p:cNvSpPr>
            <a:spLocks noGrp="1"/>
          </p:cNvSpPr>
          <p:nvPr>
            <p:ph idx="1"/>
          </p:nvPr>
        </p:nvSpPr>
        <p:spPr/>
        <p:txBody>
          <a:bodyPr/>
          <a:lstStyle/>
          <a:p>
            <a:r>
              <a:rPr lang="es-ES" dirty="0"/>
              <a:t>El costo del proyecto estará basado en nuestras horas trabajadas, danto un total de $1.500.000.</a:t>
            </a:r>
          </a:p>
          <a:p>
            <a:r>
              <a:rPr lang="es-ES" dirty="0"/>
              <a:t>Valor hora: 30.000</a:t>
            </a:r>
          </a:p>
          <a:p>
            <a:r>
              <a:rPr lang="es-ES" dirty="0"/>
              <a:t>Horas trabajadas: 50</a:t>
            </a:r>
          </a:p>
          <a:p>
            <a:r>
              <a:rPr lang="es-ES" dirty="0"/>
              <a:t>Días trabajados: 10</a:t>
            </a:r>
          </a:p>
          <a:p>
            <a:r>
              <a:rPr lang="es-ES" dirty="0"/>
              <a:t>Horas por día: 5</a:t>
            </a:r>
          </a:p>
          <a:p>
            <a:endParaRPr lang="es-ES" dirty="0"/>
          </a:p>
        </p:txBody>
      </p:sp>
    </p:spTree>
    <p:extLst>
      <p:ext uri="{BB962C8B-B14F-4D97-AF65-F5344CB8AC3E}">
        <p14:creationId xmlns:p14="http://schemas.microsoft.com/office/powerpoint/2010/main" val="1722095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05890D-FB45-4CD9-B0EC-8A23FAA03061}"/>
              </a:ext>
            </a:extLst>
          </p:cNvPr>
          <p:cNvSpPr>
            <a:spLocks noGrp="1"/>
          </p:cNvSpPr>
          <p:nvPr>
            <p:ph type="title"/>
          </p:nvPr>
        </p:nvSpPr>
        <p:spPr/>
        <p:txBody>
          <a:bodyPr/>
          <a:lstStyle/>
          <a:p>
            <a:r>
              <a:rPr lang="es-ES" dirty="0"/>
              <a:t>conclusión</a:t>
            </a:r>
          </a:p>
        </p:txBody>
      </p:sp>
      <p:sp>
        <p:nvSpPr>
          <p:cNvPr id="3" name="Marcador de contenido 2">
            <a:extLst>
              <a:ext uri="{FF2B5EF4-FFF2-40B4-BE49-F238E27FC236}">
                <a16:creationId xmlns:a16="http://schemas.microsoft.com/office/drawing/2014/main" id="{2CEEBFE8-5E68-4EC6-91E4-2AF215BE1307}"/>
              </a:ext>
            </a:extLst>
          </p:cNvPr>
          <p:cNvSpPr>
            <a:spLocks noGrp="1"/>
          </p:cNvSpPr>
          <p:nvPr>
            <p:ph idx="1"/>
          </p:nvPr>
        </p:nvSpPr>
        <p:spPr/>
        <p:txBody>
          <a:bodyPr/>
          <a:lstStyle/>
          <a:p>
            <a:r>
              <a:rPr lang="es-ES" dirty="0"/>
              <a:t>Concluido este proyecto nos dimos cuenta que ocupar GitHub puede traer beneficios como desgracias, beneficios ya que al tener contribuyentes en un solo proyecto toda actualización que se haga se subirán al instante para todos, pero desgracias ya que no se tiene un “respaldo de seguridad” ante cualquier “maldad” que haga un contribuyente.</a:t>
            </a:r>
          </a:p>
        </p:txBody>
      </p:sp>
    </p:spTree>
    <p:extLst>
      <p:ext uri="{BB962C8B-B14F-4D97-AF65-F5344CB8AC3E}">
        <p14:creationId xmlns:p14="http://schemas.microsoft.com/office/powerpoint/2010/main" val="164352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Celestial</Template>
  <TotalTime>45</TotalTime>
  <Words>178</Words>
  <Application>Microsoft Office PowerPoint</Application>
  <PresentationFormat>Panorámica</PresentationFormat>
  <Paragraphs>47</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Celestial</vt:lpstr>
      <vt:lpstr>Vicali motors</vt:lpstr>
      <vt:lpstr>Introducción</vt:lpstr>
      <vt:lpstr>Modelo relacional.</vt:lpstr>
      <vt:lpstr>Costo del proyecto</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Vicali motors</dc:title>
  <dc:creator>CARLOS ENRIQUE MORALES</dc:creator>
  <cp:lastModifiedBy>CARLOS ENRIQUE MORALES</cp:lastModifiedBy>
  <cp:revision>5</cp:revision>
  <dcterms:created xsi:type="dcterms:W3CDTF">2018-06-06T18:23:40Z</dcterms:created>
  <dcterms:modified xsi:type="dcterms:W3CDTF">2018-06-06T19:27:33Z</dcterms:modified>
</cp:coreProperties>
</file>