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>
                <a:latin typeface="+mj-ea"/>
                <a:ea typeface="+mj-ea"/>
              </a:defRPr>
            </a:lvl1pPr>
            <a:lvl2pPr marL="742950" indent="-285750">
              <a:buFont typeface="Wingdings" panose="05000000000000000000" pitchFamily="2" charset="2"/>
              <a:buChar char="l"/>
              <a:defRPr>
                <a:latin typeface="+mj-ea"/>
                <a:ea typeface="+mj-ea"/>
              </a:defRPr>
            </a:lvl2pPr>
            <a:lvl3pPr marL="1143000" indent="-228600">
              <a:buFont typeface="Wingdings" panose="05000000000000000000" pitchFamily="2" charset="2"/>
              <a:buChar char="l"/>
              <a:defRPr>
                <a:latin typeface="+mj-ea"/>
                <a:ea typeface="+mj-ea"/>
              </a:defRPr>
            </a:lvl3pPr>
            <a:lvl4pPr marL="1600200" indent="-228600">
              <a:buFont typeface="Wingdings" panose="05000000000000000000" pitchFamily="2" charset="2"/>
              <a:buChar char="l"/>
              <a:defRPr>
                <a:latin typeface="+mj-ea"/>
                <a:ea typeface="+mj-ea"/>
              </a:defRPr>
            </a:lvl4pPr>
            <a:lvl5pPr marL="2057400" indent="-228600">
              <a:buFont typeface="Wingdings" panose="05000000000000000000" pitchFamily="2" charset="2"/>
              <a:buChar char="l"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USB PD</a:t>
            </a:r>
            <a:r>
              <a:rPr lang="zh-TW" altLang="en-US"/>
              <a:t>協議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報告者：詹恆瑋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06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4239" y="283945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smtClean="0">
                <a:latin typeface="+mn-ea"/>
                <a:ea typeface="+mn-ea"/>
              </a:rPr>
              <a:t>CH2</a:t>
            </a:r>
            <a:endParaRPr lang="zh-TW" altLang="en-US" sz="7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604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USB Power Delivery (PD)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34947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>
                <a:latin typeface="+mj-ea"/>
                <a:ea typeface="+mj-ea"/>
              </a:rPr>
              <a:t>定義了直接連接埠對 </a:t>
            </a:r>
            <a:r>
              <a:rPr lang="en-US" altLang="zh-TW" sz="2400">
                <a:latin typeface="+mj-ea"/>
                <a:ea typeface="+mj-ea"/>
              </a:rPr>
              <a:t>(</a:t>
            </a:r>
            <a:r>
              <a:rPr lang="zh-TW" altLang="en-US" sz="2400">
                <a:latin typeface="+mj-ea"/>
                <a:ea typeface="+mj-ea"/>
              </a:rPr>
              <a:t>也稱為連接埠夥伴或連接埠對</a:t>
            </a:r>
            <a:r>
              <a:rPr lang="en-US" altLang="zh-TW" sz="2400">
                <a:latin typeface="+mj-ea"/>
                <a:ea typeface="+mj-ea"/>
              </a:rPr>
              <a:t>) </a:t>
            </a:r>
            <a:r>
              <a:rPr lang="zh-TW" altLang="en-US" sz="2400">
                <a:latin typeface="+mj-ea"/>
                <a:ea typeface="+mj-ea"/>
              </a:rPr>
              <a:t>在 </a:t>
            </a:r>
            <a:r>
              <a:rPr lang="en-US" altLang="zh-TW" sz="2400">
                <a:latin typeface="+mj-ea"/>
                <a:ea typeface="+mj-ea"/>
              </a:rPr>
              <a:t>USB </a:t>
            </a:r>
            <a:r>
              <a:rPr lang="zh-TW" altLang="en-US" sz="2400">
                <a:latin typeface="+mj-ea"/>
                <a:ea typeface="+mj-ea"/>
              </a:rPr>
              <a:t>纜線上協商電壓、電流和</a:t>
            </a:r>
            <a:r>
              <a:rPr lang="en-US" altLang="zh-TW" sz="2400">
                <a:latin typeface="+mj-ea"/>
                <a:ea typeface="+mj-ea"/>
              </a:rPr>
              <a:t>/</a:t>
            </a:r>
            <a:r>
              <a:rPr lang="zh-TW" altLang="en-US" sz="2400">
                <a:latin typeface="+mj-ea"/>
                <a:ea typeface="+mj-ea"/>
              </a:rPr>
              <a:t>或電力流向的機制。</a:t>
            </a:r>
          </a:p>
        </p:txBody>
      </p:sp>
    </p:spTree>
    <p:extLst>
      <p:ext uri="{BB962C8B-B14F-4D97-AF65-F5344CB8AC3E}">
        <p14:creationId xmlns:p14="http://schemas.microsoft.com/office/powerpoint/2010/main" val="3990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電源供應器運作契約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588000"/>
          </a:xfrm>
        </p:spPr>
        <p:txBody>
          <a:bodyPr/>
          <a:lstStyle/>
          <a:p>
            <a:r>
              <a:rPr lang="en-US" altLang="zh-TW" sz="2000"/>
              <a:t>Default Contract(</a:t>
            </a:r>
            <a:r>
              <a:rPr lang="zh-TW" altLang="en-US" sz="2000"/>
              <a:t>預設契約</a:t>
            </a:r>
            <a:r>
              <a:rPr lang="en-US" altLang="zh-TW" sz="2000"/>
              <a:t>)</a:t>
            </a:r>
          </a:p>
          <a:p>
            <a:pPr lvl="1"/>
            <a:r>
              <a:rPr lang="zh-TW" altLang="en-US" sz="1800"/>
              <a:t>在連接後立即進入，電源供應器提供 </a:t>
            </a:r>
            <a:r>
              <a:rPr lang="en-US" altLang="zh-TW" sz="1800"/>
              <a:t>5V </a:t>
            </a:r>
            <a:r>
              <a:rPr lang="zh-TW" altLang="en-US" sz="1800"/>
              <a:t>電壓，並使用 </a:t>
            </a:r>
            <a:r>
              <a:rPr lang="en-US" altLang="zh-TW" sz="1800"/>
              <a:t>[USB Type-C 2.3] </a:t>
            </a:r>
            <a:r>
              <a:rPr lang="zh-TW" altLang="en-US" sz="1800"/>
              <a:t>中定義的 </a:t>
            </a:r>
            <a:r>
              <a:rPr lang="en-US" altLang="zh-TW" sz="1800"/>
              <a:t>Rp </a:t>
            </a:r>
            <a:r>
              <a:rPr lang="zh-TW" altLang="en-US" sz="1800"/>
              <a:t>值公佈其可提供的</a:t>
            </a:r>
            <a:r>
              <a:rPr lang="zh-TW" altLang="en-US" sz="1800"/>
              <a:t>電流</a:t>
            </a:r>
            <a:r>
              <a:rPr lang="zh-TW" altLang="en-US" sz="1800" smtClean="0"/>
              <a:t>。</a:t>
            </a:r>
            <a:endParaRPr lang="en-US" altLang="zh-TW" sz="1800" smtClean="0"/>
          </a:p>
          <a:p>
            <a:pPr lvl="1"/>
            <a:r>
              <a:rPr lang="zh-TW" altLang="en-US" sz="1800"/>
              <a:t>在 </a:t>
            </a:r>
            <a:r>
              <a:rPr lang="en-US" altLang="zh-TW" sz="1800"/>
              <a:t>Default Contract </a:t>
            </a:r>
            <a:r>
              <a:rPr lang="zh-TW" altLang="en-US" sz="1800"/>
              <a:t>中的 </a:t>
            </a:r>
            <a:r>
              <a:rPr lang="en-US" altLang="zh-TW" sz="1800"/>
              <a:t>Source </a:t>
            </a:r>
            <a:r>
              <a:rPr lang="zh-TW" altLang="en-US" sz="1800"/>
              <a:t>將維持在此 </a:t>
            </a:r>
            <a:r>
              <a:rPr lang="en-US" altLang="zh-TW" sz="1800"/>
              <a:t>Contract </a:t>
            </a:r>
            <a:r>
              <a:rPr lang="zh-TW" altLang="en-US" sz="1800"/>
              <a:t>中，直到 </a:t>
            </a:r>
            <a:r>
              <a:rPr lang="en-US" altLang="zh-TW" sz="1800"/>
              <a:t>Sink </a:t>
            </a:r>
            <a:r>
              <a:rPr lang="zh-TW" altLang="en-US" sz="1800"/>
              <a:t>斷線或 </a:t>
            </a:r>
            <a:r>
              <a:rPr lang="en-US" altLang="zh-TW" sz="1800"/>
              <a:t>Source </a:t>
            </a:r>
            <a:r>
              <a:rPr lang="zh-TW" altLang="en-US" sz="1800"/>
              <a:t>與 </a:t>
            </a:r>
            <a:r>
              <a:rPr lang="en-US" altLang="zh-TW" sz="1800"/>
              <a:t>Sink </a:t>
            </a:r>
            <a:r>
              <a:rPr lang="zh-TW" altLang="en-US" sz="1800"/>
              <a:t>協商並進入 </a:t>
            </a:r>
            <a:r>
              <a:rPr lang="en-US" altLang="zh-TW" sz="1800"/>
              <a:t>Explicit </a:t>
            </a:r>
            <a:r>
              <a:rPr lang="en-US" altLang="zh-TW" sz="1800"/>
              <a:t>Contract</a:t>
            </a:r>
            <a:r>
              <a:rPr lang="zh-TW" altLang="en-US" sz="1800" smtClean="0"/>
              <a:t>。</a:t>
            </a:r>
            <a:endParaRPr lang="en-US" altLang="zh-TW" sz="1800" smtClean="0"/>
          </a:p>
          <a:p>
            <a:r>
              <a:rPr lang="en-US" altLang="zh-TW" sz="2000"/>
              <a:t>Contract (</a:t>
            </a:r>
            <a:r>
              <a:rPr lang="zh-TW" altLang="en-US" sz="2000"/>
              <a:t>隱含</a:t>
            </a:r>
            <a:r>
              <a:rPr lang="zh-TW" altLang="en-US" sz="2000"/>
              <a:t>契約</a:t>
            </a:r>
            <a:r>
              <a:rPr lang="en-US" altLang="zh-TW" sz="2000" smtClean="0"/>
              <a:t>)</a:t>
            </a:r>
          </a:p>
          <a:p>
            <a:pPr lvl="1"/>
            <a:r>
              <a:rPr lang="zh-TW" altLang="en-US"/>
              <a:t>緊隨 </a:t>
            </a:r>
            <a:r>
              <a:rPr lang="en-US" altLang="zh-TW"/>
              <a:t>PR Swap </a:t>
            </a:r>
            <a:r>
              <a:rPr lang="zh-TW" altLang="en-US"/>
              <a:t>或 </a:t>
            </a:r>
            <a:r>
              <a:rPr lang="en-US" altLang="zh-TW"/>
              <a:t>FR Swap </a:t>
            </a:r>
            <a:r>
              <a:rPr lang="zh-TW" altLang="en-US"/>
              <a:t>之後</a:t>
            </a:r>
            <a:r>
              <a:rPr lang="zh-TW" altLang="en-US" smtClean="0"/>
              <a:t>，</a:t>
            </a:r>
            <a:r>
              <a:rPr lang="zh-TW" altLang="en-US"/>
              <a:t>只</a:t>
            </a:r>
            <a:r>
              <a:rPr lang="zh-TW" altLang="en-US" smtClean="0"/>
              <a:t>是</a:t>
            </a:r>
            <a:r>
              <a:rPr lang="zh-TW" altLang="en-US"/>
              <a:t>過渡性</a:t>
            </a:r>
            <a:r>
              <a:rPr lang="zh-TW" altLang="en-US"/>
              <a:t>的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/>
              <a:t>處於隱式契約 </a:t>
            </a:r>
            <a:r>
              <a:rPr lang="en-US" altLang="zh-TW"/>
              <a:t>(Implicit Contract) </a:t>
            </a:r>
            <a:r>
              <a:rPr lang="zh-TW" altLang="en-US"/>
              <a:t>的 </a:t>
            </a:r>
            <a:r>
              <a:rPr lang="en-US" altLang="zh-TW"/>
              <a:t>Source </a:t>
            </a:r>
            <a:r>
              <a:rPr lang="zh-TW" altLang="en-US"/>
              <a:t>會立即與 </a:t>
            </a:r>
            <a:r>
              <a:rPr lang="en-US" altLang="zh-TW"/>
              <a:t>Sink </a:t>
            </a:r>
            <a:r>
              <a:rPr lang="zh-TW" altLang="en-US"/>
              <a:t>協商，並進入顯式契約 </a:t>
            </a:r>
            <a:r>
              <a:rPr lang="en-US" altLang="zh-TW"/>
              <a:t>(Explicit Contract</a:t>
            </a:r>
            <a:r>
              <a:rPr lang="en-US" altLang="zh-TW"/>
              <a:t>)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 sz="2000"/>
              <a:t>Explicit Contract</a:t>
            </a:r>
            <a:r>
              <a:rPr lang="zh-TW" altLang="en-US" sz="2000"/>
              <a:t>（明確</a:t>
            </a:r>
            <a:r>
              <a:rPr lang="zh-TW" altLang="en-US" sz="2000"/>
              <a:t>契約</a:t>
            </a:r>
            <a:r>
              <a:rPr lang="zh-TW" altLang="en-US" sz="2000" smtClean="0"/>
              <a:t>）</a:t>
            </a:r>
            <a:endParaRPr lang="en-US" altLang="zh-TW" sz="2000" smtClean="0"/>
          </a:p>
          <a:p>
            <a:pPr lvl="1"/>
            <a:r>
              <a:rPr lang="en-US" altLang="zh-TW"/>
              <a:t>PD </a:t>
            </a:r>
            <a:r>
              <a:rPr lang="zh-TW" altLang="en-US"/>
              <a:t>電源協商之後的狀態，包括 </a:t>
            </a:r>
            <a:r>
              <a:rPr lang="en-US" altLang="zh-TW"/>
              <a:t>Source </a:t>
            </a:r>
            <a:r>
              <a:rPr lang="zh-TW" altLang="en-US"/>
              <a:t>發送 </a:t>
            </a:r>
            <a:r>
              <a:rPr lang="en-US" altLang="zh-TW"/>
              <a:t>Source_Capabilities Message</a:t>
            </a:r>
            <a:r>
              <a:rPr lang="zh-TW" altLang="en-US"/>
              <a:t>（電源能力訊息），</a:t>
            </a:r>
            <a:r>
              <a:rPr lang="en-US" altLang="zh-TW"/>
              <a:t>Sink </a:t>
            </a:r>
            <a:r>
              <a:rPr lang="zh-TW" altLang="en-US"/>
              <a:t>回應 </a:t>
            </a:r>
            <a:r>
              <a:rPr lang="en-US" altLang="zh-TW"/>
              <a:t>Request Message</a:t>
            </a:r>
            <a:r>
              <a:rPr lang="zh-TW" altLang="en-US"/>
              <a:t>（請求訊息），</a:t>
            </a:r>
            <a:r>
              <a:rPr lang="en-US" altLang="zh-TW"/>
              <a:t>Source </a:t>
            </a:r>
            <a:r>
              <a:rPr lang="zh-TW" altLang="en-US"/>
              <a:t>以 </a:t>
            </a:r>
            <a:r>
              <a:rPr lang="en-US" altLang="zh-TW"/>
              <a:t>Accept Message</a:t>
            </a:r>
            <a:r>
              <a:rPr lang="zh-TW" altLang="en-US"/>
              <a:t>（接受訊息）確認請求，最後當 </a:t>
            </a:r>
            <a:r>
              <a:rPr lang="en-US" altLang="zh-TW"/>
              <a:t>Source </a:t>
            </a:r>
            <a:r>
              <a:rPr lang="zh-TW" altLang="en-US"/>
              <a:t>準備好提供所要求的電源時，</a:t>
            </a:r>
            <a:r>
              <a:rPr lang="en-US" altLang="zh-TW"/>
              <a:t>Source </a:t>
            </a:r>
            <a:r>
              <a:rPr lang="zh-TW" altLang="en-US"/>
              <a:t>發送 </a:t>
            </a:r>
            <a:r>
              <a:rPr lang="en-US" altLang="zh-TW"/>
              <a:t>PS_RDY Message</a:t>
            </a:r>
            <a:r>
              <a:rPr lang="zh-TW" altLang="en-US"/>
              <a:t>（</a:t>
            </a:r>
            <a:r>
              <a:rPr lang="en-US" altLang="zh-TW"/>
              <a:t>PS_RDY </a:t>
            </a:r>
            <a:r>
              <a:rPr lang="zh-TW" altLang="en-US"/>
              <a:t>訊息</a:t>
            </a:r>
            <a:r>
              <a:rPr lang="zh-TW" altLang="en-US"/>
              <a:t>）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endParaRPr lang="en-US" altLang="zh-TW" smtClean="0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9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電源傳輸的其他用途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/>
              <a:t>PD </a:t>
            </a:r>
            <a:r>
              <a:rPr lang="zh-TW" altLang="en-US" sz="2400"/>
              <a:t>定義了用於發現這些附加功能和模式的基礎架構，</a:t>
            </a:r>
            <a:r>
              <a:rPr lang="zh-TW" altLang="en-US" sz="2400"/>
              <a:t>其中</a:t>
            </a:r>
            <a:r>
              <a:rPr lang="zh-TW" altLang="en-US" sz="2400" smtClean="0"/>
              <a:t>包括</a:t>
            </a:r>
            <a:endParaRPr lang="en-US" altLang="zh-TW" sz="2400" smtClean="0"/>
          </a:p>
          <a:p>
            <a:pPr lvl="1"/>
            <a:r>
              <a:rPr lang="zh-TW" altLang="en-US" sz="2400" smtClean="0"/>
              <a:t>發現</a:t>
            </a:r>
            <a:r>
              <a:rPr lang="zh-TW" altLang="en-US" sz="2400"/>
              <a:t>連接埠或纜線的</a:t>
            </a:r>
            <a:r>
              <a:rPr lang="zh-TW" altLang="en-US" sz="2400"/>
              <a:t>功能</a:t>
            </a:r>
            <a:r>
              <a:rPr lang="zh-TW" altLang="en-US" sz="2400" smtClean="0"/>
              <a:t>。</a:t>
            </a:r>
            <a:endParaRPr lang="en-US" altLang="zh-TW" sz="2400" smtClean="0"/>
          </a:p>
          <a:p>
            <a:pPr lvl="1"/>
            <a:r>
              <a:rPr lang="zh-TW" altLang="en-US" sz="2400" smtClean="0"/>
              <a:t>發現</a:t>
            </a:r>
            <a:r>
              <a:rPr lang="zh-TW" altLang="en-US" sz="2400"/>
              <a:t>連接埠或纜線支援的 </a:t>
            </a:r>
            <a:r>
              <a:rPr lang="en-US" altLang="zh-TW" sz="2400"/>
              <a:t>SVID</a:t>
            </a:r>
            <a:r>
              <a:rPr lang="zh-TW" altLang="en-US" sz="2400" smtClean="0"/>
              <a:t>。</a:t>
            </a:r>
            <a:endParaRPr lang="en-US" altLang="zh-TW" sz="2400" smtClean="0"/>
          </a:p>
          <a:p>
            <a:pPr lvl="1"/>
            <a:r>
              <a:rPr lang="zh-TW" altLang="en-US" sz="2400" smtClean="0"/>
              <a:t>發現</a:t>
            </a:r>
            <a:r>
              <a:rPr lang="zh-TW" altLang="en-US" sz="2400"/>
              <a:t>連接埠或纜線支援的</a:t>
            </a:r>
            <a:r>
              <a:rPr lang="zh-TW" altLang="en-US" sz="2400"/>
              <a:t>模式</a:t>
            </a:r>
            <a:r>
              <a:rPr lang="zh-TW" altLang="en-US" sz="2400" smtClean="0"/>
              <a:t>。</a:t>
            </a:r>
            <a:endParaRPr lang="en-US" altLang="zh-TW" sz="2400" smtClean="0"/>
          </a:p>
          <a:p>
            <a:pPr lvl="1"/>
            <a:r>
              <a:rPr lang="zh-TW" altLang="en-US" sz="2400" smtClean="0"/>
              <a:t>進入</a:t>
            </a:r>
            <a:r>
              <a:rPr lang="zh-TW" altLang="en-US" sz="2400"/>
              <a:t>埠和</a:t>
            </a:r>
            <a:r>
              <a:rPr lang="en-US" altLang="zh-TW" sz="2400"/>
              <a:t>/</a:t>
            </a:r>
            <a:r>
              <a:rPr lang="zh-TW" altLang="en-US" sz="2400"/>
              <a:t>或纜線支援的模式。</a:t>
            </a:r>
          </a:p>
        </p:txBody>
      </p:sp>
    </p:spTree>
    <p:extLst>
      <p:ext uri="{BB962C8B-B14F-4D97-AF65-F5344CB8AC3E}">
        <p14:creationId xmlns:p14="http://schemas.microsoft.com/office/powerpoint/2010/main" val="234853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支援 </a:t>
            </a:r>
            <a:r>
              <a:rPr lang="en-US" altLang="zh-TW"/>
              <a:t>USB Power Delivery </a:t>
            </a:r>
            <a:r>
              <a:rPr lang="zh-TW" altLang="en-US"/>
              <a:t>的裝置</a:t>
            </a:r>
          </a:p>
        </p:txBody>
      </p:sp>
      <p:sp>
        <p:nvSpPr>
          <p:cNvPr id="4" name="矩形 3"/>
          <p:cNvSpPr/>
          <p:nvPr/>
        </p:nvSpPr>
        <p:spPr>
          <a:xfrm>
            <a:off x="515963" y="1330235"/>
            <a:ext cx="44597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mtClean="0"/>
              <a:t>UFP 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匯入</a:t>
            </a:r>
            <a:r>
              <a:rPr lang="zh-TW" altLang="en-US"/>
              <a:t>電源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使用 </a:t>
            </a:r>
            <a:r>
              <a:rPr lang="zh-TW" altLang="en-US"/>
              <a:t>SOP 封包進行</a:t>
            </a:r>
            <a:r>
              <a:rPr lang="zh-TW" altLang="en-US"/>
              <a:t>通訊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可</a:t>
            </a:r>
            <a:r>
              <a:rPr lang="zh-TW" altLang="en-US"/>
              <a:t>選擇使用 SOP* 封包進行</a:t>
            </a:r>
            <a:r>
              <a:rPr lang="zh-TW" altLang="en-US"/>
              <a:t>通訊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可</a:t>
            </a:r>
            <a:r>
              <a:rPr lang="zh-TW" altLang="en-US"/>
              <a:t>選擇提供電源（雙角色電源裝置</a:t>
            </a:r>
            <a:r>
              <a:rPr lang="zh-TW" altLang="en-US"/>
              <a:t>）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可</a:t>
            </a:r>
            <a:r>
              <a:rPr lang="zh-TW" altLang="en-US"/>
              <a:t>選擇透過 USB 進行</a:t>
            </a:r>
            <a:r>
              <a:rPr lang="zh-TW" altLang="en-US"/>
              <a:t>通訊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可</a:t>
            </a:r>
            <a:r>
              <a:rPr lang="zh-TW" altLang="en-US"/>
              <a:t>選擇支援替代模式。</a:t>
            </a:r>
          </a:p>
        </p:txBody>
      </p:sp>
      <p:sp>
        <p:nvSpPr>
          <p:cNvPr id="6" name="矩形 5"/>
          <p:cNvSpPr/>
          <p:nvPr/>
        </p:nvSpPr>
        <p:spPr>
          <a:xfrm>
            <a:off x="515963" y="414884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mtClean="0"/>
              <a:t>DFP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使用 </a:t>
            </a:r>
            <a:r>
              <a:rPr lang="zh-TW" altLang="en-US"/>
              <a:t>SOP 封包進行</a:t>
            </a:r>
            <a:r>
              <a:rPr lang="zh-TW" altLang="en-US"/>
              <a:t>通訊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可</a:t>
            </a:r>
            <a:r>
              <a:rPr lang="zh-TW" altLang="en-US"/>
              <a:t>選擇使用 SOP* 封包進行</a:t>
            </a:r>
            <a:r>
              <a:rPr lang="zh-TW" altLang="en-US"/>
              <a:t>通訊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可</a:t>
            </a:r>
            <a:r>
              <a:rPr lang="zh-TW" altLang="en-US"/>
              <a:t>選擇 Sink 電源（雙角色電源裝置</a:t>
            </a:r>
            <a:r>
              <a:rPr lang="zh-TW" altLang="en-US"/>
              <a:t>）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可</a:t>
            </a:r>
            <a:r>
              <a:rPr lang="zh-TW" altLang="en-US"/>
              <a:t>選擇透過 USB 進行</a:t>
            </a:r>
            <a:r>
              <a:rPr lang="zh-TW" altLang="en-US"/>
              <a:t>通訊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可</a:t>
            </a:r>
            <a:r>
              <a:rPr lang="zh-TW" altLang="en-US"/>
              <a:t>選擇支援交替模式。</a:t>
            </a:r>
          </a:p>
        </p:txBody>
      </p:sp>
      <p:sp>
        <p:nvSpPr>
          <p:cNvPr id="7" name="矩形 6"/>
          <p:cNvSpPr/>
          <p:nvPr/>
        </p:nvSpPr>
        <p:spPr>
          <a:xfrm>
            <a:off x="5137039" y="13302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/>
              <a:t>A Source that </a:t>
            </a:r>
            <a:r>
              <a:rPr lang="en-US" altLang="zh-TW"/>
              <a:t>can </a:t>
            </a:r>
            <a:r>
              <a:rPr lang="en-US" altLang="zh-TW" smtClean="0"/>
              <a:t>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外部</a:t>
            </a:r>
            <a:r>
              <a:rPr lang="zh-TW" altLang="en-US"/>
              <a:t>供電源 (例如 AC 供電</a:t>
            </a:r>
            <a:r>
              <a:rPr lang="zh-TW" altLang="en-US"/>
              <a:t>)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電源</a:t>
            </a:r>
            <a:r>
              <a:rPr lang="zh-TW" altLang="en-US"/>
              <a:t>儲存（例如：電池/電源銀行</a:t>
            </a:r>
            <a:r>
              <a:rPr lang="zh-TW" altLang="en-US"/>
              <a:t>）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來自</a:t>
            </a:r>
            <a:r>
              <a:rPr lang="zh-TW" altLang="en-US"/>
              <a:t>另一個連接埠（例如：匯流排供電的 Hub）。</a:t>
            </a:r>
          </a:p>
        </p:txBody>
      </p:sp>
      <p:sp>
        <p:nvSpPr>
          <p:cNvPr id="8" name="矩形 7"/>
          <p:cNvSpPr/>
          <p:nvPr/>
        </p:nvSpPr>
        <p:spPr>
          <a:xfrm>
            <a:off x="5137039" y="285313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/>
              <a:t>A Sink that </a:t>
            </a:r>
            <a:r>
              <a:rPr lang="en-US" altLang="zh-TW"/>
              <a:t>can </a:t>
            </a:r>
            <a:r>
              <a:rPr lang="en-US" altLang="zh-TW" smtClean="0"/>
              <a:t>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電源</a:t>
            </a:r>
            <a:r>
              <a:rPr lang="zh-TW" altLang="en-US"/>
              <a:t>儲存 </a:t>
            </a:r>
            <a:r>
              <a:rPr lang="en-US" altLang="zh-TW"/>
              <a:t>(</a:t>
            </a:r>
            <a:r>
              <a:rPr lang="zh-TW" altLang="en-US"/>
              <a:t>例如：電池</a:t>
            </a:r>
            <a:r>
              <a:rPr lang="en-US" altLang="zh-TW"/>
              <a:t>/</a:t>
            </a:r>
            <a:r>
              <a:rPr lang="zh-TW" altLang="en-US"/>
              <a:t>蓄電池</a:t>
            </a:r>
            <a:r>
              <a:rPr lang="en-US" altLang="zh-TW"/>
              <a:t>)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用於</a:t>
            </a:r>
            <a:r>
              <a:rPr lang="zh-TW" altLang="en-US"/>
              <a:t>為內部功能</a:t>
            </a:r>
            <a:r>
              <a:rPr lang="zh-TW" altLang="en-US"/>
              <a:t>供電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用於</a:t>
            </a:r>
            <a:r>
              <a:rPr lang="zh-TW" altLang="en-US"/>
              <a:t>為連接其他裝置的裝置供電 </a:t>
            </a:r>
            <a:r>
              <a:rPr lang="en-US" altLang="zh-TW"/>
              <a:t>(</a:t>
            </a:r>
            <a:r>
              <a:rPr lang="zh-TW" altLang="en-US"/>
              <a:t>例如：匯流排供電的 </a:t>
            </a:r>
            <a:r>
              <a:rPr lang="en-US" altLang="zh-TW"/>
              <a:t>Hub)</a:t>
            </a:r>
            <a:r>
              <a:rPr lang="zh-TW" altLang="en-US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5137039" y="443727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mtClean="0"/>
              <a:t>VCONN </a:t>
            </a:r>
            <a:r>
              <a:rPr lang="zh-TW" altLang="en-US" smtClean="0"/>
              <a:t>來源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可以</a:t>
            </a:r>
            <a:r>
              <a:rPr lang="zh-TW" altLang="en-US"/>
              <a:t>是連接埠夥伴、</a:t>
            </a:r>
            <a:r>
              <a:rPr lang="en-US" altLang="zh-TW"/>
              <a:t>DFP/UFP </a:t>
            </a:r>
            <a:r>
              <a:rPr lang="zh-TW" altLang="en-US"/>
              <a:t>或 </a:t>
            </a:r>
            <a:r>
              <a:rPr lang="en-US" altLang="zh-TW"/>
              <a:t>Source/Sink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為</a:t>
            </a:r>
            <a:r>
              <a:rPr lang="zh-TW" altLang="en-US"/>
              <a:t>纜線插頭</a:t>
            </a:r>
            <a:r>
              <a:rPr lang="zh-TW" altLang="en-US"/>
              <a:t>供電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為 </a:t>
            </a:r>
            <a:r>
              <a:rPr lang="en-US" altLang="zh-TW"/>
              <a:t>VPD</a:t>
            </a:r>
            <a:r>
              <a:rPr lang="zh-TW" altLang="en-US"/>
              <a:t>（</a:t>
            </a:r>
            <a:r>
              <a:rPr lang="en-US" altLang="zh-TW"/>
              <a:t>VCONN Powered Devices</a:t>
            </a:r>
            <a:r>
              <a:rPr lang="zh-TW" altLang="en-US"/>
              <a:t>）</a:t>
            </a:r>
            <a:r>
              <a:rPr lang="zh-TW" altLang="en-US"/>
              <a:t>供電</a:t>
            </a:r>
            <a:r>
              <a:rPr lang="zh-TW" altLang="en-US" smtClean="0"/>
              <a:t>。</a:t>
            </a:r>
            <a:endParaRPr lang="en-US" altLang="zh-TW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mtClean="0"/>
              <a:t>在</a:t>
            </a:r>
            <a:r>
              <a:rPr lang="zh-TW" altLang="en-US"/>
              <a:t>任何時候都是唯一允許與 </a:t>
            </a:r>
            <a:r>
              <a:rPr lang="en-US" altLang="zh-TW"/>
              <a:t>Cable Plug </a:t>
            </a:r>
            <a:r>
              <a:rPr lang="zh-TW" altLang="en-US"/>
              <a:t>對話的連接埠。</a:t>
            </a:r>
          </a:p>
        </p:txBody>
      </p:sp>
    </p:spTree>
    <p:extLst>
      <p:ext uri="{BB962C8B-B14F-4D97-AF65-F5344CB8AC3E}">
        <p14:creationId xmlns:p14="http://schemas.microsoft.com/office/powerpoint/2010/main" val="5258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SOP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zh-TW" altLang="en-US"/>
              <a:t>所有 </a:t>
            </a:r>
            <a:r>
              <a:rPr lang="en-US" altLang="zh-TW"/>
              <a:t>SOP* </a:t>
            </a:r>
            <a:r>
              <a:rPr lang="zh-TW" altLang="en-US"/>
              <a:t>通訊都是透過單一電線 </a:t>
            </a:r>
            <a:r>
              <a:rPr lang="en-US" altLang="zh-TW"/>
              <a:t>(CC) </a:t>
            </a:r>
            <a:r>
              <a:rPr lang="zh-TW" altLang="en-US"/>
              <a:t>進行，因此必須協調 </a:t>
            </a:r>
            <a:r>
              <a:rPr lang="en-US" altLang="zh-TW"/>
              <a:t>SOP* </a:t>
            </a:r>
            <a:r>
              <a:rPr lang="zh-TW" altLang="en-US"/>
              <a:t>通訊期間，以防止重要的通訊被</a:t>
            </a:r>
            <a:r>
              <a:rPr lang="zh-TW" altLang="en-US"/>
              <a:t>阻斷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例如，在啟動時、 </a:t>
            </a:r>
            <a:r>
              <a:rPr lang="en-US" altLang="zh-TW"/>
              <a:t>Power </a:t>
            </a:r>
            <a:r>
              <a:rPr lang="en-US" altLang="zh-TW"/>
              <a:t>Role </a:t>
            </a:r>
            <a:r>
              <a:rPr lang="en-US" altLang="zh-TW" smtClean="0"/>
              <a:t>Swap</a:t>
            </a:r>
            <a:r>
              <a:rPr lang="zh-TW" altLang="en-US"/>
              <a:t>或 </a:t>
            </a:r>
            <a:r>
              <a:rPr lang="en-US" altLang="zh-TW"/>
              <a:t>Fast </a:t>
            </a:r>
            <a:r>
              <a:rPr lang="en-US" altLang="zh-TW"/>
              <a:t>Role </a:t>
            </a:r>
            <a:r>
              <a:rPr lang="en-US" altLang="zh-TW" smtClean="0"/>
              <a:t>Swap</a:t>
            </a:r>
            <a:r>
              <a:rPr lang="zh-TW" altLang="en-US"/>
              <a:t>，只有供應 </a:t>
            </a:r>
            <a:r>
              <a:rPr lang="en-US" altLang="zh-TW"/>
              <a:t>VCONN </a:t>
            </a:r>
            <a:r>
              <a:rPr lang="zh-TW" altLang="en-US"/>
              <a:t>的來源連接埠允許傳送封包至 </a:t>
            </a:r>
            <a:r>
              <a:rPr lang="en-US" altLang="zh-TW"/>
              <a:t>Cable </a:t>
            </a:r>
            <a:r>
              <a:rPr lang="en-US" altLang="zh-TW" smtClean="0"/>
              <a:t>Plug</a:t>
            </a:r>
            <a:r>
              <a:rPr lang="zh-TW" altLang="en-US"/>
              <a:t>並允許以 </a:t>
            </a:r>
            <a:r>
              <a:rPr lang="en-US" altLang="zh-TW"/>
              <a:t>GoodCRC </a:t>
            </a:r>
            <a:r>
              <a:rPr lang="zh-TW" altLang="en-US"/>
              <a:t>訊息回應來自 </a:t>
            </a:r>
            <a:r>
              <a:rPr lang="en-US" altLang="zh-TW"/>
              <a:t>Cable </a:t>
            </a:r>
            <a:r>
              <a:rPr lang="en-US" altLang="zh-TW" smtClean="0"/>
              <a:t>Plug</a:t>
            </a:r>
            <a:r>
              <a:rPr lang="zh-TW" altLang="en-US"/>
              <a:t>，以發現 </a:t>
            </a:r>
            <a:r>
              <a:rPr lang="en-US" altLang="zh-TW"/>
              <a:t>Cable Plug </a:t>
            </a:r>
            <a:r>
              <a:rPr lang="zh-TW" altLang="en-US"/>
              <a:t>的</a:t>
            </a:r>
            <a:r>
              <a:rPr lang="zh-TW" altLang="en-US"/>
              <a:t>特性，在此階段中，與 </a:t>
            </a:r>
            <a:r>
              <a:rPr lang="en-US" altLang="zh-TW"/>
              <a:t>Cable Plug </a:t>
            </a:r>
            <a:r>
              <a:rPr lang="zh-TW" altLang="en-US"/>
              <a:t>的所有通訊都是由源端啟動和控制，以防止 </a:t>
            </a:r>
            <a:r>
              <a:rPr lang="en-US" altLang="zh-TW"/>
              <a:t>SOP </a:t>
            </a:r>
            <a:r>
              <a:rPr lang="zh-TW" altLang="en-US"/>
              <a:t>和 </a:t>
            </a:r>
            <a:r>
              <a:rPr lang="en-US" altLang="zh-TW"/>
              <a:t>SOP' </a:t>
            </a:r>
            <a:r>
              <a:rPr lang="zh-TW" altLang="en-US"/>
              <a:t>封包之間發生衝突。</a:t>
            </a:r>
            <a:r>
              <a:rPr lang="en-US" altLang="zh-TW"/>
              <a:t>Sink </a:t>
            </a:r>
            <a:r>
              <a:rPr lang="zh-TW" altLang="en-US"/>
              <a:t>不與 </a:t>
            </a:r>
            <a:r>
              <a:rPr lang="en-US" altLang="zh-TW"/>
              <a:t>Cable Plug </a:t>
            </a:r>
            <a:r>
              <a:rPr lang="zh-TW" altLang="en-US"/>
              <a:t>通訊，並丟棄收到的任何 </a:t>
            </a:r>
            <a:r>
              <a:rPr lang="en-US" altLang="zh-TW"/>
              <a:t>SOP' </a:t>
            </a:r>
            <a:r>
              <a:rPr lang="zh-TW" altLang="en-US"/>
              <a:t>封包。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27440"/>
            <a:ext cx="9785088" cy="324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9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SOP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zh-TW" altLang="en-US"/>
              <a:t>初始的 </a:t>
            </a:r>
            <a:r>
              <a:rPr lang="en-US" altLang="zh-TW"/>
              <a:t>Explicit Contract</a:t>
            </a:r>
            <a:r>
              <a:rPr lang="zh-TW" altLang="en-US"/>
              <a:t>（顯式合約），也就是 </a:t>
            </a:r>
            <a:r>
              <a:rPr lang="en-US" altLang="zh-TW"/>
              <a:t>Default</a:t>
            </a:r>
            <a:r>
              <a:rPr lang="zh-TW" altLang="en-US"/>
              <a:t>（預設）或 </a:t>
            </a:r>
            <a:r>
              <a:rPr lang="en-US" altLang="zh-TW"/>
              <a:t>Implicit Contract</a:t>
            </a:r>
            <a:r>
              <a:rPr lang="zh-TW" altLang="en-US"/>
              <a:t>（隱式合約）之後的第一個合約，總是 </a:t>
            </a:r>
            <a:r>
              <a:rPr lang="en-US" altLang="zh-TW"/>
              <a:t>SPR </a:t>
            </a:r>
            <a:r>
              <a:rPr lang="zh-TW" altLang="en-US"/>
              <a:t>合約</a:t>
            </a:r>
            <a:r>
              <a:rPr lang="zh-TW" altLang="en-US"/>
              <a:t>。擴展功率範圍 </a:t>
            </a:r>
            <a:r>
              <a:rPr lang="en-US" altLang="zh-TW"/>
              <a:t>(EPR)</a:t>
            </a:r>
            <a:r>
              <a:rPr lang="zh-TW" altLang="en-US"/>
              <a:t>，</a:t>
            </a:r>
            <a:r>
              <a:rPr lang="zh-TW" altLang="en-US"/>
              <a:t>允許</a:t>
            </a:r>
            <a:r>
              <a:rPr lang="zh-TW" altLang="en-US" smtClean="0"/>
              <a:t>來源</a:t>
            </a:r>
            <a:r>
              <a:rPr lang="zh-TW" altLang="en-US"/>
              <a:t>可</a:t>
            </a:r>
            <a:r>
              <a:rPr lang="zh-TW" altLang="en-US" smtClean="0"/>
              <a:t>提供</a:t>
            </a:r>
            <a:r>
              <a:rPr lang="zh-TW" altLang="en-US"/>
              <a:t>高達 </a:t>
            </a:r>
            <a:r>
              <a:rPr lang="en-US" altLang="zh-TW"/>
              <a:t>240W </a:t>
            </a:r>
            <a:r>
              <a:rPr lang="zh-TW" altLang="en-US"/>
              <a:t>的</a:t>
            </a:r>
            <a:r>
              <a:rPr lang="zh-TW" altLang="en-US"/>
              <a:t>功率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/>
              <a:t>同時支援 </a:t>
            </a:r>
            <a:r>
              <a:rPr lang="en-US" altLang="zh-TW"/>
              <a:t>Source </a:t>
            </a:r>
            <a:r>
              <a:rPr lang="zh-TW" altLang="en-US"/>
              <a:t>和 </a:t>
            </a:r>
            <a:r>
              <a:rPr lang="en-US" altLang="zh-TW"/>
              <a:t>Sink </a:t>
            </a:r>
            <a:r>
              <a:rPr lang="zh-TW" altLang="en-US"/>
              <a:t>角色的連接埠稱為 </a:t>
            </a:r>
            <a:r>
              <a:rPr lang="en-US" altLang="zh-TW"/>
              <a:t>Dual-Role Power Port (DRP)</a:t>
            </a:r>
            <a:r>
              <a:rPr lang="zh-TW" altLang="en-US"/>
              <a:t>。同時支援 </a:t>
            </a:r>
            <a:r>
              <a:rPr lang="en-US" altLang="zh-TW"/>
              <a:t>DFP </a:t>
            </a:r>
            <a:r>
              <a:rPr lang="zh-TW" altLang="en-US"/>
              <a:t>和 </a:t>
            </a:r>
            <a:r>
              <a:rPr lang="en-US" altLang="zh-TW"/>
              <a:t>UFP </a:t>
            </a:r>
            <a:r>
              <a:rPr lang="zh-TW" altLang="en-US"/>
              <a:t>角色的連接埠稱為 </a:t>
            </a:r>
            <a:r>
              <a:rPr lang="en-US" altLang="zh-TW"/>
              <a:t>Dual-Role Data Port (DRD)</a:t>
            </a:r>
            <a:r>
              <a:rPr lang="zh-TW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521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Source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altLang="zh-TW"/>
              <a:t>At </a:t>
            </a:r>
            <a:r>
              <a:rPr lang="en-US" altLang="zh-TW"/>
              <a:t>Attach(</a:t>
            </a:r>
            <a:r>
              <a:rPr lang="zh-TW" altLang="en-US"/>
              <a:t>無 </a:t>
            </a:r>
            <a:r>
              <a:rPr lang="en-US" altLang="zh-TW"/>
              <a:t>PD Connection </a:t>
            </a:r>
            <a:r>
              <a:rPr lang="zh-TW" altLang="en-US"/>
              <a:t>或 </a:t>
            </a:r>
            <a:r>
              <a:rPr lang="en-US" altLang="zh-TW"/>
              <a:t>Contract)</a:t>
            </a:r>
          </a:p>
          <a:p>
            <a:pPr lvl="1"/>
            <a:r>
              <a:rPr lang="zh-TW" altLang="en-US"/>
              <a:t>對於只有 </a:t>
            </a:r>
            <a:r>
              <a:rPr lang="en-US" altLang="zh-TW"/>
              <a:t>Source </a:t>
            </a:r>
            <a:r>
              <a:rPr lang="zh-TW" altLang="en-US"/>
              <a:t>的連接埠，</a:t>
            </a:r>
            <a:r>
              <a:rPr lang="en-US" altLang="zh-TW"/>
              <a:t>Source </a:t>
            </a:r>
            <a:r>
              <a:rPr lang="zh-TW" altLang="en-US"/>
              <a:t>會偵測 </a:t>
            </a:r>
            <a:r>
              <a:rPr lang="en-US" altLang="zh-TW"/>
              <a:t>Sink </a:t>
            </a:r>
            <a:r>
              <a:rPr lang="en-US" altLang="zh-TW"/>
              <a:t>Attachment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zh-TW" altLang="en-US"/>
              <a:t>對於在 </a:t>
            </a:r>
            <a:r>
              <a:rPr lang="en-US" altLang="zh-TW"/>
              <a:t>Source </a:t>
            </a:r>
            <a:r>
              <a:rPr lang="zh-TW" altLang="en-US"/>
              <a:t>和 </a:t>
            </a:r>
            <a:r>
              <a:rPr lang="en-US" altLang="zh-TW"/>
              <a:t>Sink </a:t>
            </a:r>
            <a:r>
              <a:rPr lang="zh-TW" altLang="en-US"/>
              <a:t>操作之間切換的 </a:t>
            </a:r>
            <a:r>
              <a:rPr lang="en-US" altLang="zh-TW"/>
              <a:t>DRP</a:t>
            </a:r>
            <a:r>
              <a:rPr lang="zh-TW" altLang="en-US"/>
              <a:t>，埠會在 </a:t>
            </a:r>
            <a:r>
              <a:rPr lang="en-US" altLang="zh-TW"/>
              <a:t>Sink </a:t>
            </a:r>
            <a:r>
              <a:rPr lang="zh-TW" altLang="en-US"/>
              <a:t>附加時成為 </a:t>
            </a:r>
            <a:r>
              <a:rPr lang="en-US" altLang="zh-TW"/>
              <a:t>Source </a:t>
            </a:r>
            <a:r>
              <a:rPr lang="zh-TW" altLang="en-US"/>
              <a:t>埠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/>
              <a:t>The Source then </a:t>
            </a:r>
            <a:r>
              <a:rPr lang="en-US" altLang="zh-TW"/>
              <a:t>supplies </a:t>
            </a:r>
            <a:r>
              <a:rPr lang="en-US" altLang="zh-TW" smtClean="0"/>
              <a:t>vSafe5V</a:t>
            </a:r>
            <a:r>
              <a:rPr lang="zh-TW" altLang="en-US" smtClean="0"/>
              <a:t>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8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3925</TotalTime>
  <Words>757</Words>
  <Application>Microsoft Office PowerPoint</Application>
  <PresentationFormat>寬螢幕</PresentationFormat>
  <Paragraphs>58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Arial</vt:lpstr>
      <vt:lpstr>Trebuchet MS</vt:lpstr>
      <vt:lpstr>Wingdings</vt:lpstr>
      <vt:lpstr>Wingdings 3</vt:lpstr>
      <vt:lpstr>多面向</vt:lpstr>
      <vt:lpstr>USB PD協議</vt:lpstr>
      <vt:lpstr>CH2</vt:lpstr>
      <vt:lpstr>USB Power Delivery (PD) </vt:lpstr>
      <vt:lpstr>電源供應器運作契約</vt:lpstr>
      <vt:lpstr>電源傳輸的其他用途</vt:lpstr>
      <vt:lpstr>支援 USB Power Delivery 的裝置</vt:lpstr>
      <vt:lpstr>SOP</vt:lpstr>
      <vt:lpstr>SOP</vt:lpstr>
      <vt:lpstr>Source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 PD協議</dc:title>
  <dc:creator>sunix</dc:creator>
  <cp:lastModifiedBy>sunix</cp:lastModifiedBy>
  <cp:revision>10</cp:revision>
  <dcterms:created xsi:type="dcterms:W3CDTF">2024-09-06T09:07:47Z</dcterms:created>
  <dcterms:modified xsi:type="dcterms:W3CDTF">2024-09-09T02:32:48Z</dcterms:modified>
</cp:coreProperties>
</file>