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6" r:id="rId5"/>
    <p:sldId id="258" r:id="rId6"/>
    <p:sldId id="259" r:id="rId7"/>
    <p:sldId id="267" r:id="rId8"/>
    <p:sldId id="268" r:id="rId9"/>
    <p:sldId id="264" r:id="rId10"/>
    <p:sldId id="260" r:id="rId11"/>
    <p:sldId id="26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  <a:lvl2pPr marL="742950" indent="-285750">
              <a:buFont typeface="Wingdings" panose="05000000000000000000" pitchFamily="2" charset="2"/>
              <a:buChar char="l"/>
              <a:defRPr/>
            </a:lvl2pPr>
            <a:lvl3pPr marL="1143000" indent="-228600">
              <a:buFont typeface="Wingdings" panose="05000000000000000000" pitchFamily="2" charset="2"/>
              <a:buChar char="l"/>
              <a:defRPr/>
            </a:lvl3pPr>
            <a:lvl4pPr marL="1600200" indent="-228600">
              <a:buFont typeface="Wingdings" panose="05000000000000000000" pitchFamily="2" charset="2"/>
              <a:buChar char="l"/>
              <a:defRPr/>
            </a:lvl4pPr>
            <a:lvl5pPr marL="2057400" indent="-228600"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API</a:t>
            </a:r>
            <a:r>
              <a:rPr lang="zh-TW" altLang="en-US" smtClean="0"/>
              <a:t> </a:t>
            </a:r>
            <a:r>
              <a:rPr lang="en-US" altLang="zh-TW" smtClean="0"/>
              <a:t>fuction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Protocol Layer</a:t>
            </a:r>
            <a:br>
              <a:rPr lang="en-US" altLang="zh-TW">
                <a:latin typeface="+mj-ea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391920"/>
            <a:ext cx="8867719" cy="5588000"/>
          </a:xfrm>
        </p:spPr>
        <p:txBody>
          <a:bodyPr>
            <a:normAutofit/>
          </a:bodyPr>
          <a:lstStyle/>
          <a:p>
            <a:r>
              <a:rPr lang="en-US" altLang="zh-TW" smtClean="0"/>
              <a:t>ccg_status_t </a:t>
            </a:r>
            <a:r>
              <a:rPr lang="en-US" altLang="zh-TW" smtClean="0">
                <a:solidFill>
                  <a:srgbClr val="0070C0"/>
                </a:solidFill>
              </a:rPr>
              <a:t>pd_prot_send_data_msg</a:t>
            </a:r>
            <a:r>
              <a:rPr lang="en-US" altLang="zh-TW" smtClean="0"/>
              <a:t> ( uint8_t port, sop_t sop, data_msg_t msg_type, uint8_t count, pd_do_t ∗ dobj )</a:t>
            </a:r>
            <a:endParaRPr lang="en-US" altLang="zh-TW" smtClean="0">
              <a:latin typeface="+mj-ea"/>
            </a:endParaRPr>
          </a:p>
          <a:p>
            <a:pPr lvl="1"/>
            <a:r>
              <a:rPr lang="zh-TW" altLang="en-US" smtClean="0"/>
              <a:t>這個函式會傳送資料訊息。呼叫者將透過在 </a:t>
            </a:r>
            <a:r>
              <a:rPr lang="en-US" altLang="zh-TW" smtClean="0"/>
              <a:t>pd_phy_init() </a:t>
            </a:r>
            <a:r>
              <a:rPr lang="zh-TW" altLang="en-US" smtClean="0"/>
              <a:t>中註冊的 </a:t>
            </a:r>
            <a:r>
              <a:rPr lang="en-US" altLang="zh-TW" smtClean="0"/>
              <a:t>callback </a:t>
            </a:r>
            <a:r>
              <a:rPr lang="zh-TW" altLang="en-US" smtClean="0"/>
              <a:t>函式得知結果。此函式返回成功。此函式在註冊請求後回傳。</a:t>
            </a:r>
            <a:endParaRPr lang="en-US" altLang="zh-TW" smtClean="0"/>
          </a:p>
          <a:p>
            <a:r>
              <a:rPr lang="en-US" altLang="zh-TW"/>
              <a:t>ccg_status_t </a:t>
            </a:r>
            <a:r>
              <a:rPr lang="en-US" altLang="zh-TW">
                <a:solidFill>
                  <a:srgbClr val="0070C0"/>
                </a:solidFill>
              </a:rPr>
              <a:t>pd_prot_start</a:t>
            </a:r>
            <a:r>
              <a:rPr lang="en-US" altLang="zh-TW"/>
              <a:t> ( uint8_t port )</a:t>
            </a:r>
          </a:p>
          <a:p>
            <a:pPr lvl="1"/>
            <a:r>
              <a:rPr lang="zh-TW" altLang="en-US"/>
              <a:t>此功能啟動通訊協定層，並根據目前連接埠的角色 </a:t>
            </a:r>
            <a:r>
              <a:rPr lang="en-US" altLang="zh-TW"/>
              <a:t>/ </a:t>
            </a:r>
            <a:r>
              <a:rPr lang="zh-TW" altLang="en-US"/>
              <a:t>資料角色 </a:t>
            </a:r>
            <a:r>
              <a:rPr lang="en-US" altLang="zh-TW"/>
              <a:t>/ </a:t>
            </a:r>
            <a:r>
              <a:rPr lang="zh-TW" altLang="en-US"/>
              <a:t>合約狀態設定 </a:t>
            </a:r>
            <a:r>
              <a:rPr lang="en-US" altLang="zh-TW"/>
              <a:t>pd phy</a:t>
            </a:r>
            <a:r>
              <a:rPr lang="zh-TW" altLang="en-US"/>
              <a:t>。此 </a:t>
            </a:r>
            <a:r>
              <a:rPr lang="en-US" altLang="zh-TW"/>
              <a:t>API </a:t>
            </a:r>
            <a:r>
              <a:rPr lang="zh-TW" altLang="en-US"/>
              <a:t>不會啟用接收器。</a:t>
            </a:r>
            <a:endParaRPr lang="en-US" altLang="zh-TW"/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3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Phy Layer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867719" cy="5588000"/>
          </a:xfrm>
        </p:spPr>
        <p:txBody>
          <a:bodyPr>
            <a:normAutofit/>
          </a:bodyPr>
          <a:lstStyle/>
          <a:p>
            <a:r>
              <a:rPr lang="en-US" altLang="zh-TW"/>
              <a:t>bool </a:t>
            </a:r>
            <a:r>
              <a:rPr lang="en-US" altLang="zh-TW">
                <a:solidFill>
                  <a:srgbClr val="0070C0"/>
                </a:solidFill>
              </a:rPr>
              <a:t>pd_phy_load_msg</a:t>
            </a:r>
            <a:r>
              <a:rPr lang="en-US" altLang="zh-TW"/>
              <a:t> ( uint8_t port, sop_t sop, uint8_t retries, uint8_t dobj_count, uint32_t header, bool unchunked, uint32_t ∗ buf )</a:t>
            </a:r>
          </a:p>
          <a:p>
            <a:pPr lvl="1"/>
            <a:r>
              <a:rPr lang="zh-TW" altLang="en-US">
                <a:latin typeface="+mj-ea"/>
              </a:rPr>
              <a:t>此功能將 </a:t>
            </a:r>
            <a:r>
              <a:rPr lang="en-US" altLang="zh-TW">
                <a:latin typeface="+mj-ea"/>
              </a:rPr>
              <a:t>PD </a:t>
            </a:r>
            <a:r>
              <a:rPr lang="zh-TW" altLang="en-US">
                <a:latin typeface="+mj-ea"/>
              </a:rPr>
              <a:t>訊息載入 </a:t>
            </a:r>
            <a:r>
              <a:rPr lang="en-US" altLang="zh-TW">
                <a:latin typeface="+mj-ea"/>
              </a:rPr>
              <a:t>FIFO </a:t>
            </a:r>
            <a:r>
              <a:rPr lang="zh-TW" altLang="en-US">
                <a:latin typeface="+mj-ea"/>
              </a:rPr>
              <a:t>並配置必要的暫存器。</a:t>
            </a:r>
            <a:endParaRPr lang="en-US" altLang="zh-TW">
              <a:latin typeface="+mj-ea"/>
            </a:endParaRPr>
          </a:p>
          <a:p>
            <a:r>
              <a:rPr lang="en-US" altLang="zh-TW"/>
              <a:t>void </a:t>
            </a:r>
            <a:r>
              <a:rPr lang="en-US" altLang="zh-TW">
                <a:solidFill>
                  <a:srgbClr val="0070C0"/>
                </a:solidFill>
              </a:rPr>
              <a:t>pd_phy_refresh_roles</a:t>
            </a:r>
            <a:r>
              <a:rPr lang="en-US" altLang="zh-TW"/>
              <a:t> ( uint8_t port )</a:t>
            </a:r>
          </a:p>
          <a:p>
            <a:pPr lvl="1"/>
            <a:r>
              <a:rPr lang="zh-TW" altLang="en-US"/>
              <a:t>這個函數會根據指定端口的當前端口角色（如源端口或目標端口）、數據角色（如主機或外設）以及合同狀態（即端口的電力傳輸協議狀態）來配置 </a:t>
            </a:r>
            <a:r>
              <a:rPr lang="en-US" altLang="zh-TW"/>
              <a:t>PD </a:t>
            </a:r>
            <a:r>
              <a:rPr lang="zh-TW" altLang="en-US"/>
              <a:t>物理層（</a:t>
            </a:r>
            <a:r>
              <a:rPr lang="en-US" altLang="zh-TW"/>
              <a:t>PHY</a:t>
            </a:r>
            <a:r>
              <a:rPr lang="zh-TW" altLang="en-US"/>
              <a:t>）。</a:t>
            </a:r>
            <a:endParaRPr lang="en-US" altLang="zh-TW"/>
          </a:p>
          <a:p>
            <a:r>
              <a:rPr lang="en-US" altLang="zh-TW"/>
              <a:t>bool </a:t>
            </a:r>
            <a:r>
              <a:rPr lang="en-US" altLang="zh-TW">
                <a:solidFill>
                  <a:srgbClr val="0070C0"/>
                </a:solidFill>
              </a:rPr>
              <a:t>pd_phy_send_msg</a:t>
            </a:r>
            <a:r>
              <a:rPr lang="en-US" altLang="zh-TW"/>
              <a:t> ( uint8_t port )</a:t>
            </a:r>
          </a:p>
          <a:p>
            <a:pPr lvl="1"/>
            <a:r>
              <a:rPr lang="zh-TW" altLang="en-US">
                <a:latin typeface="+mj-ea"/>
              </a:rPr>
              <a:t>該函數開始傳輸已載入到 </a:t>
            </a:r>
            <a:r>
              <a:rPr lang="en-US" altLang="zh-TW">
                <a:latin typeface="+mj-ea"/>
              </a:rPr>
              <a:t>FIFO </a:t>
            </a:r>
            <a:r>
              <a:rPr lang="zh-TW" altLang="en-US">
                <a:latin typeface="+mj-ea"/>
              </a:rPr>
              <a:t>中的消息。</a:t>
            </a:r>
            <a:endParaRPr lang="en-US" altLang="zh-TW">
              <a:latin typeface="+mj-ea"/>
            </a:endParaRPr>
          </a:p>
          <a:p>
            <a:r>
              <a:rPr lang="en-US" altLang="zh-TW"/>
              <a:t>pd_packet_extd_t∗ </a:t>
            </a:r>
            <a:r>
              <a:rPr lang="en-US" altLang="zh-TW">
                <a:solidFill>
                  <a:srgbClr val="0070C0"/>
                </a:solidFill>
              </a:rPr>
              <a:t>pd_phy_get_rx_packet </a:t>
            </a:r>
            <a:r>
              <a:rPr lang="en-US" altLang="zh-TW"/>
              <a:t>( uint8_t port )</a:t>
            </a:r>
          </a:p>
          <a:p>
            <a:pPr lvl="1"/>
            <a:r>
              <a:rPr lang="zh-TW" altLang="en-US">
                <a:latin typeface="+mj-ea"/>
              </a:rPr>
              <a:t>此函式會回傳已接收的封</a:t>
            </a:r>
            <a:r>
              <a:rPr lang="zh-TW" altLang="en-US">
                <a:latin typeface="+mj-ea"/>
              </a:rPr>
              <a:t>包</a:t>
            </a:r>
            <a:r>
              <a:rPr lang="zh-TW" altLang="en-US" smtClean="0">
                <a:latin typeface="+mj-ea"/>
              </a:rPr>
              <a:t>。</a:t>
            </a:r>
            <a:endParaRPr lang="en-US" altLang="zh-TW" smtClean="0"/>
          </a:p>
          <a:p>
            <a:r>
              <a:rPr lang="fr-FR" altLang="zh-TW" smtClean="0"/>
              <a:t>ccg_status_t </a:t>
            </a:r>
            <a:r>
              <a:rPr lang="fr-FR" altLang="zh-TW">
                <a:solidFill>
                  <a:srgbClr val="0070C0"/>
                </a:solidFill>
              </a:rPr>
              <a:t>pd_phy_init</a:t>
            </a:r>
            <a:r>
              <a:rPr lang="fr-FR" altLang="zh-TW"/>
              <a:t> ( uint8_t port, pd_phy_cbk_t cbk )</a:t>
            </a:r>
          </a:p>
          <a:p>
            <a:pPr lvl="1"/>
            <a:r>
              <a:rPr lang="zh-TW" altLang="en-US">
                <a:latin typeface="+mj-ea"/>
              </a:rPr>
              <a:t>此功能初始化 </a:t>
            </a:r>
            <a:r>
              <a:rPr lang="en-US" altLang="zh-TW">
                <a:latin typeface="+mj-ea"/>
              </a:rPr>
              <a:t>PD phy </a:t>
            </a:r>
            <a:r>
              <a:rPr lang="zh-TW" altLang="en-US">
                <a:latin typeface="+mj-ea"/>
              </a:rPr>
              <a:t>暫存器。</a:t>
            </a:r>
            <a:endParaRPr lang="en-US" altLang="zh-TW">
              <a:latin typeface="+mj-ea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Phy Layer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270000"/>
            <a:ext cx="8867719" cy="5588000"/>
          </a:xfrm>
        </p:spPr>
        <p:txBody>
          <a:bodyPr>
            <a:normAutofit/>
          </a:bodyPr>
          <a:lstStyle/>
          <a:p>
            <a:r>
              <a:rPr lang="fr-FR" altLang="zh-TW" smtClean="0"/>
              <a:t>ccg_status_t </a:t>
            </a:r>
            <a:r>
              <a:rPr lang="fr-FR" altLang="zh-TW">
                <a:solidFill>
                  <a:srgbClr val="0070C0"/>
                </a:solidFill>
              </a:rPr>
              <a:t>pd_phy_init</a:t>
            </a:r>
            <a:r>
              <a:rPr lang="fr-FR" altLang="zh-TW"/>
              <a:t> ( uint8_t port, pd_phy_cbk_t cbk )</a:t>
            </a:r>
          </a:p>
          <a:p>
            <a:pPr lvl="1"/>
            <a:r>
              <a:rPr lang="zh-TW" altLang="en-US">
                <a:latin typeface="+mj-ea"/>
              </a:rPr>
              <a:t>此功能初始化 </a:t>
            </a:r>
            <a:r>
              <a:rPr lang="en-US" altLang="zh-TW">
                <a:latin typeface="+mj-ea"/>
              </a:rPr>
              <a:t>PD phy </a:t>
            </a:r>
            <a:r>
              <a:rPr lang="zh-TW" altLang="en-US">
                <a:latin typeface="+mj-ea"/>
              </a:rPr>
              <a:t>暫存器。</a:t>
            </a:r>
            <a:endParaRPr lang="en-US" altLang="zh-TW">
              <a:latin typeface="+mj-ea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結構</a:t>
            </a:r>
            <a:endParaRPr lang="zh-TW" altLang="en-US"/>
          </a:p>
        </p:txBody>
      </p:sp>
      <p:pic>
        <p:nvPicPr>
          <p:cNvPr id="1026" name="Picture 2" descr="image_2021_03_29T10_37_01_352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43" y="1930400"/>
            <a:ext cx="9253204" cy="442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3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結構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849754"/>
            <a:ext cx="7640458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2" y="583638"/>
            <a:ext cx="10259857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47240"/>
            <a:ext cx="9605655" cy="5210759"/>
          </a:xfrm>
        </p:spPr>
        <p:txBody>
          <a:bodyPr>
            <a:normAutofit/>
          </a:bodyPr>
          <a:lstStyle/>
          <a:p>
            <a:r>
              <a:rPr lang="en-US" altLang="zh-TW">
                <a:latin typeface="+mj-ea"/>
              </a:rPr>
              <a:t>Policy </a:t>
            </a:r>
            <a:r>
              <a:rPr lang="en-US" altLang="zh-TW" smtClean="0">
                <a:latin typeface="+mj-ea"/>
              </a:rPr>
              <a:t>Engine</a:t>
            </a:r>
          </a:p>
          <a:p>
            <a:pPr lvl="1"/>
            <a:r>
              <a:rPr lang="zh-TW" altLang="en-US" sz="1800">
                <a:latin typeface="+mj-ea"/>
              </a:rPr>
              <a:t>向上提供 </a:t>
            </a:r>
            <a:r>
              <a:rPr lang="en-US" altLang="zh-TW" sz="1800">
                <a:latin typeface="+mj-ea"/>
              </a:rPr>
              <a:t>Device Policy Manager </a:t>
            </a:r>
            <a:r>
              <a:rPr lang="zh-TW" altLang="en-US" sz="1800">
                <a:latin typeface="+mj-ea"/>
              </a:rPr>
              <a:t>個別埠的狀態，使 </a:t>
            </a:r>
            <a:r>
              <a:rPr lang="en-US" altLang="zh-TW" sz="1800">
                <a:latin typeface="+mj-ea"/>
              </a:rPr>
              <a:t>Policy Manager </a:t>
            </a:r>
            <a:r>
              <a:rPr lang="zh-TW" altLang="en-US" sz="1800">
                <a:latin typeface="+mj-ea"/>
              </a:rPr>
              <a:t>可以即時整合與更新裝置狀態並重新調配資源予每個埠。</a:t>
            </a:r>
          </a:p>
          <a:p>
            <a:pPr lvl="1"/>
            <a:r>
              <a:rPr lang="zh-TW" altLang="en-US" sz="1800">
                <a:latin typeface="+mj-ea"/>
              </a:rPr>
              <a:t>向下依據政策判斷如何發送與回應收到的 </a:t>
            </a:r>
            <a:r>
              <a:rPr lang="en-US" altLang="zh-TW" sz="1800">
                <a:latin typeface="+mj-ea"/>
              </a:rPr>
              <a:t>PD </a:t>
            </a:r>
            <a:r>
              <a:rPr lang="zh-TW" altLang="en-US" sz="1800">
                <a:latin typeface="+mj-ea"/>
              </a:rPr>
              <a:t>訊息，並指示 </a:t>
            </a:r>
            <a:r>
              <a:rPr lang="en-US" altLang="zh-TW" sz="1800">
                <a:latin typeface="+mj-ea"/>
              </a:rPr>
              <a:t>Protocol Layer </a:t>
            </a:r>
            <a:r>
              <a:rPr lang="zh-TW" altLang="en-US" sz="1800">
                <a:latin typeface="+mj-ea"/>
              </a:rPr>
              <a:t>建構訊息。</a:t>
            </a:r>
            <a:endParaRPr lang="en-US" altLang="zh-TW" sz="1800">
              <a:latin typeface="+mj-ea"/>
            </a:endParaRPr>
          </a:p>
          <a:p>
            <a:r>
              <a:rPr lang="en-US" altLang="zh-TW" smtClean="0">
                <a:latin typeface="+mj-ea"/>
              </a:rPr>
              <a:t>Protocol</a:t>
            </a:r>
            <a:r>
              <a:rPr lang="en-US" altLang="zh-TW" smtClean="0">
                <a:latin typeface="+mj-ea"/>
                <a:ea typeface="+mj-ea"/>
              </a:rPr>
              <a:t> Layer</a:t>
            </a:r>
          </a:p>
          <a:p>
            <a:pPr lvl="1"/>
            <a:r>
              <a:rPr lang="zh-TW" altLang="en-US" sz="1800" b="1"/>
              <a:t>傳送訊息端：</a:t>
            </a:r>
            <a:r>
              <a:rPr lang="zh-TW" altLang="en-US" sz="1800"/>
              <a:t>接收 </a:t>
            </a:r>
            <a:r>
              <a:rPr lang="en-US" altLang="zh-TW" sz="1800"/>
              <a:t>Policy Engine </a:t>
            </a:r>
            <a:r>
              <a:rPr lang="zh-TW" altLang="en-US" sz="1800"/>
              <a:t>的指示建構所需訊息交給 </a:t>
            </a:r>
            <a:r>
              <a:rPr lang="en-US" altLang="zh-TW" sz="1800"/>
              <a:t>PHY Layer</a:t>
            </a:r>
            <a:r>
              <a:rPr lang="zh-TW" altLang="en-US" sz="1800"/>
              <a:t>，並藉由對方回傳 </a:t>
            </a:r>
            <a:r>
              <a:rPr lang="en-US" altLang="zh-TW" sz="1800"/>
              <a:t>GoodCRC </a:t>
            </a:r>
            <a:r>
              <a:rPr lang="zh-TW" altLang="en-US" sz="1800"/>
              <a:t>確認訊息有正確送出，否則視為傳送失敗，適用重新發送</a:t>
            </a:r>
            <a:r>
              <a:rPr lang="en-US" altLang="zh-TW" sz="1800"/>
              <a:t>(Retry)</a:t>
            </a:r>
            <a:r>
              <a:rPr lang="zh-TW" altLang="en-US" sz="1800"/>
              <a:t>機制</a:t>
            </a:r>
            <a:r>
              <a:rPr lang="zh-TW" altLang="en-US" sz="1800" smtClean="0"/>
              <a:t>。</a:t>
            </a:r>
            <a:endParaRPr lang="en-US" altLang="zh-TW" sz="1800" smtClean="0"/>
          </a:p>
          <a:p>
            <a:pPr lvl="1"/>
            <a:r>
              <a:rPr lang="zh-TW" altLang="en-US" sz="1800"/>
              <a:t>收到 </a:t>
            </a:r>
            <a:r>
              <a:rPr lang="en-US" altLang="zh-TW" sz="1800"/>
              <a:t>PHY Layer </a:t>
            </a:r>
            <a:r>
              <a:rPr lang="zh-TW" altLang="en-US" sz="1800"/>
              <a:t>傳來的訊息，解讀該訊息並將資訊向上呈報給 </a:t>
            </a:r>
            <a:r>
              <a:rPr lang="en-US" altLang="zh-TW" sz="1800"/>
              <a:t>Policy Engine</a:t>
            </a:r>
            <a:r>
              <a:rPr lang="zh-TW" altLang="en-US" sz="1800"/>
              <a:t>，在做相對回應前，先建構 </a:t>
            </a:r>
            <a:r>
              <a:rPr lang="en-US" altLang="zh-TW" sz="1800"/>
              <a:t>GoodCRC </a:t>
            </a:r>
            <a:r>
              <a:rPr lang="zh-TW" altLang="en-US" sz="1800"/>
              <a:t>訊息讓 </a:t>
            </a:r>
            <a:r>
              <a:rPr lang="en-US" altLang="zh-TW" sz="1800"/>
              <a:t>PHY </a:t>
            </a:r>
            <a:r>
              <a:rPr lang="zh-TW" altLang="en-US" sz="1800"/>
              <a:t>回送給對方，表示訊息已正確收到並解讀。</a:t>
            </a:r>
            <a:endParaRPr lang="en-US" altLang="zh-TW" sz="1800">
              <a:latin typeface="+mj-ea"/>
              <a:ea typeface="+mj-ea"/>
            </a:endParaRPr>
          </a:p>
          <a:p>
            <a:r>
              <a:rPr lang="en-US" altLang="zh-TW">
                <a:latin typeface="+mj-ea"/>
              </a:rPr>
              <a:t>PHY</a:t>
            </a:r>
            <a:r>
              <a:rPr lang="en-US" altLang="zh-TW">
                <a:latin typeface="+mj-ea"/>
              </a:rPr>
              <a:t> </a:t>
            </a:r>
            <a:r>
              <a:rPr lang="en-US" altLang="zh-TW" smtClean="0">
                <a:latin typeface="+mj-ea"/>
              </a:rPr>
              <a:t>Layer</a:t>
            </a:r>
            <a:endParaRPr lang="en-US" altLang="zh-TW">
              <a:latin typeface="+mj-ea"/>
            </a:endParaRPr>
          </a:p>
          <a:p>
            <a:pPr lvl="1"/>
            <a:r>
              <a:rPr lang="zh-TW" altLang="en-US" sz="1800"/>
              <a:t>把 </a:t>
            </a:r>
            <a:r>
              <a:rPr lang="en-US" altLang="zh-TW" sz="1800"/>
              <a:t>Protocol </a:t>
            </a:r>
            <a:r>
              <a:rPr lang="zh-TW" altLang="en-US" sz="1800"/>
              <a:t>層送來的訊息再加工，加上以 </a:t>
            </a:r>
            <a:r>
              <a:rPr lang="en-US" altLang="zh-TW" sz="1800"/>
              <a:t>4b5b </a:t>
            </a:r>
            <a:r>
              <a:rPr lang="zh-TW" altLang="en-US" sz="1800"/>
              <a:t>方式編碼的 </a:t>
            </a:r>
            <a:r>
              <a:rPr lang="en-US" altLang="zh-TW" sz="1800"/>
              <a:t>SOP*</a:t>
            </a:r>
            <a:r>
              <a:rPr lang="zh-TW" altLang="en-US" sz="1800"/>
              <a:t>、</a:t>
            </a:r>
            <a:r>
              <a:rPr lang="en-US" altLang="zh-TW" sz="1800"/>
              <a:t>CRC</a:t>
            </a:r>
            <a:r>
              <a:rPr lang="zh-TW" altLang="en-US" sz="1800"/>
              <a:t>、</a:t>
            </a:r>
            <a:r>
              <a:rPr lang="en-US" altLang="zh-TW" sz="1800"/>
              <a:t>EOP </a:t>
            </a:r>
            <a:r>
              <a:rPr lang="zh-TW" altLang="en-US" sz="1800"/>
              <a:t>以及 </a:t>
            </a:r>
            <a:r>
              <a:rPr lang="en-US" altLang="zh-TW" sz="1800"/>
              <a:t>Preamble</a:t>
            </a:r>
            <a:r>
              <a:rPr lang="zh-TW" altLang="en-US" sz="1800"/>
              <a:t>，組成一完整的訊息，透過 </a:t>
            </a:r>
            <a:r>
              <a:rPr lang="en-US" altLang="zh-TW" sz="1800"/>
              <a:t>CC </a:t>
            </a:r>
            <a:r>
              <a:rPr lang="zh-TW" altLang="en-US" sz="1800"/>
              <a:t>以 </a:t>
            </a:r>
            <a:r>
              <a:rPr lang="en-US" altLang="zh-TW" sz="1800"/>
              <a:t>BMC </a:t>
            </a:r>
            <a:r>
              <a:rPr lang="zh-TW" altLang="en-US" sz="1800"/>
              <a:t>方式傳送給對方。</a:t>
            </a:r>
            <a:r>
              <a:rPr lang="en-US" altLang="zh-TW" sz="1800">
                <a:latin typeface="+mj-ea"/>
                <a:ea typeface="+mj-ea"/>
              </a:rPr>
              <a:t/>
            </a:r>
            <a:br>
              <a:rPr lang="en-US" altLang="zh-TW" sz="1800">
                <a:latin typeface="+mj-ea"/>
                <a:ea typeface="+mj-ea"/>
              </a:rPr>
            </a:br>
            <a:endParaRPr lang="zh-TW" altLang="en-US" sz="1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17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Policy Engine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13031"/>
            <a:ext cx="8867719" cy="5544969"/>
          </a:xfrm>
        </p:spPr>
        <p:txBody>
          <a:bodyPr/>
          <a:lstStyle/>
          <a:p>
            <a:r>
              <a:rPr lang="en-US" altLang="zh-TW"/>
              <a:t>void </a:t>
            </a:r>
            <a:r>
              <a:rPr lang="en-US" altLang="zh-TW">
                <a:solidFill>
                  <a:srgbClr val="0070C0"/>
                </a:solidFill>
              </a:rPr>
              <a:t>pe_fsm</a:t>
            </a:r>
            <a:r>
              <a:rPr lang="en-US" altLang="zh-TW"/>
              <a:t> ( uint8_t port </a:t>
            </a:r>
            <a:r>
              <a:rPr lang="en-US" altLang="zh-TW"/>
              <a:t>) </a:t>
            </a:r>
            <a:endParaRPr lang="en-US" altLang="zh-TW" smtClean="0"/>
          </a:p>
          <a:p>
            <a:pPr lvl="1"/>
            <a:r>
              <a:rPr lang="en-US" altLang="zh-TW"/>
              <a:t>This function runs pe state machine.</a:t>
            </a:r>
          </a:p>
          <a:p>
            <a:pPr lvl="1"/>
            <a:r>
              <a:rPr lang="zh-TW" altLang="en-US"/>
              <a:t>執行或更新 </a:t>
            </a:r>
            <a:r>
              <a:rPr lang="en-US" altLang="zh-TW"/>
              <a:t>Power Delivery (PD) </a:t>
            </a:r>
            <a:r>
              <a:rPr lang="zh-TW" altLang="en-US"/>
              <a:t>協議的</a:t>
            </a:r>
            <a:r>
              <a:rPr lang="zh-TW" altLang="en-US"/>
              <a:t>狀態</a:t>
            </a:r>
            <a:r>
              <a:rPr lang="zh-TW" altLang="en-US" smtClean="0"/>
              <a:t>機，用來</a:t>
            </a:r>
            <a:r>
              <a:rPr lang="zh-TW" altLang="en-US"/>
              <a:t>管理和控制端口的協議狀態，保證端口根據協議要求正確</a:t>
            </a:r>
            <a:r>
              <a:rPr lang="zh-TW" altLang="en-US"/>
              <a:t>地</a:t>
            </a:r>
            <a:r>
              <a:rPr lang="zh-TW" altLang="en-US" smtClean="0"/>
              <a:t>運行和</a:t>
            </a:r>
            <a:r>
              <a:rPr lang="zh-TW" altLang="en-US"/>
              <a:t>響應</a:t>
            </a:r>
            <a:r>
              <a:rPr lang="zh-TW" altLang="en-US"/>
              <a:t>事件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void </a:t>
            </a:r>
            <a:r>
              <a:rPr lang="en-US" altLang="zh-TW">
                <a:solidFill>
                  <a:srgbClr val="0070C0"/>
                </a:solidFill>
              </a:rPr>
              <a:t>pe_init</a:t>
            </a:r>
            <a:r>
              <a:rPr lang="en-US" altLang="zh-TW"/>
              <a:t> ( uint8_t </a:t>
            </a:r>
            <a:r>
              <a:rPr lang="en-US" altLang="zh-TW"/>
              <a:t>port 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/>
              <a:t>此函式初始化政策引擎。此功能也會初始化 </a:t>
            </a:r>
            <a:r>
              <a:rPr lang="en-US" altLang="zh-TW"/>
              <a:t>pd </a:t>
            </a:r>
            <a:r>
              <a:rPr lang="zh-TW" altLang="en-US"/>
              <a:t>通訊協定</a:t>
            </a:r>
            <a:r>
              <a:rPr lang="zh-TW" altLang="en-US"/>
              <a:t>模組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void </a:t>
            </a:r>
            <a:r>
              <a:rPr lang="en-US" altLang="zh-TW">
                <a:solidFill>
                  <a:srgbClr val="0070C0"/>
                </a:solidFill>
              </a:rPr>
              <a:t>pe_start</a:t>
            </a:r>
            <a:r>
              <a:rPr lang="en-US" altLang="zh-TW"/>
              <a:t> ( uint8_t port </a:t>
            </a:r>
            <a:r>
              <a:rPr lang="en-US" altLang="zh-TW"/>
              <a:t>) </a:t>
            </a:r>
            <a:endParaRPr lang="en-US" altLang="zh-TW" smtClean="0"/>
          </a:p>
          <a:p>
            <a:pPr lvl="1"/>
            <a:r>
              <a:rPr lang="zh-TW" altLang="en-US"/>
              <a:t>這個函式會將政策引擎的內部變數初始化為已</a:t>
            </a:r>
            <a:r>
              <a:rPr lang="zh-TW" altLang="en-US"/>
              <a:t>知</a:t>
            </a:r>
            <a:r>
              <a:rPr lang="zh-TW" altLang="en-US" smtClean="0"/>
              <a:t>狀態，</a:t>
            </a:r>
            <a:r>
              <a:rPr lang="zh-TW" altLang="en-US"/>
              <a:t>並啟動 </a:t>
            </a:r>
            <a:r>
              <a:rPr lang="en-US" altLang="zh-TW"/>
              <a:t>pd </a:t>
            </a:r>
            <a:r>
              <a:rPr lang="en-US" altLang="zh-TW"/>
              <a:t>phy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en-US" altLang="zh-TW"/>
              <a:t>bool </a:t>
            </a:r>
            <a:r>
              <a:rPr lang="en-US" altLang="zh-TW">
                <a:solidFill>
                  <a:srgbClr val="0070C0"/>
                </a:solidFill>
              </a:rPr>
              <a:t>pe_is_busy</a:t>
            </a:r>
            <a:r>
              <a:rPr lang="en-US" altLang="zh-TW"/>
              <a:t> ( uint8_t </a:t>
            </a:r>
            <a:r>
              <a:rPr lang="en-US" altLang="zh-TW"/>
              <a:t>port 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 smtClean="0"/>
              <a:t>檢查</a:t>
            </a:r>
            <a:r>
              <a:rPr lang="en-US" altLang="zh-TW">
                <a:latin typeface="+mj-ea"/>
              </a:rPr>
              <a:t>Policy Engine</a:t>
            </a:r>
            <a:r>
              <a:rPr lang="zh-TW" altLang="en-US" smtClean="0"/>
              <a:t>是否</a:t>
            </a:r>
            <a:r>
              <a:rPr lang="zh-TW" altLang="en-US"/>
              <a:t>忙於某些工作。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93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Protocol Layer</a:t>
            </a:r>
            <a:br>
              <a:rPr lang="en-US" altLang="zh-TW">
                <a:latin typeface="+mj-ea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70000"/>
            <a:ext cx="8803550" cy="4649537"/>
          </a:xfrm>
        </p:spPr>
        <p:txBody>
          <a:bodyPr>
            <a:noAutofit/>
          </a:bodyPr>
          <a:lstStyle/>
          <a:p>
            <a:r>
              <a:rPr lang="zh-TW" altLang="en-US" sz="3200"/>
              <a:t>本章描述 </a:t>
            </a:r>
            <a:r>
              <a:rPr lang="en-US" altLang="zh-TW" sz="3200"/>
              <a:t>USB Power Delivery </a:t>
            </a:r>
            <a:r>
              <a:rPr lang="zh-TW" altLang="en-US" sz="3200"/>
              <a:t>規格的通訊協定層的</a:t>
            </a:r>
            <a:r>
              <a:rPr lang="zh-TW" altLang="en-US" sz="3200"/>
              <a:t>要求</a:t>
            </a:r>
            <a:r>
              <a:rPr lang="zh-TW" altLang="en-US" sz="3200" smtClean="0"/>
              <a:t>，包括</a:t>
            </a:r>
            <a:endParaRPr lang="en-US" altLang="zh-TW" sz="3200" smtClean="0"/>
          </a:p>
          <a:p>
            <a:pPr lvl="1"/>
            <a:r>
              <a:rPr lang="zh-TW" altLang="en-US" sz="3200" smtClean="0"/>
              <a:t>訊息</a:t>
            </a:r>
            <a:r>
              <a:rPr lang="zh-TW" altLang="en-US" sz="3200"/>
              <a:t>的構造和使用</a:t>
            </a:r>
            <a:r>
              <a:rPr lang="zh-TW" altLang="en-US" sz="3200"/>
              <a:t>細節</a:t>
            </a:r>
            <a:r>
              <a:rPr lang="zh-TW" altLang="en-US" sz="3200" smtClean="0"/>
              <a:t>。</a:t>
            </a:r>
            <a:endParaRPr lang="en-US" altLang="zh-TW" sz="3200" smtClean="0"/>
          </a:p>
          <a:p>
            <a:pPr lvl="1"/>
            <a:r>
              <a:rPr lang="zh-TW" altLang="en-US" sz="3200" smtClean="0"/>
              <a:t>使用</a:t>
            </a:r>
            <a:r>
              <a:rPr lang="zh-TW" altLang="en-US" sz="3200"/>
              <a:t>計時器和逾</a:t>
            </a:r>
            <a:r>
              <a:rPr lang="zh-TW" altLang="en-US" sz="3200"/>
              <a:t>時值</a:t>
            </a:r>
            <a:r>
              <a:rPr lang="zh-TW" altLang="en-US" sz="3200" smtClean="0"/>
              <a:t>。</a:t>
            </a:r>
            <a:endParaRPr lang="en-US" altLang="zh-TW" sz="3200" smtClean="0"/>
          </a:p>
          <a:p>
            <a:pPr lvl="1"/>
            <a:r>
              <a:rPr lang="zh-TW" altLang="en-US" sz="3200" smtClean="0"/>
              <a:t>訊息</a:t>
            </a:r>
            <a:r>
              <a:rPr lang="zh-TW" altLang="en-US" sz="3200"/>
              <a:t>和重試計數器的</a:t>
            </a:r>
            <a:r>
              <a:rPr lang="zh-TW" altLang="en-US" sz="3200"/>
              <a:t>使用</a:t>
            </a:r>
            <a:r>
              <a:rPr lang="zh-TW" altLang="en-US" sz="3200" smtClean="0"/>
              <a:t>。</a:t>
            </a:r>
            <a:endParaRPr lang="en-US" altLang="zh-TW" sz="3200" smtClean="0"/>
          </a:p>
          <a:p>
            <a:pPr lvl="1"/>
            <a:r>
              <a:rPr lang="zh-TW" altLang="en-US" sz="3200" smtClean="0"/>
              <a:t>重設</a:t>
            </a:r>
            <a:r>
              <a:rPr lang="zh-TW" altLang="en-US" sz="3200"/>
              <a:t>操作</a:t>
            </a:r>
            <a:r>
              <a:rPr lang="zh-TW" altLang="en-US" sz="3200" smtClean="0"/>
              <a:t>。</a:t>
            </a:r>
            <a:endParaRPr lang="en-US" altLang="zh-TW" sz="3200" smtClean="0"/>
          </a:p>
          <a:p>
            <a:pPr lvl="1"/>
            <a:r>
              <a:rPr lang="zh-TW" altLang="en-US" sz="3200" smtClean="0"/>
              <a:t>錯誤</a:t>
            </a:r>
            <a:r>
              <a:rPr lang="zh-TW" altLang="en-US" sz="3200"/>
              <a:t>處理。</a:t>
            </a:r>
          </a:p>
        </p:txBody>
      </p:sp>
    </p:spTree>
    <p:extLst>
      <p:ext uri="{BB962C8B-B14F-4D97-AF65-F5344CB8AC3E}">
        <p14:creationId xmlns:p14="http://schemas.microsoft.com/office/powerpoint/2010/main" val="3893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Protocol Layer</a:t>
            </a:r>
            <a:br>
              <a:rPr lang="en-US" altLang="zh-TW">
                <a:latin typeface="+mj-ea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296989"/>
            <a:ext cx="9717950" cy="5344443"/>
          </a:xfrm>
        </p:spPr>
        <p:txBody>
          <a:bodyPr>
            <a:normAutofit/>
          </a:bodyPr>
          <a:lstStyle/>
          <a:p>
            <a:r>
              <a:rPr lang="zh-TW" altLang="en-US" sz="2400"/>
              <a:t>本規格定義了三種類型的</a:t>
            </a:r>
            <a:r>
              <a:rPr lang="zh-TW" altLang="en-US" sz="2400"/>
              <a:t>訊息</a:t>
            </a:r>
            <a:r>
              <a:rPr lang="zh-TW" altLang="en-US" sz="2400" smtClean="0"/>
              <a:t>：</a:t>
            </a:r>
            <a:endParaRPr lang="en-US" altLang="zh-TW" sz="2400" smtClean="0"/>
          </a:p>
          <a:p>
            <a:r>
              <a:rPr lang="en-US" altLang="zh-TW" sz="2400" smtClean="0"/>
              <a:t>- </a:t>
            </a:r>
            <a:r>
              <a:rPr lang="zh-TW" altLang="en-US" sz="2400"/>
              <a:t>控制訊息（</a:t>
            </a:r>
            <a:r>
              <a:rPr lang="en-US" altLang="zh-TW" sz="2400"/>
              <a:t>Control Messages</a:t>
            </a:r>
            <a:r>
              <a:rPr lang="zh-TW" altLang="en-US" sz="2400"/>
              <a:t>）：簡短，用於管理連接埠合作夥伴之間的訊息流，或交換不需要額外資料的訊息。交換不需要額外資料的訊息。控制訊息的長度為 </a:t>
            </a:r>
            <a:r>
              <a:rPr lang="en-US" altLang="zh-TW" sz="2400"/>
              <a:t>16 </a:t>
            </a:r>
            <a:r>
              <a:rPr lang="zh-TW" altLang="en-US" sz="2400"/>
              <a:t>位元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r>
              <a:rPr lang="en-US" altLang="zh-TW" sz="2400" smtClean="0"/>
              <a:t>- </a:t>
            </a:r>
            <a:r>
              <a:rPr lang="zh-TW" altLang="en-US" sz="2400"/>
              <a:t>資料訊息（</a:t>
            </a:r>
            <a:r>
              <a:rPr lang="en-US" altLang="zh-TW" sz="2400"/>
              <a:t>Data Messages</a:t>
            </a:r>
            <a:r>
              <a:rPr lang="zh-TW" altLang="en-US" sz="2400"/>
              <a:t>）：用於在一對埠夥伴之間交換資訊。資料訊息長度從 </a:t>
            </a:r>
            <a:r>
              <a:rPr lang="en-US" altLang="zh-TW" sz="2400"/>
              <a:t>48 </a:t>
            </a:r>
            <a:r>
              <a:rPr lang="zh-TW" altLang="en-US" sz="2400"/>
              <a:t>位元到 </a:t>
            </a:r>
            <a:r>
              <a:rPr lang="en-US" altLang="zh-TW" sz="2400"/>
              <a:t>240 </a:t>
            </a:r>
            <a:r>
              <a:rPr lang="zh-TW" altLang="en-US" sz="2400"/>
              <a:t>位元不等。</a:t>
            </a:r>
            <a:r>
              <a:rPr lang="en-US" altLang="zh-TW" sz="2400"/>
              <a:t>o </a:t>
            </a:r>
            <a:r>
              <a:rPr lang="zh-TW" altLang="en-US" sz="2400"/>
              <a:t>資料訊息有三種類型：用於揭露功能和協商電源的資料訊息。用於 </a:t>
            </a:r>
            <a:r>
              <a:rPr lang="en-US" altLang="zh-TW" sz="2400"/>
              <a:t>BIST </a:t>
            </a:r>
            <a:r>
              <a:rPr lang="zh-TW" altLang="en-US" sz="2400"/>
              <a:t>的資料。供應商定義的</a:t>
            </a:r>
            <a:r>
              <a:rPr lang="zh-TW" altLang="en-US" sz="2400"/>
              <a:t>資料</a:t>
            </a:r>
            <a:r>
              <a:rPr lang="zh-TW" altLang="en-US" sz="2400" smtClean="0"/>
              <a:t>。</a:t>
            </a:r>
            <a:endParaRPr lang="en-US" altLang="zh-TW" sz="2400" smtClean="0"/>
          </a:p>
          <a:p>
            <a:r>
              <a:rPr lang="en-US" altLang="zh-TW" sz="2400" smtClean="0"/>
              <a:t>- </a:t>
            </a:r>
            <a:r>
              <a:rPr lang="zh-TW" altLang="en-US" sz="2400"/>
              <a:t>用於在一對埠合作夥伴之間交換資訊的延伸訊息。延伸訊息最多為 </a:t>
            </a:r>
            <a:r>
              <a:rPr lang="en-US" altLang="zh-TW" sz="2400"/>
              <a:t>MaxExtendedMsgLen </a:t>
            </a:r>
            <a:r>
              <a:rPr lang="zh-TW" altLang="en-US" sz="2400"/>
              <a:t>位元組。</a:t>
            </a:r>
            <a:r>
              <a:rPr lang="en-US" altLang="zh-TW" sz="2400"/>
              <a:t>o Extended Messages</a:t>
            </a:r>
            <a:r>
              <a:rPr lang="zh-TW" altLang="en-US" sz="2400"/>
              <a:t>（延伸訊息）有幾種類型：用於 </a:t>
            </a:r>
            <a:r>
              <a:rPr lang="en-US" altLang="zh-TW" sz="2400"/>
              <a:t>Source</a:t>
            </a:r>
            <a:r>
              <a:rPr lang="zh-TW" altLang="en-US" sz="2400"/>
              <a:t>（來源）和 </a:t>
            </a:r>
            <a:r>
              <a:rPr lang="en-US" altLang="zh-TW" sz="2400"/>
              <a:t>Battery</a:t>
            </a:r>
            <a:r>
              <a:rPr lang="zh-TW" altLang="en-US" sz="2400"/>
              <a:t>（電池）資訊。用於安全性的訊息。用於韌體更新的訊息。供應商定義的訊息。</a:t>
            </a:r>
          </a:p>
        </p:txBody>
      </p:sp>
    </p:spTree>
    <p:extLst>
      <p:ext uri="{BB962C8B-B14F-4D97-AF65-F5344CB8AC3E}">
        <p14:creationId xmlns:p14="http://schemas.microsoft.com/office/powerpoint/2010/main" val="2352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Protocol Layer</a:t>
            </a:r>
            <a:br>
              <a:rPr lang="en-US" altLang="zh-TW">
                <a:latin typeface="+mj-ea"/>
              </a:rPr>
            </a:b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313031"/>
            <a:ext cx="8867719" cy="55449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/>
              <a:t>pd_packet_extd_t∗ </a:t>
            </a:r>
            <a:r>
              <a:rPr lang="en-US" altLang="zh-TW">
                <a:solidFill>
                  <a:srgbClr val="0070C0"/>
                </a:solidFill>
              </a:rPr>
              <a:t>pd_prot_get_rx_packet</a:t>
            </a:r>
            <a:r>
              <a:rPr lang="en-US" altLang="zh-TW"/>
              <a:t> ( uint8_t port 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/>
              <a:t>這個函數返回指向接收到的 </a:t>
            </a:r>
            <a:r>
              <a:rPr lang="en-US" altLang="zh-TW"/>
              <a:t>PD </a:t>
            </a:r>
            <a:r>
              <a:rPr lang="zh-TW" altLang="en-US"/>
              <a:t>封</a:t>
            </a:r>
            <a:r>
              <a:rPr lang="zh-TW" altLang="en-US" smtClean="0"/>
              <a:t>包</a:t>
            </a:r>
            <a:r>
              <a:rPr lang="zh-TW" altLang="en-US"/>
              <a:t>的</a:t>
            </a:r>
            <a:r>
              <a:rPr lang="zh-TW" altLang="en-US"/>
              <a:t>指標</a:t>
            </a:r>
            <a:r>
              <a:rPr lang="zh-TW" altLang="en-US" smtClean="0"/>
              <a:t>。</a:t>
            </a:r>
            <a:endParaRPr lang="en-US" altLang="zh-TW" smtClean="0"/>
          </a:p>
          <a:p>
            <a:pPr>
              <a:buFont typeface="Wingdings" panose="05000000000000000000" pitchFamily="2" charset="2"/>
              <a:buChar char="l"/>
            </a:pPr>
            <a:r>
              <a:rPr lang="fr-FR" altLang="zh-TW"/>
              <a:t>ccg_status_t </a:t>
            </a:r>
            <a:r>
              <a:rPr lang="fr-FR" altLang="zh-TW">
                <a:solidFill>
                  <a:srgbClr val="0070C0"/>
                </a:solidFill>
              </a:rPr>
              <a:t>pd_prot_init</a:t>
            </a:r>
            <a:r>
              <a:rPr lang="fr-FR" altLang="zh-TW"/>
              <a:t> ( uint8_t port, pd_cbk_t cbk 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/>
              <a:t>這些硬體模塊需要進行初始化，以確保它們能夠正確地運作並支持相關的協議和</a:t>
            </a:r>
            <a:r>
              <a:rPr lang="zh-TW" altLang="en-US"/>
              <a:t>功能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fr-FR" altLang="zh-TW"/>
              <a:t>ccg_status_t </a:t>
            </a:r>
            <a:r>
              <a:rPr lang="fr-FR" altLang="zh-TW">
                <a:solidFill>
                  <a:srgbClr val="0070C0"/>
                </a:solidFill>
              </a:rPr>
              <a:t>pd_prot_rx_dis</a:t>
            </a:r>
            <a:r>
              <a:rPr lang="fr-FR" altLang="zh-TW"/>
              <a:t> ( uint8_t port, uint8_t hard_reset_en ) </a:t>
            </a:r>
          </a:p>
          <a:p>
            <a:pPr lvl="1"/>
            <a:r>
              <a:rPr lang="zh-TW" altLang="en-US">
                <a:latin typeface="+mj-ea"/>
              </a:rPr>
              <a:t>此功能關閉 </a:t>
            </a:r>
            <a:r>
              <a:rPr lang="en-US" altLang="zh-TW">
                <a:latin typeface="+mj-ea"/>
              </a:rPr>
              <a:t>bmc </a:t>
            </a:r>
            <a:r>
              <a:rPr lang="zh-TW" altLang="en-US">
                <a:latin typeface="+mj-ea"/>
              </a:rPr>
              <a:t>接收器。</a:t>
            </a:r>
            <a:endParaRPr lang="en-US" altLang="zh-TW">
              <a:latin typeface="+mj-ea"/>
            </a:endParaRPr>
          </a:p>
          <a:p>
            <a:r>
              <a:rPr lang="en-US" altLang="zh-TW"/>
              <a:t>ccg_status_t </a:t>
            </a:r>
            <a:r>
              <a:rPr lang="en-US" altLang="zh-TW">
                <a:solidFill>
                  <a:srgbClr val="0070C0"/>
                </a:solidFill>
              </a:rPr>
              <a:t>pd_prot_rx_en</a:t>
            </a:r>
            <a:r>
              <a:rPr lang="en-US" altLang="zh-TW"/>
              <a:t> ( uint8_t port )</a:t>
            </a:r>
          </a:p>
          <a:p>
            <a:pPr lvl="1"/>
            <a:r>
              <a:rPr lang="zh-TW" altLang="en-US">
                <a:latin typeface="+mj-ea"/>
              </a:rPr>
              <a:t>此功能啟用 </a:t>
            </a:r>
            <a:r>
              <a:rPr lang="en-US" altLang="zh-TW">
                <a:latin typeface="+mj-ea"/>
              </a:rPr>
              <a:t>bmc </a:t>
            </a:r>
            <a:r>
              <a:rPr lang="zh-TW" altLang="en-US">
                <a:latin typeface="+mj-ea"/>
              </a:rPr>
              <a:t>接收器。</a:t>
            </a:r>
            <a:endParaRPr lang="en-US" altLang="zh-TW">
              <a:latin typeface="+mj-ea"/>
            </a:endParaRPr>
          </a:p>
          <a:p>
            <a:r>
              <a:rPr lang="en-US" altLang="zh-TW"/>
              <a:t>ccg_status_t </a:t>
            </a:r>
            <a:r>
              <a:rPr lang="en-US" altLang="zh-TW">
                <a:solidFill>
                  <a:srgbClr val="0070C0"/>
                </a:solidFill>
              </a:rPr>
              <a:t>pd_prot_send_ctrl_msg</a:t>
            </a:r>
            <a:r>
              <a:rPr lang="en-US" altLang="zh-TW"/>
              <a:t> ( uint8_t port, sop_t sop, ctrl_msg_t </a:t>
            </a:r>
            <a:r>
              <a:rPr lang="en-US" altLang="zh-TW"/>
              <a:t>msg_type </a:t>
            </a:r>
            <a:r>
              <a:rPr lang="en-US" altLang="zh-TW" smtClean="0"/>
              <a:t>)</a:t>
            </a:r>
          </a:p>
          <a:p>
            <a:pPr lvl="1"/>
            <a:r>
              <a:rPr lang="zh-TW" altLang="en-US"/>
              <a:t>這個函式會傳送控制訊息。呼叫者將透過在 </a:t>
            </a:r>
            <a:r>
              <a:rPr lang="en-US" altLang="zh-TW"/>
              <a:t>pd_prot</a:t>
            </a:r>
            <a:r>
              <a:rPr lang="zh-TW" altLang="en-US"/>
              <a:t>中註冊的 </a:t>
            </a:r>
            <a:r>
              <a:rPr lang="en-US" altLang="zh-TW"/>
              <a:t>callback </a:t>
            </a:r>
            <a:r>
              <a:rPr lang="zh-TW" altLang="en-US"/>
              <a:t>函式得知結果。</a:t>
            </a:r>
            <a:r>
              <a:rPr lang="en-US" altLang="zh-TW"/>
              <a:t>_int() </a:t>
            </a:r>
            <a:r>
              <a:rPr lang="zh-TW" altLang="en-US"/>
              <a:t>中註冊的回呼函式得知結果。此函式在註冊請求後回傳。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989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10316</TotalTime>
  <Words>926</Words>
  <Application>Microsoft Office PowerPoint</Application>
  <PresentationFormat>寬螢幕</PresentationFormat>
  <Paragraphs>64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Arial</vt:lpstr>
      <vt:lpstr>Trebuchet MS</vt:lpstr>
      <vt:lpstr>Wingdings</vt:lpstr>
      <vt:lpstr>Wingdings 3</vt:lpstr>
      <vt:lpstr>多面向</vt:lpstr>
      <vt:lpstr>API fuction</vt:lpstr>
      <vt:lpstr>結構</vt:lpstr>
      <vt:lpstr>結構</vt:lpstr>
      <vt:lpstr>PowerPoint 簡報</vt:lpstr>
      <vt:lpstr>list</vt:lpstr>
      <vt:lpstr>Policy Engine</vt:lpstr>
      <vt:lpstr>Protocol Layer </vt:lpstr>
      <vt:lpstr>Protocol Layer </vt:lpstr>
      <vt:lpstr>Protocol Layer </vt:lpstr>
      <vt:lpstr>Protocol Layer </vt:lpstr>
      <vt:lpstr>Phy Layer </vt:lpstr>
      <vt:lpstr>Phy Layer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fuction</dc:title>
  <dc:creator>sunix</dc:creator>
  <cp:lastModifiedBy>sunix</cp:lastModifiedBy>
  <cp:revision>22</cp:revision>
  <dcterms:created xsi:type="dcterms:W3CDTF">2024-08-26T01:50:49Z</dcterms:created>
  <dcterms:modified xsi:type="dcterms:W3CDTF">2024-09-02T05:47:42Z</dcterms:modified>
</cp:coreProperties>
</file>