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4" r:id="rId44"/>
    <p:sldId id="300" r:id="rId45"/>
    <p:sldId id="299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10" r:id="rId54"/>
    <p:sldId id="311" r:id="rId55"/>
    <p:sldId id="312" r:id="rId56"/>
    <p:sldId id="313" r:id="rId57"/>
    <p:sldId id="314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1pPr>
            <a:lvl2pPr marL="742950" indent="-28575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2pPr>
            <a:lvl3pPr marL="11430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4pPr>
            <a:lvl5pPr marL="20574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USB PD</a:t>
            </a:r>
            <a:r>
              <a:rPr lang="zh-TW" altLang="en-US"/>
              <a:t>協議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報告者：詹恆瑋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6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754765" cy="456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建立 </a:t>
            </a:r>
            <a:r>
              <a:rPr lang="en-US" altLang="zh-TW"/>
              <a:t>PD </a:t>
            </a:r>
            <a:r>
              <a:rPr lang="zh-TW" altLang="en-US"/>
              <a:t>連線</a:t>
            </a:r>
            <a:r>
              <a:rPr lang="en-US" altLang="zh-TW" smtClean="0"/>
              <a:t>(</a:t>
            </a:r>
            <a:r>
              <a:rPr lang="zh-TW" altLang="en-US"/>
              <a:t>無 </a:t>
            </a:r>
            <a:r>
              <a:rPr lang="en-US" altLang="zh-TW"/>
              <a:t>PD Connection </a:t>
            </a:r>
            <a:r>
              <a:rPr lang="zh-TW" altLang="en-US"/>
              <a:t>或 </a:t>
            </a:r>
            <a:r>
              <a:rPr lang="en-US" altLang="zh-TW"/>
              <a:t>Contract)</a:t>
            </a:r>
          </a:p>
          <a:p>
            <a:r>
              <a:rPr lang="zh-TW" altLang="en-US"/>
              <a:t>可偵測到 </a:t>
            </a:r>
            <a:r>
              <a:rPr lang="en-US" altLang="zh-TW"/>
              <a:t>PD Capable Port Partner </a:t>
            </a:r>
            <a:r>
              <a:rPr lang="zh-TW" altLang="en-US"/>
              <a:t>的</a:t>
            </a:r>
            <a:r>
              <a:rPr lang="zh-TW" altLang="en-US"/>
              <a:t>存在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收到回應 </a:t>
            </a:r>
            <a:r>
              <a:rPr lang="en-US" altLang="zh-TW"/>
              <a:t>Source_Capabilities </a:t>
            </a:r>
            <a:r>
              <a:rPr lang="zh-TW" altLang="en-US"/>
              <a:t>訊息的 </a:t>
            </a:r>
            <a:r>
              <a:rPr lang="en-US" altLang="zh-TW"/>
              <a:t>GoodCRC </a:t>
            </a:r>
            <a:r>
              <a:rPr lang="zh-TW" altLang="en-US"/>
              <a:t>訊息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 smtClean="0"/>
              <a:t>透過</a:t>
            </a:r>
            <a:r>
              <a:rPr lang="zh-TW" altLang="en-US"/>
              <a:t>接收 </a:t>
            </a:r>
            <a:r>
              <a:rPr lang="en-US" altLang="zh-TW"/>
              <a:t>Hard Reset </a:t>
            </a:r>
            <a:r>
              <a:rPr lang="zh-TW" altLang="en-US"/>
              <a:t>訊號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在附加、硬重設或隱式契約後建立初始顯式契約。</a:t>
            </a:r>
            <a:r>
              <a:rPr lang="en-US" altLang="zh-TW"/>
              <a:t>Power Role Swap </a:t>
            </a:r>
            <a:r>
              <a:rPr lang="zh-TW" altLang="en-US"/>
              <a:t>或 </a:t>
            </a:r>
            <a:r>
              <a:rPr lang="en-US" altLang="zh-TW"/>
              <a:t>Fast Role Swap</a:t>
            </a:r>
            <a:r>
              <a:rPr lang="zh-TW" altLang="en-US"/>
              <a:t>）後建立初始明確</a:t>
            </a:r>
            <a:r>
              <a:rPr lang="zh-TW" altLang="en-US"/>
              <a:t>契約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電源端（</a:t>
            </a:r>
            <a:r>
              <a:rPr lang="en-US" altLang="zh-TW"/>
              <a:t>Source</a:t>
            </a:r>
            <a:r>
              <a:rPr lang="zh-TW" altLang="en-US"/>
              <a:t>）會收到來自「輸入端」（</a:t>
            </a:r>
            <a:r>
              <a:rPr lang="en-US" altLang="zh-TW"/>
              <a:t>Sink</a:t>
            </a:r>
            <a:r>
              <a:rPr lang="zh-TW" altLang="en-US"/>
              <a:t>）的「請求訊息」（</a:t>
            </a:r>
            <a:r>
              <a:rPr lang="en-US" altLang="zh-TW"/>
              <a:t>Request Message</a:t>
            </a:r>
            <a:r>
              <a:rPr lang="zh-TW" altLang="en-US"/>
              <a:t>），如果該訊息為有效請求，則會回應一個「接受訊息」（</a:t>
            </a:r>
            <a:r>
              <a:rPr lang="en-US" altLang="zh-TW"/>
              <a:t>Accept Message</a:t>
            </a:r>
            <a:r>
              <a:rPr lang="zh-TW" altLang="en-US"/>
              <a:t>），並在其電源供應準備好以協定的電量提供電源時，再回應一個 </a:t>
            </a:r>
            <a:r>
              <a:rPr lang="en-US" altLang="zh-TW"/>
              <a:t>PS_RDY </a:t>
            </a:r>
            <a:r>
              <a:rPr lang="zh-TW" altLang="en-US"/>
              <a:t>訊息（</a:t>
            </a:r>
            <a:r>
              <a:rPr lang="en-US" altLang="zh-TW"/>
              <a:t>PS_RDY Message</a:t>
            </a:r>
            <a:r>
              <a:rPr lang="zh-TW" altLang="en-US"/>
              <a:t>）。此時，一個 </a:t>
            </a:r>
            <a:r>
              <a:rPr lang="en-US" altLang="zh-TW"/>
              <a:t>Explicit Contract</a:t>
            </a:r>
            <a:r>
              <a:rPr lang="zh-TW" altLang="en-US"/>
              <a:t>（明確合約）已經被</a:t>
            </a:r>
            <a:r>
              <a:rPr lang="zh-TW" altLang="en-US"/>
              <a:t>同意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封包的 </a:t>
            </a:r>
            <a:r>
              <a:rPr lang="en-US" altLang="zh-TW"/>
              <a:t>DFP </a:t>
            </a:r>
            <a:r>
              <a:rPr lang="zh-TW" altLang="en-US"/>
              <a:t>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封包並丟棄它們。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1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96989"/>
            <a:ext cx="8963971" cy="4109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當處於明確契約 </a:t>
            </a:r>
            <a:r>
              <a:rPr lang="en-US" altLang="zh-TW"/>
              <a:t>(PE_SRC_Ready </a:t>
            </a:r>
            <a:r>
              <a:rPr lang="zh-TW" altLang="en-US"/>
              <a:t>狀態</a:t>
            </a:r>
            <a:r>
              <a:rPr lang="en-US" altLang="zh-TW"/>
              <a:t>) </a:t>
            </a:r>
            <a:r>
              <a:rPr lang="zh-TW" altLang="en-US"/>
              <a:t>時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當處於明確合約 </a:t>
            </a:r>
            <a:r>
              <a:rPr lang="en-US" altLang="zh-TW"/>
              <a:t>(PE_SRC_Ready State) </a:t>
            </a:r>
            <a:r>
              <a:rPr lang="zh-TW" altLang="en-US"/>
              <a:t>狀態時當它的 </a:t>
            </a:r>
            <a:r>
              <a:rPr lang="en-US" altLang="zh-TW"/>
              <a:t>Local Policy </a:t>
            </a:r>
            <a:r>
              <a:rPr lang="zh-TW" altLang="en-US"/>
              <a:t>要求時，它會傳送適當的</a:t>
            </a:r>
            <a:r>
              <a:rPr lang="zh-TW" altLang="en-US"/>
              <a:t>訊息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每當其能力改變時，</a:t>
            </a:r>
            <a:r>
              <a:rPr lang="en-US" altLang="zh-TW"/>
              <a:t>Source </a:t>
            </a:r>
            <a:r>
              <a:rPr lang="zh-TW" altLang="en-US"/>
              <a:t>會透過傳送 </a:t>
            </a:r>
            <a:r>
              <a:rPr lang="en-US" altLang="zh-TW"/>
              <a:t>Source_Capabilities Message </a:t>
            </a:r>
            <a:r>
              <a:rPr lang="zh-TW" altLang="en-US"/>
              <a:t>通知 </a:t>
            </a:r>
            <a:r>
              <a:rPr lang="en-US" altLang="zh-TW"/>
              <a:t>Sink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（</a:t>
            </a:r>
            <a:r>
              <a:rPr lang="en-US" altLang="zh-TW"/>
              <a:t>Source</a:t>
            </a:r>
            <a:r>
              <a:rPr lang="zh-TW" altLang="en-US"/>
              <a:t>）總是會在其用於避免碰撞的 </a:t>
            </a:r>
            <a:r>
              <a:rPr lang="en-US" altLang="zh-TW"/>
              <a:t>CC </a:t>
            </a:r>
            <a:r>
              <a:rPr lang="zh-TW" altLang="en-US"/>
              <a:t>線</a:t>
            </a:r>
            <a:r>
              <a:rPr lang="zh-TW" altLang="en-US"/>
              <a:t>上始終維持一個 </a:t>
            </a:r>
            <a:r>
              <a:rPr lang="en-US" altLang="zh-TW" b="1"/>
              <a:t>Rp </a:t>
            </a:r>
            <a:r>
              <a:rPr lang="zh-TW" altLang="en-US" b="1" smtClean="0"/>
              <a:t>電阻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當此埠為 </a:t>
            </a:r>
            <a:r>
              <a:rPr lang="en-US" altLang="zh-TW"/>
              <a:t>DRP </a:t>
            </a:r>
            <a:r>
              <a:rPr lang="zh-TW" altLang="en-US"/>
              <a:t>時，</a:t>
            </a:r>
            <a:r>
              <a:rPr lang="en-US" altLang="zh-TW"/>
              <a:t>Source </a:t>
            </a:r>
            <a:r>
              <a:rPr lang="zh-TW" altLang="en-US"/>
              <a:t>可以啟動或接收電源角色交換的請求。在 </a:t>
            </a:r>
            <a:r>
              <a:rPr lang="en-US" altLang="zh-TW"/>
              <a:t>Power Role Swap </a:t>
            </a:r>
            <a:r>
              <a:rPr lang="zh-TW" altLang="en-US"/>
              <a:t>之後，此連接埠將成為 </a:t>
            </a:r>
            <a:r>
              <a:rPr lang="en-US" altLang="zh-TW"/>
              <a:t>Sink </a:t>
            </a:r>
            <a:r>
              <a:rPr lang="zh-TW" altLang="en-US"/>
              <a:t>並處於隱式契約 </a:t>
            </a:r>
            <a:r>
              <a:rPr lang="en-US" altLang="zh-TW"/>
              <a:t>(Implicit Contract)</a:t>
            </a:r>
            <a:r>
              <a:rPr lang="zh-TW" altLang="en-US"/>
              <a:t>，直到緊接著的 </a:t>
            </a:r>
            <a:r>
              <a:rPr lang="en-US" altLang="zh-TW"/>
              <a:t>Explicit Contract </a:t>
            </a:r>
            <a:r>
              <a:rPr lang="zh-TW" altLang="en-US"/>
              <a:t>被</a:t>
            </a:r>
            <a:r>
              <a:rPr lang="zh-TW" altLang="en-US"/>
              <a:t>協商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當此埠為 </a:t>
            </a:r>
            <a:r>
              <a:rPr lang="en-US" altLang="zh-TW"/>
              <a:t>DRD </a:t>
            </a:r>
            <a:r>
              <a:rPr lang="zh-TW" altLang="en-US"/>
              <a:t>時，</a:t>
            </a:r>
            <a:r>
              <a:rPr lang="en-US" altLang="zh-TW"/>
              <a:t>Source </a:t>
            </a:r>
            <a:r>
              <a:rPr lang="zh-TW" altLang="en-US"/>
              <a:t>可以啟動或接收交換資料角色的請求。在資料角色交換之後，</a:t>
            </a:r>
            <a:r>
              <a:rPr lang="en-US" altLang="zh-TW"/>
              <a:t>DFP (</a:t>
            </a:r>
            <a:r>
              <a:rPr lang="zh-TW" altLang="en-US"/>
              <a:t>主機</a:t>
            </a:r>
            <a:r>
              <a:rPr lang="en-US" altLang="zh-TW"/>
              <a:t>) </a:t>
            </a:r>
            <a:r>
              <a:rPr lang="zh-TW" altLang="en-US"/>
              <a:t>會變成 </a:t>
            </a:r>
            <a:r>
              <a:rPr lang="en-US" altLang="zh-TW"/>
              <a:t>UFP (</a:t>
            </a:r>
            <a:r>
              <a:rPr lang="zh-TW" altLang="en-US"/>
              <a:t>裝置</a:t>
            </a:r>
            <a:r>
              <a:rPr lang="en-US" altLang="zh-TW"/>
              <a:t>)</a:t>
            </a:r>
            <a:r>
              <a:rPr lang="zh-TW" altLang="en-US"/>
              <a:t>。此連接埠仍為來源，且 </a:t>
            </a:r>
            <a:r>
              <a:rPr lang="en-US" altLang="zh-TW"/>
              <a:t>VCONN </a:t>
            </a:r>
            <a:r>
              <a:rPr lang="zh-TW" altLang="en-US"/>
              <a:t>來源角色保持</a:t>
            </a:r>
            <a:r>
              <a:rPr lang="zh-TW" altLang="en-US"/>
              <a:t>不變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Source</a:t>
            </a:r>
            <a:r>
              <a:rPr lang="zh-TW" altLang="en-US" smtClean="0"/>
              <a:t>可以</a:t>
            </a:r>
            <a:r>
              <a:rPr lang="zh-TW" altLang="en-US"/>
              <a:t>啟動或接收交換 </a:t>
            </a:r>
            <a:r>
              <a:rPr lang="en-US" altLang="zh-TW"/>
              <a:t>VCONN </a:t>
            </a:r>
            <a:r>
              <a:rPr lang="zh-TW" altLang="en-US"/>
              <a:t>源角色的請求。在 </a:t>
            </a:r>
            <a:r>
              <a:rPr lang="en-US" altLang="zh-TW"/>
              <a:t>VCONN </a:t>
            </a:r>
            <a:r>
              <a:rPr lang="zh-TW" altLang="en-US"/>
              <a:t>交換期間，兩個連接埠都會套用 </a:t>
            </a:r>
            <a:r>
              <a:rPr lang="en-US" altLang="zh-TW"/>
              <a:t>VCONN (make before break)</a:t>
            </a:r>
            <a:r>
              <a:rPr lang="zh-TW" altLang="en-US"/>
              <a:t>。埠仍為 </a:t>
            </a:r>
            <a:r>
              <a:rPr lang="en-US" altLang="zh-TW"/>
              <a:t>Source</a:t>
            </a:r>
            <a:r>
              <a:rPr lang="zh-TW" altLang="en-US"/>
              <a:t>，且 </a:t>
            </a:r>
            <a:r>
              <a:rPr lang="en-US" altLang="zh-TW"/>
              <a:t>DFP/UFP </a:t>
            </a:r>
            <a:r>
              <a:rPr lang="zh-TW" altLang="en-US"/>
              <a:t>角色保持不變。</a:t>
            </a:r>
          </a:p>
        </p:txBody>
      </p:sp>
    </p:spTree>
    <p:extLst>
      <p:ext uri="{BB962C8B-B14F-4D97-AF65-F5344CB8AC3E}">
        <p14:creationId xmlns:p14="http://schemas.microsoft.com/office/powerpoint/2010/main" val="213519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96988"/>
            <a:ext cx="9573572" cy="5561011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當處於明確契約 </a:t>
            </a:r>
            <a:r>
              <a:rPr lang="en-US" altLang="zh-TW"/>
              <a:t>(PE_SRC_Ready </a:t>
            </a:r>
            <a:r>
              <a:rPr lang="zh-TW" altLang="en-US"/>
              <a:t>狀態</a:t>
            </a:r>
            <a:r>
              <a:rPr lang="en-US" altLang="zh-TW"/>
              <a:t>) </a:t>
            </a:r>
            <a:r>
              <a:rPr lang="zh-TW" altLang="en-US"/>
              <a:t>時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當來源是 </a:t>
            </a:r>
            <a:r>
              <a:rPr lang="en-US" altLang="zh-TW"/>
              <a:t>VCONN </a:t>
            </a:r>
            <a:r>
              <a:rPr lang="zh-TW" altLang="en-US"/>
              <a:t>來源時，可以在不參與任何其他 </a:t>
            </a:r>
            <a:r>
              <a:rPr lang="en-US" altLang="zh-TW"/>
              <a:t>SOP </a:t>
            </a:r>
            <a:r>
              <a:rPr lang="zh-TW" altLang="en-US"/>
              <a:t>通訊的任何時間使用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通訊與電纜插頭進行</a:t>
            </a:r>
            <a:r>
              <a:rPr lang="zh-TW" altLang="en-US"/>
              <a:t>通訊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如果來源在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 smtClean="0"/>
              <a:t>SOP’’ </a:t>
            </a:r>
            <a:r>
              <a:rPr lang="zh-TW" altLang="en-US"/>
              <a:t>通訊期間收到 </a:t>
            </a:r>
            <a:r>
              <a:rPr lang="en-US" altLang="zh-TW"/>
              <a:t>SOP </a:t>
            </a:r>
            <a:r>
              <a:rPr lang="zh-TW" altLang="en-US"/>
              <a:t>資料包，則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通訊立即終止（電纜插頭逾時且不會重</a:t>
            </a:r>
            <a:r>
              <a:rPr lang="zh-TW" altLang="en-US"/>
              <a:t>試</a:t>
            </a:r>
            <a:r>
              <a:rPr lang="zh-TW" altLang="en-US" smtClean="0"/>
              <a:t>）</a:t>
            </a:r>
            <a:endParaRPr lang="en-US" altLang="zh-TW" smtClean="0"/>
          </a:p>
          <a:p>
            <a:pPr lvl="1"/>
            <a:r>
              <a:rPr lang="zh-TW" altLang="en-US"/>
              <a:t>如果來源需要在正在進行的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期間發起 </a:t>
            </a:r>
            <a:r>
              <a:rPr lang="en-US" altLang="zh-TW"/>
              <a:t>SOP </a:t>
            </a:r>
            <a:r>
              <a:rPr lang="zh-TW" altLang="en-US" smtClean="0"/>
              <a:t>通信通訊</a:t>
            </a:r>
            <a:r>
              <a:rPr lang="zh-TW" altLang="en-US"/>
              <a:t>（例如，針對功能變更），則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通訊將</a:t>
            </a:r>
            <a:r>
              <a:rPr lang="zh-TW" altLang="en-US"/>
              <a:t>中斷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 </a:t>
            </a:r>
            <a:r>
              <a:rPr lang="en-US" altLang="zh-TW"/>
              <a:t>Source Port</a:t>
            </a:r>
            <a:r>
              <a:rPr lang="zh-TW" altLang="en-US"/>
              <a:t>（來源埠）也是 </a:t>
            </a:r>
            <a:r>
              <a:rPr lang="en-US" altLang="zh-TW"/>
              <a:t>DFP </a:t>
            </a:r>
            <a:r>
              <a:rPr lang="zh-TW" altLang="en-US"/>
              <a:t>時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 smtClean="0"/>
              <a:t>源</a:t>
            </a:r>
            <a:r>
              <a:rPr lang="zh-TW" altLang="en-US"/>
              <a:t>端可以控制纜線插頭中模式的進入和退出，並控制模式</a:t>
            </a:r>
            <a:r>
              <a:rPr lang="zh-TW" altLang="en-US"/>
              <a:t>操作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源端可以啟動非結構化或結構化 </a:t>
            </a:r>
            <a:r>
              <a:rPr lang="en-US" altLang="zh-TW"/>
              <a:t>VDM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Source </a:t>
            </a:r>
            <a:r>
              <a:rPr lang="zh-TW" altLang="en-US"/>
              <a:t>可以控制 </a:t>
            </a:r>
            <a:r>
              <a:rPr lang="en-US" altLang="zh-TW"/>
              <a:t>Sink </a:t>
            </a:r>
            <a:r>
              <a:rPr lang="zh-TW" altLang="en-US"/>
              <a:t>中模式的進入和離開，並使用 </a:t>
            </a:r>
            <a:r>
              <a:rPr lang="en-US" altLang="zh-TW"/>
              <a:t>Structured VDM </a:t>
            </a:r>
            <a:r>
              <a:rPr lang="zh-TW" altLang="en-US"/>
              <a:t>控制 </a:t>
            </a:r>
            <a:r>
              <a:rPr lang="en-US" altLang="zh-TW"/>
              <a:t>Modal </a:t>
            </a:r>
            <a:r>
              <a:rPr lang="en-US" altLang="zh-TW"/>
              <a:t>Operation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 </a:t>
            </a:r>
            <a:r>
              <a:rPr lang="en-US" altLang="zh-TW"/>
              <a:t>Source Port </a:t>
            </a:r>
            <a:r>
              <a:rPr lang="zh-TW" altLang="en-US"/>
              <a:t>是多埠系統的一部分</a:t>
            </a:r>
            <a:r>
              <a:rPr lang="zh-TW" altLang="en-US"/>
              <a:t>時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需要 </a:t>
            </a:r>
            <a:r>
              <a:rPr lang="en-US" altLang="zh-TW"/>
              <a:t>Power Reserve </a:t>
            </a:r>
            <a:r>
              <a:rPr lang="zh-TW" altLang="en-US"/>
              <a:t>時，會發出 </a:t>
            </a:r>
            <a:r>
              <a:rPr lang="en-US" altLang="zh-TW"/>
              <a:t>GotoMin </a:t>
            </a:r>
            <a:r>
              <a:rPr lang="zh-TW" altLang="en-US"/>
              <a:t>請求。</a:t>
            </a:r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61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838141" cy="5387975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分離或通訊</a:t>
            </a:r>
            <a:r>
              <a:rPr lang="zh-TW" altLang="en-US"/>
              <a:t>失敗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A Source </a:t>
            </a:r>
            <a:r>
              <a:rPr lang="zh-TW" altLang="en-US"/>
              <a:t>會偵測插頭 </a:t>
            </a:r>
            <a:r>
              <a:rPr lang="en-US" altLang="zh-TW"/>
              <a:t>Detach</a:t>
            </a:r>
            <a:r>
              <a:rPr lang="zh-TW" altLang="en-US"/>
              <a:t>，並在 </a:t>
            </a:r>
            <a:r>
              <a:rPr lang="en-US" altLang="zh-TW"/>
              <a:t>tSafe5V </a:t>
            </a:r>
            <a:r>
              <a:rPr lang="zh-TW" altLang="en-US"/>
              <a:t>內將 </a:t>
            </a:r>
            <a:r>
              <a:rPr lang="en-US" altLang="zh-TW"/>
              <a:t>VBUS </a:t>
            </a:r>
            <a:r>
              <a:rPr lang="zh-TW" altLang="en-US"/>
              <a:t>降到 </a:t>
            </a:r>
            <a:r>
              <a:rPr lang="en-US" altLang="zh-TW"/>
              <a:t>vSafe5V</a:t>
            </a:r>
            <a:r>
              <a:rPr lang="zh-TW" altLang="en-US"/>
              <a:t>，並在 </a:t>
            </a:r>
            <a:r>
              <a:rPr lang="en-US" altLang="zh-TW"/>
              <a:t>tSafe0V </a:t>
            </a:r>
            <a:r>
              <a:rPr lang="zh-TW" altLang="en-US"/>
              <a:t>內將 </a:t>
            </a:r>
            <a:r>
              <a:rPr lang="en-US" altLang="zh-TW"/>
              <a:t>vSafe0V </a:t>
            </a:r>
            <a:r>
              <a:rPr lang="zh-TW" altLang="en-US"/>
              <a:t>降到 </a:t>
            </a:r>
            <a:r>
              <a:rPr lang="en-US" altLang="zh-TW"/>
              <a:t>vSafe5V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當「來源」偵測到沒有收到回應在</a:t>
            </a:r>
            <a:r>
              <a:rPr lang="en-US" altLang="zh-TW"/>
              <a:t>tReceive</a:t>
            </a:r>
            <a:r>
              <a:rPr lang="zh-TW" altLang="en-US"/>
              <a:t>：</a:t>
            </a:r>
            <a:endParaRPr lang="en-US" altLang="zh-TW" smtClean="0"/>
          </a:p>
          <a:p>
            <a:pPr lvl="1"/>
            <a:r>
              <a:rPr lang="zh-TW" altLang="en-US"/>
              <a:t>導致在 </a:t>
            </a:r>
            <a:r>
              <a:rPr lang="en-US" altLang="zh-TW"/>
              <a:t>CRCReceiveTimer </a:t>
            </a:r>
            <a:r>
              <a:rPr lang="zh-TW" altLang="en-US"/>
              <a:t>過期後 </a:t>
            </a:r>
            <a:r>
              <a:rPr lang="en-US" altLang="zh-TW"/>
              <a:t>tSoftReset </a:t>
            </a:r>
            <a:r>
              <a:rPr lang="zh-TW" altLang="en-US"/>
              <a:t>之內進行 </a:t>
            </a:r>
            <a:r>
              <a:rPr lang="en-US" altLang="zh-TW"/>
              <a:t>Soft </a:t>
            </a:r>
            <a:r>
              <a:rPr lang="en-US" altLang="zh-TW" smtClean="0"/>
              <a:t>Reset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如果軟重設過程無法完成，則會在 </a:t>
            </a:r>
            <a:r>
              <a:rPr lang="en-US" altLang="zh-TW"/>
              <a:t>CRCReceiveTimer </a:t>
            </a:r>
            <a:r>
              <a:rPr lang="zh-TW" altLang="en-US"/>
              <a:t>過時的 </a:t>
            </a:r>
            <a:r>
              <a:rPr lang="en-US" altLang="zh-TW"/>
              <a:t>tHardReset </a:t>
            </a:r>
            <a:r>
              <a:rPr lang="zh-TW" altLang="en-US"/>
              <a:t>之內發出硬重設。</a:t>
            </a:r>
            <a:r>
              <a:rPr lang="en-US" altLang="zh-TW"/>
              <a:t>CRCReceiveTimer </a:t>
            </a:r>
            <a:r>
              <a:rPr lang="zh-TW" altLang="en-US"/>
              <a:t>會在 </a:t>
            </a:r>
            <a:r>
              <a:rPr lang="en-US" altLang="zh-TW"/>
              <a:t>~1-1.5s </a:t>
            </a:r>
            <a:r>
              <a:rPr lang="zh-TW" altLang="en-US"/>
              <a:t>內將 </a:t>
            </a:r>
            <a:r>
              <a:rPr lang="en-US" altLang="zh-TW"/>
              <a:t>VBUS </a:t>
            </a:r>
            <a:r>
              <a:rPr lang="zh-TW" altLang="en-US"/>
              <a:t>回復到 </a:t>
            </a:r>
            <a:r>
              <a:rPr lang="en-US" altLang="zh-TW"/>
              <a:t>USB </a:t>
            </a:r>
            <a:r>
              <a:rPr lang="zh-TW" altLang="en-US"/>
              <a:t>預設</a:t>
            </a:r>
            <a:r>
              <a:rPr lang="zh-TW" altLang="en-US"/>
              <a:t>操作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2"/>
            <a:r>
              <a:rPr lang="zh-TW" altLang="en-US"/>
              <a:t> 當 </a:t>
            </a:r>
            <a:r>
              <a:rPr lang="en-US" altLang="zh-TW"/>
              <a:t>Source </a:t>
            </a:r>
            <a:r>
              <a:rPr lang="zh-TW" altLang="en-US"/>
              <a:t>也是 </a:t>
            </a:r>
            <a:r>
              <a:rPr lang="en-US" altLang="zh-TW"/>
              <a:t>VCONN Source </a:t>
            </a:r>
            <a:r>
              <a:rPr lang="zh-TW" altLang="en-US"/>
              <a:t>時，</a:t>
            </a:r>
            <a:r>
              <a:rPr lang="en-US" altLang="zh-TW"/>
              <a:t>VCONN </a:t>
            </a:r>
            <a:r>
              <a:rPr lang="zh-TW" altLang="en-US"/>
              <a:t>也會在 </a:t>
            </a:r>
            <a:r>
              <a:rPr lang="en-US" altLang="zh-TW"/>
              <a:t>Hard Reset </a:t>
            </a:r>
            <a:r>
              <a:rPr lang="zh-TW" altLang="en-US"/>
              <a:t>期間進行電源</a:t>
            </a:r>
            <a:r>
              <a:rPr lang="zh-TW" altLang="en-US"/>
              <a:t>循環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當以 </a:t>
            </a:r>
            <a:r>
              <a:rPr lang="en-US" altLang="zh-TW"/>
              <a:t>SPR PPS </a:t>
            </a:r>
            <a:r>
              <a:rPr lang="zh-TW" altLang="en-US"/>
              <a:t>模式運作的「來源端」未能在 </a:t>
            </a:r>
            <a:r>
              <a:rPr lang="en-US" altLang="zh-TW"/>
              <a:t>tPPSTimeout </a:t>
            </a:r>
            <a:r>
              <a:rPr lang="zh-TW" altLang="en-US"/>
              <a:t>內從 </a:t>
            </a:r>
            <a:r>
              <a:rPr lang="en-US" altLang="zh-TW"/>
              <a:t>Sink </a:t>
            </a:r>
            <a:r>
              <a:rPr lang="zh-TW" altLang="en-US"/>
              <a:t>接收到週期性通訊（例如，請求訊息</a:t>
            </a:r>
            <a:r>
              <a:rPr lang="zh-TW" altLang="en-US"/>
              <a:t>）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/>
              <a:t>Source </a:t>
            </a:r>
            <a:r>
              <a:rPr lang="zh-TW" altLang="en-US"/>
              <a:t>發出硬重設，並將 </a:t>
            </a:r>
            <a:r>
              <a:rPr lang="en-US" altLang="zh-TW"/>
              <a:t>VBUS </a:t>
            </a:r>
            <a:r>
              <a:rPr lang="zh-TW" altLang="en-US"/>
              <a:t>置於 </a:t>
            </a:r>
            <a:r>
              <a:rPr lang="en-US" altLang="zh-TW"/>
              <a:t>vSafe5V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當在 </a:t>
            </a:r>
            <a:r>
              <a:rPr lang="en-US" altLang="zh-TW"/>
              <a:t>EPR </a:t>
            </a:r>
            <a:r>
              <a:rPr lang="zh-TW" altLang="en-US"/>
              <a:t>模式下操作的 </a:t>
            </a:r>
            <a:r>
              <a:rPr lang="en-US" altLang="zh-TW"/>
              <a:t>Source </a:t>
            </a:r>
            <a:r>
              <a:rPr lang="zh-TW" altLang="en-US"/>
              <a:t>在 </a:t>
            </a:r>
            <a:r>
              <a:rPr lang="en-US" altLang="zh-TW"/>
              <a:t>tSourceEPRKeepAlive </a:t>
            </a:r>
            <a:r>
              <a:rPr lang="zh-TW" altLang="en-US"/>
              <a:t>之內無法從 </a:t>
            </a:r>
            <a:r>
              <a:rPr lang="en-US" altLang="zh-TW"/>
              <a:t>Sink </a:t>
            </a:r>
            <a:r>
              <a:rPr lang="zh-TW" altLang="en-US"/>
              <a:t>接收到定期通訊 </a:t>
            </a:r>
            <a:r>
              <a:rPr lang="en-US" altLang="zh-TW"/>
              <a:t>(</a:t>
            </a:r>
            <a:r>
              <a:rPr lang="zh-TW" altLang="en-US"/>
              <a:t>即 </a:t>
            </a:r>
            <a:r>
              <a:rPr lang="en-US" altLang="zh-TW"/>
              <a:t>EPR_KeepAlive </a:t>
            </a:r>
            <a:r>
              <a:rPr lang="zh-TW" altLang="en-US"/>
              <a:t>訊息或任何其他訊息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/>
              <a:t>Source </a:t>
            </a:r>
            <a:r>
              <a:rPr lang="zh-TW" altLang="en-US"/>
              <a:t>發出硬重設，並將 </a:t>
            </a:r>
            <a:r>
              <a:rPr lang="en-US" altLang="zh-TW"/>
              <a:t>VBUS </a:t>
            </a:r>
            <a:r>
              <a:rPr lang="zh-TW" altLang="en-US"/>
              <a:t>置於 </a:t>
            </a:r>
            <a:r>
              <a:rPr lang="en-US" altLang="zh-TW"/>
              <a:t>vSafe5V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713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838141" cy="5387975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分離或通訊</a:t>
            </a:r>
            <a:r>
              <a:rPr lang="zh-TW" altLang="en-US"/>
              <a:t>失敗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如果在進一步嘗試通訊時沒有收到回應，則 </a:t>
            </a:r>
            <a:r>
              <a:rPr lang="en-US" altLang="zh-TW"/>
              <a:t>Source </a:t>
            </a:r>
            <a:r>
              <a:rPr lang="zh-TW" altLang="en-US"/>
              <a:t>會將其解釋</a:t>
            </a:r>
            <a:r>
              <a:rPr lang="zh-TW" altLang="en-US"/>
              <a:t>為</a:t>
            </a:r>
            <a:r>
              <a:rPr lang="zh-TW" altLang="en-US" smtClean="0"/>
              <a:t>錯誤。</a:t>
            </a:r>
            <a:endParaRPr lang="en-US" altLang="zh-TW" smtClean="0"/>
          </a:p>
          <a:p>
            <a:r>
              <a:rPr lang="zh-TW" altLang="en-US"/>
              <a:t>電源轉換期間的錯誤會自動導致硬重設 </a:t>
            </a:r>
            <a:r>
              <a:rPr lang="en-US" altLang="zh-TW"/>
              <a:t>(Hard Reset)</a:t>
            </a:r>
            <a:r>
              <a:rPr lang="zh-TW" altLang="en-US"/>
              <a:t>，將電源回復到預設值。</a:t>
            </a:r>
          </a:p>
        </p:txBody>
      </p:sp>
    </p:spTree>
    <p:extLst>
      <p:ext uri="{BB962C8B-B14F-4D97-AF65-F5344CB8AC3E}">
        <p14:creationId xmlns:p14="http://schemas.microsoft.com/office/powerpoint/2010/main" val="281411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在 </a:t>
            </a:r>
            <a:r>
              <a:rPr lang="en-US" altLang="zh-TW"/>
              <a:t>Attach (</a:t>
            </a:r>
            <a:r>
              <a:rPr lang="zh-TW" altLang="en-US"/>
              <a:t>無 </a:t>
            </a:r>
            <a:r>
              <a:rPr lang="en-US" altLang="zh-TW"/>
              <a:t>PD Connection </a:t>
            </a:r>
            <a:r>
              <a:rPr lang="zh-TW" altLang="en-US"/>
              <a:t>或 </a:t>
            </a:r>
            <a:r>
              <a:rPr lang="en-US" altLang="zh-TW"/>
              <a:t>Contract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透過 </a:t>
            </a:r>
            <a:r>
              <a:rPr lang="en-US" altLang="zh-TW"/>
              <a:t>vSafe5V </a:t>
            </a:r>
            <a:r>
              <a:rPr lang="zh-TW" altLang="en-US"/>
              <a:t>的存在偵測 </a:t>
            </a:r>
            <a:r>
              <a:rPr lang="en-US" altLang="zh-TW"/>
              <a:t>Source </a:t>
            </a:r>
            <a:r>
              <a:rPr lang="en-US" altLang="zh-TW"/>
              <a:t>Attachment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對於在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操作之間切換的 </a:t>
            </a:r>
            <a:r>
              <a:rPr lang="en-US" altLang="zh-TW"/>
              <a:t>DRP</a:t>
            </a:r>
            <a:r>
              <a:rPr lang="zh-TW" altLang="en-US"/>
              <a:t>，連接埠會在 </a:t>
            </a:r>
            <a:r>
              <a:rPr lang="en-US" altLang="zh-TW"/>
              <a:t>Attachment of a Source </a:t>
            </a:r>
            <a:r>
              <a:rPr lang="zh-TW" altLang="en-US"/>
              <a:t>時成為 </a:t>
            </a:r>
            <a:r>
              <a:rPr lang="en-US" altLang="zh-TW"/>
              <a:t>Sink </a:t>
            </a:r>
            <a:r>
              <a:rPr lang="zh-TW" altLang="en-US"/>
              <a:t>連接</a:t>
            </a:r>
            <a:r>
              <a:rPr lang="zh-TW" altLang="en-US"/>
              <a:t>埠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一旦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VBUS </a:t>
            </a:r>
            <a:r>
              <a:rPr lang="zh-TW" altLang="en-US"/>
              <a:t>上偵測到 </a:t>
            </a:r>
            <a:r>
              <a:rPr lang="en-US" altLang="zh-TW"/>
              <a:t>vSafe5V </a:t>
            </a:r>
            <a:r>
              <a:rPr lang="zh-TW" altLang="en-US"/>
              <a:t>的存在，它就會等待 </a:t>
            </a:r>
            <a:r>
              <a:rPr lang="en-US" altLang="zh-TW"/>
              <a:t>Source_Capabilities </a:t>
            </a:r>
            <a:r>
              <a:rPr lang="zh-TW" altLang="en-US"/>
              <a:t>訊息，表示有 </a:t>
            </a:r>
            <a:r>
              <a:rPr lang="en-US" altLang="zh-TW"/>
              <a:t>PD </a:t>
            </a:r>
            <a:r>
              <a:rPr lang="zh-TW" altLang="en-US"/>
              <a:t>功能的來源</a:t>
            </a:r>
            <a:r>
              <a:rPr lang="zh-TW" altLang="en-US"/>
              <a:t>存在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如果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tTypeCSinkWaitCap </a:t>
            </a:r>
            <a:r>
              <a:rPr lang="zh-TW" altLang="en-US"/>
              <a:t>之內沒有收到 </a:t>
            </a:r>
            <a:r>
              <a:rPr lang="en-US" altLang="zh-TW"/>
              <a:t>Source_Capabilities </a:t>
            </a:r>
            <a:r>
              <a:rPr lang="zh-TW" altLang="en-US"/>
              <a:t>訊息，則它可以發出如果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tTypeCSinkWaitCap </a:t>
            </a:r>
            <a:r>
              <a:rPr lang="zh-TW" altLang="en-US"/>
              <a:t>之內沒有收到 </a:t>
            </a:r>
            <a:r>
              <a:rPr lang="en-US" altLang="zh-TW"/>
              <a:t>Source_Capabilities </a:t>
            </a:r>
            <a:r>
              <a:rPr lang="zh-TW" altLang="en-US"/>
              <a:t>訊息，那麼它可以發出 </a:t>
            </a:r>
            <a:r>
              <a:rPr lang="en-US" altLang="zh-TW"/>
              <a:t>Hard Reset </a:t>
            </a:r>
            <a:r>
              <a:rPr lang="zh-TW" altLang="en-US"/>
              <a:t>訊號，以促使 </a:t>
            </a:r>
            <a:r>
              <a:rPr lang="en-US" altLang="zh-TW"/>
              <a:t>Source Port </a:t>
            </a:r>
            <a:r>
              <a:rPr lang="zh-TW" altLang="en-US"/>
              <a:t>傳送 </a:t>
            </a:r>
            <a:r>
              <a:rPr lang="en-US" altLang="zh-TW"/>
              <a:t>Source_Capabilities </a:t>
            </a:r>
            <a:r>
              <a:rPr lang="zh-TW" altLang="en-US"/>
              <a:t>訊息 </a:t>
            </a:r>
            <a:r>
              <a:rPr lang="en-US" altLang="zh-TW"/>
              <a:t>(</a:t>
            </a:r>
            <a:r>
              <a:rPr lang="zh-TW" altLang="en-US"/>
              <a:t>如果 </a:t>
            </a:r>
            <a:r>
              <a:rPr lang="en-US" altLang="zh-TW"/>
              <a:t>Source Port </a:t>
            </a:r>
            <a:r>
              <a:rPr lang="zh-TW" altLang="en-US"/>
              <a:t>具備 </a:t>
            </a:r>
            <a:r>
              <a:rPr lang="en-US" altLang="zh-TW"/>
              <a:t>PD </a:t>
            </a:r>
            <a:r>
              <a:rPr lang="zh-TW" altLang="en-US"/>
              <a:t>功能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不產生 </a:t>
            </a:r>
            <a:r>
              <a:rPr lang="en-US" altLang="zh-TW"/>
              <a:t>SOP</a:t>
            </a:r>
            <a:r>
              <a:rPr lang="zh-TW" altLang="en-US"/>
              <a:t>「 或 </a:t>
            </a:r>
            <a:r>
              <a:rPr lang="en-US" altLang="zh-TW"/>
              <a:t>SOP</a:t>
            </a:r>
            <a:r>
              <a:rPr lang="zh-TW" altLang="en-US"/>
              <a:t>」「 封包，不需要偵測 </a:t>
            </a:r>
            <a:r>
              <a:rPr lang="en-US" altLang="zh-TW"/>
              <a:t>SOP</a:t>
            </a:r>
            <a:r>
              <a:rPr lang="zh-TW" altLang="en-US"/>
              <a:t>」 或 </a:t>
            </a:r>
            <a:r>
              <a:rPr lang="en-US" altLang="zh-TW"/>
              <a:t>SOP'' </a:t>
            </a:r>
            <a:r>
              <a:rPr lang="zh-TW" altLang="en-US"/>
              <a:t>封包，也不識別它們。</a:t>
            </a:r>
          </a:p>
        </p:txBody>
      </p:sp>
    </p:spTree>
    <p:extLst>
      <p:ext uri="{BB962C8B-B14F-4D97-AF65-F5344CB8AC3E}">
        <p14:creationId xmlns:p14="http://schemas.microsoft.com/office/powerpoint/2010/main" val="242416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建立 </a:t>
            </a:r>
            <a:r>
              <a:rPr lang="en-US" altLang="zh-TW"/>
              <a:t>PD </a:t>
            </a:r>
            <a:r>
              <a:rPr lang="zh-TW" altLang="en-US" smtClean="0"/>
              <a:t>連線</a:t>
            </a:r>
            <a:r>
              <a:rPr lang="en-US" altLang="zh-TW" smtClean="0"/>
              <a:t>(</a:t>
            </a:r>
            <a:r>
              <a:rPr lang="zh-TW" altLang="en-US"/>
              <a:t>無 </a:t>
            </a:r>
            <a:r>
              <a:rPr lang="en-US" altLang="zh-TW"/>
              <a:t>PD Connection </a:t>
            </a:r>
            <a:r>
              <a:rPr lang="zh-TW" altLang="en-US"/>
              <a:t>或 </a:t>
            </a:r>
            <a:r>
              <a:rPr lang="en-US" altLang="zh-TW"/>
              <a:t>Contract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收到 </a:t>
            </a:r>
            <a:r>
              <a:rPr lang="en-US" altLang="zh-TW"/>
              <a:t>Source_Capabilities Message</a:t>
            </a:r>
            <a:r>
              <a:rPr lang="zh-TW" altLang="en-US"/>
              <a:t>，並回應 </a:t>
            </a:r>
            <a:r>
              <a:rPr lang="en-US" altLang="zh-TW"/>
              <a:t>GoodCRC </a:t>
            </a:r>
            <a:r>
              <a:rPr lang="en-US" altLang="zh-TW"/>
              <a:t>Message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接收器不產生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</a:t>
            </a:r>
            <a:r>
              <a:rPr lang="zh-TW" altLang="en-US"/>
              <a:t>，</a:t>
            </a:r>
            <a:r>
              <a:rPr lang="zh-TW" altLang="en-US" smtClean="0"/>
              <a:t>且丟棄</a:t>
            </a:r>
            <a:r>
              <a:rPr lang="zh-TW" altLang="en-US"/>
              <a:t>它們。</a:t>
            </a:r>
          </a:p>
        </p:txBody>
      </p:sp>
    </p:spTree>
    <p:extLst>
      <p:ext uri="{BB962C8B-B14F-4D97-AF65-F5344CB8AC3E}">
        <p14:creationId xmlns:p14="http://schemas.microsoft.com/office/powerpoint/2010/main" val="229255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在附加、硬重設或隱式契約後建立初始顯式契約。</a:t>
            </a:r>
            <a:r>
              <a:rPr lang="en-US" altLang="zh-TW"/>
              <a:t>Power Role Swap </a:t>
            </a:r>
            <a:r>
              <a:rPr lang="zh-TW" altLang="en-US"/>
              <a:t>或 </a:t>
            </a:r>
            <a:r>
              <a:rPr lang="en-US" altLang="zh-TW"/>
              <a:t>Fast Role Swap</a:t>
            </a:r>
            <a:r>
              <a:rPr lang="zh-TW" altLang="en-US"/>
              <a:t>）後建立初始明確</a:t>
            </a:r>
            <a:r>
              <a:rPr lang="zh-TW" altLang="en-US"/>
              <a:t>契約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收到來自 </a:t>
            </a:r>
            <a:r>
              <a:rPr lang="en-US" altLang="zh-TW"/>
              <a:t>Source </a:t>
            </a:r>
            <a:r>
              <a:rPr lang="zh-TW" altLang="en-US"/>
              <a:t>的 </a:t>
            </a:r>
            <a:r>
              <a:rPr lang="en-US" altLang="zh-TW"/>
              <a:t>Source_Capabilities Message</a:t>
            </a:r>
            <a:r>
              <a:rPr lang="zh-TW" altLang="en-US"/>
              <a:t>，並回應一個 </a:t>
            </a:r>
            <a:r>
              <a:rPr lang="en-US" altLang="zh-TW"/>
              <a:t>Request Message</a:t>
            </a:r>
            <a:r>
              <a:rPr lang="zh-TW" altLang="en-US"/>
              <a:t>。如果這是一個有效的請求，</a:t>
            </a:r>
            <a:r>
              <a:rPr lang="en-US" altLang="zh-TW"/>
              <a:t>Sink </a:t>
            </a:r>
            <a:r>
              <a:rPr lang="zh-TW" altLang="en-US"/>
              <a:t>會收到一個 </a:t>
            </a:r>
            <a:r>
              <a:rPr lang="en-US" altLang="zh-TW"/>
              <a:t>Accept Message</a:t>
            </a:r>
            <a:r>
              <a:rPr lang="zh-TW" altLang="en-US"/>
              <a:t>（接受訊息），接著是 </a:t>
            </a:r>
            <a:r>
              <a:rPr lang="en-US" altLang="zh-TW"/>
              <a:t>PS_RDY Message</a:t>
            </a:r>
            <a:r>
              <a:rPr lang="zh-TW" altLang="en-US"/>
              <a:t>（</a:t>
            </a:r>
            <a:r>
              <a:rPr lang="en-US" altLang="zh-TW"/>
              <a:t>PS_RDY </a:t>
            </a:r>
            <a:r>
              <a:rPr lang="zh-TW" altLang="en-US"/>
              <a:t>訊息），此時 </a:t>
            </a:r>
            <a:r>
              <a:rPr lang="en-US" altLang="zh-TW"/>
              <a:t>Source </a:t>
            </a:r>
            <a:r>
              <a:rPr lang="zh-TW" altLang="en-US"/>
              <a:t>的電源供應器已準備好以協定的電平提供電源。此時，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已經簽訂明確</a:t>
            </a:r>
            <a:r>
              <a:rPr lang="zh-TW" altLang="en-US"/>
              <a:t>合約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/>
              <a:t>Sink </a:t>
            </a:r>
            <a:r>
              <a:rPr lang="zh-TW" altLang="en-US"/>
              <a:t>埠可以請求 </a:t>
            </a:r>
            <a:r>
              <a:rPr lang="en-US" altLang="zh-TW"/>
              <a:t>Source </a:t>
            </a:r>
            <a:r>
              <a:rPr lang="zh-TW" altLang="en-US"/>
              <a:t>提供的其中一項能力，即使這是 </a:t>
            </a:r>
            <a:r>
              <a:rPr lang="en-US" altLang="zh-TW"/>
              <a:t>[USB2.0]</a:t>
            </a:r>
            <a:r>
              <a:rPr lang="zh-TW" altLang="en-US"/>
              <a:t>、</a:t>
            </a:r>
            <a:r>
              <a:rPr lang="en-US" altLang="zh-TW"/>
              <a:t>[USB3.2]</a:t>
            </a:r>
            <a:r>
              <a:rPr lang="zh-TW" altLang="en-US"/>
              <a:t>、</a:t>
            </a:r>
            <a:r>
              <a:rPr lang="en-US" altLang="zh-TW"/>
              <a:t>[USB Type-C 2.3] </a:t>
            </a:r>
            <a:r>
              <a:rPr lang="zh-TW" altLang="en-US"/>
              <a:t>或 </a:t>
            </a:r>
            <a:r>
              <a:rPr lang="en-US" altLang="zh-TW"/>
              <a:t>[USBBC 1.2] </a:t>
            </a:r>
            <a:r>
              <a:rPr lang="zh-TW" altLang="en-US"/>
              <a:t>所提供的 </a:t>
            </a:r>
            <a:r>
              <a:rPr lang="en-US" altLang="zh-TW"/>
              <a:t>vSafe5V </a:t>
            </a:r>
            <a:r>
              <a:rPr lang="zh-TW" altLang="en-US"/>
              <a:t>輸出，以啟用未來的電源</a:t>
            </a:r>
            <a:r>
              <a:rPr lang="zh-TW" altLang="en-US"/>
              <a:t>協商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2"/>
            <a:r>
              <a:rPr lang="en-US" altLang="zh-TW"/>
              <a:t>Sink </a:t>
            </a:r>
            <a:r>
              <a:rPr lang="zh-TW" altLang="en-US"/>
              <a:t>未使用請求訊息請求任何功能會導致</a:t>
            </a:r>
            <a:r>
              <a:rPr lang="zh-TW" altLang="en-US"/>
              <a:t>錯誤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若 </a:t>
            </a:r>
            <a:r>
              <a:rPr lang="en-US" altLang="zh-TW"/>
              <a:t>Sink </a:t>
            </a:r>
            <a:r>
              <a:rPr lang="zh-TW" altLang="en-US"/>
              <a:t>無法完全以提供的能力運作，則會請求預設能力，但透過以下方式表示它希望使用另一個電源等級 如果 </a:t>
            </a:r>
            <a:r>
              <a:rPr lang="en-US" altLang="zh-TW"/>
              <a:t>Sink </a:t>
            </a:r>
            <a:r>
              <a:rPr lang="zh-TW" altLang="en-US"/>
              <a:t>無法完全以提供的能力運作，則會請求預設能力，但透過設定請求訊 息中的能力不匹配位元（</a:t>
            </a:r>
            <a:r>
              <a:rPr lang="en-US" altLang="zh-TW"/>
              <a:t>Capability Mismatch bit </a:t>
            </a:r>
            <a:r>
              <a:rPr lang="zh-TW" altLang="en-US"/>
              <a:t>並向終端使用者提供故障的實體指示（例如，使用 </a:t>
            </a:r>
            <a:r>
              <a:rPr lang="en-US" altLang="zh-TW"/>
              <a:t>LED</a:t>
            </a:r>
            <a:r>
              <a:rPr lang="zh-TW" altLang="en-US" smtClean="0"/>
              <a:t>）。</a:t>
            </a:r>
            <a:endParaRPr lang="en-US" altLang="zh-TW" smtClean="0"/>
          </a:p>
          <a:p>
            <a:pPr lvl="1"/>
            <a:r>
              <a:rPr lang="zh-TW" altLang="en-US"/>
              <a:t>接收器不產生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資料包，不需要偵測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資料包並丟棄它們。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5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在 </a:t>
            </a:r>
            <a:r>
              <a:rPr lang="en-US" altLang="zh-TW"/>
              <a:t>PD </a:t>
            </a:r>
            <a:r>
              <a:rPr lang="zh-TW" altLang="en-US"/>
              <a:t>連線期間 </a:t>
            </a:r>
            <a:r>
              <a:rPr lang="en-US" altLang="zh-TW"/>
              <a:t>(</a:t>
            </a:r>
            <a:r>
              <a:rPr lang="zh-TW" altLang="en-US"/>
              <a:t>明確契約 </a:t>
            </a:r>
            <a:r>
              <a:rPr lang="en-US" altLang="zh-TW"/>
              <a:t>- PE_SNK_Ready </a:t>
            </a:r>
            <a:r>
              <a:rPr lang="zh-TW" altLang="en-US"/>
              <a:t>狀態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會處理並回應所有收到的訊息（如果需要回應），並在其本機政策需要時傳送適當的</a:t>
            </a:r>
            <a:r>
              <a:rPr lang="zh-TW" altLang="en-US"/>
              <a:t>訊息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電源需求改變的 </a:t>
            </a:r>
            <a:r>
              <a:rPr lang="en-US" altLang="zh-TW"/>
              <a:t>Sink </a:t>
            </a:r>
            <a:r>
              <a:rPr lang="zh-TW" altLang="en-US"/>
              <a:t>會以新的 </a:t>
            </a:r>
            <a:r>
              <a:rPr lang="en-US" altLang="zh-TW"/>
              <a:t>Request Message</a:t>
            </a:r>
            <a:r>
              <a:rPr lang="zh-TW" altLang="en-US"/>
              <a:t>（請求訊息）向 </a:t>
            </a:r>
            <a:r>
              <a:rPr lang="en-US" altLang="zh-TW"/>
              <a:t>Source </a:t>
            </a:r>
            <a:r>
              <a:rPr lang="zh-TW" altLang="en-US"/>
              <a:t>表示。</a:t>
            </a:r>
            <a:r>
              <a:rPr lang="en-US" altLang="zh-TW"/>
              <a:t>Sink </a:t>
            </a:r>
            <a:r>
              <a:rPr lang="zh-TW" altLang="en-US"/>
              <a:t>埠可以請求 </a:t>
            </a:r>
            <a:r>
              <a:rPr lang="en-US" altLang="zh-TW"/>
              <a:t>Source </a:t>
            </a:r>
            <a:r>
              <a:rPr lang="zh-TW" altLang="en-US"/>
              <a:t>先前提供的功能之一，即使這是 </a:t>
            </a:r>
            <a:r>
              <a:rPr lang="en-US" altLang="zh-TW"/>
              <a:t>[USB2.0]</a:t>
            </a:r>
            <a:r>
              <a:rPr lang="zh-TW" altLang="en-US"/>
              <a:t>、</a:t>
            </a:r>
            <a:r>
              <a:rPr lang="en-US" altLang="zh-TW"/>
              <a:t>[USB3.2]</a:t>
            </a:r>
            <a:r>
              <a:rPr lang="zh-TW" altLang="en-US"/>
              <a:t>、</a:t>
            </a:r>
            <a:r>
              <a:rPr lang="en-US" altLang="zh-TW"/>
              <a:t>[USB Type-C 2.3] </a:t>
            </a:r>
            <a:r>
              <a:rPr lang="zh-TW" altLang="en-US"/>
              <a:t>或 </a:t>
            </a:r>
            <a:r>
              <a:rPr lang="en-US" altLang="zh-TW"/>
              <a:t>[USBBC 1.2] </a:t>
            </a:r>
            <a:r>
              <a:rPr lang="zh-TW" altLang="en-US"/>
              <a:t>所提供的 </a:t>
            </a:r>
            <a:r>
              <a:rPr lang="en-US" altLang="zh-TW"/>
              <a:t>vSafe5V </a:t>
            </a:r>
            <a:r>
              <a:rPr lang="zh-TW" altLang="en-US"/>
              <a:t>輸出，以啟用未來的電源</a:t>
            </a:r>
            <a:r>
              <a:rPr lang="zh-TW" altLang="en-US"/>
              <a:t>協商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未使用請求訊息請求任何功能會</a:t>
            </a:r>
            <a:r>
              <a:rPr lang="zh-TW" altLang="en-US"/>
              <a:t>導致</a:t>
            </a:r>
            <a:r>
              <a:rPr lang="zh-TW" altLang="en-US" smtClean="0"/>
              <a:t>錯誤</a:t>
            </a:r>
            <a:endParaRPr lang="en-US" altLang="zh-TW" smtClean="0"/>
          </a:p>
          <a:p>
            <a:pPr lvl="1"/>
            <a:r>
              <a:rPr lang="zh-TW" altLang="en-US"/>
              <a:t>無法以所提供的能力完全運作的 </a:t>
            </a:r>
            <a:r>
              <a:rPr lang="en-US" altLang="zh-TW"/>
              <a:t>Sink </a:t>
            </a:r>
            <a:r>
              <a:rPr lang="zh-TW" altLang="en-US"/>
              <a:t>要求提供能力，但表示能力不匹配，即它希望使用另一種功率等級，同時向終端使用者提供故障的實體指示（例如，使用 </a:t>
            </a:r>
            <a:r>
              <a:rPr lang="en-US" altLang="zh-TW"/>
              <a:t>LED</a:t>
            </a:r>
            <a:r>
              <a:rPr lang="zh-TW" altLang="en-US" smtClean="0"/>
              <a:t>）。</a:t>
            </a:r>
            <a:endParaRPr lang="en-US" altLang="zh-TW" smtClean="0"/>
          </a:p>
          <a:p>
            <a:r>
              <a:rPr lang="zh-TW" altLang="en-US"/>
              <a:t>在 </a:t>
            </a:r>
            <a:r>
              <a:rPr lang="en-US" altLang="zh-TW"/>
              <a:t>SPR PPS </a:t>
            </a:r>
            <a:r>
              <a:rPr lang="zh-TW" altLang="en-US"/>
              <a:t>模式下運作的 </a:t>
            </a:r>
            <a:r>
              <a:rPr lang="en-US" altLang="zh-TW"/>
              <a:t>Sink </a:t>
            </a:r>
            <a:r>
              <a:rPr lang="zh-TW" altLang="en-US"/>
              <a:t>會在 </a:t>
            </a:r>
            <a:r>
              <a:rPr lang="en-US" altLang="zh-TW"/>
              <a:t>tPPSRequest </a:t>
            </a:r>
            <a:r>
              <a:rPr lang="zh-TW" altLang="en-US"/>
              <a:t>內定期傳送 </a:t>
            </a:r>
            <a:r>
              <a:rPr lang="en-US" altLang="zh-TW"/>
              <a:t>Request Message</a:t>
            </a:r>
            <a:r>
              <a:rPr lang="zh-TW" altLang="en-US"/>
              <a:t>，即使其要求未</a:t>
            </a:r>
            <a:r>
              <a:rPr lang="zh-TW" altLang="en-US"/>
              <a:t>變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以 </a:t>
            </a:r>
            <a:r>
              <a:rPr lang="en-US" altLang="zh-TW"/>
              <a:t>EPR </a:t>
            </a:r>
            <a:r>
              <a:rPr lang="zh-TW" altLang="en-US"/>
              <a:t>模式運作的 </a:t>
            </a:r>
            <a:r>
              <a:rPr lang="en-US" altLang="zh-TW"/>
              <a:t>Sink </a:t>
            </a:r>
            <a:r>
              <a:rPr lang="zh-TW" altLang="en-US"/>
              <a:t>會在 </a:t>
            </a:r>
            <a:r>
              <a:rPr lang="en-US" altLang="zh-TW"/>
              <a:t>tSourceEPRKeepAlive </a:t>
            </a:r>
            <a:r>
              <a:rPr lang="zh-TW" altLang="en-US"/>
              <a:t>內定期與 </a:t>
            </a:r>
            <a:r>
              <a:rPr lang="en-US" altLang="zh-TW"/>
              <a:t>Source </a:t>
            </a:r>
            <a:r>
              <a:rPr lang="zh-TW" altLang="en-US"/>
              <a:t>進行通訊（即傳送 </a:t>
            </a:r>
            <a:r>
              <a:rPr lang="en-US" altLang="zh-TW"/>
              <a:t>EPR_KeepAlive </a:t>
            </a:r>
            <a:r>
              <a:rPr lang="zh-TW" altLang="en-US"/>
              <a:t>訊息或任何其他訊息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的 </a:t>
            </a:r>
            <a:r>
              <a:rPr lang="en-US" altLang="zh-TW"/>
              <a:t>CC </a:t>
            </a:r>
            <a:r>
              <a:rPr lang="zh-TW" altLang="en-US"/>
              <a:t>線上始終有 </a:t>
            </a:r>
            <a:r>
              <a:rPr lang="en-US" altLang="zh-TW"/>
              <a:t>Rd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4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713409" cy="635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在 </a:t>
            </a:r>
            <a:r>
              <a:rPr lang="en-US" altLang="zh-TW"/>
              <a:t>PD </a:t>
            </a:r>
            <a:r>
              <a:rPr lang="zh-TW" altLang="en-US"/>
              <a:t>連線期間 </a:t>
            </a:r>
            <a:r>
              <a:rPr lang="en-US" altLang="zh-TW"/>
              <a:t>(</a:t>
            </a:r>
            <a:r>
              <a:rPr lang="zh-TW" altLang="en-US"/>
              <a:t>明確契約 </a:t>
            </a:r>
            <a:r>
              <a:rPr lang="en-US" altLang="zh-TW"/>
              <a:t>- PE_SNK_Ready </a:t>
            </a:r>
            <a:r>
              <a:rPr lang="zh-TW" altLang="en-US"/>
              <a:t>狀態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當此埠為 </a:t>
            </a:r>
            <a:r>
              <a:rPr lang="en-US" altLang="zh-TW"/>
              <a:t>DRP </a:t>
            </a:r>
            <a:r>
              <a:rPr lang="zh-TW" altLang="en-US"/>
              <a:t>時，</a:t>
            </a:r>
            <a:r>
              <a:rPr lang="en-US" altLang="zh-TW"/>
              <a:t>Sink </a:t>
            </a:r>
            <a:r>
              <a:rPr lang="zh-TW" altLang="en-US"/>
              <a:t>可以啟動或接收交換電源角色的請求。在 </a:t>
            </a:r>
            <a:r>
              <a:rPr lang="en-US" altLang="zh-TW"/>
              <a:t>Power Role Swap </a:t>
            </a:r>
            <a:r>
              <a:rPr lang="zh-TW" altLang="en-US"/>
              <a:t>之後，此連接埠將是一個 </a:t>
            </a:r>
            <a:r>
              <a:rPr lang="en-US" altLang="zh-TW"/>
              <a:t>Source</a:t>
            </a:r>
            <a:r>
              <a:rPr lang="zh-TW" altLang="en-US"/>
              <a:t>（來源），在緊接著的 </a:t>
            </a:r>
            <a:r>
              <a:rPr lang="en-US" altLang="zh-TW"/>
              <a:t>Explicit Contract</a:t>
            </a:r>
            <a:r>
              <a:rPr lang="zh-TW" altLang="en-US"/>
              <a:t>（顯式合約）談判之前，</a:t>
            </a:r>
            <a:r>
              <a:rPr lang="en-US" altLang="zh-TW"/>
              <a:t>Implicit Contract</a:t>
            </a:r>
            <a:r>
              <a:rPr lang="zh-TW" altLang="en-US"/>
              <a:t>（隱式合約）將一直</a:t>
            </a:r>
            <a:r>
              <a:rPr lang="zh-TW" altLang="en-US"/>
              <a:t>有效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當此埠為 </a:t>
            </a:r>
            <a:r>
              <a:rPr lang="en-US" altLang="zh-TW"/>
              <a:t>DRD </a:t>
            </a:r>
            <a:r>
              <a:rPr lang="zh-TW" altLang="en-US"/>
              <a:t>時，</a:t>
            </a:r>
            <a:r>
              <a:rPr lang="en-US" altLang="zh-TW"/>
              <a:t>Sink </a:t>
            </a:r>
            <a:r>
              <a:rPr lang="zh-TW" altLang="en-US"/>
              <a:t>可以啟動或接收交換資料角色的請求。在</a:t>
            </a:r>
            <a:r>
              <a:rPr lang="en-US" altLang="zh-TW"/>
              <a:t>Data Role Swap</a:t>
            </a:r>
            <a:r>
              <a:rPr lang="zh-TW" altLang="en-US"/>
              <a:t>（資料角色交換）之後，</a:t>
            </a:r>
            <a:r>
              <a:rPr lang="en-US" altLang="zh-TW"/>
              <a:t>UFP</a:t>
            </a:r>
            <a:r>
              <a:rPr lang="zh-TW" altLang="en-US"/>
              <a:t>（裝置）會變成 </a:t>
            </a:r>
            <a:r>
              <a:rPr lang="en-US" altLang="zh-TW"/>
              <a:t>DFP</a:t>
            </a:r>
            <a:r>
              <a:rPr lang="zh-TW" altLang="en-US"/>
              <a:t>（主機）。埠仍為 </a:t>
            </a:r>
            <a:r>
              <a:rPr lang="en-US" altLang="zh-TW"/>
              <a:t>Sink</a:t>
            </a:r>
            <a:r>
              <a:rPr lang="zh-TW" altLang="en-US"/>
              <a:t>，</a:t>
            </a:r>
            <a:r>
              <a:rPr lang="en-US" altLang="zh-TW"/>
              <a:t>VCONN </a:t>
            </a:r>
            <a:r>
              <a:rPr lang="zh-TW" altLang="en-US"/>
              <a:t>來源角色（或不來源）保持</a:t>
            </a:r>
            <a:r>
              <a:rPr lang="zh-TW" altLang="en-US"/>
              <a:t>不變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可以啟動或接收交換 </a:t>
            </a:r>
            <a:r>
              <a:rPr lang="en-US" altLang="zh-TW"/>
              <a:t>VCONN Source </a:t>
            </a:r>
            <a:r>
              <a:rPr lang="zh-TW" altLang="en-US"/>
              <a:t>的請求。在 </a:t>
            </a:r>
            <a:r>
              <a:rPr lang="en-US" altLang="zh-TW"/>
              <a:t>VCONN </a:t>
            </a:r>
            <a:r>
              <a:rPr lang="zh-TW" altLang="en-US"/>
              <a:t>交換期間，兩端都會應用 </a:t>
            </a:r>
            <a:r>
              <a:rPr lang="en-US" altLang="zh-TW"/>
              <a:t>VCONN</a:t>
            </a:r>
            <a:r>
              <a:rPr lang="zh-TW" altLang="en-US"/>
              <a:t>（先做後斷）。埠仍然是 </a:t>
            </a:r>
            <a:r>
              <a:rPr lang="en-US" altLang="zh-TW"/>
              <a:t>Sink</a:t>
            </a:r>
            <a:r>
              <a:rPr lang="zh-TW" altLang="en-US"/>
              <a:t>，</a:t>
            </a:r>
            <a:r>
              <a:rPr lang="en-US" altLang="zh-TW"/>
              <a:t>DFP/UFP </a:t>
            </a:r>
            <a:r>
              <a:rPr lang="zh-TW" altLang="en-US"/>
              <a:t>角色保持</a:t>
            </a:r>
            <a:r>
              <a:rPr lang="zh-TW" altLang="en-US"/>
              <a:t>不變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當接收器是 </a:t>
            </a:r>
            <a:r>
              <a:rPr lang="en-US" altLang="zh-TW"/>
              <a:t>VCONN </a:t>
            </a:r>
            <a:r>
              <a:rPr lang="zh-TW" altLang="en-US"/>
              <a:t>來源時，它可以使用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與電纜插頭進行通訊不參與任何其他 </a:t>
            </a:r>
            <a:r>
              <a:rPr lang="en-US" altLang="zh-TW"/>
              <a:t>SOP </a:t>
            </a:r>
            <a:r>
              <a:rPr lang="zh-TW" altLang="en-US"/>
              <a:t>通訊的任何時間的</a:t>
            </a:r>
            <a:r>
              <a:rPr lang="zh-TW" altLang="en-US"/>
              <a:t>通訊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如果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通訊期間 </a:t>
            </a:r>
            <a:r>
              <a:rPr lang="en-US" altLang="zh-TW"/>
              <a:t>SOP </a:t>
            </a:r>
            <a:r>
              <a:rPr lang="zh-TW" altLang="en-US"/>
              <a:t>資料包被接收器接收到，則 </a:t>
            </a:r>
            <a:r>
              <a:rPr lang="en-US" altLang="zh-TW"/>
              <a:t>SOP’ </a:t>
            </a:r>
            <a:r>
              <a:rPr lang="zh-TW" altLang="en-US"/>
              <a:t>或 </a:t>
            </a:r>
            <a:r>
              <a:rPr lang="en-US" altLang="zh-TW"/>
              <a:t>SOP’’ </a:t>
            </a:r>
            <a:r>
              <a:rPr lang="zh-TW" altLang="en-US"/>
              <a:t>通訊立即終止（電纜插頭逾時，不會重</a:t>
            </a:r>
            <a:r>
              <a:rPr lang="zh-TW" altLang="en-US"/>
              <a:t>試</a:t>
            </a:r>
            <a:r>
              <a:rPr lang="zh-TW" altLang="en-US" smtClean="0"/>
              <a:t>）</a:t>
            </a:r>
            <a:endParaRPr lang="en-US" altLang="zh-TW" smtClean="0"/>
          </a:p>
          <a:p>
            <a:pPr lvl="1"/>
            <a:r>
              <a:rPr lang="zh-TW" altLang="en-US"/>
              <a:t>如果接收器需要在正在進行的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通訊期間啟動 </a:t>
            </a:r>
            <a:r>
              <a:rPr lang="en-US" altLang="zh-TW"/>
              <a:t>SOP </a:t>
            </a:r>
            <a:r>
              <a:rPr lang="zh-TW" altLang="en-US"/>
              <a:t>通訊（例如，為了功能變更），則 </a:t>
            </a:r>
            <a:r>
              <a:rPr lang="en-US" altLang="zh-TW"/>
              <a:t>SOP' </a:t>
            </a:r>
            <a:r>
              <a:rPr lang="zh-TW" altLang="en-US"/>
              <a:t>或 </a:t>
            </a:r>
            <a:r>
              <a:rPr lang="en-US" altLang="zh-TW"/>
              <a:t>SOP'' </a:t>
            </a:r>
            <a:r>
              <a:rPr lang="zh-TW" altLang="en-US"/>
              <a:t>通訊將中斷。</a:t>
            </a:r>
            <a:endParaRPr lang="en-US" altLang="zh-TW" smtClean="0"/>
          </a:p>
          <a:p>
            <a:pPr lvl="1"/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連接埠也是 </a:t>
            </a:r>
            <a:r>
              <a:rPr lang="en-US" altLang="zh-TW"/>
              <a:t>DFP </a:t>
            </a:r>
            <a:r>
              <a:rPr lang="zh-TW" altLang="en-US"/>
              <a:t>時，</a:t>
            </a:r>
            <a:r>
              <a:rPr lang="en-US" altLang="zh-TW"/>
              <a:t>Sink </a:t>
            </a:r>
            <a:r>
              <a:rPr lang="zh-TW" altLang="en-US"/>
              <a:t>可以控制 </a:t>
            </a:r>
            <a:r>
              <a:rPr lang="en-US" altLang="zh-TW"/>
              <a:t>Cable Plug</a:t>
            </a:r>
            <a:r>
              <a:rPr lang="zh-TW" altLang="en-US"/>
              <a:t>（</a:t>
            </a:r>
            <a:r>
              <a:rPr lang="en-US" altLang="zh-TW"/>
              <a:t>s</a:t>
            </a:r>
            <a:r>
              <a:rPr lang="zh-TW" altLang="en-US"/>
              <a:t>）中模式的進入與離開，並控制 </a:t>
            </a:r>
            <a:r>
              <a:rPr lang="en-US" altLang="zh-TW"/>
              <a:t>Modal Operation</a:t>
            </a:r>
            <a:r>
              <a:rPr lang="zh-TW" altLang="en-US"/>
              <a:t>（例如 </a:t>
            </a:r>
            <a:r>
              <a:rPr lang="en-US" altLang="zh-TW"/>
              <a:t>[USB4]</a:t>
            </a:r>
            <a:r>
              <a:rPr lang="zh-TW" altLang="en-US"/>
              <a:t>）。</a:t>
            </a:r>
            <a:endParaRPr lang="en-US" altLang="zh-TW" smtClean="0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239" y="28394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smtClean="0">
                <a:latin typeface="+mn-ea"/>
                <a:ea typeface="+mn-ea"/>
              </a:rPr>
              <a:t>CH2</a:t>
            </a:r>
            <a:endParaRPr lang="zh-TW" altLang="en-US" sz="7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0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3688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在 </a:t>
            </a:r>
            <a:r>
              <a:rPr lang="en-US" altLang="zh-TW"/>
              <a:t>PD </a:t>
            </a:r>
            <a:r>
              <a:rPr lang="zh-TW" altLang="en-US"/>
              <a:t>連線期間 </a:t>
            </a:r>
            <a:r>
              <a:rPr lang="en-US" altLang="zh-TW"/>
              <a:t>(</a:t>
            </a:r>
            <a:r>
              <a:rPr lang="zh-TW" altLang="en-US"/>
              <a:t>明確契約 </a:t>
            </a:r>
            <a:r>
              <a:rPr lang="en-US" altLang="zh-TW"/>
              <a:t>- PE_SNK_Ready </a:t>
            </a:r>
            <a:r>
              <a:rPr lang="zh-TW" altLang="en-US"/>
              <a:t>狀態</a:t>
            </a:r>
            <a:r>
              <a:rPr lang="en-US" altLang="zh-TW"/>
              <a:t>)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埠也是 </a:t>
            </a:r>
            <a:r>
              <a:rPr lang="en-US" altLang="zh-TW"/>
              <a:t>DFP </a:t>
            </a:r>
            <a:r>
              <a:rPr lang="zh-TW" altLang="en-US"/>
              <a:t>時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/>
              <a:t>Sink </a:t>
            </a:r>
            <a:r>
              <a:rPr lang="zh-TW" altLang="en-US"/>
              <a:t>可以啟動 </a:t>
            </a:r>
            <a:r>
              <a:rPr lang="en-US" altLang="zh-TW"/>
              <a:t>Unstructured </a:t>
            </a:r>
            <a:r>
              <a:rPr lang="zh-TW" altLang="en-US"/>
              <a:t>或 </a:t>
            </a:r>
            <a:r>
              <a:rPr lang="en-US" altLang="zh-TW"/>
              <a:t>Structured </a:t>
            </a:r>
            <a:r>
              <a:rPr lang="en-US" altLang="zh-TW"/>
              <a:t>VDM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Sink </a:t>
            </a:r>
            <a:r>
              <a:rPr lang="zh-TW" altLang="en-US"/>
              <a:t>可以在 </a:t>
            </a:r>
            <a:r>
              <a:rPr lang="en-US" altLang="zh-TW"/>
              <a:t>Source </a:t>
            </a:r>
            <a:r>
              <a:rPr lang="zh-TW" altLang="en-US"/>
              <a:t>中控制模式的進入和離開，並使用 </a:t>
            </a:r>
            <a:r>
              <a:rPr lang="en-US" altLang="zh-TW"/>
              <a:t>Structured VDM </a:t>
            </a:r>
            <a:r>
              <a:rPr lang="zh-TW" altLang="en-US"/>
              <a:t>控制 </a:t>
            </a:r>
            <a:r>
              <a:rPr lang="en-US" altLang="zh-TW"/>
              <a:t>Modal Operation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325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9134324" cy="5588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分離或通訊</a:t>
            </a:r>
            <a:r>
              <a:rPr lang="zh-TW" altLang="en-US"/>
              <a:t>失敗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會偵測 </a:t>
            </a:r>
            <a:r>
              <a:rPr lang="en-US" altLang="zh-TW"/>
              <a:t>VBUS </a:t>
            </a:r>
            <a:r>
              <a:rPr lang="zh-TW" altLang="en-US"/>
              <a:t>的移除，並將此視為 </a:t>
            </a:r>
            <a:r>
              <a:rPr lang="en-US" altLang="zh-TW"/>
              <a:t>PD Connection </a:t>
            </a:r>
            <a:r>
              <a:rPr lang="zh-TW" altLang="en-US"/>
              <a:t>的</a:t>
            </a:r>
            <a:r>
              <a:rPr lang="zh-TW" altLang="en-US"/>
              <a:t>結束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除非 </a:t>
            </a:r>
            <a:r>
              <a:rPr lang="en-US" altLang="zh-TW"/>
              <a:t>vSafe0V </a:t>
            </a:r>
            <a:r>
              <a:rPr lang="zh-TW" altLang="en-US"/>
              <a:t>是由硬重設、電源角色交換或快速角色交換所</a:t>
            </a:r>
            <a:r>
              <a:rPr lang="zh-TW" altLang="en-US"/>
              <a:t>導致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Sink </a:t>
            </a:r>
            <a:r>
              <a:rPr lang="zh-TW" altLang="en-US"/>
              <a:t>檢測到插頭移除（即沒有 </a:t>
            </a:r>
            <a:r>
              <a:rPr lang="en-US" altLang="zh-TW"/>
              <a:t>Rp </a:t>
            </a:r>
            <a:r>
              <a:rPr lang="zh-TW" altLang="en-US"/>
              <a:t>或 </a:t>
            </a:r>
            <a:r>
              <a:rPr lang="en-US" altLang="zh-TW"/>
              <a:t>VBUS</a:t>
            </a:r>
            <a:r>
              <a:rPr lang="zh-TW" altLang="en-US"/>
              <a:t>），並將 </a:t>
            </a:r>
            <a:r>
              <a:rPr lang="en-US" altLang="zh-TW"/>
              <a:t>VBUS </a:t>
            </a:r>
            <a:r>
              <a:rPr lang="zh-TW" altLang="en-US"/>
              <a:t>放電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在以下時間內偵測到沒有收到回應訊息的 </a:t>
            </a:r>
            <a:r>
              <a:rPr lang="en-US" altLang="zh-TW"/>
              <a:t>GoodCRC </a:t>
            </a:r>
            <a:r>
              <a:rPr lang="zh-TW" altLang="en-US"/>
              <a:t>訊息</a:t>
            </a:r>
            <a:r>
              <a:rPr lang="zh-TW" altLang="en-US" smtClean="0"/>
              <a:t>時 </a:t>
            </a:r>
            <a:r>
              <a:rPr lang="en-US" altLang="zh-TW" smtClean="0"/>
              <a:t>tReceive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在 </a:t>
            </a:r>
            <a:r>
              <a:rPr lang="en-US" altLang="zh-TW"/>
              <a:t>CRCReceiveTimer </a:t>
            </a:r>
            <a:r>
              <a:rPr lang="zh-TW" altLang="en-US"/>
              <a:t>屆滿的 </a:t>
            </a:r>
            <a:r>
              <a:rPr lang="en-US" altLang="zh-TW"/>
              <a:t>tSoftReset </a:t>
            </a:r>
            <a:r>
              <a:rPr lang="zh-TW" altLang="en-US"/>
              <a:t>之內，導致軟</a:t>
            </a:r>
            <a:r>
              <a:rPr lang="zh-TW" altLang="en-US"/>
              <a:t>重設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如果軟重設過程無法完成，則會在 </a:t>
            </a:r>
            <a:r>
              <a:rPr lang="en-US" altLang="zh-TW"/>
              <a:t>CRCReceiveTimer </a:t>
            </a:r>
            <a:r>
              <a:rPr lang="zh-TW" altLang="en-US"/>
              <a:t>過期的 </a:t>
            </a:r>
            <a:r>
              <a:rPr lang="en-US" altLang="zh-TW"/>
              <a:t>tHardReset </a:t>
            </a:r>
            <a:r>
              <a:rPr lang="zh-TW" altLang="en-US"/>
              <a:t>之內發出硬重設。</a:t>
            </a:r>
            <a:r>
              <a:rPr lang="en-US" altLang="zh-TW"/>
              <a:t>CRCReceiveTimer </a:t>
            </a:r>
            <a:r>
              <a:rPr lang="zh-TW" altLang="en-US"/>
              <a:t>的 </a:t>
            </a:r>
            <a:r>
              <a:rPr lang="en-US" altLang="zh-TW"/>
              <a:t>tHardReset </a:t>
            </a:r>
            <a:r>
              <a:rPr lang="zh-TW" altLang="en-US"/>
              <a:t>之內發出硬重設，以在 </a:t>
            </a:r>
            <a:r>
              <a:rPr lang="en-US" altLang="zh-TW"/>
              <a:t>~1-1.5s </a:t>
            </a:r>
            <a:r>
              <a:rPr lang="zh-TW" altLang="en-US"/>
              <a:t>之內將 </a:t>
            </a:r>
            <a:r>
              <a:rPr lang="en-US" altLang="zh-TW"/>
              <a:t>VBUS </a:t>
            </a:r>
            <a:r>
              <a:rPr lang="zh-TW" altLang="en-US"/>
              <a:t>回復至 </a:t>
            </a:r>
            <a:r>
              <a:rPr lang="en-US" altLang="zh-TW"/>
              <a:t>USB </a:t>
            </a:r>
            <a:r>
              <a:rPr lang="zh-TW" altLang="en-US"/>
              <a:t>預設</a:t>
            </a:r>
            <a:r>
              <a:rPr lang="zh-TW" altLang="en-US"/>
              <a:t>操作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在進一步嘗試通訊後，若沒有收到回應，</a:t>
            </a:r>
            <a:r>
              <a:rPr lang="en-US" altLang="zh-TW"/>
              <a:t>Sink </a:t>
            </a:r>
            <a:r>
              <a:rPr lang="zh-TW" altLang="en-US"/>
              <a:t>會將其解讀為錯誤（請參閱錯誤處理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當在 </a:t>
            </a:r>
            <a:r>
              <a:rPr lang="en-US" altLang="zh-TW"/>
              <a:t>PPS </a:t>
            </a:r>
            <a:r>
              <a:rPr lang="zh-TW" altLang="en-US"/>
              <a:t>模式下操作的 </a:t>
            </a:r>
            <a:r>
              <a:rPr lang="en-US" altLang="zh-TW"/>
              <a:t>Sink </a:t>
            </a:r>
            <a:r>
              <a:rPr lang="zh-TW" altLang="en-US"/>
              <a:t>未能在 </a:t>
            </a:r>
            <a:r>
              <a:rPr lang="en-US" altLang="zh-TW"/>
              <a:t>tPPSRequest </a:t>
            </a:r>
            <a:r>
              <a:rPr lang="zh-TW" altLang="en-US"/>
              <a:t>內傳送定期通訊 </a:t>
            </a:r>
            <a:r>
              <a:rPr lang="en-US" altLang="zh-TW"/>
              <a:t>(</a:t>
            </a:r>
            <a:r>
              <a:rPr lang="zh-TW" altLang="en-US"/>
              <a:t>即 </a:t>
            </a:r>
            <a:r>
              <a:rPr lang="en-US" altLang="zh-TW"/>
              <a:t>Request Message) </a:t>
            </a:r>
            <a:r>
              <a:rPr lang="zh-TW" altLang="en-US"/>
              <a:t>到 </a:t>
            </a:r>
            <a:r>
              <a:rPr lang="en-US" altLang="zh-TW"/>
              <a:t>Source </a:t>
            </a:r>
            <a:r>
              <a:rPr lang="zh-TW" altLang="en-US"/>
              <a:t>時，</a:t>
            </a:r>
            <a:r>
              <a:rPr lang="en-US" altLang="zh-TW"/>
              <a:t>Source </a:t>
            </a:r>
            <a:r>
              <a:rPr lang="zh-TW" altLang="en-US"/>
              <a:t>將發出硬重設 </a:t>
            </a:r>
            <a:r>
              <a:rPr lang="en-US" altLang="zh-TW"/>
              <a:t>(Hard Reset)</a:t>
            </a:r>
            <a:r>
              <a:rPr lang="zh-TW" altLang="en-US"/>
              <a:t>，導致 </a:t>
            </a:r>
            <a:r>
              <a:rPr lang="en-US" altLang="zh-TW"/>
              <a:t>VBUS </a:t>
            </a:r>
            <a:r>
              <a:rPr lang="zh-TW" altLang="en-US"/>
              <a:t>到 </a:t>
            </a:r>
            <a:r>
              <a:rPr lang="en-US" altLang="zh-TW"/>
              <a:t>vSafe5V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當以 </a:t>
            </a:r>
            <a:r>
              <a:rPr lang="en-US" altLang="zh-TW"/>
              <a:t>EPR </a:t>
            </a:r>
            <a:r>
              <a:rPr lang="zh-TW" altLang="en-US"/>
              <a:t>模式運作的 </a:t>
            </a:r>
            <a:r>
              <a:rPr lang="en-US" altLang="zh-TW"/>
              <a:t>Sink </a:t>
            </a:r>
            <a:r>
              <a:rPr lang="zh-TW" altLang="en-US"/>
              <a:t>在 </a:t>
            </a:r>
            <a:r>
              <a:rPr lang="en-US" altLang="zh-TW"/>
              <a:t>tSourceEPRKeepAlive </a:t>
            </a:r>
            <a:r>
              <a:rPr lang="zh-TW" altLang="en-US"/>
              <a:t>之內無法傳送定期通訊 </a:t>
            </a:r>
            <a:r>
              <a:rPr lang="en-US" altLang="zh-TW"/>
              <a:t>(</a:t>
            </a:r>
            <a:r>
              <a:rPr lang="zh-TW" altLang="en-US"/>
              <a:t>即 </a:t>
            </a:r>
            <a:r>
              <a:rPr lang="en-US" altLang="zh-TW"/>
              <a:t>EPR_KeepAlive </a:t>
            </a:r>
            <a:r>
              <a:rPr lang="zh-TW" altLang="en-US"/>
              <a:t>訊息或任何其他訊息</a:t>
            </a:r>
            <a:r>
              <a:rPr lang="en-US" altLang="zh-TW"/>
              <a:t>) </a:t>
            </a:r>
            <a:r>
              <a:rPr lang="zh-TW" altLang="en-US"/>
              <a:t>到 </a:t>
            </a:r>
            <a:r>
              <a:rPr lang="en-US" altLang="zh-TW"/>
              <a:t>Source </a:t>
            </a:r>
            <a:r>
              <a:rPr lang="zh-TW" altLang="en-US"/>
              <a:t>時，</a:t>
            </a:r>
            <a:r>
              <a:rPr lang="en-US" altLang="zh-TW"/>
              <a:t>Source </a:t>
            </a:r>
            <a:r>
              <a:rPr lang="zh-TW" altLang="en-US"/>
              <a:t>將發出硬重設 </a:t>
            </a:r>
            <a:r>
              <a:rPr lang="en-US" altLang="zh-TW"/>
              <a:t>(Hard Reset)</a:t>
            </a:r>
            <a:r>
              <a:rPr lang="zh-TW" altLang="en-US"/>
              <a:t>，導致 </a:t>
            </a:r>
            <a:r>
              <a:rPr lang="en-US" altLang="zh-TW"/>
              <a:t>VBUS </a:t>
            </a:r>
            <a:r>
              <a:rPr lang="zh-TW" altLang="en-US"/>
              <a:t>到 </a:t>
            </a:r>
            <a:r>
              <a:rPr lang="en-US" altLang="zh-TW"/>
              <a:t>vSafe5V</a:t>
            </a:r>
            <a:r>
              <a:rPr lang="zh-TW" altLang="en-US"/>
              <a:t>。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5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9134324" cy="5588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分離或通訊</a:t>
            </a:r>
            <a:r>
              <a:rPr lang="zh-TW" altLang="en-US"/>
              <a:t>失敗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電源轉換期間發生的錯誤將自動導致硬重設，以將電源恢復至預設水平</a:t>
            </a:r>
          </a:p>
        </p:txBody>
      </p:sp>
    </p:spTree>
    <p:extLst>
      <p:ext uri="{BB962C8B-B14F-4D97-AF65-F5344CB8AC3E}">
        <p14:creationId xmlns:p14="http://schemas.microsoft.com/office/powerpoint/2010/main" val="244503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9134324" cy="5588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/>
              <a:t>錯誤</a:t>
            </a:r>
            <a:r>
              <a:rPr lang="zh-TW" altLang="en-US"/>
              <a:t>處理</a:t>
            </a:r>
            <a:r>
              <a:rPr lang="zh-TW" altLang="en-US" smtClean="0"/>
              <a:t>：</a:t>
            </a:r>
            <a:endParaRPr lang="en-US" altLang="zh-TW" smtClean="0"/>
          </a:p>
          <a:p>
            <a:r>
              <a:rPr lang="zh-TW" altLang="en-US"/>
              <a:t>通訊協定錯誤（</a:t>
            </a:r>
            <a:r>
              <a:rPr lang="en-US" altLang="zh-TW"/>
              <a:t>Protocol Errors</a:t>
            </a:r>
            <a:r>
              <a:rPr lang="zh-TW" altLang="en-US"/>
              <a:t>）是由埠合作夥伴（</a:t>
            </a:r>
            <a:r>
              <a:rPr lang="en-US" altLang="zh-TW"/>
              <a:t>Port Partner</a:t>
            </a:r>
            <a:r>
              <a:rPr lang="zh-TW" altLang="en-US"/>
              <a:t>）發出 </a:t>
            </a:r>
            <a:r>
              <a:rPr lang="en-US" altLang="zh-TW"/>
              <a:t>Soft_Reset Message</a:t>
            </a:r>
            <a:r>
              <a:rPr lang="zh-TW" altLang="en-US"/>
              <a:t>（軟重設訊息）來處理，該訊息會重設計數器、定時器和狀態，但不會改變協定的電壓和電流或埠的角色 </a:t>
            </a:r>
            <a:r>
              <a:rPr lang="en-US" altLang="zh-TW"/>
              <a:t>(</a:t>
            </a:r>
            <a:r>
              <a:rPr lang="zh-TW" altLang="en-US"/>
              <a:t>例如，</a:t>
            </a:r>
            <a:r>
              <a:rPr lang="en-US" altLang="zh-TW"/>
              <a:t>Sink</a:t>
            </a:r>
            <a:r>
              <a:rPr lang="zh-TW" altLang="en-US"/>
              <a:t>、</a:t>
            </a:r>
            <a:r>
              <a:rPr lang="en-US" altLang="zh-TW"/>
              <a:t>DFP/UFP</a:t>
            </a:r>
            <a:r>
              <a:rPr lang="zh-TW" altLang="en-US"/>
              <a:t>、</a:t>
            </a:r>
            <a:r>
              <a:rPr lang="en-US" altLang="zh-TW"/>
              <a:t>VCONN Source)</a:t>
            </a:r>
            <a:r>
              <a:rPr lang="zh-TW" altLang="en-US"/>
              <a:t>，也不會導致退出模態</a:t>
            </a:r>
            <a:r>
              <a:rPr lang="zh-TW" altLang="en-US"/>
              <a:t>操作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嚴重錯誤由任一連接埠夥伴發出 </a:t>
            </a:r>
            <a:r>
              <a:rPr lang="en-US" altLang="zh-TW"/>
              <a:t>Hard Reset </a:t>
            </a:r>
            <a:r>
              <a:rPr lang="zh-TW" altLang="en-US"/>
              <a:t>訊號處理。硬</a:t>
            </a:r>
            <a:r>
              <a:rPr lang="zh-TW" altLang="en-US"/>
              <a:t>重設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重設通訊協定與軟重設相同，但也會將電源回復到 </a:t>
            </a:r>
            <a:r>
              <a:rPr lang="en-US" altLang="zh-TW"/>
              <a:t>USB </a:t>
            </a:r>
            <a:r>
              <a:rPr lang="zh-TW" altLang="en-US"/>
              <a:t>預設操作 </a:t>
            </a:r>
            <a:r>
              <a:rPr lang="en-US" altLang="zh-TW"/>
              <a:t>(vSafe0V </a:t>
            </a:r>
            <a:r>
              <a:rPr lang="zh-TW" altLang="en-US"/>
              <a:t>或 </a:t>
            </a:r>
            <a:r>
              <a:rPr lang="en-US" altLang="zh-TW"/>
              <a:t>vSafe5V </a:t>
            </a:r>
            <a:r>
              <a:rPr lang="zh-TW" altLang="en-US"/>
              <a:t>輸出</a:t>
            </a:r>
            <a:r>
              <a:rPr lang="en-US" altLang="zh-TW"/>
              <a:t>)</a:t>
            </a:r>
            <a:r>
              <a:rPr lang="zh-TW" altLang="en-US"/>
              <a:t>，以保護 </a:t>
            </a:r>
            <a:r>
              <a:rPr lang="en-US" altLang="zh-TW"/>
              <a:t>Sink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將 </a:t>
            </a:r>
            <a:r>
              <a:rPr lang="en-US" altLang="zh-TW"/>
              <a:t>Port </a:t>
            </a:r>
            <a:r>
              <a:rPr lang="zh-TW" altLang="en-US"/>
              <a:t>的資料角色還原為 </a:t>
            </a:r>
            <a:r>
              <a:rPr lang="en-US" altLang="zh-TW"/>
              <a:t>UFP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當 </a:t>
            </a:r>
            <a:r>
              <a:rPr lang="en-US" altLang="zh-TW"/>
              <a:t>Sink </a:t>
            </a:r>
            <a:r>
              <a:rPr lang="zh-TW" altLang="en-US"/>
              <a:t>是 </a:t>
            </a:r>
            <a:r>
              <a:rPr lang="en-US" altLang="zh-TW"/>
              <a:t>VCONN Source </a:t>
            </a:r>
            <a:r>
              <a:rPr lang="zh-TW" altLang="en-US"/>
              <a:t>時，它會移除 </a:t>
            </a:r>
            <a:r>
              <a:rPr lang="en-US" altLang="zh-TW"/>
              <a:t>VCONN</a:t>
            </a:r>
            <a:r>
              <a:rPr lang="zh-TW" altLang="en-US"/>
              <a:t>，然後將 </a:t>
            </a:r>
            <a:r>
              <a:rPr lang="en-US" altLang="zh-TW"/>
              <a:t>Source Port </a:t>
            </a:r>
            <a:r>
              <a:rPr lang="zh-TW" altLang="en-US"/>
              <a:t>還原為 </a:t>
            </a:r>
            <a:r>
              <a:rPr lang="en-US" altLang="zh-TW"/>
              <a:t>VCONN </a:t>
            </a:r>
            <a:r>
              <a:rPr lang="en-US" altLang="zh-TW"/>
              <a:t>Source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使所有 </a:t>
            </a:r>
            <a:r>
              <a:rPr lang="en-US" altLang="zh-TW"/>
              <a:t>Active Modes</a:t>
            </a:r>
            <a:r>
              <a:rPr lang="zh-TW" altLang="en-US"/>
              <a:t>（作用中模式）退出，使 </a:t>
            </a:r>
            <a:r>
              <a:rPr lang="en-US" altLang="zh-TW"/>
              <a:t>Source </a:t>
            </a:r>
            <a:r>
              <a:rPr lang="zh-TW" altLang="en-US"/>
              <a:t>不再處於 </a:t>
            </a:r>
            <a:r>
              <a:rPr lang="en-US" altLang="zh-TW"/>
              <a:t>Modal Operation</a:t>
            </a:r>
            <a:r>
              <a:rPr lang="zh-TW" altLang="en-US"/>
              <a:t>（模式操作）</a:t>
            </a:r>
            <a:r>
              <a:rPr lang="zh-TW" altLang="en-US"/>
              <a:t>中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硬重設之後，預期連接埠合作夥伴會在 </a:t>
            </a:r>
            <a:r>
              <a:rPr lang="en-US" altLang="zh-TW"/>
              <a:t>tTypeCSinkWaitCap </a:t>
            </a:r>
            <a:r>
              <a:rPr lang="zh-TW" altLang="en-US"/>
              <a:t>之內回應。如果沒有回應，則在 </a:t>
            </a:r>
            <a:r>
              <a:rPr lang="en-US" altLang="zh-TW"/>
              <a:t>UFP </a:t>
            </a:r>
            <a:r>
              <a:rPr lang="zh-TW" altLang="en-US"/>
              <a:t>停留在 </a:t>
            </a:r>
            <a:r>
              <a:rPr lang="en-US" altLang="zh-TW"/>
              <a:t>PE_SNK_Wait_for_Capabilities </a:t>
            </a:r>
            <a:r>
              <a:rPr lang="zh-TW" altLang="en-US"/>
              <a:t>狀態之前，會再進行兩次 </a:t>
            </a:r>
            <a:r>
              <a:rPr lang="en-US" altLang="zh-TW"/>
              <a:t>Hard Reset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730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cable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1503"/>
            <a:ext cx="8596668" cy="5546497"/>
          </a:xfrm>
        </p:spPr>
        <p:txBody>
          <a:bodyPr/>
          <a:lstStyle/>
          <a:p>
            <a:r>
              <a:rPr lang="zh-TW" altLang="en-US"/>
              <a:t>當 </a:t>
            </a:r>
            <a:r>
              <a:rPr lang="en-US" altLang="zh-TW"/>
              <a:t>VCONN </a:t>
            </a:r>
            <a:r>
              <a:rPr lang="zh-TW" altLang="en-US"/>
              <a:t>存在時，纜線插頭有電源，但不知道纜線組件所連接的埠之間的契約</a:t>
            </a:r>
            <a:r>
              <a:rPr lang="zh-TW" altLang="en-US"/>
              <a:t>狀態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纜線插頭不會啟動訊息序列，只會回應傳送給它的</a:t>
            </a:r>
            <a:r>
              <a:rPr lang="zh-TW" altLang="en-US"/>
              <a:t>訊息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脫離或</a:t>
            </a:r>
            <a:r>
              <a:rPr lang="zh-TW" altLang="en-US"/>
              <a:t>通訊</a:t>
            </a:r>
            <a:r>
              <a:rPr lang="zh-TW" altLang="en-US" smtClean="0"/>
              <a:t>失敗</a:t>
            </a:r>
            <a:endParaRPr lang="en-US" altLang="zh-TW" smtClean="0"/>
          </a:p>
          <a:p>
            <a:pPr lvl="1"/>
            <a:r>
              <a:rPr lang="zh-TW" altLang="en-US"/>
              <a:t>通訊可以隨時</a:t>
            </a:r>
            <a:r>
              <a:rPr lang="zh-TW" altLang="en-US"/>
              <a:t>中斷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DFP/UFP </a:t>
            </a:r>
            <a:r>
              <a:rPr lang="zh-TW" altLang="en-US"/>
              <a:t>與 </a:t>
            </a:r>
            <a:r>
              <a:rPr lang="en-US" altLang="zh-TW"/>
              <a:t>Cable Plug </a:t>
            </a:r>
            <a:r>
              <a:rPr lang="zh-TW" altLang="en-US"/>
              <a:t>之間沒有通訊超時</a:t>
            </a:r>
            <a:r>
              <a:rPr lang="zh-TW" altLang="en-US"/>
              <a:t>方案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Cable Plug </a:t>
            </a:r>
            <a:r>
              <a:rPr lang="zh-TW" altLang="en-US"/>
              <a:t>可隨時回應可能重複的</a:t>
            </a:r>
            <a:r>
              <a:rPr lang="zh-TW" altLang="en-US"/>
              <a:t>要求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錯誤</a:t>
            </a:r>
            <a:r>
              <a:rPr lang="zh-TW" altLang="en-US" smtClean="0"/>
              <a:t>處理</a:t>
            </a:r>
            <a:endParaRPr lang="en-US" altLang="zh-TW" smtClean="0"/>
          </a:p>
          <a:p>
            <a:pPr lvl="1"/>
            <a:r>
              <a:rPr lang="en-US" altLang="zh-TW"/>
              <a:t>Cable Plug </a:t>
            </a:r>
            <a:r>
              <a:rPr lang="zh-TW" altLang="en-US"/>
              <a:t>會偵測 </a:t>
            </a:r>
            <a:r>
              <a:rPr lang="en-US" altLang="zh-TW"/>
              <a:t>Hard Reset </a:t>
            </a:r>
            <a:r>
              <a:rPr lang="zh-TW" altLang="en-US"/>
              <a:t>訊號，以判斷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已經重設，並需要自我重設 </a:t>
            </a:r>
            <a:r>
              <a:rPr lang="en-US" altLang="zh-TW"/>
              <a:t>(</a:t>
            </a:r>
            <a:r>
              <a:rPr lang="zh-TW" altLang="en-US"/>
              <a:t>相當於電源循環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en-US" altLang="zh-TW"/>
              <a:t>Cable Plug </a:t>
            </a:r>
            <a:r>
              <a:rPr lang="zh-TW" altLang="en-US"/>
              <a:t>本身無法產生 </a:t>
            </a:r>
            <a:r>
              <a:rPr lang="en-US" altLang="zh-TW"/>
              <a:t>Hard Reset </a:t>
            </a:r>
            <a:r>
              <a:rPr lang="zh-TW" altLang="en-US"/>
              <a:t>訊號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en-US" altLang="zh-TW"/>
              <a:t>Hard-Reset </a:t>
            </a:r>
            <a:r>
              <a:rPr lang="zh-TW" altLang="en-US"/>
              <a:t>過程會同時對 </a:t>
            </a:r>
            <a:r>
              <a:rPr lang="en-US" altLang="zh-TW"/>
              <a:t>VBUS </a:t>
            </a:r>
            <a:r>
              <a:rPr lang="zh-TW" altLang="en-US"/>
              <a:t>和 </a:t>
            </a:r>
            <a:r>
              <a:rPr lang="en-US" altLang="zh-TW"/>
              <a:t>Vconn </a:t>
            </a:r>
            <a:r>
              <a:rPr lang="zh-TW" altLang="en-US"/>
              <a:t>進行電源循環，因此預期這會自行重設 </a:t>
            </a:r>
            <a:r>
              <a:rPr lang="en-US" altLang="zh-TW"/>
              <a:t>Cable </a:t>
            </a:r>
            <a:r>
              <a:rPr lang="en-US" altLang="zh-TW"/>
              <a:t>Plug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Cable Plug </a:t>
            </a:r>
            <a:r>
              <a:rPr lang="zh-TW" altLang="en-US"/>
              <a:t>會偵測 </a:t>
            </a:r>
            <a:r>
              <a:rPr lang="en-US" altLang="zh-TW"/>
              <a:t>Cable Reset Signaling</a:t>
            </a:r>
            <a:r>
              <a:rPr lang="zh-TW" altLang="en-US"/>
              <a:t>，以判斷需要自行重設（等同於電源循環）。</a:t>
            </a:r>
          </a:p>
        </p:txBody>
      </p:sp>
    </p:spTree>
    <p:extLst>
      <p:ext uri="{BB962C8B-B14F-4D97-AF65-F5344CB8AC3E}">
        <p14:creationId xmlns:p14="http://schemas.microsoft.com/office/powerpoint/2010/main" val="17072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通訊層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1503"/>
            <a:ext cx="8596668" cy="3880773"/>
          </a:xfrm>
        </p:spPr>
        <p:txBody>
          <a:bodyPr/>
          <a:lstStyle/>
          <a:p>
            <a:r>
              <a:rPr lang="en-US" altLang="zh-TW"/>
              <a:t>Device Policy Manager </a:t>
            </a:r>
            <a:r>
              <a:rPr lang="zh-TW" altLang="en-US" smtClean="0"/>
              <a:t>，</a:t>
            </a:r>
            <a:r>
              <a:rPr lang="zh-TW" altLang="en-US"/>
              <a:t>存在於所有裝置中，並根據裝置的本 地政策，跨一個或多個連接埠管理裝置內的 </a:t>
            </a:r>
            <a:r>
              <a:rPr lang="en-US" altLang="zh-TW"/>
              <a:t>USB Power Delivery </a:t>
            </a:r>
            <a:r>
              <a:rPr lang="zh-TW" altLang="en-US"/>
              <a:t>資源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每個 </a:t>
            </a:r>
            <a:r>
              <a:rPr lang="en-US" altLang="zh-TW"/>
              <a:t>USB Power Delivery </a:t>
            </a:r>
            <a:r>
              <a:rPr lang="zh-TW" altLang="en-US"/>
              <a:t>連接埠都</a:t>
            </a:r>
            <a:r>
              <a:rPr lang="zh-TW" altLang="en-US"/>
              <a:t>有</a:t>
            </a:r>
            <a:r>
              <a:rPr lang="zh-TW" altLang="en-US" smtClean="0"/>
              <a:t>一個 </a:t>
            </a:r>
            <a:r>
              <a:rPr lang="en-US" altLang="zh-TW" smtClean="0"/>
              <a:t>Policy Engine</a:t>
            </a:r>
            <a:r>
              <a:rPr lang="zh-TW" altLang="en-US" smtClean="0"/>
              <a:t>，</a:t>
            </a:r>
            <a:r>
              <a:rPr lang="zh-TW" altLang="en-US"/>
              <a:t>可執行該連接</a:t>
            </a:r>
            <a:r>
              <a:rPr lang="zh-TW" altLang="en-US"/>
              <a:t>埠</a:t>
            </a:r>
            <a:r>
              <a:rPr lang="zh-TW" altLang="en-US" smtClean="0"/>
              <a:t>的</a:t>
            </a:r>
            <a:r>
              <a:rPr lang="en-US" altLang="zh-TW"/>
              <a:t>Local </a:t>
            </a:r>
            <a:r>
              <a:rPr lang="en-US" altLang="zh-TW"/>
              <a:t>Policy 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Protocol </a:t>
            </a:r>
            <a:r>
              <a:rPr lang="en-US" altLang="zh-TW"/>
              <a:t>Layer </a:t>
            </a:r>
            <a:r>
              <a:rPr lang="zh-TW" altLang="en-US" smtClean="0"/>
              <a:t>可</a:t>
            </a:r>
            <a:r>
              <a:rPr lang="zh-TW" altLang="en-US"/>
              <a:t>讓</a:t>
            </a:r>
            <a:r>
              <a:rPr lang="zh-TW" altLang="en-US"/>
              <a:t>訊息</a:t>
            </a:r>
            <a:r>
              <a:rPr lang="zh-TW" altLang="en-US" smtClean="0"/>
              <a:t>在</a:t>
            </a:r>
            <a:r>
              <a:rPr lang="en-US" altLang="zh-TW"/>
              <a:t>Source </a:t>
            </a:r>
            <a:r>
              <a:rPr lang="en-US" altLang="zh-TW"/>
              <a:t>Port</a:t>
            </a:r>
            <a:r>
              <a:rPr lang="zh-TW" altLang="en-US" smtClean="0"/>
              <a:t>和</a:t>
            </a:r>
            <a:r>
              <a:rPr lang="en-US" altLang="zh-TW"/>
              <a:t>Sink Port</a:t>
            </a:r>
            <a:r>
              <a:rPr lang="zh-TW" altLang="en-US" smtClean="0"/>
              <a:t>之間</a:t>
            </a:r>
            <a:r>
              <a:rPr lang="zh-TW" altLang="en-US"/>
              <a:t>交換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Physical </a:t>
            </a:r>
            <a:r>
              <a:rPr lang="en-US" altLang="zh-TW"/>
              <a:t>Layer </a:t>
            </a:r>
            <a:r>
              <a:rPr lang="zh-TW" altLang="en-US" smtClean="0"/>
              <a:t>處理</a:t>
            </a:r>
            <a:r>
              <a:rPr lang="zh-TW" altLang="en-US"/>
              <a:t>線路上位元的傳輸與接收，並處理資料傳輸。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09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通訊層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51" y="1455390"/>
            <a:ext cx="504895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Policy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6989"/>
            <a:ext cx="8596668" cy="3880773"/>
          </a:xfrm>
        </p:spPr>
        <p:txBody>
          <a:bodyPr/>
          <a:lstStyle/>
          <a:p>
            <a:r>
              <a:rPr lang="en-US" altLang="zh-TW" smtClean="0"/>
              <a:t>System </a:t>
            </a:r>
            <a:r>
              <a:rPr lang="en-US" altLang="zh-TW"/>
              <a:t>Policy</a:t>
            </a:r>
            <a:r>
              <a:rPr lang="zh-TW" altLang="en-US"/>
              <a:t>（系統政策）由 </a:t>
            </a:r>
            <a:r>
              <a:rPr lang="en-US" altLang="zh-TW"/>
              <a:t>System Policy Manager</a:t>
            </a:r>
            <a:r>
              <a:rPr lang="zh-TW" altLang="en-US"/>
              <a:t>（系統政策管理員）應用於多個提供者或消費者的整個</a:t>
            </a:r>
            <a:r>
              <a:rPr lang="zh-TW" altLang="en-US"/>
              <a:t>系統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Device </a:t>
            </a:r>
            <a:r>
              <a:rPr lang="en-US" altLang="zh-TW"/>
              <a:t>Policy Manager</a:t>
            </a:r>
            <a:r>
              <a:rPr lang="zh-TW" altLang="en-US"/>
              <a:t>（裝置政策管理員）針對裝置在提供者或消費者身上強制執行的 </a:t>
            </a:r>
            <a:r>
              <a:rPr lang="en-US" altLang="zh-TW"/>
              <a:t>Local Policy</a:t>
            </a:r>
            <a:r>
              <a:rPr lang="zh-TW" altLang="en-US"/>
              <a:t>（本端政策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 smtClean="0"/>
              <a:t>政策</a:t>
            </a:r>
            <a:r>
              <a:rPr lang="zh-TW" altLang="en-US"/>
              <a:t>包含數個邏輯區</a:t>
            </a:r>
            <a:r>
              <a:rPr lang="zh-TW" altLang="en-US"/>
              <a:t>塊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2"/>
            <a:r>
              <a:rPr lang="zh-TW" altLang="en-US" smtClean="0"/>
              <a:t>系統</a:t>
            </a:r>
            <a:r>
              <a:rPr lang="zh-TW" altLang="en-US"/>
              <a:t>政策管理員 </a:t>
            </a:r>
            <a:r>
              <a:rPr lang="en-US" altLang="zh-TW"/>
              <a:t>(</a:t>
            </a:r>
            <a:r>
              <a:rPr lang="zh-TW" altLang="en-US"/>
              <a:t>全系統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zh-TW" altLang="en-US" smtClean="0"/>
              <a:t>裝置</a:t>
            </a:r>
            <a:r>
              <a:rPr lang="zh-TW" altLang="en-US"/>
              <a:t>政策管理員 </a:t>
            </a:r>
            <a:r>
              <a:rPr lang="en-US" altLang="zh-TW"/>
              <a:t>(</a:t>
            </a:r>
            <a:r>
              <a:rPr lang="zh-TW" altLang="en-US"/>
              <a:t>每個提供者或消費者一個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en-US" altLang="zh-TW" smtClean="0"/>
              <a:t>Policy </a:t>
            </a:r>
            <a:r>
              <a:rPr lang="en-US" altLang="zh-TW"/>
              <a:t>Engine (</a:t>
            </a:r>
            <a:r>
              <a:rPr lang="zh-TW" altLang="en-US"/>
              <a:t>每個 </a:t>
            </a:r>
            <a:r>
              <a:rPr lang="en-US" altLang="zh-TW"/>
              <a:t>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連接埠一個</a:t>
            </a:r>
            <a:r>
              <a:rPr lang="en-US" altLang="zh-TW"/>
              <a:t>)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01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Device Policy Manager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提供機制來監控特定 </a:t>
            </a:r>
            <a:r>
              <a:rPr lang="en-US" altLang="zh-TW"/>
              <a:t>Consumer</a:t>
            </a:r>
            <a:r>
              <a:rPr lang="zh-TW" altLang="en-US"/>
              <a:t>（用戶）或 </a:t>
            </a:r>
            <a:r>
              <a:rPr lang="en-US" altLang="zh-TW"/>
              <a:t>Provider</a:t>
            </a:r>
            <a:r>
              <a:rPr lang="zh-TW" altLang="en-US"/>
              <a:t>（供應商）內的 </a:t>
            </a:r>
            <a:r>
              <a:rPr lang="en-US" altLang="zh-TW"/>
              <a:t>USB Power Delivery </a:t>
            </a:r>
            <a:r>
              <a:rPr lang="zh-TW" altLang="en-US"/>
              <a:t>系統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Device Policy Manager</a:t>
            </a:r>
            <a:r>
              <a:rPr lang="zh-TW" altLang="en-US"/>
              <a:t>（裝置政策管理員）可透過與 </a:t>
            </a:r>
            <a:r>
              <a:rPr lang="en-US" altLang="zh-TW"/>
              <a:t>System Policy Manager</a:t>
            </a:r>
            <a:r>
              <a:rPr lang="zh-TW" altLang="en-US"/>
              <a:t>（系統政策管理員）的通訊，在整個系統中強制執行 </a:t>
            </a:r>
            <a:r>
              <a:rPr lang="en-US" altLang="zh-TW"/>
              <a:t>Local Policies</a:t>
            </a:r>
            <a:r>
              <a:rPr lang="zh-TW" altLang="en-US"/>
              <a:t>（本端</a:t>
            </a:r>
            <a:r>
              <a:rPr lang="zh-TW" altLang="en-US"/>
              <a:t>政策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en-US" altLang="zh-TW" smtClean="0"/>
              <a:t>Local </a:t>
            </a:r>
            <a:r>
              <a:rPr lang="en-US" altLang="zh-TW"/>
              <a:t>Policies </a:t>
            </a:r>
            <a:r>
              <a:rPr lang="zh-TW" altLang="en-US"/>
              <a:t>是透過 </a:t>
            </a:r>
            <a:r>
              <a:rPr lang="en-US" altLang="zh-TW"/>
              <a:t>Device Policy Manager </a:t>
            </a:r>
            <a:r>
              <a:rPr lang="zh-TW" altLang="en-US"/>
              <a:t>對 </a:t>
            </a:r>
            <a:r>
              <a:rPr lang="en-US" altLang="zh-TW"/>
              <a:t>Source/Sink </a:t>
            </a:r>
            <a:r>
              <a:rPr lang="zh-TW" altLang="en-US"/>
              <a:t>連接埠的控制，以及與該連接埠的 </a:t>
            </a:r>
            <a:r>
              <a:rPr lang="en-US" altLang="zh-TW"/>
              <a:t>Policy Engine </a:t>
            </a:r>
            <a:r>
              <a:rPr lang="zh-TW" altLang="en-US"/>
              <a:t>和 </a:t>
            </a:r>
            <a:r>
              <a:rPr lang="en-US" altLang="zh-TW"/>
              <a:t>USB-C </a:t>
            </a:r>
            <a:r>
              <a:rPr lang="zh-TW" altLang="en-US"/>
              <a:t>連接埠控制的通訊，以每個連接埠為基礎來執行。</a:t>
            </a:r>
          </a:p>
        </p:txBody>
      </p:sp>
    </p:spTree>
    <p:extLst>
      <p:ext uri="{BB962C8B-B14F-4D97-AF65-F5344CB8AC3E}">
        <p14:creationId xmlns:p14="http://schemas.microsoft.com/office/powerpoint/2010/main" val="121669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Policy Engine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供應商和消費者可以自由地在其直接連接的來源埠（</a:t>
            </a:r>
            <a:r>
              <a:rPr lang="en-US" altLang="zh-TW"/>
              <a:t>Source</a:t>
            </a:r>
            <a:r>
              <a:rPr lang="zh-TW" altLang="en-US"/>
              <a:t>）或輸出埠（</a:t>
            </a:r>
            <a:r>
              <a:rPr lang="en-US" altLang="zh-TW"/>
              <a:t>Sink</a:t>
            </a:r>
            <a:r>
              <a:rPr lang="zh-TW" altLang="en-US"/>
              <a:t>）上實作自己的本機</a:t>
            </a:r>
            <a:r>
              <a:rPr lang="zh-TW" altLang="en-US"/>
              <a:t>政策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Policy Engine</a:t>
            </a:r>
            <a:r>
              <a:rPr lang="zh-TW" altLang="en-US"/>
              <a:t>（政策引擎）會直接與 </a:t>
            </a:r>
            <a:r>
              <a:rPr lang="en-US" altLang="zh-TW"/>
              <a:t>Device Policy Manager</a:t>
            </a:r>
            <a:r>
              <a:rPr lang="zh-TW" altLang="en-US"/>
              <a:t>（裝置政策管理員）互動，以決定目前要執行的 </a:t>
            </a:r>
            <a:r>
              <a:rPr lang="en-US" altLang="zh-TW"/>
              <a:t>Local Policy</a:t>
            </a:r>
            <a:r>
              <a:rPr lang="zh-TW" altLang="en-US"/>
              <a:t>（本端政策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每當 </a:t>
            </a:r>
            <a:r>
              <a:rPr lang="en-US" altLang="zh-TW"/>
              <a:t>Local Policy</a:t>
            </a:r>
            <a:r>
              <a:rPr lang="zh-TW" altLang="en-US"/>
              <a:t>（本端政策）出現變更（例如功能變更）時，</a:t>
            </a:r>
            <a:r>
              <a:rPr lang="en-US" altLang="zh-TW"/>
              <a:t>Device Policy Manager</a:t>
            </a:r>
            <a:r>
              <a:rPr lang="zh-TW" altLang="en-US"/>
              <a:t>（裝置政策管理員）也會通知 </a:t>
            </a:r>
            <a:r>
              <a:rPr lang="en-US" altLang="zh-TW"/>
              <a:t>Policy Engine</a:t>
            </a:r>
            <a:r>
              <a:rPr lang="zh-TW" altLang="en-US"/>
              <a:t>（政策引擎）。</a:t>
            </a:r>
          </a:p>
        </p:txBody>
      </p:sp>
    </p:spTree>
    <p:extLst>
      <p:ext uri="{BB962C8B-B14F-4D97-AF65-F5344CB8AC3E}">
        <p14:creationId xmlns:p14="http://schemas.microsoft.com/office/powerpoint/2010/main" val="285170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USB Power Delivery (PD)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494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j-ea"/>
                <a:ea typeface="+mj-ea"/>
              </a:rPr>
              <a:t>定義了直接連接埠對 </a:t>
            </a:r>
            <a:r>
              <a:rPr lang="en-US" altLang="zh-TW" sz="2400">
                <a:latin typeface="+mj-ea"/>
                <a:ea typeface="+mj-ea"/>
              </a:rPr>
              <a:t>(</a:t>
            </a:r>
            <a:r>
              <a:rPr lang="zh-TW" altLang="en-US" sz="2400">
                <a:latin typeface="+mj-ea"/>
                <a:ea typeface="+mj-ea"/>
              </a:rPr>
              <a:t>也稱為連接埠夥伴或連接埠對</a:t>
            </a:r>
            <a:r>
              <a:rPr lang="en-US" altLang="zh-TW" sz="2400">
                <a:latin typeface="+mj-ea"/>
                <a:ea typeface="+mj-ea"/>
              </a:rPr>
              <a:t>) </a:t>
            </a:r>
            <a:r>
              <a:rPr lang="zh-TW" altLang="en-US" sz="2400">
                <a:latin typeface="+mj-ea"/>
                <a:ea typeface="+mj-ea"/>
              </a:rPr>
              <a:t>在 </a:t>
            </a:r>
            <a:r>
              <a:rPr lang="en-US" altLang="zh-TW" sz="2400">
                <a:latin typeface="+mj-ea"/>
                <a:ea typeface="+mj-ea"/>
              </a:rPr>
              <a:t>USB </a:t>
            </a:r>
            <a:r>
              <a:rPr lang="zh-TW" altLang="en-US" sz="2400">
                <a:latin typeface="+mj-ea"/>
                <a:ea typeface="+mj-ea"/>
              </a:rPr>
              <a:t>纜線上協商電壓、電流和</a:t>
            </a:r>
            <a:r>
              <a:rPr lang="en-US" altLang="zh-TW" sz="2400">
                <a:latin typeface="+mj-ea"/>
                <a:ea typeface="+mj-ea"/>
              </a:rPr>
              <a:t>/</a:t>
            </a:r>
            <a:r>
              <a:rPr lang="zh-TW" altLang="en-US" sz="2400">
                <a:latin typeface="+mj-ea"/>
                <a:ea typeface="+mj-ea"/>
              </a:rPr>
              <a:t>或電力流向的機制。</a:t>
            </a:r>
          </a:p>
        </p:txBody>
      </p:sp>
    </p:spTree>
    <p:extLst>
      <p:ext uri="{BB962C8B-B14F-4D97-AF65-F5344CB8AC3E}">
        <p14:creationId xmlns:p14="http://schemas.microsoft.com/office/powerpoint/2010/main" val="3990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11371"/>
          </a:xfrm>
        </p:spPr>
        <p:txBody>
          <a:bodyPr>
            <a:normAutofit/>
          </a:bodyPr>
          <a:lstStyle/>
          <a:p>
            <a:r>
              <a:rPr lang="zh-TW" altLang="en-US"/>
              <a:t>用於在一對連接埠之間溝通資訊的訊息。它負責形成 </a:t>
            </a:r>
            <a:r>
              <a:rPr lang="en-US" altLang="zh-TW"/>
              <a:t>Capabilities </a:t>
            </a:r>
            <a:r>
              <a:rPr lang="zh-TW" altLang="en-US"/>
              <a:t>訊息、請求和</a:t>
            </a:r>
            <a:r>
              <a:rPr lang="zh-TW" altLang="en-US"/>
              <a:t>確認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它還會形成用於交換角色和維持存在的</a:t>
            </a:r>
            <a:r>
              <a:rPr lang="zh-TW" altLang="en-US"/>
              <a:t>訊息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它從 </a:t>
            </a:r>
            <a:r>
              <a:rPr lang="en-US" altLang="zh-TW"/>
              <a:t>Policy Engine </a:t>
            </a:r>
            <a:r>
              <a:rPr lang="zh-TW" altLang="en-US"/>
              <a:t>接收輸入，指示要傳送哪些訊息，並將回應指示回給 </a:t>
            </a:r>
            <a:r>
              <a:rPr lang="en-US" altLang="zh-TW"/>
              <a:t>Policy </a:t>
            </a:r>
            <a:r>
              <a:rPr lang="en-US" altLang="zh-TW"/>
              <a:t>Engine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基本通訊協定使用推送模式，</a:t>
            </a:r>
            <a:r>
              <a:rPr lang="en-US" altLang="zh-TW"/>
              <a:t>Provider </a:t>
            </a:r>
            <a:r>
              <a:rPr lang="zh-TW" altLang="en-US"/>
              <a:t>將其能力推送給 </a:t>
            </a:r>
            <a:r>
              <a:rPr lang="en-US" altLang="zh-TW"/>
              <a:t>Consumer</a:t>
            </a:r>
            <a:r>
              <a:rPr lang="zh-TW" altLang="en-US"/>
              <a:t>，而 </a:t>
            </a:r>
            <a:r>
              <a:rPr lang="en-US" altLang="zh-TW"/>
              <a:t>Consumer </a:t>
            </a:r>
            <a:r>
              <a:rPr lang="zh-TW" altLang="en-US"/>
              <a:t>則根據提供的功能回應</a:t>
            </a:r>
            <a:r>
              <a:rPr lang="zh-TW" altLang="en-US"/>
              <a:t>請求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用戶可以非同步方式請求提供者的現有能力，並且可以選擇其他電壓</a:t>
            </a:r>
            <a:r>
              <a:rPr lang="en-US" altLang="zh-TW"/>
              <a:t>/</a:t>
            </a:r>
            <a:r>
              <a:rPr lang="zh-TW" altLang="en-US"/>
              <a:t>電流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只要 </a:t>
            </a:r>
            <a:r>
              <a:rPr lang="en-US" altLang="zh-TW" smtClean="0"/>
              <a:t>Protocol Layer</a:t>
            </a:r>
            <a:r>
              <a:rPr lang="zh-TW" altLang="en-US" smtClean="0"/>
              <a:t> 確認</a:t>
            </a:r>
            <a:r>
              <a:rPr lang="zh-TW" altLang="en-US"/>
              <a:t>埠夥伴都支援此功能，就可以傳送和接收最大資料大小（</a:t>
            </a:r>
            <a:r>
              <a:rPr lang="en-US" altLang="zh-TW"/>
              <a:t>MaxExtendedMsgLen</a:t>
            </a:r>
            <a:r>
              <a:rPr lang="zh-TW" altLang="en-US"/>
              <a:t>）的延伸訊息。當連接埠夥伴中有一方不支援資料大小大於 </a:t>
            </a:r>
            <a:r>
              <a:rPr lang="en-US" altLang="zh-TW"/>
              <a:t>MaxExtendedMsgLegacyLen </a:t>
            </a:r>
            <a:r>
              <a:rPr lang="zh-TW" altLang="en-US"/>
              <a:t>的延伸訊息時，通訊協定層會支援 </a:t>
            </a:r>
            <a:r>
              <a:rPr lang="en-US" altLang="zh-TW"/>
              <a:t>Chunking </a:t>
            </a:r>
            <a:r>
              <a:rPr lang="zh-TW" altLang="en-US"/>
              <a:t>機制，將較大的訊息分割成 </a:t>
            </a:r>
            <a:r>
              <a:rPr lang="en-US" altLang="zh-TW"/>
              <a:t>MaxExtendedMsgChunkLen </a:t>
            </a:r>
            <a:r>
              <a:rPr lang="zh-TW" altLang="en-US"/>
              <a:t>大小的較小 </a:t>
            </a:r>
            <a:r>
              <a:rPr lang="en-US" altLang="zh-TW"/>
              <a:t>Chunk</a:t>
            </a:r>
            <a:r>
              <a:rPr lang="zh-TW" altLang="en-US"/>
              <a:t>。所有支援長於 </a:t>
            </a:r>
            <a:r>
              <a:rPr lang="en-US" altLang="zh-TW"/>
              <a:t>MaxExtendedMsgLegacyLen </a:t>
            </a:r>
            <a:r>
              <a:rPr lang="zh-TW" altLang="en-US"/>
              <a:t>的延伸訊息的連接埠都必須支援分塊機制。</a:t>
            </a:r>
          </a:p>
        </p:txBody>
      </p:sp>
    </p:spTree>
    <p:extLst>
      <p:ext uri="{BB962C8B-B14F-4D97-AF65-F5344CB8AC3E}">
        <p14:creationId xmlns:p14="http://schemas.microsoft.com/office/powerpoint/2010/main" val="392370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en-US" altLang="zh-TW"/>
              <a:t>CC </a:t>
            </a:r>
            <a:r>
              <a:rPr lang="zh-TW" altLang="en-US"/>
              <a:t>線路上傳送和接收訊息，以及管理</a:t>
            </a:r>
            <a:r>
              <a:rPr lang="zh-TW" altLang="en-US"/>
              <a:t>資料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PD </a:t>
            </a:r>
            <a:r>
              <a:rPr lang="zh-TW" altLang="en-US"/>
              <a:t>是一個多點分送系統，可在線上實現避免碰撞和恢復</a:t>
            </a:r>
            <a:r>
              <a:rPr lang="zh-TW" altLang="en-US"/>
              <a:t>機制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它也使用 </a:t>
            </a:r>
            <a:r>
              <a:rPr lang="en-US" altLang="zh-TW"/>
              <a:t>CRC </a:t>
            </a:r>
            <a:r>
              <a:rPr lang="zh-TW" altLang="en-US"/>
              <a:t>檢測訊息中的錯誤。</a:t>
            </a:r>
          </a:p>
        </p:txBody>
      </p:sp>
    </p:spTree>
    <p:extLst>
      <p:ext uri="{BB962C8B-B14F-4D97-AF65-F5344CB8AC3E}">
        <p14:creationId xmlns:p14="http://schemas.microsoft.com/office/powerpoint/2010/main" val="139031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電源管理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2475"/>
            <a:ext cx="8698895" cy="5452154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Source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Provider </a:t>
            </a:r>
            <a:r>
              <a:rPr lang="zh-TW" altLang="en-US"/>
              <a:t>將包含一個或多個連接埠共用的電源。這些電源由 </a:t>
            </a:r>
            <a:r>
              <a:rPr lang="en-US" altLang="zh-TW"/>
              <a:t>Local Policy </a:t>
            </a:r>
            <a:r>
              <a:rPr lang="zh-TW" altLang="en-US"/>
              <a:t>控制。來源連接埠在 </a:t>
            </a:r>
            <a:r>
              <a:rPr lang="en-US" altLang="zh-TW"/>
              <a:t>USB Type-C </a:t>
            </a:r>
            <a:r>
              <a:rPr lang="zh-TW" altLang="en-US"/>
              <a:t>作業中啟動，連接埠在 </a:t>
            </a:r>
            <a:r>
              <a:rPr lang="en-US" altLang="zh-TW"/>
              <a:t>VBUS </a:t>
            </a:r>
            <a:r>
              <a:rPr lang="zh-TW" altLang="en-US"/>
              <a:t>上應用 </a:t>
            </a:r>
            <a:r>
              <a:rPr lang="en-US" altLang="zh-TW"/>
              <a:t>vSafe0V</a:t>
            </a:r>
            <a:r>
              <a:rPr lang="zh-TW" altLang="en-US"/>
              <a:t>，並在 </a:t>
            </a:r>
            <a:r>
              <a:rPr lang="en-US" altLang="zh-TW"/>
              <a:t>Detach </a:t>
            </a:r>
            <a:r>
              <a:rPr lang="zh-TW" altLang="en-US"/>
              <a:t>或 </a:t>
            </a:r>
            <a:r>
              <a:rPr lang="en-US" altLang="zh-TW"/>
              <a:t>Hard Reset </a:t>
            </a:r>
            <a:r>
              <a:rPr lang="zh-TW" altLang="en-US"/>
              <a:t>之後回復此</a:t>
            </a:r>
            <a:r>
              <a:rPr lang="zh-TW" altLang="en-US"/>
              <a:t>狀態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 smtClean="0"/>
              <a:t>當 </a:t>
            </a:r>
            <a:r>
              <a:rPr lang="en-US" altLang="zh-TW"/>
              <a:t>Source </a:t>
            </a:r>
            <a:r>
              <a:rPr lang="zh-TW" altLang="en-US"/>
              <a:t>偵測到 </a:t>
            </a:r>
            <a:r>
              <a:rPr lang="en-US" altLang="zh-TW"/>
              <a:t>Attach </a:t>
            </a:r>
            <a:r>
              <a:rPr lang="zh-TW" altLang="en-US"/>
              <a:t>事件時，會將其輸出轉換為 </a:t>
            </a:r>
            <a:r>
              <a:rPr lang="en-US" altLang="zh-TW"/>
              <a:t>vSafe5V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Sink</a:t>
            </a:r>
          </a:p>
          <a:p>
            <a:pPr lvl="1"/>
            <a:r>
              <a:rPr lang="zh-TW" altLang="en-US"/>
              <a:t>假設用戶有一個 </a:t>
            </a:r>
            <a:r>
              <a:rPr lang="en-US" altLang="zh-TW"/>
              <a:t>Sink </a:t>
            </a:r>
            <a:r>
              <a:rPr lang="zh-TW" altLang="en-US"/>
              <a:t>連接到埠。此 </a:t>
            </a:r>
            <a:r>
              <a:rPr lang="en-US" altLang="zh-TW"/>
              <a:t>Sink </a:t>
            </a:r>
            <a:r>
              <a:rPr lang="zh-TW" altLang="en-US" smtClean="0"/>
              <a:t>受</a:t>
            </a:r>
            <a:r>
              <a:rPr lang="en-US" altLang="zh-TW"/>
              <a:t>Local Policy</a:t>
            </a:r>
            <a:r>
              <a:rPr lang="zh-TW" altLang="en-US" smtClean="0"/>
              <a:t>控制。</a:t>
            </a:r>
            <a:endParaRPr lang="en-US" altLang="zh-TW" smtClean="0"/>
          </a:p>
          <a:p>
            <a:pPr lvl="1"/>
            <a:r>
              <a:rPr lang="en-US" altLang="zh-TW"/>
              <a:t>Sink </a:t>
            </a:r>
            <a:r>
              <a:rPr lang="zh-TW" altLang="en-US"/>
              <a:t>以 </a:t>
            </a:r>
            <a:r>
              <a:rPr lang="en-US" altLang="zh-TW"/>
              <a:t>USB Default Operation</a:t>
            </a:r>
            <a:r>
              <a:rPr lang="zh-TW" altLang="en-US"/>
              <a:t>（</a:t>
            </a:r>
            <a:r>
              <a:rPr lang="en-US" altLang="zh-TW"/>
              <a:t>USB </a:t>
            </a:r>
            <a:r>
              <a:rPr lang="zh-TW" altLang="en-US"/>
              <a:t>預設操作）啟動，此時連接埠可以 </a:t>
            </a:r>
            <a:r>
              <a:rPr lang="en-US" altLang="zh-TW"/>
              <a:t>vSafe5V </a:t>
            </a:r>
            <a:r>
              <a:rPr lang="zh-TW" altLang="en-US"/>
              <a:t>與 </a:t>
            </a:r>
            <a:r>
              <a:rPr lang="en-US" altLang="zh-TW"/>
              <a:t>USB </a:t>
            </a:r>
            <a:r>
              <a:rPr lang="zh-TW" altLang="en-US"/>
              <a:t>預設指定電流等級運作，並在 </a:t>
            </a:r>
            <a:r>
              <a:rPr lang="en-US" altLang="zh-TW"/>
              <a:t>Detach </a:t>
            </a:r>
            <a:r>
              <a:rPr lang="zh-TW" altLang="en-US"/>
              <a:t>或 </a:t>
            </a:r>
            <a:r>
              <a:rPr lang="en-US" altLang="zh-TW"/>
              <a:t>Hard Reset</a:t>
            </a:r>
            <a:r>
              <a:rPr lang="zh-TW" altLang="en-US"/>
              <a:t>（硬重設）之後回復此</a:t>
            </a:r>
            <a:r>
              <a:rPr lang="zh-TW" altLang="en-US"/>
              <a:t>狀態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Dual-Role </a:t>
            </a:r>
            <a:r>
              <a:rPr lang="en-US" altLang="zh-TW"/>
              <a:t>Power </a:t>
            </a:r>
            <a:r>
              <a:rPr lang="en-US" altLang="zh-TW" smtClean="0"/>
              <a:t>Ports</a:t>
            </a:r>
          </a:p>
          <a:p>
            <a:pPr lvl="1"/>
            <a:r>
              <a:rPr lang="en-US" altLang="zh-TW"/>
              <a:t>Dual-Role Power Ports </a:t>
            </a:r>
            <a:r>
              <a:rPr lang="zh-TW" altLang="en-US"/>
              <a:t>可作為 </a:t>
            </a:r>
            <a:r>
              <a:rPr lang="en-US" altLang="zh-TW"/>
              <a:t>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操作，並可使用 </a:t>
            </a:r>
            <a:r>
              <a:rPr lang="en-US" altLang="zh-TW"/>
              <a:t>Power Role Swap </a:t>
            </a:r>
            <a:r>
              <a:rPr lang="zh-TW" altLang="en-US"/>
              <a:t>或 </a:t>
            </a:r>
            <a:r>
              <a:rPr lang="en-US" altLang="zh-TW"/>
              <a:t>Fast Role Swap </a:t>
            </a:r>
            <a:r>
              <a:rPr lang="zh-TW" altLang="en-US"/>
              <a:t>在兩個角色之間</a:t>
            </a:r>
            <a:r>
              <a:rPr lang="zh-TW" altLang="en-US"/>
              <a:t>切換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VCONN </a:t>
            </a:r>
            <a:r>
              <a:rPr lang="en-US" altLang="zh-TW" smtClean="0"/>
              <a:t>Source</a:t>
            </a:r>
          </a:p>
          <a:p>
            <a:pPr lvl="1"/>
            <a:r>
              <a:rPr lang="zh-TW" altLang="en-US"/>
              <a:t>初</a:t>
            </a:r>
            <a:r>
              <a:rPr lang="zh-TW" altLang="en-US" smtClean="0"/>
              <a:t>始</a:t>
            </a:r>
            <a:r>
              <a:rPr lang="en-US" altLang="zh-TW"/>
              <a:t>Source </a:t>
            </a:r>
            <a:r>
              <a:rPr lang="en-US" altLang="zh-TW" smtClean="0"/>
              <a:t>Port</a:t>
            </a:r>
            <a:r>
              <a:rPr lang="zh-TW" altLang="en-US" smtClean="0"/>
              <a:t>也是 </a:t>
            </a:r>
            <a:r>
              <a:rPr lang="en-US" altLang="zh-TW"/>
              <a:t>VCONN </a:t>
            </a:r>
            <a:r>
              <a:rPr lang="zh-TW" altLang="en-US"/>
              <a:t>來源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 Source and Sink Ports</a:t>
            </a:r>
            <a:r>
              <a:rPr lang="zh-TW" altLang="en-US" smtClean="0"/>
              <a:t>之間</a:t>
            </a:r>
            <a:r>
              <a:rPr lang="zh-TW" altLang="en-US"/>
              <a:t>以先做後斷的方式交換，以確保纜線插頭持續</a:t>
            </a:r>
            <a:r>
              <a:rPr lang="zh-TW" altLang="en-US"/>
              <a:t>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確保與 </a:t>
            </a:r>
            <a:r>
              <a:rPr lang="en-US" altLang="zh-TW"/>
              <a:t>Cable Plugs </a:t>
            </a:r>
            <a:r>
              <a:rPr lang="zh-TW" altLang="en-US"/>
              <a:t>進行可靠的通訊，僅允許 </a:t>
            </a:r>
            <a:r>
              <a:rPr lang="en-US" altLang="zh-TW"/>
              <a:t>VCONN Source </a:t>
            </a:r>
            <a:r>
              <a:rPr lang="zh-TW" altLang="en-US"/>
              <a:t>與 </a:t>
            </a:r>
            <a:r>
              <a:rPr lang="en-US" altLang="zh-TW"/>
              <a:t>Cable Plugs </a:t>
            </a:r>
            <a:r>
              <a:rPr lang="zh-TW" altLang="en-US"/>
              <a:t>進行通訊。</a:t>
            </a:r>
          </a:p>
        </p:txBody>
      </p:sp>
    </p:spTree>
    <p:extLst>
      <p:ext uri="{BB962C8B-B14F-4D97-AF65-F5344CB8AC3E}">
        <p14:creationId xmlns:p14="http://schemas.microsoft.com/office/powerpoint/2010/main" val="427315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USB-C Port Control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6018"/>
            <a:ext cx="8596668" cy="3880773"/>
          </a:xfrm>
        </p:spPr>
        <p:txBody>
          <a:bodyPr/>
          <a:lstStyle/>
          <a:p>
            <a:r>
              <a:rPr lang="zh-TW" altLang="en-US"/>
              <a:t>通知 </a:t>
            </a:r>
            <a:r>
              <a:rPr lang="en-US" altLang="zh-TW"/>
              <a:t>Device Policy Manager </a:t>
            </a:r>
            <a:r>
              <a:rPr lang="zh-TW" altLang="en-US"/>
              <a:t>纜線的 </a:t>
            </a:r>
            <a:r>
              <a:rPr lang="en-US" altLang="zh-TW"/>
              <a:t>Attach/Detach </a:t>
            </a:r>
            <a:r>
              <a:rPr lang="zh-TW" altLang="en-US"/>
              <a:t>事件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通知 </a:t>
            </a:r>
            <a:r>
              <a:rPr lang="en-US" altLang="zh-TW"/>
              <a:t>Sink </a:t>
            </a:r>
            <a:r>
              <a:rPr lang="zh-TW" altLang="en-US"/>
              <a:t>的 </a:t>
            </a:r>
            <a:r>
              <a:rPr lang="en-US" altLang="zh-TW"/>
              <a:t>Device Policy Manager Rp </a:t>
            </a:r>
            <a:r>
              <a:rPr lang="zh-TW" altLang="en-US"/>
              <a:t>值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允許 </a:t>
            </a:r>
            <a:r>
              <a:rPr lang="en-US" altLang="zh-TW"/>
              <a:t>Source </a:t>
            </a:r>
            <a:r>
              <a:rPr lang="zh-TW" altLang="en-US"/>
              <a:t>的 </a:t>
            </a:r>
            <a:r>
              <a:rPr lang="en-US" altLang="zh-TW"/>
              <a:t>Device Policy Manager </a:t>
            </a:r>
            <a:r>
              <a:rPr lang="zh-TW" altLang="en-US"/>
              <a:t>設定 </a:t>
            </a:r>
            <a:r>
              <a:rPr lang="en-US" altLang="zh-TW"/>
              <a:t>Rp </a:t>
            </a:r>
            <a:r>
              <a:rPr lang="zh-TW" altLang="en-US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2159603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EPR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55046"/>
            <a:ext cx="8596668" cy="3880773"/>
          </a:xfrm>
        </p:spPr>
        <p:txBody>
          <a:bodyPr/>
          <a:lstStyle/>
          <a:p>
            <a:r>
              <a:rPr lang="en-US" altLang="zh-TW"/>
              <a:t>Extended Power Range</a:t>
            </a:r>
            <a:r>
              <a:rPr lang="zh-TW" altLang="en-US"/>
              <a:t>（延伸功率範圍）是一種提供高達 </a:t>
            </a:r>
            <a:r>
              <a:rPr lang="en-US" altLang="zh-TW"/>
              <a:t>240W </a:t>
            </a:r>
            <a:r>
              <a:rPr lang="zh-TW" altLang="en-US"/>
              <a:t>功率</a:t>
            </a:r>
            <a:r>
              <a:rPr lang="zh-TW" altLang="en-US"/>
              <a:t>的</a:t>
            </a:r>
            <a:r>
              <a:rPr lang="zh-TW" altLang="en-US" smtClean="0"/>
              <a:t>模式</a:t>
            </a:r>
            <a:endParaRPr lang="en-US" altLang="zh-TW" smtClean="0"/>
          </a:p>
          <a:p>
            <a:r>
              <a:rPr lang="zh-TW" altLang="en-US"/>
              <a:t>只有</a:t>
            </a:r>
            <a:r>
              <a:rPr lang="zh-TW" altLang="en-US"/>
              <a:t>簽訂</a:t>
            </a:r>
            <a:r>
              <a:rPr lang="zh-TW" altLang="en-US" smtClean="0"/>
              <a:t>了</a:t>
            </a:r>
            <a:r>
              <a:rPr lang="en-US" altLang="zh-TW"/>
              <a:t>Explicit Contract </a:t>
            </a:r>
            <a:r>
              <a:rPr lang="zh-TW" altLang="en-US" smtClean="0"/>
              <a:t>，</a:t>
            </a:r>
            <a:r>
              <a:rPr lang="zh-TW" altLang="en-US"/>
              <a:t>且連接埠和纜線都支援 </a:t>
            </a:r>
            <a:r>
              <a:rPr lang="en-US" altLang="zh-TW"/>
              <a:t>EPR </a:t>
            </a:r>
            <a:r>
              <a:rPr lang="zh-TW" altLang="en-US"/>
              <a:t>時，才能進入此</a:t>
            </a:r>
            <a:r>
              <a:rPr lang="zh-TW" altLang="en-US"/>
              <a:t>操作</a:t>
            </a:r>
            <a:r>
              <a:rPr lang="zh-TW" altLang="en-US" smtClean="0"/>
              <a:t>模式</a:t>
            </a:r>
            <a:endParaRPr lang="en-US" altLang="zh-TW" smtClean="0"/>
          </a:p>
          <a:p>
            <a:r>
              <a:rPr lang="en-US" altLang="zh-TW"/>
              <a:t>EPR Sink </a:t>
            </a:r>
            <a:r>
              <a:rPr lang="zh-TW" altLang="en-US"/>
              <a:t>要求電壓降至 </a:t>
            </a:r>
            <a:r>
              <a:rPr lang="en-US" altLang="zh-TW"/>
              <a:t>20V </a:t>
            </a:r>
            <a:r>
              <a:rPr lang="zh-TW" altLang="en-US"/>
              <a:t>或以下，然後退出 </a:t>
            </a:r>
            <a:r>
              <a:rPr lang="en-US" altLang="zh-TW"/>
              <a:t>EPR </a:t>
            </a:r>
            <a:r>
              <a:rPr lang="zh-TW" altLang="en-US"/>
              <a:t>模式。一旦 </a:t>
            </a:r>
            <a:r>
              <a:rPr lang="en-US" altLang="zh-TW"/>
              <a:t>EPR </a:t>
            </a:r>
            <a:r>
              <a:rPr lang="zh-TW" altLang="en-US"/>
              <a:t>模式退出，則會協商新的 </a:t>
            </a:r>
            <a:r>
              <a:rPr lang="en-US" altLang="zh-TW"/>
              <a:t>SPR </a:t>
            </a:r>
            <a:r>
              <a:rPr lang="zh-TW" altLang="en-US"/>
              <a:t>契約，以正式恢復 </a:t>
            </a:r>
            <a:r>
              <a:rPr lang="en-US" altLang="zh-TW"/>
              <a:t>SPR </a:t>
            </a:r>
            <a:r>
              <a:rPr lang="zh-TW" altLang="en-US"/>
              <a:t>模式運作。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43" y="3230997"/>
            <a:ext cx="4775175" cy="34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66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Fixed Voltage Charging Models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2" y="2370887"/>
            <a:ext cx="8572930" cy="31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Programmable Power Supply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可以步階 </a:t>
            </a:r>
            <a:r>
              <a:rPr lang="en-US" altLang="zh-TW"/>
              <a:t>20 mV/step </a:t>
            </a:r>
            <a:r>
              <a:rPr lang="zh-TW" altLang="en-US"/>
              <a:t>調整電壓，且電壓範圍擴展到 </a:t>
            </a:r>
            <a:r>
              <a:rPr lang="en-US" altLang="zh-TW"/>
              <a:t>3.3 V </a:t>
            </a:r>
            <a:r>
              <a:rPr lang="zh-TW" altLang="en-US"/>
              <a:t>至 </a:t>
            </a:r>
            <a:r>
              <a:rPr lang="en-US" altLang="zh-TW"/>
              <a:t>21 V</a:t>
            </a:r>
            <a:r>
              <a:rPr lang="zh-TW" altLang="en-US"/>
              <a:t>，這項技術的應用可在更低的電壓輸出大電流，大幅提升了充電的</a:t>
            </a:r>
            <a:r>
              <a:rPr lang="zh-TW" altLang="en-US"/>
              <a:t>效率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不支援</a:t>
            </a:r>
            <a:r>
              <a:rPr lang="en-US" altLang="zh-TW" smtClean="0"/>
              <a:t>EPR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69" y="2794100"/>
            <a:ext cx="7923633" cy="2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4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Adjustable </a:t>
            </a:r>
            <a:r>
              <a:rPr lang="en-US" altLang="zh-TW"/>
              <a:t>Voltage </a:t>
            </a:r>
            <a:r>
              <a:rPr lang="en-US" altLang="zh-TW"/>
              <a:t>Supply(AVS)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加了三組可調</a:t>
            </a:r>
            <a:r>
              <a:rPr lang="zh-TW" altLang="en-US"/>
              <a:t>電壓</a:t>
            </a:r>
            <a:r>
              <a:rPr lang="zh-TW" altLang="en-US" smtClean="0"/>
              <a:t>檔</a:t>
            </a:r>
            <a:endParaRPr lang="en-US" altLang="zh-TW" smtClean="0"/>
          </a:p>
          <a:p>
            <a:pPr lvl="1"/>
            <a:r>
              <a:rPr lang="en-US" altLang="zh-TW" smtClean="0"/>
              <a:t>15V-28V/5A</a:t>
            </a:r>
            <a:endParaRPr lang="en-US" altLang="zh-TW"/>
          </a:p>
          <a:p>
            <a:pPr lvl="1"/>
            <a:r>
              <a:rPr lang="en-US" altLang="zh-TW" smtClean="0"/>
              <a:t>15V-36V/5A</a:t>
            </a:r>
          </a:p>
          <a:p>
            <a:pPr lvl="1"/>
            <a:r>
              <a:rPr lang="en-US" altLang="zh-TW" smtClean="0"/>
              <a:t>15V-48V/5A</a:t>
            </a:r>
          </a:p>
          <a:p>
            <a:r>
              <a:rPr lang="en-US" altLang="zh-TW"/>
              <a:t>AVS</a:t>
            </a:r>
            <a:r>
              <a:rPr lang="zh-TW" altLang="en-US"/>
              <a:t>最小的調壓步進是</a:t>
            </a:r>
            <a:r>
              <a:rPr lang="en-US" altLang="zh-TW"/>
              <a:t>100mV</a:t>
            </a:r>
            <a:r>
              <a:rPr lang="zh-TW" altLang="en-US"/>
              <a:t>（</a:t>
            </a:r>
            <a:r>
              <a:rPr lang="en-US" altLang="zh-TW"/>
              <a:t>0.1V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zh-TW" altLang="en-US"/>
              <a:t>在 </a:t>
            </a:r>
            <a:r>
              <a:rPr lang="en-US" altLang="zh-TW"/>
              <a:t>SPR </a:t>
            </a:r>
            <a:r>
              <a:rPr lang="zh-TW" altLang="en-US"/>
              <a:t>模式（當 </a:t>
            </a:r>
            <a:r>
              <a:rPr lang="en-US" altLang="zh-TW"/>
              <a:t>PDP </a:t>
            </a:r>
            <a:r>
              <a:rPr lang="zh-TW" altLang="en-US"/>
              <a:t>大於 </a:t>
            </a:r>
            <a:r>
              <a:rPr lang="en-US" altLang="zh-TW"/>
              <a:t>27W </a:t>
            </a:r>
            <a:r>
              <a:rPr lang="zh-TW" altLang="en-US"/>
              <a:t>時）和 </a:t>
            </a:r>
            <a:r>
              <a:rPr lang="en-US" altLang="zh-TW"/>
              <a:t>EPR </a:t>
            </a:r>
            <a:r>
              <a:rPr lang="zh-TW" altLang="en-US"/>
              <a:t>模式下運作的 </a:t>
            </a:r>
            <a:r>
              <a:rPr lang="en-US" altLang="zh-TW"/>
              <a:t>USB Power Delivery </a:t>
            </a:r>
            <a:r>
              <a:rPr lang="zh-TW" altLang="en-US"/>
              <a:t>包括以下支援可調式電壓供應 </a:t>
            </a:r>
            <a:r>
              <a:rPr lang="en-US" altLang="zh-TW"/>
              <a:t>(AVS) </a:t>
            </a:r>
            <a:r>
              <a:rPr lang="zh-TW" altLang="en-US"/>
              <a:t>充電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20" y="3777171"/>
            <a:ext cx="8539947" cy="27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1771"/>
          </a:xfrm>
        </p:spPr>
        <p:txBody>
          <a:bodyPr/>
          <a:lstStyle/>
          <a:p>
            <a:r>
              <a:rPr lang="zh-TW" altLang="en-US"/>
              <a:t>物</a:t>
            </a:r>
            <a:r>
              <a:rPr lang="zh-TW" altLang="en-US" smtClean="0"/>
              <a:t>理</a:t>
            </a:r>
            <a:r>
              <a:rPr lang="zh-TW" altLang="en-US"/>
              <a:t>層由一對透過單一訊號線 </a:t>
            </a:r>
            <a:r>
              <a:rPr lang="en-US" altLang="zh-TW"/>
              <a:t>(CC) </a:t>
            </a:r>
            <a:r>
              <a:rPr lang="zh-TW" altLang="en-US"/>
              <a:t>進行通訊的傳送器和</a:t>
            </a:r>
            <a:r>
              <a:rPr lang="zh-TW" altLang="en-US"/>
              <a:t>接收器</a:t>
            </a:r>
            <a:r>
              <a:rPr lang="zh-TW" altLang="en-US" smtClean="0"/>
              <a:t>組成。</a:t>
            </a:r>
            <a:endParaRPr lang="en-US" altLang="zh-TW" smtClean="0"/>
          </a:p>
          <a:p>
            <a:r>
              <a:rPr lang="en-US" altLang="zh-TW"/>
              <a:t>PHY </a:t>
            </a:r>
            <a:r>
              <a:rPr lang="zh-TW" altLang="en-US"/>
              <a:t>層實作避免碰撞，以減少通道上的</a:t>
            </a:r>
            <a:r>
              <a:rPr lang="zh-TW" altLang="en-US"/>
              <a:t>通訊</a:t>
            </a:r>
            <a:r>
              <a:rPr lang="zh-TW" altLang="en-US" smtClean="0"/>
              <a:t>錯誤。</a:t>
            </a:r>
            <a:endParaRPr lang="en-US" altLang="zh-TW" smtClean="0"/>
          </a:p>
          <a:p>
            <a:r>
              <a:rPr lang="zh-TW" altLang="en-US" smtClean="0"/>
              <a:t>發射器功能</a:t>
            </a:r>
            <a:endParaRPr lang="en-US" altLang="zh-TW" smtClean="0"/>
          </a:p>
          <a:p>
            <a:pPr lvl="1"/>
            <a:r>
              <a:rPr lang="zh-TW" altLang="en-US"/>
              <a:t>從通訊協定層接收封</a:t>
            </a:r>
            <a:r>
              <a:rPr lang="zh-TW" altLang="en-US"/>
              <a:t>包</a:t>
            </a:r>
            <a:r>
              <a:rPr lang="zh-TW" altLang="en-US" smtClean="0"/>
              <a:t>資料</a:t>
            </a:r>
            <a:endParaRPr lang="en-US" altLang="zh-TW" smtClean="0"/>
          </a:p>
          <a:p>
            <a:pPr lvl="1"/>
            <a:r>
              <a:rPr lang="zh-TW" altLang="en-US"/>
              <a:t>計算並附加 </a:t>
            </a:r>
            <a:r>
              <a:rPr lang="en-US" altLang="zh-TW"/>
              <a:t>CRC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使用 </a:t>
            </a:r>
            <a:r>
              <a:rPr lang="en-US" altLang="zh-TW"/>
              <a:t>CC </a:t>
            </a:r>
            <a:r>
              <a:rPr lang="zh-TW" altLang="en-US"/>
              <a:t>上的雙相標記編碼 </a:t>
            </a:r>
            <a:r>
              <a:rPr lang="en-US" altLang="zh-TW"/>
              <a:t>(BMC)</a:t>
            </a:r>
            <a:r>
              <a:rPr lang="zh-TW" altLang="en-US"/>
              <a:t>，在通道上傳輸封包 </a:t>
            </a:r>
            <a:r>
              <a:rPr lang="en-US" altLang="zh-TW"/>
              <a:t>(Preamble</a:t>
            </a:r>
            <a:r>
              <a:rPr lang="zh-TW" altLang="en-US"/>
              <a:t>、</a:t>
            </a:r>
            <a:r>
              <a:rPr lang="en-US" altLang="zh-TW"/>
              <a:t>SOP*</a:t>
            </a:r>
            <a:r>
              <a:rPr lang="zh-TW" altLang="en-US"/>
              <a:t>、有效負載、</a:t>
            </a:r>
            <a:r>
              <a:rPr lang="en-US" altLang="zh-TW"/>
              <a:t>CRC </a:t>
            </a:r>
            <a:r>
              <a:rPr lang="zh-TW" altLang="en-US"/>
              <a:t>和 </a:t>
            </a:r>
            <a:r>
              <a:rPr lang="en-US" altLang="zh-TW"/>
              <a:t>EOP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接收器</a:t>
            </a:r>
            <a:r>
              <a:rPr lang="zh-TW" altLang="en-US" smtClean="0"/>
              <a:t>功能</a:t>
            </a:r>
            <a:endParaRPr lang="en-US" altLang="zh-TW" smtClean="0"/>
          </a:p>
          <a:p>
            <a:pPr lvl="1"/>
            <a:r>
              <a:rPr lang="zh-TW" altLang="en-US"/>
              <a:t>從 </a:t>
            </a:r>
            <a:r>
              <a:rPr lang="en-US" altLang="zh-TW"/>
              <a:t>Preamble </a:t>
            </a:r>
            <a:r>
              <a:rPr lang="zh-TW" altLang="en-US"/>
              <a:t>回復時脈並鎖定</a:t>
            </a:r>
            <a:r>
              <a:rPr lang="zh-TW" altLang="en-US"/>
              <a:t>封</a:t>
            </a:r>
            <a:r>
              <a:rPr lang="zh-TW" altLang="en-US" smtClean="0"/>
              <a:t>包。</a:t>
            </a:r>
            <a:endParaRPr lang="en-US" altLang="zh-TW" smtClean="0"/>
          </a:p>
          <a:p>
            <a:pPr lvl="1"/>
            <a:r>
              <a:rPr lang="zh-TW" altLang="en-US"/>
              <a:t>偵測 </a:t>
            </a:r>
            <a:r>
              <a:rPr lang="en-US" altLang="zh-TW"/>
              <a:t>SOP</a:t>
            </a:r>
            <a:r>
              <a:rPr lang="en-US" altLang="zh-TW" smtClean="0"/>
              <a:t>*</a:t>
            </a:r>
          </a:p>
          <a:p>
            <a:pPr lvl="1"/>
            <a:r>
              <a:rPr lang="zh-TW" altLang="en-US"/>
              <a:t>解碼接收到的資料，</a:t>
            </a:r>
            <a:r>
              <a:rPr lang="zh-TW" altLang="en-US"/>
              <a:t>包括 </a:t>
            </a:r>
            <a:r>
              <a:rPr lang="en-US" altLang="zh-TW" smtClean="0"/>
              <a:t>CRC</a:t>
            </a:r>
          </a:p>
          <a:p>
            <a:pPr lvl="1"/>
            <a:r>
              <a:rPr lang="zh-TW" altLang="en-US"/>
              <a:t> 偵測 </a:t>
            </a:r>
            <a:r>
              <a:rPr lang="en-US" altLang="zh-TW"/>
              <a:t>EOP </a:t>
            </a:r>
            <a:r>
              <a:rPr lang="zh-TW" altLang="en-US"/>
              <a:t>並</a:t>
            </a:r>
            <a:r>
              <a:rPr lang="zh-TW" altLang="en-US"/>
              <a:t>驗證 </a:t>
            </a:r>
            <a:r>
              <a:rPr lang="en-US" altLang="zh-TW" smtClean="0"/>
              <a:t>CRC</a:t>
            </a:r>
            <a:endParaRPr lang="en-US" altLang="zh-TW"/>
          </a:p>
          <a:p>
            <a:pPr lvl="2"/>
            <a:r>
              <a:rPr lang="en-US" altLang="zh-TW" smtClean="0"/>
              <a:t> </a:t>
            </a:r>
            <a:r>
              <a:rPr lang="zh-TW" altLang="en-US"/>
              <a:t>如果 </a:t>
            </a:r>
            <a:r>
              <a:rPr lang="en-US" altLang="zh-TW"/>
              <a:t>CRC </a:t>
            </a:r>
            <a:r>
              <a:rPr lang="zh-TW" altLang="en-US"/>
              <a:t>有效，則將封包資料傳送到通訊協定</a:t>
            </a:r>
            <a:r>
              <a:rPr lang="zh-TW" altLang="en-US"/>
              <a:t>層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en-US" altLang="zh-TW" smtClean="0"/>
              <a:t> </a:t>
            </a:r>
            <a:r>
              <a:rPr lang="zh-TW" altLang="en-US"/>
              <a:t>如果 </a:t>
            </a:r>
            <a:r>
              <a:rPr lang="en-US" altLang="zh-TW"/>
              <a:t>CRC </a:t>
            </a:r>
            <a:r>
              <a:rPr lang="zh-TW" altLang="en-US"/>
              <a:t>無效，則清除接收到的資料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00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</a:t>
            </a:r>
            <a:r>
              <a:rPr lang="en-US" altLang="zh-TW"/>
              <a:t>Layer-Symbol Encoding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1771"/>
          </a:xfrm>
        </p:spPr>
        <p:txBody>
          <a:bodyPr/>
          <a:lstStyle/>
          <a:p>
            <a:r>
              <a:rPr lang="zh-TW" altLang="en-US"/>
              <a:t>除了 </a:t>
            </a:r>
            <a:r>
              <a:rPr lang="en-US" altLang="zh-TW"/>
              <a:t>Preamble </a:t>
            </a:r>
            <a:r>
              <a:rPr lang="zh-TW" altLang="en-US"/>
              <a:t>之外，線路上的所有通訊都應使用線路碼</a:t>
            </a:r>
            <a:r>
              <a:rPr lang="zh-TW" altLang="en-US"/>
              <a:t>進行</a:t>
            </a:r>
            <a:r>
              <a:rPr lang="zh-TW" altLang="en-US" smtClean="0"/>
              <a:t>編碼</a:t>
            </a:r>
            <a:endParaRPr lang="en-US" altLang="zh-TW" smtClean="0"/>
          </a:p>
          <a:p>
            <a:r>
              <a:rPr lang="zh-TW" altLang="en-US" smtClean="0"/>
              <a:t>此種</a:t>
            </a:r>
            <a:r>
              <a:rPr lang="zh-TW" altLang="en-US"/>
              <a:t>編碼方式可降低接收器設計的複雜度，並允許接收器設計有更</a:t>
            </a:r>
            <a:r>
              <a:rPr lang="zh-TW" altLang="en-US"/>
              <a:t>多變化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應使用 </a:t>
            </a:r>
            <a:r>
              <a:rPr lang="en-US" altLang="zh-TW"/>
              <a:t>4b5b </a:t>
            </a:r>
            <a:r>
              <a:rPr lang="zh-TW" altLang="en-US"/>
              <a:t>行</a:t>
            </a:r>
            <a:r>
              <a:rPr lang="zh-TW" altLang="en-US" smtClean="0"/>
              <a:t>碼，</a:t>
            </a:r>
            <a:r>
              <a:rPr lang="en-US" altLang="zh-TW"/>
              <a:t>4 </a:t>
            </a:r>
            <a:r>
              <a:rPr lang="zh-TW" altLang="en-US"/>
              <a:t>位元資料轉換成 </a:t>
            </a:r>
            <a:r>
              <a:rPr lang="en-US" altLang="zh-TW"/>
              <a:t>5 </a:t>
            </a:r>
            <a:r>
              <a:rPr lang="zh-TW" altLang="en-US"/>
              <a:t>位元符號供傳輸使用</a:t>
            </a:r>
          </a:p>
        </p:txBody>
      </p:sp>
    </p:spTree>
    <p:extLst>
      <p:ext uri="{BB962C8B-B14F-4D97-AF65-F5344CB8AC3E}">
        <p14:creationId xmlns:p14="http://schemas.microsoft.com/office/powerpoint/2010/main" val="4651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電源供應器運作契約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/>
          <a:lstStyle/>
          <a:p>
            <a:r>
              <a:rPr lang="en-US" altLang="zh-TW" sz="2000"/>
              <a:t>Default Contract(</a:t>
            </a:r>
            <a:r>
              <a:rPr lang="zh-TW" altLang="en-US" sz="2000"/>
              <a:t>預設契約</a:t>
            </a:r>
            <a:r>
              <a:rPr lang="en-US" altLang="zh-TW" sz="2000"/>
              <a:t>)</a:t>
            </a:r>
          </a:p>
          <a:p>
            <a:pPr lvl="1"/>
            <a:r>
              <a:rPr lang="zh-TW" altLang="en-US" sz="1800"/>
              <a:t>在連接後立即進入，電源供應器提供 </a:t>
            </a:r>
            <a:r>
              <a:rPr lang="en-US" altLang="zh-TW" sz="1800"/>
              <a:t>5V </a:t>
            </a:r>
            <a:r>
              <a:rPr lang="zh-TW" altLang="en-US" sz="1800"/>
              <a:t>電壓，並使用 </a:t>
            </a:r>
            <a:r>
              <a:rPr lang="en-US" altLang="zh-TW" sz="1800"/>
              <a:t>[USB Type-C 2.3] </a:t>
            </a:r>
            <a:r>
              <a:rPr lang="zh-TW" altLang="en-US" sz="1800"/>
              <a:t>中定義的 </a:t>
            </a:r>
            <a:r>
              <a:rPr lang="en-US" altLang="zh-TW" sz="1800"/>
              <a:t>Rp </a:t>
            </a:r>
            <a:r>
              <a:rPr lang="zh-TW" altLang="en-US" sz="1800"/>
              <a:t>值公佈其可提供的電流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pPr lvl="1"/>
            <a:r>
              <a:rPr lang="zh-TW" altLang="en-US" sz="1800"/>
              <a:t>在 </a:t>
            </a:r>
            <a:r>
              <a:rPr lang="en-US" altLang="zh-TW" sz="1800"/>
              <a:t>Default Contract </a:t>
            </a:r>
            <a:r>
              <a:rPr lang="zh-TW" altLang="en-US" sz="1800"/>
              <a:t>中的 </a:t>
            </a:r>
            <a:r>
              <a:rPr lang="en-US" altLang="zh-TW" sz="1800"/>
              <a:t>Source </a:t>
            </a:r>
            <a:r>
              <a:rPr lang="zh-TW" altLang="en-US" sz="1800"/>
              <a:t>將維持在此 </a:t>
            </a:r>
            <a:r>
              <a:rPr lang="en-US" altLang="zh-TW" sz="1800"/>
              <a:t>Contract </a:t>
            </a:r>
            <a:r>
              <a:rPr lang="zh-TW" altLang="en-US" sz="1800"/>
              <a:t>中，直到 </a:t>
            </a:r>
            <a:r>
              <a:rPr lang="en-US" altLang="zh-TW" sz="1800"/>
              <a:t>Sink </a:t>
            </a:r>
            <a:r>
              <a:rPr lang="zh-TW" altLang="en-US" sz="1800"/>
              <a:t>斷線或 </a:t>
            </a:r>
            <a:r>
              <a:rPr lang="en-US" altLang="zh-TW" sz="1800"/>
              <a:t>Source </a:t>
            </a:r>
            <a:r>
              <a:rPr lang="zh-TW" altLang="en-US" sz="1800"/>
              <a:t>與 </a:t>
            </a:r>
            <a:r>
              <a:rPr lang="en-US" altLang="zh-TW" sz="1800"/>
              <a:t>Sink </a:t>
            </a:r>
            <a:r>
              <a:rPr lang="zh-TW" altLang="en-US" sz="1800"/>
              <a:t>協商並進入 </a:t>
            </a:r>
            <a:r>
              <a:rPr lang="en-US" altLang="zh-TW" sz="1800"/>
              <a:t>Explicit Contract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r>
              <a:rPr lang="en-US" altLang="zh-TW" sz="2000"/>
              <a:t>Contract (</a:t>
            </a:r>
            <a:r>
              <a:rPr lang="zh-TW" altLang="en-US" sz="2000"/>
              <a:t>隱含契約</a:t>
            </a:r>
            <a:r>
              <a:rPr lang="en-US" altLang="zh-TW" sz="2000" smtClean="0"/>
              <a:t>)</a:t>
            </a:r>
          </a:p>
          <a:p>
            <a:pPr lvl="1"/>
            <a:r>
              <a:rPr lang="zh-TW" altLang="en-US"/>
              <a:t>緊隨 </a:t>
            </a:r>
            <a:r>
              <a:rPr lang="en-US" altLang="zh-TW"/>
              <a:t>PR Swap </a:t>
            </a:r>
            <a:r>
              <a:rPr lang="zh-TW" altLang="en-US"/>
              <a:t>或 </a:t>
            </a:r>
            <a:r>
              <a:rPr lang="en-US" altLang="zh-TW"/>
              <a:t>FR Swap </a:t>
            </a:r>
            <a:r>
              <a:rPr lang="zh-TW" altLang="en-US"/>
              <a:t>之後</a:t>
            </a:r>
            <a:r>
              <a:rPr lang="zh-TW" altLang="en-US" smtClean="0"/>
              <a:t>，</a:t>
            </a:r>
            <a:r>
              <a:rPr lang="zh-TW" altLang="en-US"/>
              <a:t>只</a:t>
            </a:r>
            <a:r>
              <a:rPr lang="zh-TW" altLang="en-US" smtClean="0"/>
              <a:t>是</a:t>
            </a:r>
            <a:r>
              <a:rPr lang="zh-TW" altLang="en-US"/>
              <a:t>過渡性的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處於隱式契約 </a:t>
            </a:r>
            <a:r>
              <a:rPr lang="en-US" altLang="zh-TW"/>
              <a:t>(Implicit Contract) </a:t>
            </a:r>
            <a:r>
              <a:rPr lang="zh-TW" altLang="en-US"/>
              <a:t>的 </a:t>
            </a:r>
            <a:r>
              <a:rPr lang="en-US" altLang="zh-TW"/>
              <a:t>Source </a:t>
            </a:r>
            <a:r>
              <a:rPr lang="zh-TW" altLang="en-US"/>
              <a:t>會立即與 </a:t>
            </a:r>
            <a:r>
              <a:rPr lang="en-US" altLang="zh-TW"/>
              <a:t>Sink </a:t>
            </a:r>
            <a:r>
              <a:rPr lang="zh-TW" altLang="en-US"/>
              <a:t>協商，並進入顯式契約 </a:t>
            </a:r>
            <a:r>
              <a:rPr lang="en-US" altLang="zh-TW"/>
              <a:t>(Explicit Contract)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z="2000"/>
              <a:t>Explicit Contract</a:t>
            </a:r>
            <a:r>
              <a:rPr lang="zh-TW" altLang="en-US" sz="2000"/>
              <a:t>（明確契約</a:t>
            </a:r>
            <a:r>
              <a:rPr lang="zh-TW" altLang="en-US" sz="2000" smtClean="0"/>
              <a:t>）</a:t>
            </a:r>
            <a:endParaRPr lang="en-US" altLang="zh-TW" sz="2000" smtClean="0"/>
          </a:p>
          <a:p>
            <a:pPr lvl="1"/>
            <a:r>
              <a:rPr lang="en-US" altLang="zh-TW"/>
              <a:t>PD </a:t>
            </a:r>
            <a:r>
              <a:rPr lang="zh-TW" altLang="en-US"/>
              <a:t>電源協商之後的狀態，包括 </a:t>
            </a:r>
            <a:r>
              <a:rPr lang="en-US" altLang="zh-TW"/>
              <a:t>Source </a:t>
            </a:r>
            <a:r>
              <a:rPr lang="zh-TW" altLang="en-US"/>
              <a:t>發送 </a:t>
            </a:r>
            <a:r>
              <a:rPr lang="en-US" altLang="zh-TW"/>
              <a:t>Source_Capabilities Message</a:t>
            </a:r>
            <a:r>
              <a:rPr lang="zh-TW" altLang="en-US"/>
              <a:t>（電源能力訊息），</a:t>
            </a:r>
            <a:r>
              <a:rPr lang="en-US" altLang="zh-TW"/>
              <a:t>Sink </a:t>
            </a:r>
            <a:r>
              <a:rPr lang="zh-TW" altLang="en-US"/>
              <a:t>回應 </a:t>
            </a:r>
            <a:r>
              <a:rPr lang="en-US" altLang="zh-TW"/>
              <a:t>Request Message</a:t>
            </a:r>
            <a:r>
              <a:rPr lang="zh-TW" altLang="en-US"/>
              <a:t>（請求訊息），</a:t>
            </a:r>
            <a:r>
              <a:rPr lang="en-US" altLang="zh-TW"/>
              <a:t>Source </a:t>
            </a:r>
            <a:r>
              <a:rPr lang="zh-TW" altLang="en-US"/>
              <a:t>以 </a:t>
            </a:r>
            <a:r>
              <a:rPr lang="en-US" altLang="zh-TW"/>
              <a:t>Accept Message</a:t>
            </a:r>
            <a:r>
              <a:rPr lang="zh-TW" altLang="en-US"/>
              <a:t>（接受訊息）確認請求，最後當 </a:t>
            </a:r>
            <a:r>
              <a:rPr lang="en-US" altLang="zh-TW"/>
              <a:t>Source </a:t>
            </a:r>
            <a:r>
              <a:rPr lang="zh-TW" altLang="en-US"/>
              <a:t>準備好提供所要求的電源時，</a:t>
            </a:r>
            <a:r>
              <a:rPr lang="en-US" altLang="zh-TW"/>
              <a:t>Source </a:t>
            </a:r>
            <a:r>
              <a:rPr lang="zh-TW" altLang="en-US"/>
              <a:t>發送 </a:t>
            </a:r>
            <a:r>
              <a:rPr lang="en-US" altLang="zh-TW"/>
              <a:t>PS_RDY Message</a:t>
            </a:r>
            <a:r>
              <a:rPr lang="zh-TW" altLang="en-US"/>
              <a:t>（</a:t>
            </a:r>
            <a:r>
              <a:rPr lang="en-US" altLang="zh-TW"/>
              <a:t>PS_RDY </a:t>
            </a:r>
            <a:r>
              <a:rPr lang="zh-TW" altLang="en-US"/>
              <a:t>訊息）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</a:t>
            </a:r>
            <a:r>
              <a:rPr lang="en-US" altLang="zh-TW"/>
              <a:t>Layer-Packet Format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01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Packet </a:t>
            </a:r>
            <a:r>
              <a:rPr lang="en-US" altLang="zh-TW" smtClean="0"/>
              <a:t>Framing	</a:t>
            </a:r>
          </a:p>
          <a:p>
            <a:pPr marL="0" indent="0">
              <a:buNone/>
            </a:pPr>
            <a:r>
              <a:rPr lang="zh-TW" altLang="en-US" smtClean="0"/>
              <a:t>傳輸</a:t>
            </a:r>
            <a:r>
              <a:rPr lang="zh-TW" altLang="en-US"/>
              <a:t>以 </a:t>
            </a:r>
            <a:r>
              <a:rPr lang="en-US" altLang="zh-TW"/>
              <a:t>Preamble </a:t>
            </a:r>
            <a:r>
              <a:rPr lang="zh-TW" altLang="en-US"/>
              <a:t>開始，用來</a:t>
            </a:r>
            <a:r>
              <a:rPr lang="zh-TW" altLang="en-US"/>
              <a:t>讓</a:t>
            </a:r>
            <a:r>
              <a:rPr lang="zh-TW" altLang="en-US" smtClean="0"/>
              <a:t>接收器</a:t>
            </a:r>
            <a:r>
              <a:rPr lang="zh-TW" altLang="en-US"/>
              <a:t>鎖定載波。接著是 </a:t>
            </a:r>
            <a:r>
              <a:rPr lang="en-US" altLang="zh-TW"/>
              <a:t>SOP*</a:t>
            </a:r>
            <a:r>
              <a:rPr lang="zh-TW" altLang="en-US"/>
              <a:t>（封包開始）。封包以 </a:t>
            </a:r>
            <a:r>
              <a:rPr lang="en-US" altLang="zh-TW"/>
              <a:t>EOP</a:t>
            </a:r>
            <a:r>
              <a:rPr lang="zh-TW" altLang="en-US"/>
              <a:t>（封包結束）</a:t>
            </a:r>
            <a:r>
              <a:rPr lang="en-US" altLang="zh-TW"/>
              <a:t>K-code </a:t>
            </a:r>
            <a:r>
              <a:rPr lang="zh-TW" altLang="en-US"/>
              <a:t>結束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Preamble </a:t>
            </a:r>
            <a:endParaRPr lang="en-US" altLang="zh-TW" smtClean="0"/>
          </a:p>
          <a:p>
            <a:pPr lvl="1"/>
            <a:r>
              <a:rPr lang="en-US" altLang="zh-TW" smtClean="0"/>
              <a:t>Preamble </a:t>
            </a:r>
            <a:r>
              <a:rPr lang="zh-TW" altLang="en-US"/>
              <a:t>用於在接收器中透過呈現一連串交替的「</a:t>
            </a:r>
            <a:r>
              <a:rPr lang="en-US" altLang="zh-TW"/>
              <a:t>0</a:t>
            </a:r>
            <a:r>
              <a:rPr lang="zh-TW" altLang="en-US"/>
              <a:t>」和「</a:t>
            </a:r>
            <a:r>
              <a:rPr lang="en-US" altLang="zh-TW"/>
              <a:t>1</a:t>
            </a:r>
            <a:r>
              <a:rPr lang="zh-TW" altLang="en-US"/>
              <a:t>」來達成鎖定，因此平均頻率就是</a:t>
            </a:r>
            <a:r>
              <a:rPr lang="zh-TW" altLang="en-US"/>
              <a:t>載波</a:t>
            </a:r>
            <a:r>
              <a:rPr lang="zh-TW" altLang="en-US" smtClean="0"/>
              <a:t>頻率</a:t>
            </a:r>
            <a:endParaRPr lang="en-US" altLang="zh-TW" smtClean="0"/>
          </a:p>
          <a:p>
            <a:pPr lvl="1"/>
            <a:r>
              <a:rPr lang="zh-TW" altLang="en-US"/>
              <a:t>由 </a:t>
            </a:r>
            <a:r>
              <a:rPr lang="en-US" altLang="zh-TW"/>
              <a:t>64 </a:t>
            </a:r>
            <a:r>
              <a:rPr lang="zh-TW" altLang="en-US"/>
              <a:t>位元的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 </a:t>
            </a:r>
            <a:r>
              <a:rPr lang="zh-TW" altLang="en-US"/>
              <a:t>交替序列組成。前置碼應以 「</a:t>
            </a:r>
            <a:r>
              <a:rPr lang="en-US" altLang="zh-TW"/>
              <a:t>0 </a:t>
            </a:r>
            <a:r>
              <a:rPr lang="zh-TW" altLang="en-US"/>
              <a:t>「開始，以 」</a:t>
            </a:r>
            <a:r>
              <a:rPr lang="en-US" altLang="zh-TW"/>
              <a:t>1 </a:t>
            </a:r>
            <a:r>
              <a:rPr lang="zh-TW" altLang="en-US"/>
              <a:t>」</a:t>
            </a:r>
            <a:r>
              <a:rPr lang="zh-TW" altLang="en-US"/>
              <a:t>結束</a:t>
            </a:r>
            <a:r>
              <a:rPr lang="zh-TW" altLang="en-US" smtClean="0"/>
              <a:t>。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9138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</a:t>
            </a:r>
            <a:r>
              <a:rPr lang="en-US" altLang="zh-TW"/>
              <a:t>Layer-Packet Format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98457"/>
          </a:xfrm>
        </p:spPr>
        <p:txBody>
          <a:bodyPr/>
          <a:lstStyle/>
          <a:p>
            <a:r>
              <a:rPr lang="en-US" altLang="zh-TW"/>
              <a:t>SOP</a:t>
            </a:r>
          </a:p>
          <a:p>
            <a:pPr lvl="1"/>
            <a:r>
              <a:rPr lang="en-US" altLang="zh-TW"/>
              <a:t>SOP</a:t>
            </a:r>
          </a:p>
          <a:p>
            <a:pPr lvl="2"/>
            <a:r>
              <a:rPr lang="en-US" altLang="zh-TW"/>
              <a:t>SOP </a:t>
            </a:r>
            <a:r>
              <a:rPr lang="zh-TW" altLang="en-US"/>
              <a:t>有序集定義為：三個 </a:t>
            </a:r>
            <a:r>
              <a:rPr lang="en-US" altLang="zh-TW"/>
              <a:t>Sync-1 K </a:t>
            </a:r>
            <a:r>
              <a:rPr lang="zh-TW" altLang="en-US"/>
              <a:t>代碼，後面接著一個 </a:t>
            </a:r>
            <a:r>
              <a:rPr lang="en-US" altLang="zh-TW"/>
              <a:t>Sync-2 K </a:t>
            </a:r>
            <a:r>
              <a:rPr lang="zh-TW" altLang="en-US"/>
              <a:t>代碼</a:t>
            </a:r>
            <a:endParaRPr lang="en-US" altLang="zh-TW"/>
          </a:p>
          <a:p>
            <a:pPr lvl="2"/>
            <a:r>
              <a:rPr lang="en-US" altLang="zh-TW"/>
              <a:t>Power Delivery Capable Source </a:t>
            </a:r>
            <a:r>
              <a:rPr lang="zh-TW" altLang="en-US"/>
              <a:t>或 </a:t>
            </a:r>
            <a:r>
              <a:rPr lang="en-US" altLang="zh-TW"/>
              <a:t>Sink </a:t>
            </a:r>
            <a:r>
              <a:rPr lang="zh-TW" altLang="en-US"/>
              <a:t>應能偵測使用 </a:t>
            </a:r>
            <a:r>
              <a:rPr lang="en-US" altLang="zh-TW"/>
              <a:t>SOP </a:t>
            </a:r>
            <a:r>
              <a:rPr lang="zh-TW" altLang="en-US"/>
              <a:t>的封包並與之通訊。</a:t>
            </a:r>
            <a:endParaRPr lang="en-US" altLang="zh-TW"/>
          </a:p>
          <a:p>
            <a:pPr lvl="1"/>
            <a:r>
              <a:rPr lang="en-US" altLang="zh-TW"/>
              <a:t>SOP’</a:t>
            </a:r>
          </a:p>
          <a:p>
            <a:pPr lvl="2"/>
            <a:r>
              <a:rPr lang="en-US" altLang="zh-TW"/>
              <a:t>SOP’</a:t>
            </a:r>
            <a:r>
              <a:rPr lang="zh-TW" altLang="en-US"/>
              <a:t>有序集定義為：兩個 </a:t>
            </a:r>
            <a:r>
              <a:rPr lang="en-US" altLang="zh-TW"/>
              <a:t>Sync-1 K </a:t>
            </a:r>
            <a:r>
              <a:rPr lang="zh-TW" altLang="en-US"/>
              <a:t>代碼，後面接著兩個 </a:t>
            </a:r>
            <a:r>
              <a:rPr lang="en-US" altLang="zh-TW"/>
              <a:t>Sync-3 </a:t>
            </a:r>
            <a:r>
              <a:rPr lang="en-US" altLang="zh-TW"/>
              <a:t>K </a:t>
            </a:r>
            <a:r>
              <a:rPr lang="zh-TW" altLang="en-US" smtClean="0"/>
              <a:t>代碼</a:t>
            </a:r>
            <a:endParaRPr lang="en-US" altLang="zh-TW" smtClean="0"/>
          </a:p>
          <a:p>
            <a:pPr lvl="2"/>
            <a:r>
              <a:rPr lang="en-US" altLang="zh-TW"/>
              <a:t>VPD </a:t>
            </a:r>
            <a:r>
              <a:rPr lang="zh-TW" altLang="en-US"/>
              <a:t>應</a:t>
            </a:r>
            <a:r>
              <a:rPr lang="zh-TW" altLang="en-US"/>
              <a:t>具有 </a:t>
            </a:r>
            <a:r>
              <a:rPr lang="en-US" altLang="zh-TW" smtClean="0"/>
              <a:t>SOP’ </a:t>
            </a:r>
            <a:r>
              <a:rPr lang="zh-TW" altLang="en-US"/>
              <a:t>通訊能力。</a:t>
            </a:r>
            <a:endParaRPr lang="en-US" altLang="zh-TW"/>
          </a:p>
          <a:p>
            <a:pPr lvl="2"/>
            <a:r>
              <a:rPr lang="zh-TW" altLang="en-US"/>
              <a:t>能夠進行 </a:t>
            </a:r>
            <a:r>
              <a:rPr lang="en-US" altLang="zh-TW"/>
              <a:t>SOP’ </a:t>
            </a:r>
            <a:r>
              <a:rPr lang="zh-TW" altLang="en-US"/>
              <a:t>通訊的 </a:t>
            </a:r>
            <a:r>
              <a:rPr lang="en-US" altLang="zh-TW"/>
              <a:t>VPD </a:t>
            </a:r>
            <a:r>
              <a:rPr lang="zh-TW" altLang="en-US" smtClean="0"/>
              <a:t>和電纜</a:t>
            </a:r>
            <a:r>
              <a:rPr lang="zh-TW" altLang="en-US"/>
              <a:t>插頭應僅檢測以 </a:t>
            </a:r>
            <a:r>
              <a:rPr lang="en-US" altLang="zh-TW"/>
              <a:t>SOP’ </a:t>
            </a:r>
            <a:r>
              <a:rPr lang="zh-TW" altLang="en-US"/>
              <a:t>開頭的資料包並進行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zh-TW" altLang="en-US"/>
              <a:t>需要與能夠進行</a:t>
            </a:r>
            <a:r>
              <a:rPr lang="en-US" altLang="zh-TW"/>
              <a:t>SOP' </a:t>
            </a:r>
            <a:r>
              <a:rPr lang="zh-TW" altLang="en-US"/>
              <a:t>通信的電纜插頭進行通信的端口，連接在端口對之間，將能夠使用以</a:t>
            </a:r>
            <a:r>
              <a:rPr lang="en-US" altLang="zh-TW"/>
              <a:t>SOP' </a:t>
            </a:r>
            <a:r>
              <a:rPr lang="zh-TW" altLang="en-US"/>
              <a:t>開頭的數據包進行通信，以與電纜插頭通信，並以</a:t>
            </a:r>
            <a:r>
              <a:rPr lang="en-US" altLang="zh-TW"/>
              <a:t>SOP </a:t>
            </a:r>
            <a:r>
              <a:rPr lang="zh-TW" altLang="en-US"/>
              <a:t>開頭與其端口夥伴進行</a:t>
            </a:r>
            <a:r>
              <a:rPr lang="zh-TW" altLang="en-US"/>
              <a:t>通信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SOP’’</a:t>
            </a:r>
          </a:p>
          <a:p>
            <a:pPr lvl="2"/>
            <a:r>
              <a:rPr lang="en-US" altLang="zh-TW"/>
              <a:t>SOP’’</a:t>
            </a:r>
            <a:r>
              <a:rPr lang="zh-TW" altLang="en-US"/>
              <a:t>有序集定義為以下 </a:t>
            </a:r>
            <a:r>
              <a:rPr lang="en-US" altLang="zh-TW"/>
              <a:t>K </a:t>
            </a:r>
            <a:r>
              <a:rPr lang="zh-TW" altLang="en-US"/>
              <a:t>代碼序列：</a:t>
            </a:r>
            <a:r>
              <a:rPr lang="en-US" altLang="zh-TW"/>
              <a:t>Sync-1</a:t>
            </a:r>
            <a:r>
              <a:rPr lang="zh-TW" altLang="en-US"/>
              <a:t>、</a:t>
            </a:r>
            <a:r>
              <a:rPr lang="en-US" altLang="zh-TW"/>
              <a:t>Sync-3</a:t>
            </a:r>
            <a:r>
              <a:rPr lang="zh-TW" altLang="en-US"/>
              <a:t>、</a:t>
            </a:r>
            <a:r>
              <a:rPr lang="en-US" altLang="zh-TW"/>
              <a:t>Sync-1</a:t>
            </a:r>
            <a:r>
              <a:rPr lang="zh-TW" altLang="en-US"/>
              <a:t>、</a:t>
            </a:r>
            <a:r>
              <a:rPr lang="en-US" altLang="zh-TW" smtClean="0"/>
              <a:t>Sync-3</a:t>
            </a:r>
          </a:p>
          <a:p>
            <a:pPr lvl="2"/>
            <a:r>
              <a:rPr lang="en-US" altLang="zh-TW"/>
              <a:t>VPD </a:t>
            </a:r>
            <a:r>
              <a:rPr lang="zh-TW" altLang="en-US"/>
              <a:t>不應</a:t>
            </a:r>
            <a:r>
              <a:rPr lang="zh-TW" altLang="en-US"/>
              <a:t>具備 </a:t>
            </a:r>
            <a:r>
              <a:rPr lang="en-US" altLang="zh-TW"/>
              <a:t>SOP’’ </a:t>
            </a:r>
            <a:r>
              <a:rPr lang="zh-TW" altLang="en-US"/>
              <a:t>通訊</a:t>
            </a:r>
            <a:r>
              <a:rPr lang="zh-TW" altLang="en-US"/>
              <a:t>能力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zh-TW" altLang="en-US"/>
              <a:t>分配了 </a:t>
            </a:r>
            <a:r>
              <a:rPr lang="en-US" altLang="zh-TW"/>
              <a:t>SOP’’ </a:t>
            </a:r>
            <a:r>
              <a:rPr lang="zh-TW" altLang="en-US"/>
              <a:t>通信的電纜插頭應僅檢測以 </a:t>
            </a:r>
            <a:r>
              <a:rPr lang="en-US" altLang="zh-TW"/>
              <a:t>SOP’’ </a:t>
            </a:r>
            <a:r>
              <a:rPr lang="zh-TW" altLang="en-US"/>
              <a:t>開頭的資料包並進行通信，並應丟棄任何其他資料</a:t>
            </a:r>
            <a:r>
              <a:rPr lang="zh-TW" altLang="en-US"/>
              <a:t>包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zh-TW" altLang="en-US"/>
              <a:t>支援 </a:t>
            </a:r>
            <a:r>
              <a:rPr lang="en-US" altLang="zh-TW"/>
              <a:t>SOP’’ </a:t>
            </a:r>
            <a:r>
              <a:rPr lang="zh-TW" altLang="en-US"/>
              <a:t>通信的連接埠也應支援 </a:t>
            </a:r>
            <a:r>
              <a:rPr lang="en-US" altLang="zh-TW"/>
              <a:t>SOP’ </a:t>
            </a:r>
            <a:r>
              <a:rPr lang="zh-TW" altLang="en-US"/>
              <a:t>通信，並應協調 </a:t>
            </a:r>
            <a:r>
              <a:rPr lang="en-US" altLang="zh-TW"/>
              <a:t>SOP* </a:t>
            </a:r>
            <a:r>
              <a:rPr lang="zh-TW" altLang="en-US"/>
              <a:t>通信以避免衝突。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56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Physical </a:t>
            </a:r>
            <a:r>
              <a:rPr lang="en-US" altLang="zh-TW"/>
              <a:t>Layer-CRC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798457"/>
          </a:xfrm>
        </p:spPr>
        <p:txBody>
          <a:bodyPr/>
          <a:lstStyle/>
          <a:p>
            <a:r>
              <a:rPr lang="zh-TW" altLang="en-US"/>
              <a:t>訊息標頭（</a:t>
            </a:r>
            <a:r>
              <a:rPr lang="en-US" altLang="zh-TW"/>
              <a:t>Message </a:t>
            </a:r>
            <a:r>
              <a:rPr lang="en-US" altLang="zh-TW" smtClean="0"/>
              <a:t>Header</a:t>
            </a:r>
            <a:r>
              <a:rPr lang="zh-TW" altLang="en-US"/>
              <a:t>）和資料應由 </a:t>
            </a:r>
            <a:r>
              <a:rPr lang="en-US" altLang="zh-TW"/>
              <a:t>32 </a:t>
            </a:r>
            <a:r>
              <a:rPr lang="zh-TW" altLang="en-US"/>
              <a:t>位元 </a:t>
            </a:r>
            <a:r>
              <a:rPr lang="en-US" altLang="zh-TW"/>
              <a:t>CRC </a:t>
            </a:r>
            <a:r>
              <a:rPr lang="zh-TW" altLang="en-US"/>
              <a:t>保護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CRC-32 </a:t>
            </a:r>
            <a:r>
              <a:rPr lang="zh-TW" altLang="en-US"/>
              <a:t>可保護資料有效載荷的資料</a:t>
            </a:r>
            <a:r>
              <a:rPr lang="zh-TW" altLang="en-US"/>
              <a:t>完整性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CRC-32 </a:t>
            </a:r>
            <a:r>
              <a:rPr lang="zh-TW" altLang="en-US"/>
              <a:t>定義</a:t>
            </a:r>
            <a:r>
              <a:rPr lang="zh-TW" altLang="en-US"/>
              <a:t>如下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 smtClean="0"/>
              <a:t>CRC-32 </a:t>
            </a:r>
            <a:r>
              <a:rPr lang="zh-TW" altLang="en-US"/>
              <a:t>的多項式應為 </a:t>
            </a:r>
            <a:r>
              <a:rPr lang="en-US" altLang="zh-TW"/>
              <a:t>= </a:t>
            </a:r>
            <a:r>
              <a:rPr lang="en-US" altLang="zh-TW"/>
              <a:t>04C1_1DB7h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CRC-32 </a:t>
            </a:r>
            <a:r>
              <a:rPr lang="zh-TW" altLang="en-US"/>
              <a:t>初始值應為 </a:t>
            </a:r>
            <a:r>
              <a:rPr lang="en-US" altLang="zh-TW"/>
              <a:t>= </a:t>
            </a:r>
            <a:r>
              <a:rPr lang="en-US" altLang="zh-TW"/>
              <a:t>FFFF_FFFFh</a:t>
            </a:r>
            <a:r>
              <a:rPr lang="zh-TW" altLang="en-US" smtClean="0"/>
              <a:t>。</a:t>
            </a:r>
          </a:p>
          <a:p>
            <a:pPr lvl="1"/>
            <a:r>
              <a:rPr lang="en-US" altLang="zh-TW" smtClean="0"/>
              <a:t>CRC-32 </a:t>
            </a:r>
            <a:r>
              <a:rPr lang="zh-TW" altLang="en-US" smtClean="0"/>
              <a:t>應針對有效負載的所有位元組進行計算，不包括任何封包訊框符號。</a:t>
            </a:r>
            <a:endParaRPr lang="en-US" altLang="zh-TW" smtClean="0"/>
          </a:p>
          <a:p>
            <a:pPr lvl="1"/>
            <a:r>
              <a:rPr lang="en-US" altLang="zh-TW"/>
              <a:t>CRC-32 </a:t>
            </a:r>
            <a:r>
              <a:rPr lang="zh-TW" altLang="en-US"/>
              <a:t>餘數的反轉會增加 </a:t>
            </a:r>
            <a:r>
              <a:rPr lang="en-US" altLang="zh-TW"/>
              <a:t>FFFF_FFFFh </a:t>
            </a:r>
            <a:r>
              <a:rPr lang="zh-TW" altLang="en-US"/>
              <a:t>的偏移量，此偏移量會產生一個常數 </a:t>
            </a:r>
            <a:r>
              <a:rPr lang="en-US" altLang="zh-TW"/>
              <a:t>CRC-32 </a:t>
            </a:r>
            <a:r>
              <a:rPr lang="zh-TW" altLang="en-US"/>
              <a:t>餘數為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14" y="3994191"/>
            <a:ext cx="5165263" cy="27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6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Physical Layer-BMC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zh-TW" altLang="en-US"/>
              <a:t>雙相標記編碼 </a:t>
            </a:r>
            <a:r>
              <a:rPr lang="en-US" altLang="zh-TW"/>
              <a:t>(BMC) </a:t>
            </a:r>
            <a:r>
              <a:rPr lang="zh-TW" altLang="en-US"/>
              <a:t>是傳輸 </a:t>
            </a:r>
            <a:r>
              <a:rPr lang="en-US" altLang="zh-TW"/>
              <a:t>USB Power Delivery </a:t>
            </a:r>
            <a:r>
              <a:rPr lang="zh-TW" altLang="en-US"/>
              <a:t>訊息的物理層訊號</a:t>
            </a:r>
            <a:r>
              <a:rPr lang="zh-TW" altLang="en-US"/>
              <a:t>方案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BMC</a:t>
            </a:r>
            <a:r>
              <a:rPr lang="zh-TW" altLang="en-US" smtClean="0"/>
              <a:t>是有效的</a:t>
            </a:r>
            <a:r>
              <a:rPr lang="en-US" altLang="zh-TW" smtClean="0"/>
              <a:t>DC</a:t>
            </a:r>
            <a:r>
              <a:rPr lang="zh-TW" altLang="en-US" smtClean="0"/>
              <a:t>平衡</a:t>
            </a:r>
            <a:r>
              <a:rPr lang="en-US" altLang="zh-TW" smtClean="0"/>
              <a:t>(</a:t>
            </a:r>
            <a:r>
              <a:rPr lang="zh-TW" altLang="en-US" smtClean="0"/>
              <a:t>每個</a:t>
            </a:r>
            <a:r>
              <a:rPr lang="en-US" altLang="zh-TW" smtClean="0"/>
              <a:t>1</a:t>
            </a:r>
            <a:r>
              <a:rPr lang="zh-TW" altLang="en-US" smtClean="0"/>
              <a:t>是</a:t>
            </a:r>
            <a:r>
              <a:rPr lang="en-US" altLang="zh-TW" smtClean="0"/>
              <a:t>DC</a:t>
            </a:r>
            <a:r>
              <a:rPr lang="zh-TW" altLang="en-US" smtClean="0"/>
              <a:t>平衡，</a:t>
            </a:r>
            <a:r>
              <a:rPr lang="en-US" altLang="zh-TW" smtClean="0"/>
              <a:t>2</a:t>
            </a:r>
            <a:r>
              <a:rPr lang="zh-TW" altLang="en-US" smtClean="0"/>
              <a:t>個連續的零也是</a:t>
            </a:r>
            <a:r>
              <a:rPr lang="en-US" altLang="zh-TW" smtClean="0"/>
              <a:t>DC</a:t>
            </a:r>
            <a:r>
              <a:rPr lang="zh-TW" altLang="en-US" smtClean="0"/>
              <a:t>平衡，不管中間的</a:t>
            </a:r>
            <a:r>
              <a:rPr lang="en-US" altLang="zh-TW" smtClean="0"/>
              <a:t>1</a:t>
            </a:r>
            <a:r>
              <a:rPr lang="zh-TW" altLang="en-US" smtClean="0"/>
              <a:t>的各數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14" y="3267093"/>
            <a:ext cx="8895306" cy="27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7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095" cy="1320800"/>
          </a:xfrm>
        </p:spPr>
        <p:txBody>
          <a:bodyPr/>
          <a:lstStyle/>
          <a:p>
            <a:r>
              <a:rPr lang="en-US" altLang="zh-TW"/>
              <a:t>Physical Layer-Fast Role Swap Transmission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zh-TW" altLang="en-US"/>
              <a:t>透過其下游連接埠提供電源給 </a:t>
            </a:r>
            <a:r>
              <a:rPr lang="en-US" altLang="zh-TW"/>
              <a:t>USB </a:t>
            </a:r>
            <a:r>
              <a:rPr lang="zh-TW" altLang="en-US"/>
              <a:t>裝置，以及上游提供電源給 </a:t>
            </a:r>
            <a:r>
              <a:rPr lang="en-US" altLang="zh-TW"/>
              <a:t>USB </a:t>
            </a:r>
            <a:r>
              <a:rPr lang="zh-TW" altLang="en-US" smtClean="0"/>
              <a:t>主機</a:t>
            </a:r>
            <a:endParaRPr lang="en-US" altLang="zh-TW" smtClean="0"/>
          </a:p>
          <a:p>
            <a:r>
              <a:rPr lang="zh-TW" altLang="en-US"/>
              <a:t>在移除外部壁式電源時，快速角色交換可讓 </a:t>
            </a:r>
            <a:r>
              <a:rPr lang="en-US" altLang="zh-TW"/>
              <a:t>USB Host </a:t>
            </a:r>
            <a:r>
              <a:rPr lang="zh-TW" altLang="en-US"/>
              <a:t>在偵測到快速角色交換訊號後，當 </a:t>
            </a:r>
            <a:r>
              <a:rPr lang="en-US" altLang="zh-TW"/>
              <a:t>VBUS </a:t>
            </a:r>
            <a:r>
              <a:rPr lang="zh-TW" altLang="en-US"/>
              <a:t>下降至 </a:t>
            </a:r>
            <a:r>
              <a:rPr lang="en-US" altLang="zh-TW"/>
              <a:t>vSafe5V </a:t>
            </a:r>
            <a:r>
              <a:rPr lang="zh-TW" altLang="en-US"/>
              <a:t>以下時，應用 </a:t>
            </a:r>
            <a:r>
              <a:rPr lang="en-US" altLang="zh-TW"/>
              <a:t>vSafe5V </a:t>
            </a:r>
            <a:r>
              <a:rPr lang="zh-TW" altLang="en-US"/>
              <a:t>來維持 </a:t>
            </a:r>
            <a:r>
              <a:rPr lang="en-US" altLang="zh-TW"/>
              <a:t>VBUS </a:t>
            </a:r>
            <a:r>
              <a:rPr lang="zh-TW" altLang="en-US"/>
              <a:t>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快速角色交換 </a:t>
            </a:r>
            <a:r>
              <a:rPr lang="en-US" altLang="zh-TW"/>
              <a:t>AMS </a:t>
            </a:r>
            <a:r>
              <a:rPr lang="zh-TW" altLang="en-US"/>
              <a:t>接著會用來正確指派 </a:t>
            </a:r>
            <a:r>
              <a:rPr lang="en-US" altLang="zh-TW"/>
              <a:t>Source/Sink </a:t>
            </a:r>
            <a:r>
              <a:rPr lang="zh-TW" altLang="en-US"/>
              <a:t>角色，並配置 </a:t>
            </a:r>
            <a:r>
              <a:rPr lang="en-US" altLang="zh-TW"/>
              <a:t>Rp/Rd </a:t>
            </a:r>
            <a:r>
              <a:rPr lang="zh-TW" altLang="en-US" smtClean="0"/>
              <a:t>電阻</a:t>
            </a:r>
            <a:endParaRPr lang="en-US" altLang="zh-TW" smtClean="0"/>
          </a:p>
          <a:p>
            <a:r>
              <a:rPr lang="zh-TW" altLang="en-US"/>
              <a:t>初始來源只有在有明確契約時，才可發出快速角色交換</a:t>
            </a:r>
            <a:r>
              <a:rPr lang="zh-TW" altLang="en-US"/>
              <a:t>信號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快速角色交換信號可覆蓋任何作用中的傳輸。由於初始 </a:t>
            </a:r>
            <a:r>
              <a:rPr lang="en-US" altLang="zh-TW"/>
              <a:t>Sink </a:t>
            </a:r>
            <a:r>
              <a:rPr lang="zh-TW" altLang="en-US"/>
              <a:t>對快速角色交換信號的回應是傳送 </a:t>
            </a:r>
            <a:r>
              <a:rPr lang="en-US" altLang="zh-TW"/>
              <a:t>FR_Swap </a:t>
            </a:r>
            <a:r>
              <a:rPr lang="zh-TW" altLang="en-US"/>
              <a:t>訊息，因此一旦快速角色交換信號完成，初始 </a:t>
            </a:r>
            <a:r>
              <a:rPr lang="en-US" altLang="zh-TW"/>
              <a:t>Source </a:t>
            </a:r>
            <a:r>
              <a:rPr lang="zh-TW" altLang="en-US"/>
              <a:t>應確保 </a:t>
            </a:r>
            <a:r>
              <a:rPr lang="en-US" altLang="zh-TW"/>
              <a:t>Rp </a:t>
            </a:r>
            <a:r>
              <a:rPr lang="zh-TW" altLang="en-US"/>
              <a:t>設定為 </a:t>
            </a:r>
            <a:r>
              <a:rPr lang="en-US" altLang="zh-TW"/>
              <a:t>SinkTxOk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1126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/>
              <a:t>Protocol </a:t>
            </a:r>
            <a:r>
              <a:rPr lang="en-US" altLang="zh-TW" sz="2000" smtClean="0"/>
              <a:t>Layer</a:t>
            </a:r>
            <a:r>
              <a:rPr lang="zh-TW" altLang="en-US" sz="2000" smtClean="0"/>
              <a:t> 包括：</a:t>
            </a:r>
            <a:endParaRPr lang="en-US" altLang="zh-TW" sz="2000" smtClean="0"/>
          </a:p>
          <a:p>
            <a:pPr lvl="1"/>
            <a:r>
              <a:rPr lang="zh-TW" altLang="en-US" sz="2000"/>
              <a:t>訊息 </a:t>
            </a:r>
            <a:r>
              <a:rPr lang="en-US" altLang="zh-TW" sz="2000"/>
              <a:t>(Message) </a:t>
            </a:r>
            <a:r>
              <a:rPr lang="zh-TW" altLang="en-US" sz="2000"/>
              <a:t>如何建構和使用的詳細</a:t>
            </a:r>
            <a:r>
              <a:rPr lang="zh-TW" altLang="en-US" sz="2000"/>
              <a:t>資訊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2000"/>
              <a:t>使用計時器和逾</a:t>
            </a:r>
            <a:r>
              <a:rPr lang="zh-TW" altLang="en-US" sz="2000"/>
              <a:t>時值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2000"/>
              <a:t>訊息和重試計數器的</a:t>
            </a:r>
            <a:r>
              <a:rPr lang="zh-TW" altLang="en-US" sz="2000"/>
              <a:t>使用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2000"/>
              <a:t>重設</a:t>
            </a:r>
            <a:r>
              <a:rPr lang="zh-TW" altLang="en-US" sz="2000"/>
              <a:t>操作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2000"/>
              <a:t>錯誤</a:t>
            </a:r>
            <a:r>
              <a:rPr lang="zh-TW" altLang="en-US" sz="2000"/>
              <a:t>處理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pPr lvl="1"/>
            <a:r>
              <a:rPr lang="zh-TW" altLang="en-US" sz="2000"/>
              <a:t>狀態行為。</a:t>
            </a:r>
          </a:p>
        </p:txBody>
      </p:sp>
    </p:spTree>
    <p:extLst>
      <p:ext uri="{BB962C8B-B14F-4D97-AF65-F5344CB8AC3E}">
        <p14:creationId xmlns:p14="http://schemas.microsoft.com/office/powerpoint/2010/main" val="4066829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 </a:t>
            </a:r>
            <a:r>
              <a:rPr lang="en-US" altLang="zh-TW" smtClean="0"/>
              <a:t>Layer-</a:t>
            </a:r>
            <a:r>
              <a:rPr lang="en-US" altLang="zh-TW" smtClean="0">
                <a:latin typeface="+mn-ea"/>
                <a:ea typeface="+mn-ea"/>
              </a:rPr>
              <a:t>Messages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latin typeface="+mj-ea"/>
                <a:ea typeface="+mj-ea"/>
              </a:rPr>
              <a:t>Control </a:t>
            </a:r>
            <a:r>
              <a:rPr lang="en-US" altLang="zh-TW" sz="2000" smtClean="0">
                <a:latin typeface="+mj-ea"/>
                <a:ea typeface="+mj-ea"/>
              </a:rPr>
              <a:t>Messages</a:t>
            </a:r>
            <a:r>
              <a:rPr lang="zh-TW" altLang="en-US" sz="2000"/>
              <a:t>：簡短，用於</a:t>
            </a:r>
            <a:r>
              <a:rPr lang="zh-TW" altLang="en-US" sz="2000" dirty="0">
                <a:latin typeface="+mj-ea"/>
                <a:ea typeface="+mj-ea"/>
              </a:rPr>
              <a:t>管理</a:t>
            </a:r>
            <a:r>
              <a:rPr lang="zh-TW" altLang="en-US" sz="2000" dirty="0" smtClean="0">
                <a:latin typeface="+mj-ea"/>
                <a:ea typeface="+mj-ea"/>
              </a:rPr>
              <a:t>阜隻間的訊息流，或是交換不需要額外資料的訊息。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ea"/>
                <a:ea typeface="+mj-ea"/>
              </a:rPr>
              <a:t>Data </a:t>
            </a:r>
            <a:r>
              <a:rPr lang="en-US" altLang="zh-TW" sz="2000" dirty="0" smtClean="0">
                <a:latin typeface="+mj-ea"/>
                <a:ea typeface="+mj-ea"/>
              </a:rPr>
              <a:t>Messages</a:t>
            </a:r>
            <a:r>
              <a:rPr lang="zh-TW" altLang="en-US" sz="2000" dirty="0">
                <a:latin typeface="+mj-ea"/>
                <a:ea typeface="+mj-ea"/>
              </a:rPr>
              <a:t>：用於一堆</a:t>
            </a:r>
            <a:r>
              <a:rPr lang="zh-TW" altLang="en-US" sz="2000" dirty="0" smtClean="0">
                <a:latin typeface="+mj-ea"/>
                <a:ea typeface="+mj-ea"/>
              </a:rPr>
              <a:t>埠之間交換資訊，</a:t>
            </a:r>
            <a:r>
              <a:rPr lang="en-US" altLang="zh-TW" sz="2000" dirty="0" smtClean="0">
                <a:latin typeface="+mj-ea"/>
                <a:ea typeface="+mj-ea"/>
              </a:rPr>
              <a:t>48~210</a:t>
            </a:r>
            <a:r>
              <a:rPr lang="zh-TW" altLang="en-US" sz="2000" dirty="0" smtClean="0">
                <a:latin typeface="+mj-ea"/>
                <a:ea typeface="+mj-ea"/>
              </a:rPr>
              <a:t>位元。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用於揭露功能和協商電源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j-ea"/>
                <a:ea typeface="+mj-ea"/>
              </a:rPr>
              <a:t>用於 </a:t>
            </a:r>
            <a:r>
              <a:rPr lang="en-US" altLang="zh-TW" sz="2000" dirty="0">
                <a:latin typeface="+mj-ea"/>
                <a:ea typeface="+mj-ea"/>
              </a:rPr>
              <a:t>BIST </a:t>
            </a:r>
            <a:r>
              <a:rPr lang="zh-TW" altLang="en-US" sz="2000" dirty="0">
                <a:latin typeface="+mj-ea"/>
                <a:ea typeface="+mj-ea"/>
              </a:rPr>
              <a:t>的功能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j-ea"/>
                <a:ea typeface="+mj-ea"/>
              </a:rPr>
              <a:t>供應商</a:t>
            </a:r>
            <a:r>
              <a:rPr lang="zh-TW" altLang="en-US" sz="2000" dirty="0">
                <a:latin typeface="+mj-ea"/>
                <a:ea typeface="+mj-ea"/>
              </a:rPr>
              <a:t>定義的功能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ea"/>
                <a:ea typeface="+mj-ea"/>
              </a:rPr>
              <a:t>Extended Messages </a:t>
            </a:r>
            <a:r>
              <a:rPr lang="zh-TW" altLang="en-US" sz="2000" dirty="0" smtClean="0">
                <a:latin typeface="+mj-ea"/>
                <a:ea typeface="+mj-ea"/>
              </a:rPr>
              <a:t>：用於一對埠合作之間交換資訊的延伸訊息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j-ea"/>
                <a:ea typeface="+mj-ea"/>
              </a:rPr>
              <a:t>用於來源和電池資訊的訊息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j-ea"/>
                <a:ea typeface="+mj-ea"/>
              </a:rPr>
              <a:t>用於</a:t>
            </a:r>
            <a:r>
              <a:rPr lang="zh-TW" altLang="en-US" sz="2000" dirty="0">
                <a:latin typeface="+mj-ea"/>
                <a:ea typeface="+mj-ea"/>
              </a:rPr>
              <a:t>安全性的訊息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j-ea"/>
                <a:ea typeface="+mj-ea"/>
              </a:rPr>
              <a:t>用於</a:t>
            </a:r>
            <a:r>
              <a:rPr lang="zh-TW" altLang="en-US" sz="2000" dirty="0">
                <a:latin typeface="+mj-ea"/>
                <a:ea typeface="+mj-ea"/>
              </a:rPr>
              <a:t>韌體更新的訊息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j-ea"/>
                <a:ea typeface="+mj-ea"/>
              </a:rPr>
              <a:t>供應商</a:t>
            </a:r>
            <a:r>
              <a:rPr lang="zh-TW" altLang="en-US" sz="2000" dirty="0">
                <a:latin typeface="+mj-ea"/>
                <a:ea typeface="+mj-ea"/>
              </a:rPr>
              <a:t>定義的訊息。</a:t>
            </a:r>
          </a:p>
        </p:txBody>
      </p:sp>
    </p:spTree>
    <p:extLst>
      <p:ext uri="{BB962C8B-B14F-4D97-AF65-F5344CB8AC3E}">
        <p14:creationId xmlns:p14="http://schemas.microsoft.com/office/powerpoint/2010/main" val="1677879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 </a:t>
            </a:r>
            <a:r>
              <a:rPr lang="en-US" altLang="zh-TW"/>
              <a:t>Layer-Message Construction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48514"/>
          </a:xfrm>
        </p:spPr>
        <p:txBody>
          <a:bodyPr>
            <a:noAutofit/>
          </a:bodyPr>
          <a:lstStyle/>
          <a:p>
            <a:r>
              <a:rPr lang="zh-TW" altLang="en-US" sz="2000"/>
              <a:t>所有訊息應由一個訊息標頭（</a:t>
            </a:r>
            <a:r>
              <a:rPr lang="en-US" altLang="zh-TW" sz="2000"/>
              <a:t>Message Header</a:t>
            </a:r>
            <a:r>
              <a:rPr lang="zh-TW" altLang="en-US" sz="2000"/>
              <a:t>）和一個長度可變（包括零）的資料部分</a:t>
            </a:r>
            <a:r>
              <a:rPr lang="zh-TW" altLang="en-US" sz="2000"/>
              <a:t>組成</a:t>
            </a:r>
            <a:r>
              <a:rPr lang="zh-TW" altLang="en-US" sz="2000" smtClean="0"/>
              <a:t>。</a:t>
            </a:r>
            <a:endParaRPr lang="en-US" altLang="zh-TW" sz="2000" smtClean="0"/>
          </a:p>
          <a:p>
            <a:r>
              <a:rPr lang="zh-TW" altLang="en-US" sz="2000"/>
              <a:t>訊息可由通訊協定層產生並傳送到實體層，或由實體層接收並傳送到通訊協定層。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6978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7" y="225709"/>
            <a:ext cx="6563641" cy="1914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7" y="2344299"/>
            <a:ext cx="7876691" cy="18266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37" y="4374745"/>
            <a:ext cx="9579007" cy="16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5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Protocol-Message </a:t>
            </a:r>
            <a:r>
              <a:rPr lang="en-US" altLang="zh-TW"/>
              <a:t>Header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48514"/>
          </a:xfrm>
        </p:spPr>
        <p:txBody>
          <a:bodyPr>
            <a:noAutofit/>
          </a:bodyPr>
          <a:lstStyle/>
          <a:p>
            <a:r>
              <a:rPr lang="en-US" altLang="zh-TW" sz="2000"/>
              <a:t>Message Header</a:t>
            </a:r>
            <a:r>
              <a:rPr lang="zh-TW" altLang="en-US" sz="2000"/>
              <a:t>（訊息標題）包含訊息和 </a:t>
            </a:r>
            <a:r>
              <a:rPr lang="en-US" altLang="zh-TW" sz="2000"/>
              <a:t>PD </a:t>
            </a:r>
            <a:r>
              <a:rPr lang="zh-TW" altLang="en-US" sz="2000"/>
              <a:t>埠能力的基本資訊。</a:t>
            </a:r>
            <a:endParaRPr lang="zh-TW" altLang="en-US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07" y="2411931"/>
            <a:ext cx="8480605" cy="34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電源傳輸的其他用途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PD </a:t>
            </a:r>
            <a:r>
              <a:rPr lang="zh-TW" altLang="en-US" sz="2400"/>
              <a:t>定義了用於發現這些附加功能和模式的基礎架構，其中</a:t>
            </a:r>
            <a:r>
              <a:rPr lang="zh-TW" altLang="en-US" sz="2400" smtClean="0"/>
              <a:t>包括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連接埠或纜線的功能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連接埠或纜線支援的 </a:t>
            </a:r>
            <a:r>
              <a:rPr lang="en-US" altLang="zh-TW" sz="2400"/>
              <a:t>SVID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連接埠或纜線支援的模式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進入</a:t>
            </a:r>
            <a:r>
              <a:rPr lang="zh-TW" altLang="en-US" sz="2400"/>
              <a:t>埠和</a:t>
            </a:r>
            <a:r>
              <a:rPr lang="en-US" altLang="zh-TW" sz="2400"/>
              <a:t>/</a:t>
            </a:r>
            <a:r>
              <a:rPr lang="zh-TW" altLang="en-US" sz="2400"/>
              <a:t>或纜線支援的模式。</a:t>
            </a:r>
          </a:p>
        </p:txBody>
      </p:sp>
    </p:spTree>
    <p:extLst>
      <p:ext uri="{BB962C8B-B14F-4D97-AF65-F5344CB8AC3E}">
        <p14:creationId xmlns:p14="http://schemas.microsoft.com/office/powerpoint/2010/main" val="23485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Protocol-Extended Message Header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48514"/>
          </a:xfrm>
        </p:spPr>
        <p:txBody>
          <a:bodyPr>
            <a:noAutofit/>
          </a:bodyPr>
          <a:lstStyle/>
          <a:p>
            <a:r>
              <a:rPr lang="zh-TW" altLang="en-US" sz="2000"/>
              <a:t>每個延伸訊息（由訊息標頭中設 定的延伸欄位表示）應在訊息標頭之後包含一個延伸訊息</a:t>
            </a:r>
            <a:r>
              <a:rPr lang="zh-TW" altLang="en-US" sz="2000"/>
              <a:t>標</a:t>
            </a:r>
            <a:r>
              <a:rPr lang="zh-TW" altLang="en-US" sz="2000" smtClean="0"/>
              <a:t>頭</a:t>
            </a:r>
            <a:endParaRPr lang="en-US" altLang="zh-TW" sz="2000" smtClean="0"/>
          </a:p>
          <a:p>
            <a:r>
              <a:rPr lang="zh-TW" altLang="en-US" sz="2000"/>
              <a:t>延伸訊息標頭用於支援包含資料大小的資料區塊的延伸訊息，這些資料區塊可以以單一訊息傳送，也可以以一連串的區塊傳送。</a:t>
            </a:r>
            <a:endParaRPr lang="zh-TW" altLang="en-US" sz="20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0" y="3944257"/>
            <a:ext cx="8237816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1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Message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當 </a:t>
            </a:r>
            <a:r>
              <a:rPr lang="en-US" altLang="zh-TW"/>
              <a:t>Message Header</a:t>
            </a:r>
            <a:r>
              <a:rPr lang="zh-TW" altLang="en-US"/>
              <a:t>（訊息標題）中的 </a:t>
            </a:r>
            <a:r>
              <a:rPr lang="en-US" altLang="zh-TW"/>
              <a:t>Number of Data Objects</a:t>
            </a:r>
            <a:r>
              <a:rPr lang="zh-TW" altLang="en-US"/>
              <a:t>（資料物件數量）欄位設為零時，該訊息即被定義為 </a:t>
            </a:r>
            <a:r>
              <a:rPr lang="en-US" altLang="zh-TW"/>
              <a:t>Control Message</a:t>
            </a:r>
            <a:r>
              <a:rPr lang="zh-TW" altLang="en-US"/>
              <a:t>（控制訊息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控制訊息（</a:t>
            </a:r>
            <a:r>
              <a:rPr lang="en-US" altLang="zh-TW"/>
              <a:t>Control Message</a:t>
            </a:r>
            <a:r>
              <a:rPr lang="zh-TW" altLang="en-US"/>
              <a:t>）僅由訊息標頭（</a:t>
            </a:r>
            <a:r>
              <a:rPr lang="en-US" altLang="zh-TW"/>
              <a:t>Message Header</a:t>
            </a:r>
            <a:r>
              <a:rPr lang="zh-TW" altLang="en-US"/>
              <a:t>）和 </a:t>
            </a:r>
            <a:r>
              <a:rPr lang="en-US" altLang="zh-TW"/>
              <a:t>CRC </a:t>
            </a:r>
            <a:r>
              <a:rPr lang="zh-TW" altLang="en-US"/>
              <a:t>組成。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73" y="2826348"/>
            <a:ext cx="7355347" cy="28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8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</a:t>
            </a:r>
            <a:r>
              <a:rPr lang="en-US" altLang="zh-TW" smtClean="0"/>
              <a:t>Message-DR_Swap </a:t>
            </a:r>
            <a:r>
              <a:rPr lang="en-US" altLang="zh-TW"/>
              <a:t>Message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連接埠合作夥伴之間交換 </a:t>
            </a:r>
            <a:r>
              <a:rPr lang="en-US" altLang="zh-TW"/>
              <a:t>DFP </a:t>
            </a:r>
            <a:r>
              <a:rPr lang="zh-TW" altLang="en-US"/>
              <a:t>和 </a:t>
            </a:r>
            <a:r>
              <a:rPr lang="en-US" altLang="zh-TW"/>
              <a:t>UFP </a:t>
            </a:r>
            <a:r>
              <a:rPr lang="zh-TW" altLang="en-US"/>
              <a:t>操作，同時維持 </a:t>
            </a:r>
            <a:r>
              <a:rPr lang="en-US" altLang="zh-TW"/>
              <a:t>VBUS </a:t>
            </a:r>
            <a:r>
              <a:rPr lang="zh-TW" altLang="en-US"/>
              <a:t>的電源</a:t>
            </a:r>
            <a:r>
              <a:rPr lang="zh-TW" altLang="en-US"/>
              <a:t>流向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如果接收到 </a:t>
            </a:r>
            <a:r>
              <a:rPr lang="en-US" altLang="zh-TW"/>
              <a:t>DR_Swap </a:t>
            </a:r>
            <a:r>
              <a:rPr lang="zh-TW" altLang="en-US"/>
              <a:t>訊息時，連接埠合作夥伴之間有任何作用中的模式，則應執行硬</a:t>
            </a:r>
            <a:r>
              <a:rPr lang="zh-TW" altLang="en-US"/>
              <a:t>重設 </a:t>
            </a:r>
            <a:endParaRPr lang="en-US" altLang="zh-TW" smtClean="0"/>
          </a:p>
          <a:p>
            <a:r>
              <a:rPr lang="zh-TW" altLang="en-US"/>
              <a:t>應在接受 </a:t>
            </a:r>
            <a:r>
              <a:rPr lang="en-US" altLang="zh-TW"/>
              <a:t>DR Swap </a:t>
            </a:r>
            <a:r>
              <a:rPr lang="zh-TW" altLang="en-US"/>
              <a:t>請求前，先退出 </a:t>
            </a:r>
            <a:r>
              <a:rPr lang="en-US" altLang="zh-TW"/>
              <a:t>Cable Plug </a:t>
            </a:r>
            <a:r>
              <a:rPr lang="zh-TW" altLang="en-US"/>
              <a:t>中的所有 </a:t>
            </a:r>
            <a:r>
              <a:rPr lang="en-US" altLang="zh-TW"/>
              <a:t>Active </a:t>
            </a:r>
            <a:r>
              <a:rPr lang="en-US" altLang="zh-TW"/>
              <a:t>Modes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在資料角色交換過程中，</a:t>
            </a:r>
            <a:r>
              <a:rPr lang="en-US" altLang="zh-TW"/>
              <a:t>VBUS </a:t>
            </a:r>
            <a:r>
              <a:rPr lang="zh-TW" altLang="en-US"/>
              <a:t>來源和 </a:t>
            </a:r>
            <a:r>
              <a:rPr lang="en-US" altLang="zh-TW"/>
              <a:t>VCONN </a:t>
            </a:r>
            <a:r>
              <a:rPr lang="zh-TW" altLang="en-US"/>
              <a:t>來源以及 </a:t>
            </a:r>
            <a:r>
              <a:rPr lang="en-US" altLang="zh-TW"/>
              <a:t>CC </a:t>
            </a:r>
            <a:r>
              <a:rPr lang="zh-TW" altLang="en-US"/>
              <a:t>線上的 </a:t>
            </a:r>
            <a:r>
              <a:rPr lang="en-US" altLang="zh-TW"/>
              <a:t>Rp/Rd </a:t>
            </a:r>
            <a:r>
              <a:rPr lang="zh-TW" altLang="en-US"/>
              <a:t>電阻應保持不變。</a:t>
            </a:r>
          </a:p>
        </p:txBody>
      </p:sp>
    </p:spTree>
    <p:extLst>
      <p:ext uri="{BB962C8B-B14F-4D97-AF65-F5344CB8AC3E}">
        <p14:creationId xmlns:p14="http://schemas.microsoft.com/office/powerpoint/2010/main" val="1536185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</a:t>
            </a:r>
            <a:r>
              <a:rPr lang="en-US" altLang="zh-TW"/>
              <a:t>Message-PR_Swap Message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當執行從 </a:t>
            </a:r>
            <a:r>
              <a:rPr lang="en-US" altLang="zh-TW"/>
              <a:t>Source </a:t>
            </a:r>
            <a:r>
              <a:rPr lang="zh-TW" altLang="en-US"/>
              <a:t>到 </a:t>
            </a:r>
            <a:r>
              <a:rPr lang="en-US" altLang="zh-TW"/>
              <a:t>Sink </a:t>
            </a:r>
            <a:r>
              <a:rPr lang="zh-TW" altLang="en-US"/>
              <a:t>的 </a:t>
            </a:r>
            <a:r>
              <a:rPr lang="en-US" altLang="zh-TW"/>
              <a:t>Power Role Swap </a:t>
            </a:r>
            <a:r>
              <a:rPr lang="zh-TW" altLang="en-US"/>
              <a:t>時，連接埠應將其 </a:t>
            </a:r>
            <a:r>
              <a:rPr lang="en-US" altLang="zh-TW"/>
              <a:t>CC Wire </a:t>
            </a:r>
            <a:r>
              <a:rPr lang="zh-TW" altLang="en-US"/>
              <a:t>電阻從 </a:t>
            </a:r>
            <a:r>
              <a:rPr lang="en-US" altLang="zh-TW"/>
              <a:t>Rp </a:t>
            </a:r>
            <a:r>
              <a:rPr lang="zh-TW" altLang="en-US"/>
              <a:t>改為 </a:t>
            </a:r>
            <a:r>
              <a:rPr lang="en-US" altLang="zh-TW"/>
              <a:t>Rd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zh-TW" altLang="en-US"/>
              <a:t>執行從 </a:t>
            </a:r>
            <a:r>
              <a:rPr lang="en-US" altLang="zh-TW"/>
              <a:t>Sink </a:t>
            </a:r>
            <a:r>
              <a:rPr lang="zh-TW" altLang="en-US"/>
              <a:t>到 </a:t>
            </a:r>
            <a:r>
              <a:rPr lang="en-US" altLang="zh-TW"/>
              <a:t>Source </a:t>
            </a:r>
            <a:r>
              <a:rPr lang="zh-TW" altLang="en-US"/>
              <a:t>的 </a:t>
            </a:r>
            <a:r>
              <a:rPr lang="en-US" altLang="zh-TW"/>
              <a:t>Power Role Swap </a:t>
            </a:r>
            <a:r>
              <a:rPr lang="zh-TW" altLang="en-US"/>
              <a:t>時，埠應將其 </a:t>
            </a:r>
            <a:r>
              <a:rPr lang="en-US" altLang="zh-TW"/>
              <a:t>CC Wire </a:t>
            </a:r>
            <a:r>
              <a:rPr lang="zh-TW" altLang="en-US"/>
              <a:t>電阻從 </a:t>
            </a:r>
            <a:r>
              <a:rPr lang="en-US" altLang="zh-TW"/>
              <a:t>Rd </a:t>
            </a:r>
            <a:r>
              <a:rPr lang="zh-TW" altLang="en-US"/>
              <a:t>改為 </a:t>
            </a:r>
            <a:r>
              <a:rPr lang="en-US" altLang="zh-TW"/>
              <a:t>Rp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62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Message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7543"/>
          </a:xfrm>
        </p:spPr>
        <p:txBody>
          <a:bodyPr/>
          <a:lstStyle/>
          <a:p>
            <a:r>
              <a:rPr lang="zh-TW" altLang="en-US"/>
              <a:t>資料訊息（</a:t>
            </a:r>
            <a:r>
              <a:rPr lang="en-US" altLang="zh-TW"/>
              <a:t>Data Message</a:t>
            </a:r>
            <a:r>
              <a:rPr lang="zh-TW" altLang="en-US"/>
              <a:t>）應由訊息標題（</a:t>
            </a:r>
            <a:r>
              <a:rPr lang="en-US" altLang="zh-TW"/>
              <a:t>Message Header</a:t>
            </a:r>
            <a:r>
              <a:rPr lang="zh-TW" altLang="en-US"/>
              <a:t>）和一個或多個資料物件（</a:t>
            </a:r>
            <a:r>
              <a:rPr lang="en-US" altLang="zh-TW"/>
              <a:t>Data Objects</a:t>
            </a:r>
            <a:r>
              <a:rPr lang="zh-TW" altLang="en-US"/>
              <a:t>）</a:t>
            </a:r>
            <a:r>
              <a:rPr lang="zh-TW" altLang="en-US"/>
              <a:t>組成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Example</a:t>
            </a:r>
          </a:p>
          <a:p>
            <a:pPr lvl="1"/>
            <a:r>
              <a:rPr lang="en-US" altLang="zh-TW"/>
              <a:t>Power Data Object</a:t>
            </a:r>
            <a:r>
              <a:rPr lang="zh-TW" altLang="en-US"/>
              <a:t>（電源資料物件，</a:t>
            </a:r>
            <a:r>
              <a:rPr lang="en-US" altLang="zh-TW"/>
              <a:t>PDO</a:t>
            </a:r>
            <a:r>
              <a:rPr lang="zh-TW" altLang="en-US"/>
              <a:t>）用來顯示 </a:t>
            </a:r>
            <a:r>
              <a:rPr lang="en-US" altLang="zh-TW"/>
              <a:t>Source Port </a:t>
            </a:r>
            <a:r>
              <a:rPr lang="zh-TW" altLang="en-US"/>
              <a:t>的電源能力或 </a:t>
            </a:r>
            <a:r>
              <a:rPr lang="en-US" altLang="zh-TW"/>
              <a:t>Sink </a:t>
            </a:r>
            <a:r>
              <a:rPr lang="zh-TW" altLang="en-US"/>
              <a:t>的電源</a:t>
            </a:r>
            <a:r>
              <a:rPr lang="zh-TW" altLang="en-US"/>
              <a:t>需求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請求資料物件 </a:t>
            </a:r>
            <a:r>
              <a:rPr lang="en-US" altLang="zh-TW"/>
              <a:t>(Request Data Object, RDO) </a:t>
            </a:r>
            <a:r>
              <a:rPr lang="zh-TW" altLang="en-US"/>
              <a:t>用於 </a:t>
            </a:r>
            <a:r>
              <a:rPr lang="en-US" altLang="zh-TW"/>
              <a:t>Sink </a:t>
            </a:r>
            <a:r>
              <a:rPr lang="zh-TW" altLang="en-US"/>
              <a:t>連接埠協商</a:t>
            </a:r>
            <a:r>
              <a:rPr lang="zh-TW" altLang="en-US"/>
              <a:t>契約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VDO (Vendor Defined Data Object) </a:t>
            </a:r>
            <a:r>
              <a:rPr lang="zh-TW" altLang="en-US"/>
              <a:t>用於傳達供應商特定</a:t>
            </a:r>
            <a:r>
              <a:rPr lang="zh-TW" altLang="en-US"/>
              <a:t>資訊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BIST Data Object (BDO) </a:t>
            </a:r>
            <a:r>
              <a:rPr lang="zh-TW" altLang="en-US"/>
              <a:t>用於 </a:t>
            </a:r>
            <a:r>
              <a:rPr lang="en-US" altLang="zh-TW"/>
              <a:t>PHY Layer </a:t>
            </a:r>
            <a:r>
              <a:rPr lang="zh-TW" altLang="en-US"/>
              <a:t>相容測試。</a:t>
            </a:r>
            <a:endParaRPr lang="en-US" altLang="zh-TW" smtClean="0"/>
          </a:p>
          <a:p>
            <a:pPr lvl="1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7" y="3628831"/>
            <a:ext cx="4738911" cy="32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Capabilities Message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7543"/>
          </a:xfrm>
        </p:spPr>
        <p:txBody>
          <a:bodyPr/>
          <a:lstStyle/>
          <a:p>
            <a:r>
              <a:rPr lang="zh-TW" altLang="en-US"/>
              <a:t>能力訊息（</a:t>
            </a:r>
            <a:r>
              <a:rPr lang="en-US" altLang="zh-TW"/>
              <a:t>Source_Capabilities Message </a:t>
            </a:r>
            <a:r>
              <a:rPr lang="zh-TW" altLang="en-US"/>
              <a:t>或 </a:t>
            </a:r>
            <a:r>
              <a:rPr lang="en-US" altLang="zh-TW"/>
              <a:t>Sink_Capabilities Message</a:t>
            </a:r>
            <a:r>
              <a:rPr lang="zh-TW" altLang="en-US"/>
              <a:t>）至少應包含一個 </a:t>
            </a:r>
            <a:r>
              <a:rPr lang="en-US" altLang="zh-TW"/>
              <a:t>vSafe5V </a:t>
            </a:r>
            <a:r>
              <a:rPr lang="zh-TW" altLang="en-US"/>
              <a:t>的 </a:t>
            </a:r>
            <a:r>
              <a:rPr lang="en-US" altLang="zh-TW"/>
              <a:t>Power Data </a:t>
            </a:r>
            <a:r>
              <a:rPr lang="en-US" altLang="zh-TW"/>
              <a:t>Object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能力訊息（</a:t>
            </a:r>
            <a:r>
              <a:rPr lang="en-US" altLang="zh-TW"/>
              <a:t>Capabilities Message</a:t>
            </a:r>
            <a:r>
              <a:rPr lang="zh-TW" altLang="en-US"/>
              <a:t>）也應包含傳送埠的資訊，其後最多包含 </a:t>
            </a:r>
            <a:r>
              <a:rPr lang="en-US" altLang="zh-TW"/>
              <a:t>6 </a:t>
            </a:r>
            <a:r>
              <a:rPr lang="zh-TW" altLang="en-US"/>
              <a:t>個額外的 </a:t>
            </a:r>
            <a:r>
              <a:rPr lang="en-US" altLang="zh-TW"/>
              <a:t>Power Data Objects</a:t>
            </a:r>
            <a:r>
              <a:rPr lang="zh-TW" altLang="en-US"/>
              <a:t>（電源資料物件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Capabilities Message </a:t>
            </a:r>
            <a:r>
              <a:rPr lang="zh-TW" altLang="en-US"/>
              <a:t>中的 </a:t>
            </a:r>
            <a:r>
              <a:rPr lang="en-US" altLang="zh-TW"/>
              <a:t>Power Data Objects </a:t>
            </a:r>
            <a:r>
              <a:rPr lang="zh-TW" altLang="en-US"/>
              <a:t>應以下列順序</a:t>
            </a:r>
            <a:r>
              <a:rPr lang="zh-TW" altLang="en-US"/>
              <a:t>傳送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/>
              <a:t> </a:t>
            </a:r>
            <a:r>
              <a:rPr lang="en-US" altLang="zh-TW"/>
              <a:t>vSafe5V </a:t>
            </a:r>
            <a:r>
              <a:rPr lang="zh-TW" altLang="en-US"/>
              <a:t>固定電源物件永遠是第</a:t>
            </a:r>
            <a:r>
              <a:rPr lang="zh-TW" altLang="en-US"/>
              <a:t>一個</a:t>
            </a:r>
            <a:r>
              <a:rPr lang="zh-TW" altLang="en-US" smtClean="0"/>
              <a:t>物件</a:t>
            </a:r>
            <a:endParaRPr lang="en-US" altLang="zh-TW" smtClean="0"/>
          </a:p>
          <a:p>
            <a:pPr lvl="1"/>
            <a:r>
              <a:rPr lang="zh-TW" altLang="en-US"/>
              <a:t>其餘的固定電源物件（若有）應依電壓順序傳送，由低到</a:t>
            </a:r>
            <a:r>
              <a:rPr lang="zh-TW" altLang="en-US"/>
              <a:t>高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電池供電物件（若有）應依最低電壓順序傳送，由低到</a:t>
            </a:r>
            <a:r>
              <a:rPr lang="zh-TW" altLang="en-US"/>
              <a:t>高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可變電源（非電池）物件（若有）應以最小電壓</a:t>
            </a:r>
            <a:r>
              <a:rPr lang="zh-TW" altLang="en-US"/>
              <a:t>順序</a:t>
            </a:r>
            <a:r>
              <a:rPr lang="zh-TW" altLang="en-US" smtClean="0"/>
              <a:t>傳送，由</a:t>
            </a:r>
            <a:r>
              <a:rPr lang="zh-TW" altLang="en-US"/>
              <a:t>低到</a:t>
            </a:r>
            <a:r>
              <a:rPr lang="zh-TW" altLang="en-US"/>
              <a:t>高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SPR </a:t>
            </a:r>
            <a:r>
              <a:rPr lang="zh-TW" altLang="en-US"/>
              <a:t>可調電壓供應物件（若有），應依最低電壓順序</a:t>
            </a:r>
            <a:r>
              <a:rPr lang="zh-TW" altLang="en-US"/>
              <a:t>傳送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PPS </a:t>
            </a:r>
            <a:r>
              <a:rPr lang="zh-TW" altLang="en-US" smtClean="0"/>
              <a:t>可程式</a:t>
            </a:r>
            <a:r>
              <a:rPr lang="zh-TW" altLang="en-US"/>
              <a:t>電源物件（若有）應依最大電壓順序由低到高傳送。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71" y="5266998"/>
            <a:ext cx="5816834" cy="15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Request Message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77543"/>
          </a:xfrm>
        </p:spPr>
        <p:txBody>
          <a:bodyPr/>
          <a:lstStyle/>
          <a:p>
            <a:r>
              <a:rPr lang="zh-TW" altLang="en-US"/>
              <a:t>請求訊息 </a:t>
            </a:r>
            <a:r>
              <a:rPr lang="en-US" altLang="zh-TW"/>
              <a:t>(Request Message) </a:t>
            </a:r>
            <a:r>
              <a:rPr lang="zh-TW" altLang="en-US"/>
              <a:t>應由 </a:t>
            </a:r>
            <a:r>
              <a:rPr lang="en-US" altLang="zh-TW"/>
              <a:t>Sink </a:t>
            </a:r>
            <a:r>
              <a:rPr lang="zh-TW" altLang="en-US"/>
              <a:t>傳送以請求電源，通常是在 </a:t>
            </a:r>
            <a:r>
              <a:rPr lang="en-US" altLang="zh-TW"/>
              <a:t>SPR </a:t>
            </a:r>
            <a:r>
              <a:rPr lang="zh-TW" altLang="en-US"/>
              <a:t>電源協商的</a:t>
            </a:r>
            <a:r>
              <a:rPr lang="zh-TW" altLang="en-US"/>
              <a:t>請求</a:t>
            </a:r>
            <a:r>
              <a:rPr lang="zh-TW" altLang="en-US" smtClean="0"/>
              <a:t>階段</a:t>
            </a:r>
            <a:endParaRPr lang="en-US" altLang="zh-TW" smtClean="0"/>
          </a:p>
          <a:p>
            <a:r>
              <a:rPr lang="en-US" altLang="zh-TW"/>
              <a:t>Request Data Object</a:t>
            </a:r>
            <a:r>
              <a:rPr lang="zh-TW" altLang="en-US"/>
              <a:t>（請求資料物件）應由提出電源請求的 </a:t>
            </a:r>
            <a:r>
              <a:rPr lang="en-US" altLang="zh-TW"/>
              <a:t>Sink </a:t>
            </a:r>
            <a:r>
              <a:rPr lang="zh-TW" altLang="en-US"/>
              <a:t>傳回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來源（</a:t>
            </a:r>
            <a:r>
              <a:rPr lang="en-US" altLang="zh-TW"/>
              <a:t>Source</a:t>
            </a:r>
            <a:r>
              <a:rPr lang="zh-TW" altLang="en-US"/>
              <a:t>）應以接受訊息（</a:t>
            </a:r>
            <a:r>
              <a:rPr lang="en-US" altLang="zh-TW"/>
              <a:t>Accept Message</a:t>
            </a:r>
            <a:r>
              <a:rPr lang="zh-TW" altLang="en-US"/>
              <a:t>）、等待訊息（</a:t>
            </a:r>
            <a:r>
              <a:rPr lang="en-US" altLang="zh-TW"/>
              <a:t>Wait Message</a:t>
            </a:r>
            <a:r>
              <a:rPr lang="zh-TW" altLang="en-US"/>
              <a:t>）或</a:t>
            </a:r>
            <a:r>
              <a:rPr lang="zh-TW" altLang="en-US"/>
              <a:t>拒絕</a:t>
            </a:r>
            <a:r>
              <a:rPr lang="zh-TW" altLang="en-US" smtClean="0"/>
              <a:t>訊息</a:t>
            </a:r>
            <a:endParaRPr lang="en-US" altLang="zh-TW" smtClean="0"/>
          </a:p>
          <a:p>
            <a:r>
              <a:rPr lang="zh-TW" altLang="en-US"/>
              <a:t>在 </a:t>
            </a:r>
            <a:r>
              <a:rPr lang="en-US" altLang="zh-TW"/>
              <a:t>EPR </a:t>
            </a:r>
            <a:r>
              <a:rPr lang="zh-TW" altLang="en-US"/>
              <a:t>模式下操作的來源，若接收到要求訊息，則應啟動硬重設。</a:t>
            </a:r>
          </a:p>
        </p:txBody>
      </p:sp>
    </p:spTree>
    <p:extLst>
      <p:ext uri="{BB962C8B-B14F-4D97-AF65-F5344CB8AC3E}">
        <p14:creationId xmlns:p14="http://schemas.microsoft.com/office/powerpoint/2010/main" val="40444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8140" cy="13208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Vendor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Defined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/>
              <a:t>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1392"/>
            <a:ext cx="9028140" cy="46794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n-ea"/>
              </a:rPr>
              <a:t>一個 </a:t>
            </a:r>
            <a:r>
              <a:rPr lang="en-US" altLang="zh-TW" sz="2000" dirty="0" err="1">
                <a:latin typeface="+mn-ea"/>
              </a:rPr>
              <a:t>Vendor_Defined</a:t>
            </a:r>
            <a:r>
              <a:rPr lang="en-US" altLang="zh-TW" sz="2000" dirty="0">
                <a:latin typeface="+mn-ea"/>
              </a:rPr>
              <a:t> Message </a:t>
            </a:r>
            <a:r>
              <a:rPr lang="zh-TW" altLang="en-US" sz="2000" dirty="0">
                <a:latin typeface="+mn-ea"/>
              </a:rPr>
              <a:t>應至少包含一個 </a:t>
            </a:r>
            <a:r>
              <a:rPr lang="en-US" altLang="zh-TW" sz="2000" dirty="0">
                <a:latin typeface="+mn-ea"/>
              </a:rPr>
              <a:t>Vendor Data Object</a:t>
            </a:r>
            <a:r>
              <a:rPr lang="zh-TW" altLang="en-US" sz="2000" dirty="0">
                <a:latin typeface="+mn-ea"/>
              </a:rPr>
              <a:t>（廠商資料物件），即 </a:t>
            </a:r>
            <a:r>
              <a:rPr lang="en-US" altLang="zh-TW" sz="2000" dirty="0">
                <a:latin typeface="+mn-ea"/>
              </a:rPr>
              <a:t>VDM Header</a:t>
            </a:r>
            <a:r>
              <a:rPr lang="zh-TW" altLang="en-US" sz="2000" dirty="0">
                <a:latin typeface="+mn-ea"/>
              </a:rPr>
              <a:t>（</a:t>
            </a:r>
            <a:r>
              <a:rPr lang="en-US" altLang="zh-TW" sz="2000" dirty="0">
                <a:latin typeface="+mn-ea"/>
              </a:rPr>
              <a:t>VDM </a:t>
            </a:r>
            <a:r>
              <a:rPr lang="zh-TW" altLang="en-US" sz="2000" dirty="0">
                <a:latin typeface="+mn-ea"/>
              </a:rPr>
              <a:t>標頭），最多可包含六個額外的 </a:t>
            </a:r>
            <a:r>
              <a:rPr lang="en-US" altLang="zh-TW" sz="2000" dirty="0">
                <a:latin typeface="+mn-ea"/>
              </a:rPr>
              <a:t>VDM Objects</a:t>
            </a:r>
            <a:r>
              <a:rPr lang="zh-TW" altLang="en-US" sz="2000" dirty="0">
                <a:latin typeface="+mn-ea"/>
              </a:rPr>
              <a:t>（</a:t>
            </a:r>
            <a:r>
              <a:rPr lang="en-US" altLang="zh-TW" sz="2000" dirty="0">
                <a:latin typeface="+mn-ea"/>
              </a:rPr>
              <a:t>VDM </a:t>
            </a:r>
            <a:r>
              <a:rPr lang="zh-TW" altLang="en-US" sz="2000" dirty="0">
                <a:latin typeface="+mn-ea"/>
              </a:rPr>
              <a:t>物件）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n-ea"/>
              </a:rPr>
              <a:t>所有 </a:t>
            </a:r>
            <a:r>
              <a:rPr lang="en-US" altLang="zh-TW" sz="2000" dirty="0" err="1">
                <a:latin typeface="+mn-ea"/>
              </a:rPr>
              <a:t>Vendor_Defined</a:t>
            </a:r>
            <a:r>
              <a:rPr lang="en-US" altLang="zh-TW" sz="2000" dirty="0">
                <a:latin typeface="+mn-ea"/>
              </a:rPr>
              <a:t> Message </a:t>
            </a:r>
            <a:r>
              <a:rPr lang="zh-TW" altLang="en-US" sz="2000" dirty="0">
                <a:latin typeface="+mn-ea"/>
              </a:rPr>
              <a:t>都必須在 </a:t>
            </a:r>
            <a:r>
              <a:rPr lang="en-US" altLang="zh-TW" sz="2000" dirty="0">
                <a:latin typeface="+mn-ea"/>
              </a:rPr>
              <a:t>VDM Header </a:t>
            </a:r>
            <a:r>
              <a:rPr lang="zh-TW" altLang="en-US" sz="2000" dirty="0">
                <a:latin typeface="+mn-ea"/>
              </a:rPr>
              <a:t>中包含 </a:t>
            </a:r>
            <a:r>
              <a:rPr lang="en-US" altLang="zh-TW" sz="2000" dirty="0">
                <a:latin typeface="+mn-ea"/>
              </a:rPr>
              <a:t>USB-IF </a:t>
            </a:r>
            <a:r>
              <a:rPr lang="zh-TW" altLang="en-US" sz="2000" dirty="0">
                <a:latin typeface="+mn-ea"/>
              </a:rPr>
              <a:t>所分配的有效 </a:t>
            </a:r>
            <a:r>
              <a:rPr lang="en-US" altLang="zh-TW" sz="2000" dirty="0">
                <a:latin typeface="+mn-ea"/>
              </a:rPr>
              <a:t>USB Standard </a:t>
            </a:r>
            <a:r>
              <a:rPr lang="zh-TW" altLang="en-US" sz="2000" dirty="0">
                <a:latin typeface="+mn-ea"/>
              </a:rPr>
              <a:t>或 </a:t>
            </a:r>
            <a:r>
              <a:rPr lang="en-US" altLang="zh-TW" sz="2000" dirty="0">
                <a:latin typeface="+mn-ea"/>
              </a:rPr>
              <a:t>Vendor ID (SVID)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n-ea"/>
              </a:rPr>
              <a:t>兩種類型</a:t>
            </a:r>
            <a:r>
              <a:rPr lang="zh-TW" altLang="en-US" sz="2000" dirty="0" smtClean="0">
                <a:latin typeface="+mn-ea"/>
              </a:rPr>
              <a:t>的</a:t>
            </a:r>
            <a:r>
              <a:rPr lang="en-US" altLang="zh-TW" sz="2000" dirty="0">
                <a:latin typeface="+mn-ea"/>
              </a:rPr>
              <a:t>Vendor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Defined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Message</a:t>
            </a:r>
            <a:r>
              <a:rPr lang="zh-TW" altLang="en-US" sz="2000" dirty="0" smtClean="0">
                <a:latin typeface="+mn-ea"/>
              </a:rPr>
              <a:t>：</a:t>
            </a:r>
            <a:endParaRPr lang="en-US" altLang="zh-TW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結構</a:t>
            </a:r>
            <a:r>
              <a:rPr lang="zh-TW" altLang="en-US" sz="2000" dirty="0">
                <a:latin typeface="+mn-ea"/>
              </a:rPr>
              <a:t>化 </a:t>
            </a:r>
            <a:r>
              <a:rPr lang="en-US" altLang="zh-TW" sz="2000" dirty="0">
                <a:latin typeface="+mn-ea"/>
              </a:rPr>
              <a:t>VDM </a:t>
            </a:r>
            <a:r>
              <a:rPr lang="zh-TW" altLang="en-US" sz="2000" dirty="0">
                <a:latin typeface="+mn-ea"/>
              </a:rPr>
              <a:t>：定義了一個可擴充的結構，設計用來支援 </a:t>
            </a:r>
            <a:r>
              <a:rPr lang="en-US" altLang="zh-TW" sz="2000" dirty="0">
                <a:latin typeface="+mn-ea"/>
              </a:rPr>
              <a:t>Modal Operation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非</a:t>
            </a:r>
            <a:r>
              <a:rPr lang="zh-TW" altLang="en-US" sz="2000" dirty="0">
                <a:latin typeface="+mn-ea"/>
              </a:rPr>
              <a:t>結構化 </a:t>
            </a:r>
            <a:r>
              <a:rPr lang="en-US" altLang="zh-TW" sz="2000" dirty="0" smtClean="0">
                <a:latin typeface="+mn-ea"/>
              </a:rPr>
              <a:t>VDM</a:t>
            </a:r>
            <a:r>
              <a:rPr lang="zh-TW" altLang="en-US" sz="2000" dirty="0">
                <a:latin typeface="+mn-ea"/>
              </a:rPr>
              <a:t> ：並未定義任何結構，且訊息可以廠商選擇的任何方式</a:t>
            </a:r>
            <a:r>
              <a:rPr lang="zh-TW" altLang="en-US" sz="2000">
                <a:latin typeface="+mn-ea"/>
              </a:rPr>
              <a:t>建立</a:t>
            </a:r>
            <a:r>
              <a:rPr lang="zh-TW" altLang="en-US" sz="2000" smtClean="0">
                <a:latin typeface="+mn-ea"/>
              </a:rPr>
              <a:t>。</a:t>
            </a:r>
            <a:endParaRPr lang="en-US" altLang="zh-TW" sz="2000" smtClean="0">
              <a:latin typeface="+mn-ea"/>
            </a:endParaRPr>
          </a:p>
          <a:p>
            <a:r>
              <a:rPr lang="zh-TW" altLang="en-US" sz="2200">
                <a:latin typeface="+mn-ea"/>
              </a:rPr>
              <a:t>當纜線插頭不支援結構化 </a:t>
            </a:r>
            <a:r>
              <a:rPr lang="en-US" altLang="zh-TW" sz="2200">
                <a:latin typeface="+mn-ea"/>
              </a:rPr>
              <a:t>VDM </a:t>
            </a:r>
            <a:r>
              <a:rPr lang="zh-TW" altLang="en-US" sz="2200">
                <a:latin typeface="+mn-ea"/>
              </a:rPr>
              <a:t>時，收到的任何結構化 </a:t>
            </a:r>
            <a:r>
              <a:rPr lang="en-US" altLang="zh-TW" sz="2200">
                <a:latin typeface="+mn-ea"/>
              </a:rPr>
              <a:t>VDM </a:t>
            </a:r>
            <a:r>
              <a:rPr lang="zh-TW" altLang="en-US" sz="2200">
                <a:latin typeface="+mn-ea"/>
              </a:rPr>
              <a:t>應被忽略</a:t>
            </a:r>
            <a:endParaRPr lang="zh-TW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676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7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支援 </a:t>
            </a:r>
            <a:r>
              <a:rPr lang="en-US" altLang="zh-TW"/>
              <a:t>USB Power Delivery </a:t>
            </a:r>
            <a:r>
              <a:rPr lang="zh-TW" altLang="en-US"/>
              <a:t>的裝置</a:t>
            </a:r>
          </a:p>
        </p:txBody>
      </p:sp>
      <p:sp>
        <p:nvSpPr>
          <p:cNvPr id="4" name="矩形 3"/>
          <p:cNvSpPr/>
          <p:nvPr/>
        </p:nvSpPr>
        <p:spPr>
          <a:xfrm>
            <a:off x="515963" y="1330235"/>
            <a:ext cx="4459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UFP 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匯入</a:t>
            </a:r>
            <a:r>
              <a:rPr lang="zh-TW" altLang="en-US"/>
              <a:t>電源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使用 </a:t>
            </a:r>
            <a:r>
              <a:rPr lang="zh-TW" altLang="en-US"/>
              <a:t>SOP 封包進行通訊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選擇使用 SOP* 封包進行通訊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選擇提供電源（雙角色電源裝置）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選擇透過 USB 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選擇支援替代模式。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515963" y="41488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/>
              <a:t>DFP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使用 </a:t>
            </a:r>
            <a:r>
              <a:rPr lang="zh-TW" altLang="en-US"/>
              <a:t>SOP 封包進行通訊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選擇使用 SOP* 封包進行通訊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 Sink 電源（雙角色電源裝置）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選擇透過 USB 進行通訊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選擇支援交替模式。</a:t>
            </a:r>
          </a:p>
        </p:txBody>
      </p:sp>
      <p:sp>
        <p:nvSpPr>
          <p:cNvPr id="7" name="矩形 6"/>
          <p:cNvSpPr/>
          <p:nvPr/>
        </p:nvSpPr>
        <p:spPr>
          <a:xfrm>
            <a:off x="5137039" y="1330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A Source that can </a:t>
            </a:r>
            <a:r>
              <a:rPr lang="en-US" altLang="zh-TW" smtClean="0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外部</a:t>
            </a:r>
            <a:r>
              <a:rPr lang="zh-TW" altLang="en-US"/>
              <a:t>供電源 (例如 AC 供電)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電源</a:t>
            </a:r>
            <a:r>
              <a:rPr lang="zh-TW" altLang="en-US"/>
              <a:t>儲存（例如：電池/電源銀行）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來自</a:t>
            </a:r>
            <a:r>
              <a:rPr lang="zh-TW" altLang="en-US"/>
              <a:t>另一個連接埠（例如：匯流排供電的 Hub）。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5137039" y="28531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A Sink that can </a:t>
            </a:r>
            <a:r>
              <a:rPr lang="en-US" altLang="zh-TW" smtClean="0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電源</a:t>
            </a:r>
            <a:r>
              <a:rPr lang="zh-TW" altLang="en-US"/>
              <a:t>儲存 </a:t>
            </a:r>
            <a:r>
              <a:rPr lang="en-US" altLang="zh-TW"/>
              <a:t>(</a:t>
            </a:r>
            <a:r>
              <a:rPr lang="zh-TW" altLang="en-US"/>
              <a:t>例如：電池</a:t>
            </a:r>
            <a:r>
              <a:rPr lang="en-US" altLang="zh-TW"/>
              <a:t>/</a:t>
            </a:r>
            <a:r>
              <a:rPr lang="zh-TW" altLang="en-US"/>
              <a:t>蓄電池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用於</a:t>
            </a:r>
            <a:r>
              <a:rPr lang="zh-TW" altLang="en-US"/>
              <a:t>為內部功能供電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用於</a:t>
            </a:r>
            <a:r>
              <a:rPr lang="zh-TW" altLang="en-US"/>
              <a:t>為連接其他裝置的裝置供電 </a:t>
            </a:r>
            <a:r>
              <a:rPr lang="en-US" altLang="zh-TW"/>
              <a:t>(</a:t>
            </a:r>
            <a:r>
              <a:rPr lang="zh-TW" altLang="en-US"/>
              <a:t>例如：匯流排供電的 </a:t>
            </a:r>
            <a:r>
              <a:rPr lang="en-US" altLang="zh-TW"/>
              <a:t>Hub)</a:t>
            </a:r>
            <a:r>
              <a:rPr lang="zh-TW" altLang="en-US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137039" y="4437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/>
              <a:t>VCONN </a:t>
            </a:r>
            <a:r>
              <a:rPr lang="zh-TW" altLang="en-US" smtClean="0"/>
              <a:t>來源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可以</a:t>
            </a:r>
            <a:r>
              <a:rPr lang="zh-TW" altLang="en-US"/>
              <a:t>是連接埠夥伴、</a:t>
            </a:r>
            <a:r>
              <a:rPr lang="en-US" altLang="zh-TW"/>
              <a:t>DFP/UFP </a:t>
            </a:r>
            <a:r>
              <a:rPr lang="zh-TW" altLang="en-US"/>
              <a:t>或 </a:t>
            </a:r>
            <a:r>
              <a:rPr lang="en-US" altLang="zh-TW"/>
              <a:t>Source/Sink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為</a:t>
            </a:r>
            <a:r>
              <a:rPr lang="zh-TW" altLang="en-US"/>
              <a:t>纜線插頭供電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為 </a:t>
            </a:r>
            <a:r>
              <a:rPr lang="en-US" altLang="zh-TW"/>
              <a:t>VPD</a:t>
            </a:r>
            <a:r>
              <a:rPr lang="zh-TW" altLang="en-US"/>
              <a:t>（</a:t>
            </a:r>
            <a:r>
              <a:rPr lang="en-US" altLang="zh-TW"/>
              <a:t>VCONN Powered Devices</a:t>
            </a:r>
            <a:r>
              <a:rPr lang="zh-TW" altLang="en-US"/>
              <a:t>）供電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在</a:t>
            </a:r>
            <a:r>
              <a:rPr lang="zh-TW" altLang="en-US"/>
              <a:t>任何時候都是唯一允許與 </a:t>
            </a:r>
            <a:r>
              <a:rPr lang="en-US" altLang="zh-TW"/>
              <a:t>Cable Plug </a:t>
            </a:r>
            <a:r>
              <a:rPr lang="zh-TW" altLang="en-US"/>
              <a:t>對話的連接埠。</a:t>
            </a:r>
          </a:p>
        </p:txBody>
      </p:sp>
    </p:spTree>
    <p:extLst>
      <p:ext uri="{BB962C8B-B14F-4D97-AF65-F5344CB8AC3E}">
        <p14:creationId xmlns:p14="http://schemas.microsoft.com/office/powerpoint/2010/main" val="5258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所有 </a:t>
            </a:r>
            <a:r>
              <a:rPr lang="en-US" altLang="zh-TW"/>
              <a:t>SOP* </a:t>
            </a:r>
            <a:r>
              <a:rPr lang="zh-TW" altLang="en-US"/>
              <a:t>通訊都是透過單一電線 </a:t>
            </a:r>
            <a:r>
              <a:rPr lang="en-US" altLang="zh-TW"/>
              <a:t>(CC) </a:t>
            </a:r>
            <a:r>
              <a:rPr lang="zh-TW" altLang="en-US"/>
              <a:t>進行，因此必須協調 </a:t>
            </a:r>
            <a:r>
              <a:rPr lang="en-US" altLang="zh-TW"/>
              <a:t>SOP* </a:t>
            </a:r>
            <a:r>
              <a:rPr lang="zh-TW" altLang="en-US"/>
              <a:t>通訊期間，以防止重要的通訊被阻斷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例如，在啟動時、 </a:t>
            </a:r>
            <a:r>
              <a:rPr lang="en-US" altLang="zh-TW"/>
              <a:t>Power Role </a:t>
            </a:r>
            <a:r>
              <a:rPr lang="en-US" altLang="zh-TW" smtClean="0"/>
              <a:t>Swap</a:t>
            </a:r>
            <a:r>
              <a:rPr lang="zh-TW" altLang="en-US"/>
              <a:t>或 </a:t>
            </a:r>
            <a:r>
              <a:rPr lang="en-US" altLang="zh-TW"/>
              <a:t>Fast Role </a:t>
            </a:r>
            <a:r>
              <a:rPr lang="en-US" altLang="zh-TW" smtClean="0"/>
              <a:t>Swap</a:t>
            </a:r>
            <a:r>
              <a:rPr lang="zh-TW" altLang="en-US"/>
              <a:t>，只有供應 </a:t>
            </a:r>
            <a:r>
              <a:rPr lang="en-US" altLang="zh-TW"/>
              <a:t>VCONN </a:t>
            </a:r>
            <a:r>
              <a:rPr lang="zh-TW" altLang="en-US"/>
              <a:t>的來源連接埠允許傳送封包至 </a:t>
            </a:r>
            <a:r>
              <a:rPr lang="en-US" altLang="zh-TW"/>
              <a:t>Cable </a:t>
            </a:r>
            <a:r>
              <a:rPr lang="en-US" altLang="zh-TW" smtClean="0"/>
              <a:t>Plug</a:t>
            </a:r>
            <a:r>
              <a:rPr lang="zh-TW" altLang="en-US"/>
              <a:t>並允許以 </a:t>
            </a:r>
            <a:r>
              <a:rPr lang="en-US" altLang="zh-TW"/>
              <a:t>GoodCRC </a:t>
            </a:r>
            <a:r>
              <a:rPr lang="zh-TW" altLang="en-US"/>
              <a:t>訊息回應來自 </a:t>
            </a:r>
            <a:r>
              <a:rPr lang="en-US" altLang="zh-TW"/>
              <a:t>Cable </a:t>
            </a:r>
            <a:r>
              <a:rPr lang="en-US" altLang="zh-TW" smtClean="0"/>
              <a:t>Plug</a:t>
            </a:r>
            <a:r>
              <a:rPr lang="zh-TW" altLang="en-US"/>
              <a:t>，以發現 </a:t>
            </a:r>
            <a:r>
              <a:rPr lang="en-US" altLang="zh-TW"/>
              <a:t>Cable Plug </a:t>
            </a:r>
            <a:r>
              <a:rPr lang="zh-TW" altLang="en-US"/>
              <a:t>的特性，在此階段中，與 </a:t>
            </a:r>
            <a:r>
              <a:rPr lang="en-US" altLang="zh-TW"/>
              <a:t>Cable Plug </a:t>
            </a:r>
            <a:r>
              <a:rPr lang="zh-TW" altLang="en-US"/>
              <a:t>的所有通訊都是由源端啟動和控制，以防止 </a:t>
            </a:r>
            <a:r>
              <a:rPr lang="en-US" altLang="zh-TW"/>
              <a:t>SOP </a:t>
            </a:r>
            <a:r>
              <a:rPr lang="zh-TW" altLang="en-US"/>
              <a:t>和 </a:t>
            </a:r>
            <a:r>
              <a:rPr lang="en-US" altLang="zh-TW"/>
              <a:t>SOP' </a:t>
            </a:r>
            <a:r>
              <a:rPr lang="zh-TW" altLang="en-US"/>
              <a:t>封包之間發生衝突。</a:t>
            </a:r>
            <a:r>
              <a:rPr lang="en-US" altLang="zh-TW"/>
              <a:t>Sink </a:t>
            </a:r>
            <a:r>
              <a:rPr lang="zh-TW" altLang="en-US"/>
              <a:t>不與 </a:t>
            </a:r>
            <a:r>
              <a:rPr lang="en-US" altLang="zh-TW"/>
              <a:t>Cable Plug </a:t>
            </a:r>
            <a:r>
              <a:rPr lang="zh-TW" altLang="en-US"/>
              <a:t>通訊，並丟棄收到的任何 </a:t>
            </a:r>
            <a:r>
              <a:rPr lang="en-US" altLang="zh-TW"/>
              <a:t>SOP' </a:t>
            </a:r>
            <a:r>
              <a:rPr lang="zh-TW" altLang="en-US"/>
              <a:t>封包。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7440"/>
            <a:ext cx="9785088" cy="32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初始的 </a:t>
            </a:r>
            <a:r>
              <a:rPr lang="en-US" altLang="zh-TW"/>
              <a:t>Explicit Contract</a:t>
            </a:r>
            <a:r>
              <a:rPr lang="zh-TW" altLang="en-US"/>
              <a:t>（顯式合約），也就是 </a:t>
            </a:r>
            <a:r>
              <a:rPr lang="en-US" altLang="zh-TW"/>
              <a:t>Default</a:t>
            </a:r>
            <a:r>
              <a:rPr lang="zh-TW" altLang="en-US"/>
              <a:t>（預設）或 </a:t>
            </a:r>
            <a:r>
              <a:rPr lang="en-US" altLang="zh-TW"/>
              <a:t>Implicit Contract</a:t>
            </a:r>
            <a:r>
              <a:rPr lang="zh-TW" altLang="en-US"/>
              <a:t>（隱式合約）之後的第一個合約，總是 </a:t>
            </a:r>
            <a:r>
              <a:rPr lang="en-US" altLang="zh-TW"/>
              <a:t>SPR </a:t>
            </a:r>
            <a:r>
              <a:rPr lang="zh-TW" altLang="en-US"/>
              <a:t>合約。擴展功率範圍 </a:t>
            </a:r>
            <a:r>
              <a:rPr lang="en-US" altLang="zh-TW"/>
              <a:t>(EPR)</a:t>
            </a:r>
            <a:r>
              <a:rPr lang="zh-TW" altLang="en-US"/>
              <a:t>，允許</a:t>
            </a:r>
            <a:r>
              <a:rPr lang="zh-TW" altLang="en-US" smtClean="0"/>
              <a:t>來源</a:t>
            </a:r>
            <a:r>
              <a:rPr lang="zh-TW" altLang="en-US"/>
              <a:t>可</a:t>
            </a:r>
            <a:r>
              <a:rPr lang="zh-TW" altLang="en-US" smtClean="0"/>
              <a:t>提供</a:t>
            </a:r>
            <a:r>
              <a:rPr lang="zh-TW" altLang="en-US"/>
              <a:t>高達 </a:t>
            </a:r>
            <a:r>
              <a:rPr lang="en-US" altLang="zh-TW"/>
              <a:t>240W </a:t>
            </a:r>
            <a:r>
              <a:rPr lang="zh-TW" altLang="en-US"/>
              <a:t>的功率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同時支援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角色的連接埠稱為 </a:t>
            </a:r>
            <a:r>
              <a:rPr lang="en-US" altLang="zh-TW"/>
              <a:t>Dual-Role Power Port (DRP)</a:t>
            </a:r>
            <a:r>
              <a:rPr lang="zh-TW" altLang="en-US"/>
              <a:t>。同時支援 </a:t>
            </a:r>
            <a:r>
              <a:rPr lang="en-US" altLang="zh-TW"/>
              <a:t>DFP </a:t>
            </a:r>
            <a:r>
              <a:rPr lang="zh-TW" altLang="en-US"/>
              <a:t>和 </a:t>
            </a:r>
            <a:r>
              <a:rPr lang="en-US" altLang="zh-TW"/>
              <a:t>UFP </a:t>
            </a:r>
            <a:r>
              <a:rPr lang="zh-TW" altLang="en-US"/>
              <a:t>角色的連接埠稱為 </a:t>
            </a:r>
            <a:r>
              <a:rPr lang="en-US" altLang="zh-TW"/>
              <a:t>Dual-Role Data Port (DRD)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2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9152467" cy="5230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At Attach(</a:t>
            </a:r>
            <a:r>
              <a:rPr lang="zh-TW" altLang="en-US"/>
              <a:t>無 </a:t>
            </a:r>
            <a:r>
              <a:rPr lang="en-US" altLang="zh-TW"/>
              <a:t>PD Connection </a:t>
            </a:r>
            <a:r>
              <a:rPr lang="zh-TW" altLang="en-US"/>
              <a:t>或 </a:t>
            </a:r>
            <a:r>
              <a:rPr lang="en-US" altLang="zh-TW"/>
              <a:t>Contract)</a:t>
            </a:r>
          </a:p>
          <a:p>
            <a:r>
              <a:rPr lang="zh-TW" altLang="en-US"/>
              <a:t>對於只有 </a:t>
            </a:r>
            <a:r>
              <a:rPr lang="en-US" altLang="zh-TW"/>
              <a:t>Source </a:t>
            </a:r>
            <a:r>
              <a:rPr lang="zh-TW" altLang="en-US"/>
              <a:t>的連接埠，</a:t>
            </a:r>
            <a:r>
              <a:rPr lang="en-US" altLang="zh-TW"/>
              <a:t>Source </a:t>
            </a:r>
            <a:r>
              <a:rPr lang="zh-TW" altLang="en-US"/>
              <a:t>會偵測 </a:t>
            </a:r>
            <a:r>
              <a:rPr lang="en-US" altLang="zh-TW"/>
              <a:t>Sink Attachment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對於在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操作之間切換的 </a:t>
            </a:r>
            <a:r>
              <a:rPr lang="en-US" altLang="zh-TW"/>
              <a:t>DRP</a:t>
            </a:r>
            <a:r>
              <a:rPr lang="zh-TW" altLang="en-US"/>
              <a:t>，埠會在 </a:t>
            </a:r>
            <a:r>
              <a:rPr lang="en-US" altLang="zh-TW"/>
              <a:t>Sink </a:t>
            </a:r>
            <a:r>
              <a:rPr lang="zh-TW" altLang="en-US"/>
              <a:t>附加時成為 </a:t>
            </a:r>
            <a:r>
              <a:rPr lang="en-US" altLang="zh-TW"/>
              <a:t>Source </a:t>
            </a:r>
            <a:r>
              <a:rPr lang="zh-TW" altLang="en-US"/>
              <a:t>埠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The Source then supplies </a:t>
            </a:r>
            <a:r>
              <a:rPr lang="en-US" altLang="zh-TW" smtClean="0"/>
              <a:t>vSafe5V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0" indent="0">
              <a:buNone/>
            </a:pPr>
            <a:endParaRPr lang="zh-TW" altLang="en-US" smtClean="0"/>
          </a:p>
          <a:p>
            <a:pPr marL="0" indent="0">
              <a:buNone/>
            </a:pPr>
            <a:r>
              <a:rPr lang="zh-TW" altLang="en-US" smtClean="0"/>
              <a:t>在 </a:t>
            </a:r>
            <a:r>
              <a:rPr lang="en-US" altLang="zh-TW" smtClean="0"/>
              <a:t>PD Connection </a:t>
            </a:r>
            <a:r>
              <a:rPr lang="zh-TW" altLang="en-US" smtClean="0"/>
              <a:t>之前 </a:t>
            </a:r>
            <a:r>
              <a:rPr lang="en-US" altLang="zh-TW" smtClean="0"/>
              <a:t>(</a:t>
            </a:r>
            <a:r>
              <a:rPr lang="zh-TW" altLang="en-US" smtClean="0"/>
              <a:t>沒有 </a:t>
            </a:r>
            <a:r>
              <a:rPr lang="en-US" altLang="zh-TW" smtClean="0"/>
              <a:t>PD Connection </a:t>
            </a:r>
            <a:r>
              <a:rPr lang="zh-TW" altLang="en-US" smtClean="0"/>
              <a:t>或 </a:t>
            </a:r>
            <a:r>
              <a:rPr lang="en-US" altLang="zh-TW" smtClean="0"/>
              <a:t>PD Contract)</a:t>
            </a:r>
          </a:p>
          <a:p>
            <a:r>
              <a:rPr lang="zh-TW" altLang="en-US" smtClean="0"/>
              <a:t>在傳送 </a:t>
            </a:r>
            <a:r>
              <a:rPr lang="en-US" altLang="zh-TW" smtClean="0"/>
              <a:t>Source_Capabilities </a:t>
            </a:r>
            <a:r>
              <a:rPr lang="zh-TW" altLang="en-US" smtClean="0"/>
              <a:t>訊息之前，</a:t>
            </a:r>
            <a:r>
              <a:rPr lang="en-US" altLang="zh-TW" smtClean="0"/>
              <a:t>Source </a:t>
            </a:r>
            <a:r>
              <a:rPr lang="zh-TW" altLang="en-US" smtClean="0"/>
              <a:t>可以偵測所連接的佈線類型，並依據 </a:t>
            </a:r>
            <a:r>
              <a:rPr lang="en-US" altLang="zh-TW" smtClean="0"/>
              <a:t>PD Connection </a:t>
            </a:r>
            <a:r>
              <a:rPr lang="zh-TW" altLang="en-US" smtClean="0"/>
              <a:t>或 </a:t>
            </a:r>
            <a:r>
              <a:rPr lang="en-US" altLang="zh-TW" smtClean="0"/>
              <a:t>PD Contract </a:t>
            </a:r>
            <a:r>
              <a:rPr lang="zh-TW" altLang="en-US" smtClean="0"/>
              <a:t>來改變其 </a:t>
            </a:r>
            <a:r>
              <a:rPr lang="en-US" altLang="zh-TW" smtClean="0"/>
              <a:t>Advertised capabilities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USB Type-C® </a:t>
            </a:r>
            <a:r>
              <a:rPr lang="zh-TW" altLang="en-US" smtClean="0"/>
              <a:t>纜線的預設能力為 </a:t>
            </a:r>
            <a:r>
              <a:rPr lang="en-US" altLang="zh-TW" smtClean="0"/>
              <a:t>3A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 smtClean="0"/>
              <a:t>來源可嘗試使用 </a:t>
            </a:r>
            <a:r>
              <a:rPr lang="en-US" altLang="zh-TW" smtClean="0"/>
              <a:t>SOP' </a:t>
            </a:r>
            <a:r>
              <a:rPr lang="zh-TW" altLang="en-US" smtClean="0"/>
              <a:t>封包與其中一個纜線插頭通訊。如果纜線插頭回應，則進行通訊以發現纜線的能力（例如 </a:t>
            </a:r>
            <a:r>
              <a:rPr lang="en-US" altLang="zh-TW" smtClean="0"/>
              <a:t>5A </a:t>
            </a:r>
            <a:r>
              <a:rPr lang="zh-TW" altLang="en-US" smtClean="0"/>
              <a:t>能力）。</a:t>
            </a:r>
            <a:endParaRPr lang="en-US" altLang="zh-TW" smtClean="0"/>
          </a:p>
          <a:p>
            <a:r>
              <a:rPr lang="zh-TW" altLang="en-US" smtClean="0"/>
              <a:t>訊號來源 </a:t>
            </a:r>
            <a:r>
              <a:rPr lang="en-US" altLang="zh-TW" smtClean="0"/>
              <a:t>(Source) </a:t>
            </a:r>
            <a:r>
              <a:rPr lang="zh-TW" altLang="en-US" smtClean="0"/>
              <a:t>會定期透過傳送 </a:t>
            </a:r>
            <a:r>
              <a:rPr lang="en-US" altLang="zh-TW" smtClean="0"/>
              <a:t>Source_Capabilities </a:t>
            </a:r>
            <a:r>
              <a:rPr lang="zh-TW" altLang="en-US" smtClean="0"/>
              <a:t>訊息來宣導其能力。</a:t>
            </a:r>
            <a:r>
              <a:rPr lang="en-US" altLang="zh-TW" smtClean="0"/>
              <a:t>tTypeCSendSourceCap.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6735</TotalTime>
  <Words>5991</Words>
  <Application>Microsoft Office PowerPoint</Application>
  <PresentationFormat>寬螢幕</PresentationFormat>
  <Paragraphs>369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微軟正黑體</vt:lpstr>
      <vt:lpstr>Arial</vt:lpstr>
      <vt:lpstr>Trebuchet MS</vt:lpstr>
      <vt:lpstr>Wingdings</vt:lpstr>
      <vt:lpstr>Wingdings 3</vt:lpstr>
      <vt:lpstr>多面向</vt:lpstr>
      <vt:lpstr>USB PD協議</vt:lpstr>
      <vt:lpstr>CH2</vt:lpstr>
      <vt:lpstr>USB Power Delivery (PD) </vt:lpstr>
      <vt:lpstr>電源供應器運作契約</vt:lpstr>
      <vt:lpstr>電源傳輸的其他用途</vt:lpstr>
      <vt:lpstr>支援 USB Power Delivery 的裝置</vt:lpstr>
      <vt:lpstr>SOP</vt:lpstr>
      <vt:lpstr>SOP</vt:lpstr>
      <vt:lpstr>Source</vt:lpstr>
      <vt:lpstr>Source</vt:lpstr>
      <vt:lpstr>Source</vt:lpstr>
      <vt:lpstr>Source</vt:lpstr>
      <vt:lpstr>Source</vt:lpstr>
      <vt:lpstr>Source</vt:lpstr>
      <vt:lpstr>Sink</vt:lpstr>
      <vt:lpstr>Sink</vt:lpstr>
      <vt:lpstr>Sink</vt:lpstr>
      <vt:lpstr>Sink</vt:lpstr>
      <vt:lpstr>Sink</vt:lpstr>
      <vt:lpstr>Sink</vt:lpstr>
      <vt:lpstr>Sink</vt:lpstr>
      <vt:lpstr>Sink</vt:lpstr>
      <vt:lpstr>Sink</vt:lpstr>
      <vt:lpstr>cable</vt:lpstr>
      <vt:lpstr>通訊層</vt:lpstr>
      <vt:lpstr>通訊層</vt:lpstr>
      <vt:lpstr>Policy</vt:lpstr>
      <vt:lpstr>Device Policy Manager</vt:lpstr>
      <vt:lpstr>Policy Engine</vt:lpstr>
      <vt:lpstr>Protocol Layer</vt:lpstr>
      <vt:lpstr>PHY Layer</vt:lpstr>
      <vt:lpstr>電源管理</vt:lpstr>
      <vt:lpstr>USB-C Port Control</vt:lpstr>
      <vt:lpstr>EPR</vt:lpstr>
      <vt:lpstr>Fixed Voltage Charging Models</vt:lpstr>
      <vt:lpstr>Programmable Power Supply</vt:lpstr>
      <vt:lpstr>Adjustable Voltage Supply(AVS)</vt:lpstr>
      <vt:lpstr>Physical Layer</vt:lpstr>
      <vt:lpstr>Physical Layer-Symbol Encoding</vt:lpstr>
      <vt:lpstr>Physical Layer-Packet Format</vt:lpstr>
      <vt:lpstr>Physical Layer-Packet Format</vt:lpstr>
      <vt:lpstr>Physical Layer-CRC</vt:lpstr>
      <vt:lpstr>Physical Layer-BMC</vt:lpstr>
      <vt:lpstr>Physical Layer-Fast Role Swap Transmission</vt:lpstr>
      <vt:lpstr>Protocol Layer</vt:lpstr>
      <vt:lpstr>Protocol Layer-Messages</vt:lpstr>
      <vt:lpstr>Protocol Layer-Message Construction</vt:lpstr>
      <vt:lpstr>PowerPoint 簡報</vt:lpstr>
      <vt:lpstr>Protocol-Message Header</vt:lpstr>
      <vt:lpstr>Protocol-Extended Message Header</vt:lpstr>
      <vt:lpstr>Control Message </vt:lpstr>
      <vt:lpstr>Control Message-DR_Swap Message </vt:lpstr>
      <vt:lpstr>Control Message-PR_Swap Message</vt:lpstr>
      <vt:lpstr>Data Message</vt:lpstr>
      <vt:lpstr>Capabilities Message</vt:lpstr>
      <vt:lpstr>Request Message</vt:lpstr>
      <vt:lpstr>Vendor Defined Message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PD協議</dc:title>
  <dc:creator>sunix</dc:creator>
  <cp:lastModifiedBy>sunix</cp:lastModifiedBy>
  <cp:revision>67</cp:revision>
  <dcterms:created xsi:type="dcterms:W3CDTF">2024-09-06T09:07:47Z</dcterms:created>
  <dcterms:modified xsi:type="dcterms:W3CDTF">2024-09-11T01:27:44Z</dcterms:modified>
</cp:coreProperties>
</file>