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4" r:id="rId3"/>
    <p:sldId id="307" r:id="rId4"/>
    <p:sldId id="308" r:id="rId5"/>
    <p:sldId id="305" r:id="rId6"/>
    <p:sldId id="306" r:id="rId7"/>
    <p:sldId id="295" r:id="rId8"/>
    <p:sldId id="258" r:id="rId9"/>
    <p:sldId id="257" r:id="rId10"/>
    <p:sldId id="260" r:id="rId11"/>
    <p:sldId id="261" r:id="rId12"/>
    <p:sldId id="262" r:id="rId13"/>
    <p:sldId id="259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1" r:id="rId22"/>
    <p:sldId id="270" r:id="rId23"/>
    <p:sldId id="272" r:id="rId24"/>
    <p:sldId id="273" r:id="rId25"/>
    <p:sldId id="274" r:id="rId26"/>
    <p:sldId id="275" r:id="rId27"/>
    <p:sldId id="277" r:id="rId28"/>
    <p:sldId id="278" r:id="rId29"/>
    <p:sldId id="279" r:id="rId30"/>
    <p:sldId id="281" r:id="rId31"/>
    <p:sldId id="282" r:id="rId32"/>
    <p:sldId id="283" r:id="rId33"/>
    <p:sldId id="284" r:id="rId34"/>
    <p:sldId id="291" r:id="rId35"/>
    <p:sldId id="292" r:id="rId36"/>
    <p:sldId id="285" r:id="rId37"/>
    <p:sldId id="287" r:id="rId38"/>
    <p:sldId id="288" r:id="rId39"/>
    <p:sldId id="289" r:id="rId40"/>
    <p:sldId id="290" r:id="rId41"/>
    <p:sldId id="293" r:id="rId42"/>
    <p:sldId id="310" r:id="rId43"/>
    <p:sldId id="311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5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2386F3-599E-4CFC-85B2-5E90E015F15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AEEFFD7-61B8-441D-B228-46063220CC4F}">
      <dgm:prSet phldrT="[文字]"/>
      <dgm:spPr/>
      <dgm:t>
        <a:bodyPr/>
        <a:lstStyle/>
        <a:p>
          <a:r>
            <a:rPr lang="en-US" altLang="zh-TW"/>
            <a:t>Attach</a:t>
          </a:r>
          <a:endParaRPr lang="zh-TW" altLang="en-US"/>
        </a:p>
      </dgm:t>
    </dgm:pt>
    <dgm:pt modelId="{70751E4A-610F-41BC-8B66-05C837F78BA2}" type="parTrans" cxnId="{1B84A9EA-CB18-4927-B583-6716069A56F9}">
      <dgm:prSet/>
      <dgm:spPr/>
      <dgm:t>
        <a:bodyPr/>
        <a:lstStyle/>
        <a:p>
          <a:endParaRPr lang="zh-TW" altLang="en-US"/>
        </a:p>
      </dgm:t>
    </dgm:pt>
    <dgm:pt modelId="{57D42A05-3D1D-4840-AE18-8C1F7445A3CA}" type="sibTrans" cxnId="{1B84A9EA-CB18-4927-B583-6716069A56F9}">
      <dgm:prSet/>
      <dgm:spPr/>
      <dgm:t>
        <a:bodyPr/>
        <a:lstStyle/>
        <a:p>
          <a:endParaRPr lang="zh-TW" altLang="en-US"/>
        </a:p>
      </dgm:t>
    </dgm:pt>
    <dgm:pt modelId="{01B5661B-6A1F-42E3-9DFD-C21AAC73ECB8}">
      <dgm:prSet phldrT="[文字]"/>
      <dgm:spPr/>
      <dgm:t>
        <a:bodyPr/>
        <a:lstStyle/>
        <a:p>
          <a:r>
            <a:rPr lang="en-US" altLang="zh-TW"/>
            <a:t>PD Connection </a:t>
          </a:r>
          <a:r>
            <a:rPr lang="zh-TW" altLang="en-US"/>
            <a:t>之前 </a:t>
          </a:r>
        </a:p>
      </dgm:t>
    </dgm:pt>
    <dgm:pt modelId="{327DDE5F-A429-4AD5-8D19-0630B65A0D90}" type="parTrans" cxnId="{5078F4BA-B9F3-4C60-BD37-535CCB7D1BDE}">
      <dgm:prSet/>
      <dgm:spPr/>
      <dgm:t>
        <a:bodyPr/>
        <a:lstStyle/>
        <a:p>
          <a:endParaRPr lang="zh-TW" altLang="en-US"/>
        </a:p>
      </dgm:t>
    </dgm:pt>
    <dgm:pt modelId="{F3A94A90-C479-41D1-A819-50A54525C992}" type="sibTrans" cxnId="{5078F4BA-B9F3-4C60-BD37-535CCB7D1BDE}">
      <dgm:prSet/>
      <dgm:spPr/>
      <dgm:t>
        <a:bodyPr/>
        <a:lstStyle/>
        <a:p>
          <a:endParaRPr lang="zh-TW" altLang="en-US"/>
        </a:p>
      </dgm:t>
    </dgm:pt>
    <dgm:pt modelId="{36F4E707-603F-4E8A-8E65-F919298C5FDA}">
      <dgm:prSet phldrT="[文字]"/>
      <dgm:spPr/>
      <dgm:t>
        <a:bodyPr/>
        <a:lstStyle/>
        <a:p>
          <a:r>
            <a:rPr lang="zh-TW" altLang="en-US"/>
            <a:t>建立 </a:t>
          </a:r>
          <a:r>
            <a:rPr lang="en-US" altLang="zh-TW"/>
            <a:t>PD </a:t>
          </a:r>
          <a:r>
            <a:rPr lang="zh-TW" altLang="en-US"/>
            <a:t>連線</a:t>
          </a:r>
        </a:p>
      </dgm:t>
    </dgm:pt>
    <dgm:pt modelId="{4962EC5C-C1C3-4DBD-9ABE-9EA04B051915}" type="parTrans" cxnId="{7DB84279-94B4-4FC6-9120-C6546BB58BF4}">
      <dgm:prSet/>
      <dgm:spPr/>
      <dgm:t>
        <a:bodyPr/>
        <a:lstStyle/>
        <a:p>
          <a:endParaRPr lang="zh-TW" altLang="en-US"/>
        </a:p>
      </dgm:t>
    </dgm:pt>
    <dgm:pt modelId="{5145001D-1B8E-4192-98C9-441C5385E7E2}" type="sibTrans" cxnId="{7DB84279-94B4-4FC6-9120-C6546BB58BF4}">
      <dgm:prSet/>
      <dgm:spPr/>
      <dgm:t>
        <a:bodyPr/>
        <a:lstStyle/>
        <a:p>
          <a:endParaRPr lang="zh-TW" altLang="en-US"/>
        </a:p>
      </dgm:t>
    </dgm:pt>
    <dgm:pt modelId="{CACE7987-209D-4EAD-9237-B51F9EF42792}">
      <dgm:prSet/>
      <dgm:spPr/>
      <dgm:t>
        <a:bodyPr/>
        <a:lstStyle/>
        <a:p>
          <a:r>
            <a:rPr lang="zh-TW" altLang="en-US"/>
            <a:t>在</a:t>
          </a:r>
          <a:r>
            <a:rPr lang="en-US" altLang="zh-TW"/>
            <a:t>Attach </a:t>
          </a:r>
          <a:r>
            <a:rPr lang="zh-TW" altLang="en-US"/>
            <a:t>、硬重設或隱式契約後建立初始顯式契約。</a:t>
          </a:r>
        </a:p>
      </dgm:t>
    </dgm:pt>
    <dgm:pt modelId="{67AE4C21-F57A-4C2D-808C-C6FA4A54B764}" type="parTrans" cxnId="{2F27A473-0438-43CB-A9BF-25004682811E}">
      <dgm:prSet/>
      <dgm:spPr/>
      <dgm:t>
        <a:bodyPr/>
        <a:lstStyle/>
        <a:p>
          <a:endParaRPr lang="zh-TW" altLang="en-US"/>
        </a:p>
      </dgm:t>
    </dgm:pt>
    <dgm:pt modelId="{CF2B4035-CEB5-4EB0-832C-8F0310B2CA77}" type="sibTrans" cxnId="{2F27A473-0438-43CB-A9BF-25004682811E}">
      <dgm:prSet/>
      <dgm:spPr/>
      <dgm:t>
        <a:bodyPr/>
        <a:lstStyle/>
        <a:p>
          <a:endParaRPr lang="zh-TW" altLang="en-US"/>
        </a:p>
      </dgm:t>
    </dgm:pt>
    <dgm:pt modelId="{CAD768AC-4038-4F4D-A47E-FDD9E06B3FBA}">
      <dgm:prSet/>
      <dgm:spPr/>
      <dgm:t>
        <a:bodyPr/>
        <a:lstStyle/>
        <a:p>
          <a:r>
            <a:rPr lang="zh-TW" altLang="en-US"/>
            <a:t>處於顯性契約 </a:t>
          </a:r>
        </a:p>
      </dgm:t>
    </dgm:pt>
    <dgm:pt modelId="{07F72367-1549-43F4-87C8-F19873F18B8D}" type="parTrans" cxnId="{6242402C-FF1D-4369-ADD8-3A0041272370}">
      <dgm:prSet/>
      <dgm:spPr/>
      <dgm:t>
        <a:bodyPr/>
        <a:lstStyle/>
        <a:p>
          <a:endParaRPr lang="zh-TW" altLang="en-US"/>
        </a:p>
      </dgm:t>
    </dgm:pt>
    <dgm:pt modelId="{C2A2D67E-27D7-4A2F-AB38-7E11342DD55D}" type="sibTrans" cxnId="{6242402C-FF1D-4369-ADD8-3A0041272370}">
      <dgm:prSet/>
      <dgm:spPr/>
      <dgm:t>
        <a:bodyPr/>
        <a:lstStyle/>
        <a:p>
          <a:endParaRPr lang="zh-TW" altLang="en-US"/>
        </a:p>
      </dgm:t>
    </dgm:pt>
    <dgm:pt modelId="{5726FCA5-92D4-4DE6-8864-F4CAFD8BCA95}">
      <dgm:prSet/>
      <dgm:spPr/>
      <dgm:t>
        <a:bodyPr/>
        <a:lstStyle/>
        <a:p>
          <a:r>
            <a:rPr lang="zh-TW" altLang="en-US"/>
            <a:t>分離或通訊失敗</a:t>
          </a:r>
        </a:p>
      </dgm:t>
    </dgm:pt>
    <dgm:pt modelId="{84DD7567-8FBF-4AEC-85C1-A39306A8CA7A}" type="parTrans" cxnId="{D28A9359-3E4D-4918-86A9-B9F65A9B657A}">
      <dgm:prSet/>
      <dgm:spPr/>
      <dgm:t>
        <a:bodyPr/>
        <a:lstStyle/>
        <a:p>
          <a:endParaRPr lang="zh-TW" altLang="en-US"/>
        </a:p>
      </dgm:t>
    </dgm:pt>
    <dgm:pt modelId="{BEF00C33-CBB4-4EA0-A1F0-64925480837E}" type="sibTrans" cxnId="{D28A9359-3E4D-4918-86A9-B9F65A9B657A}">
      <dgm:prSet/>
      <dgm:spPr/>
      <dgm:t>
        <a:bodyPr/>
        <a:lstStyle/>
        <a:p>
          <a:endParaRPr lang="zh-TW" altLang="en-US"/>
        </a:p>
      </dgm:t>
    </dgm:pt>
    <dgm:pt modelId="{46F85EFE-2900-4055-9580-2E24DCF2AA20}" type="pres">
      <dgm:prSet presAssocID="{702386F3-599E-4CFC-85B2-5E90E015F15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1991E2B-B80F-4415-8DBD-D126D9B1355B}" type="pres">
      <dgm:prSet presAssocID="{AAEEFFD7-61B8-441D-B228-46063220CC4F}" presName="node" presStyleLbl="node1" presStyleIdx="0" presStyleCnt="6" custScaleX="1775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A7E4F00-978D-4736-8DB8-04D9E995EC1D}" type="pres">
      <dgm:prSet presAssocID="{57D42A05-3D1D-4840-AE18-8C1F7445A3CA}" presName="sibTrans" presStyleLbl="sibTrans2D1" presStyleIdx="0" presStyleCnt="5"/>
      <dgm:spPr/>
      <dgm:t>
        <a:bodyPr/>
        <a:lstStyle/>
        <a:p>
          <a:endParaRPr lang="zh-TW" altLang="en-US"/>
        </a:p>
      </dgm:t>
    </dgm:pt>
    <dgm:pt modelId="{45396331-36D2-4AB4-A3F9-5E89D57D512B}" type="pres">
      <dgm:prSet presAssocID="{57D42A05-3D1D-4840-AE18-8C1F7445A3CA}" presName="connectorText" presStyleLbl="sibTrans2D1" presStyleIdx="0" presStyleCnt="5"/>
      <dgm:spPr/>
      <dgm:t>
        <a:bodyPr/>
        <a:lstStyle/>
        <a:p>
          <a:endParaRPr lang="zh-TW" altLang="en-US"/>
        </a:p>
      </dgm:t>
    </dgm:pt>
    <dgm:pt modelId="{CEC5FC57-890B-442C-96DF-E17916A0C220}" type="pres">
      <dgm:prSet presAssocID="{01B5661B-6A1F-42E3-9DFD-C21AAC73ECB8}" presName="node" presStyleLbl="node1" presStyleIdx="1" presStyleCnt="6" custScaleX="1775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2FD7B1-EBA0-494A-9C63-5927493284C4}" type="pres">
      <dgm:prSet presAssocID="{F3A94A90-C479-41D1-A819-50A54525C992}" presName="sibTrans" presStyleLbl="sibTrans2D1" presStyleIdx="1" presStyleCnt="5"/>
      <dgm:spPr/>
      <dgm:t>
        <a:bodyPr/>
        <a:lstStyle/>
        <a:p>
          <a:endParaRPr lang="zh-TW" altLang="en-US"/>
        </a:p>
      </dgm:t>
    </dgm:pt>
    <dgm:pt modelId="{F0F6792E-BFB0-465E-8656-FA4B12F75F6F}" type="pres">
      <dgm:prSet presAssocID="{F3A94A90-C479-41D1-A819-50A54525C992}" presName="connectorText" presStyleLbl="sibTrans2D1" presStyleIdx="1" presStyleCnt="5"/>
      <dgm:spPr/>
      <dgm:t>
        <a:bodyPr/>
        <a:lstStyle/>
        <a:p>
          <a:endParaRPr lang="zh-TW" altLang="en-US"/>
        </a:p>
      </dgm:t>
    </dgm:pt>
    <dgm:pt modelId="{FF2EC50A-F353-429B-8C19-B0EC757ABF18}" type="pres">
      <dgm:prSet presAssocID="{36F4E707-603F-4E8A-8E65-F919298C5FDA}" presName="node" presStyleLbl="node1" presStyleIdx="2" presStyleCnt="6" custScaleX="1775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524FBD-2913-4D44-8C98-1D27D9821F40}" type="pres">
      <dgm:prSet presAssocID="{5145001D-1B8E-4192-98C9-441C5385E7E2}" presName="sibTrans" presStyleLbl="sibTrans2D1" presStyleIdx="2" presStyleCnt="5"/>
      <dgm:spPr/>
      <dgm:t>
        <a:bodyPr/>
        <a:lstStyle/>
        <a:p>
          <a:endParaRPr lang="zh-TW" altLang="en-US"/>
        </a:p>
      </dgm:t>
    </dgm:pt>
    <dgm:pt modelId="{3BB51097-7FA5-48EE-AFE6-5574EA02EE21}" type="pres">
      <dgm:prSet presAssocID="{5145001D-1B8E-4192-98C9-441C5385E7E2}" presName="connectorText" presStyleLbl="sibTrans2D1" presStyleIdx="2" presStyleCnt="5"/>
      <dgm:spPr/>
      <dgm:t>
        <a:bodyPr/>
        <a:lstStyle/>
        <a:p>
          <a:endParaRPr lang="zh-TW" altLang="en-US"/>
        </a:p>
      </dgm:t>
    </dgm:pt>
    <dgm:pt modelId="{8FE00F93-B4AA-4377-9FE8-EC2FD1987959}" type="pres">
      <dgm:prSet presAssocID="{CACE7987-209D-4EAD-9237-B51F9EF42792}" presName="node" presStyleLbl="node1" presStyleIdx="3" presStyleCnt="6" custScaleX="1775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5E1C3BA-3C70-4073-84AA-02898F977DEA}" type="pres">
      <dgm:prSet presAssocID="{CF2B4035-CEB5-4EB0-832C-8F0310B2CA77}" presName="sibTrans" presStyleLbl="sibTrans2D1" presStyleIdx="3" presStyleCnt="5"/>
      <dgm:spPr/>
      <dgm:t>
        <a:bodyPr/>
        <a:lstStyle/>
        <a:p>
          <a:endParaRPr lang="zh-TW" altLang="en-US"/>
        </a:p>
      </dgm:t>
    </dgm:pt>
    <dgm:pt modelId="{CD007E6E-66D2-4E82-A8E4-73EEC35F1FCD}" type="pres">
      <dgm:prSet presAssocID="{CF2B4035-CEB5-4EB0-832C-8F0310B2CA77}" presName="connectorText" presStyleLbl="sibTrans2D1" presStyleIdx="3" presStyleCnt="5"/>
      <dgm:spPr/>
      <dgm:t>
        <a:bodyPr/>
        <a:lstStyle/>
        <a:p>
          <a:endParaRPr lang="zh-TW" altLang="en-US"/>
        </a:p>
      </dgm:t>
    </dgm:pt>
    <dgm:pt modelId="{DB3508CF-4F4C-4C96-9422-06D6B6612F43}" type="pres">
      <dgm:prSet presAssocID="{CAD768AC-4038-4F4D-A47E-FDD9E06B3FBA}" presName="node" presStyleLbl="node1" presStyleIdx="4" presStyleCnt="6" custScaleX="1775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FE2A20-AE0A-4289-A3B0-4968A7139317}" type="pres">
      <dgm:prSet presAssocID="{C2A2D67E-27D7-4A2F-AB38-7E11342DD55D}" presName="sibTrans" presStyleLbl="sibTrans2D1" presStyleIdx="4" presStyleCnt="5"/>
      <dgm:spPr/>
      <dgm:t>
        <a:bodyPr/>
        <a:lstStyle/>
        <a:p>
          <a:endParaRPr lang="zh-TW" altLang="en-US"/>
        </a:p>
      </dgm:t>
    </dgm:pt>
    <dgm:pt modelId="{14FF12B8-E712-4AC6-9635-CAC899AD55C2}" type="pres">
      <dgm:prSet presAssocID="{C2A2D67E-27D7-4A2F-AB38-7E11342DD55D}" presName="connectorText" presStyleLbl="sibTrans2D1" presStyleIdx="4" presStyleCnt="5"/>
      <dgm:spPr/>
      <dgm:t>
        <a:bodyPr/>
        <a:lstStyle/>
        <a:p>
          <a:endParaRPr lang="zh-TW" altLang="en-US"/>
        </a:p>
      </dgm:t>
    </dgm:pt>
    <dgm:pt modelId="{D5A52370-82B5-45B3-9672-45642DDD6086}" type="pres">
      <dgm:prSet presAssocID="{5726FCA5-92D4-4DE6-8864-F4CAFD8BCA95}" presName="node" presStyleLbl="node1" presStyleIdx="5" presStyleCnt="6" custScaleX="176638" custLinFactNeighborY="1406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B8FC109-77EE-4E44-BB52-6C9C4111E112}" type="presOf" srcId="{C2A2D67E-27D7-4A2F-AB38-7E11342DD55D}" destId="{14FF12B8-E712-4AC6-9635-CAC899AD55C2}" srcOrd="1" destOrd="0" presId="urn:microsoft.com/office/officeart/2005/8/layout/process2"/>
    <dgm:cxn modelId="{86D0A01A-2E2E-439E-B1C4-BEBE646ECB2D}" type="presOf" srcId="{5145001D-1B8E-4192-98C9-441C5385E7E2}" destId="{3BB51097-7FA5-48EE-AFE6-5574EA02EE21}" srcOrd="1" destOrd="0" presId="urn:microsoft.com/office/officeart/2005/8/layout/process2"/>
    <dgm:cxn modelId="{1B84A9EA-CB18-4927-B583-6716069A56F9}" srcId="{702386F3-599E-4CFC-85B2-5E90E015F15B}" destId="{AAEEFFD7-61B8-441D-B228-46063220CC4F}" srcOrd="0" destOrd="0" parTransId="{70751E4A-610F-41BC-8B66-05C837F78BA2}" sibTransId="{57D42A05-3D1D-4840-AE18-8C1F7445A3CA}"/>
    <dgm:cxn modelId="{5078F4BA-B9F3-4C60-BD37-535CCB7D1BDE}" srcId="{702386F3-599E-4CFC-85B2-5E90E015F15B}" destId="{01B5661B-6A1F-42E3-9DFD-C21AAC73ECB8}" srcOrd="1" destOrd="0" parTransId="{327DDE5F-A429-4AD5-8D19-0630B65A0D90}" sibTransId="{F3A94A90-C479-41D1-A819-50A54525C992}"/>
    <dgm:cxn modelId="{57FC4A75-A92C-4F7D-880D-3C35D905160B}" type="presOf" srcId="{F3A94A90-C479-41D1-A819-50A54525C992}" destId="{062FD7B1-EBA0-494A-9C63-5927493284C4}" srcOrd="0" destOrd="0" presId="urn:microsoft.com/office/officeart/2005/8/layout/process2"/>
    <dgm:cxn modelId="{D28A9359-3E4D-4918-86A9-B9F65A9B657A}" srcId="{702386F3-599E-4CFC-85B2-5E90E015F15B}" destId="{5726FCA5-92D4-4DE6-8864-F4CAFD8BCA95}" srcOrd="5" destOrd="0" parTransId="{84DD7567-8FBF-4AEC-85C1-A39306A8CA7A}" sibTransId="{BEF00C33-CBB4-4EA0-A1F0-64925480837E}"/>
    <dgm:cxn modelId="{A1FE637B-296F-45DB-B15C-53DAEB7CD939}" type="presOf" srcId="{F3A94A90-C479-41D1-A819-50A54525C992}" destId="{F0F6792E-BFB0-465E-8656-FA4B12F75F6F}" srcOrd="1" destOrd="0" presId="urn:microsoft.com/office/officeart/2005/8/layout/process2"/>
    <dgm:cxn modelId="{7E4D337A-D346-4551-BBE5-1AF9562BF15E}" type="presOf" srcId="{702386F3-599E-4CFC-85B2-5E90E015F15B}" destId="{46F85EFE-2900-4055-9580-2E24DCF2AA20}" srcOrd="0" destOrd="0" presId="urn:microsoft.com/office/officeart/2005/8/layout/process2"/>
    <dgm:cxn modelId="{3EF9FE58-3E3C-4643-961D-C4D41460AC4A}" type="presOf" srcId="{5145001D-1B8E-4192-98C9-441C5385E7E2}" destId="{82524FBD-2913-4D44-8C98-1D27D9821F40}" srcOrd="0" destOrd="0" presId="urn:microsoft.com/office/officeart/2005/8/layout/process2"/>
    <dgm:cxn modelId="{8DED8182-600E-49BC-940B-7070D3C0E1A4}" type="presOf" srcId="{CACE7987-209D-4EAD-9237-B51F9EF42792}" destId="{8FE00F93-B4AA-4377-9FE8-EC2FD1987959}" srcOrd="0" destOrd="0" presId="urn:microsoft.com/office/officeart/2005/8/layout/process2"/>
    <dgm:cxn modelId="{2F7E36B5-0E77-4004-9774-650EE989B414}" type="presOf" srcId="{CF2B4035-CEB5-4EB0-832C-8F0310B2CA77}" destId="{CD007E6E-66D2-4E82-A8E4-73EEC35F1FCD}" srcOrd="1" destOrd="0" presId="urn:microsoft.com/office/officeart/2005/8/layout/process2"/>
    <dgm:cxn modelId="{EA0BE718-26A4-442E-9095-5C45F6881899}" type="presOf" srcId="{36F4E707-603F-4E8A-8E65-F919298C5FDA}" destId="{FF2EC50A-F353-429B-8C19-B0EC757ABF18}" srcOrd="0" destOrd="0" presId="urn:microsoft.com/office/officeart/2005/8/layout/process2"/>
    <dgm:cxn modelId="{2F27A473-0438-43CB-A9BF-25004682811E}" srcId="{702386F3-599E-4CFC-85B2-5E90E015F15B}" destId="{CACE7987-209D-4EAD-9237-B51F9EF42792}" srcOrd="3" destOrd="0" parTransId="{67AE4C21-F57A-4C2D-808C-C6FA4A54B764}" sibTransId="{CF2B4035-CEB5-4EB0-832C-8F0310B2CA77}"/>
    <dgm:cxn modelId="{2C344881-B83B-40A3-8D87-037232D7A916}" type="presOf" srcId="{01B5661B-6A1F-42E3-9DFD-C21AAC73ECB8}" destId="{CEC5FC57-890B-442C-96DF-E17916A0C220}" srcOrd="0" destOrd="0" presId="urn:microsoft.com/office/officeart/2005/8/layout/process2"/>
    <dgm:cxn modelId="{5DFEF786-1C6A-40D0-845F-D3AB7B22E30A}" type="presOf" srcId="{57D42A05-3D1D-4840-AE18-8C1F7445A3CA}" destId="{45396331-36D2-4AB4-A3F9-5E89D57D512B}" srcOrd="1" destOrd="0" presId="urn:microsoft.com/office/officeart/2005/8/layout/process2"/>
    <dgm:cxn modelId="{A3850F66-33AA-4C37-B288-4FA71815C7A4}" type="presOf" srcId="{5726FCA5-92D4-4DE6-8864-F4CAFD8BCA95}" destId="{D5A52370-82B5-45B3-9672-45642DDD6086}" srcOrd="0" destOrd="0" presId="urn:microsoft.com/office/officeart/2005/8/layout/process2"/>
    <dgm:cxn modelId="{77D64E8C-E219-4B1A-968E-B81F59C46175}" type="presOf" srcId="{C2A2D67E-27D7-4A2F-AB38-7E11342DD55D}" destId="{CCFE2A20-AE0A-4289-A3B0-4968A7139317}" srcOrd="0" destOrd="0" presId="urn:microsoft.com/office/officeart/2005/8/layout/process2"/>
    <dgm:cxn modelId="{29469605-ACC4-429E-B5E2-467E1B8B2FB7}" type="presOf" srcId="{57D42A05-3D1D-4840-AE18-8C1F7445A3CA}" destId="{6A7E4F00-978D-4736-8DB8-04D9E995EC1D}" srcOrd="0" destOrd="0" presId="urn:microsoft.com/office/officeart/2005/8/layout/process2"/>
    <dgm:cxn modelId="{6411F455-2ED4-4DEA-B44B-5CC7C5A20D40}" type="presOf" srcId="{CAD768AC-4038-4F4D-A47E-FDD9E06B3FBA}" destId="{DB3508CF-4F4C-4C96-9422-06D6B6612F43}" srcOrd="0" destOrd="0" presId="urn:microsoft.com/office/officeart/2005/8/layout/process2"/>
    <dgm:cxn modelId="{C825C7CF-B6F2-4546-B99B-FDBF627FF464}" type="presOf" srcId="{AAEEFFD7-61B8-441D-B228-46063220CC4F}" destId="{11991E2B-B80F-4415-8DBD-D126D9B1355B}" srcOrd="0" destOrd="0" presId="urn:microsoft.com/office/officeart/2005/8/layout/process2"/>
    <dgm:cxn modelId="{6242402C-FF1D-4369-ADD8-3A0041272370}" srcId="{702386F3-599E-4CFC-85B2-5E90E015F15B}" destId="{CAD768AC-4038-4F4D-A47E-FDD9E06B3FBA}" srcOrd="4" destOrd="0" parTransId="{07F72367-1549-43F4-87C8-F19873F18B8D}" sibTransId="{C2A2D67E-27D7-4A2F-AB38-7E11342DD55D}"/>
    <dgm:cxn modelId="{7DB84279-94B4-4FC6-9120-C6546BB58BF4}" srcId="{702386F3-599E-4CFC-85B2-5E90E015F15B}" destId="{36F4E707-603F-4E8A-8E65-F919298C5FDA}" srcOrd="2" destOrd="0" parTransId="{4962EC5C-C1C3-4DBD-9ABE-9EA04B051915}" sibTransId="{5145001D-1B8E-4192-98C9-441C5385E7E2}"/>
    <dgm:cxn modelId="{E5E26A4A-FEF4-420C-A040-34459F514D7D}" type="presOf" srcId="{CF2B4035-CEB5-4EB0-832C-8F0310B2CA77}" destId="{45E1C3BA-3C70-4073-84AA-02898F977DEA}" srcOrd="0" destOrd="0" presId="urn:microsoft.com/office/officeart/2005/8/layout/process2"/>
    <dgm:cxn modelId="{B5DC990B-706E-4067-B7B0-F968F41C7FBA}" type="presParOf" srcId="{46F85EFE-2900-4055-9580-2E24DCF2AA20}" destId="{11991E2B-B80F-4415-8DBD-D126D9B1355B}" srcOrd="0" destOrd="0" presId="urn:microsoft.com/office/officeart/2005/8/layout/process2"/>
    <dgm:cxn modelId="{E97305BB-831C-4157-8E1A-745394634A37}" type="presParOf" srcId="{46F85EFE-2900-4055-9580-2E24DCF2AA20}" destId="{6A7E4F00-978D-4736-8DB8-04D9E995EC1D}" srcOrd="1" destOrd="0" presId="urn:microsoft.com/office/officeart/2005/8/layout/process2"/>
    <dgm:cxn modelId="{FF441EEA-FFEA-42F5-83BB-A113E7DDED60}" type="presParOf" srcId="{6A7E4F00-978D-4736-8DB8-04D9E995EC1D}" destId="{45396331-36D2-4AB4-A3F9-5E89D57D512B}" srcOrd="0" destOrd="0" presId="urn:microsoft.com/office/officeart/2005/8/layout/process2"/>
    <dgm:cxn modelId="{5BD7B7EC-38BC-45AE-ABFC-C316F57596AE}" type="presParOf" srcId="{46F85EFE-2900-4055-9580-2E24DCF2AA20}" destId="{CEC5FC57-890B-442C-96DF-E17916A0C220}" srcOrd="2" destOrd="0" presId="urn:microsoft.com/office/officeart/2005/8/layout/process2"/>
    <dgm:cxn modelId="{7E78E856-5D23-4579-A491-99B229B7E497}" type="presParOf" srcId="{46F85EFE-2900-4055-9580-2E24DCF2AA20}" destId="{062FD7B1-EBA0-494A-9C63-5927493284C4}" srcOrd="3" destOrd="0" presId="urn:microsoft.com/office/officeart/2005/8/layout/process2"/>
    <dgm:cxn modelId="{46702E4D-C5B8-46F9-BCB7-457769300A48}" type="presParOf" srcId="{062FD7B1-EBA0-494A-9C63-5927493284C4}" destId="{F0F6792E-BFB0-465E-8656-FA4B12F75F6F}" srcOrd="0" destOrd="0" presId="urn:microsoft.com/office/officeart/2005/8/layout/process2"/>
    <dgm:cxn modelId="{4AC155B2-79BC-4C3A-9F84-1E139DF38600}" type="presParOf" srcId="{46F85EFE-2900-4055-9580-2E24DCF2AA20}" destId="{FF2EC50A-F353-429B-8C19-B0EC757ABF18}" srcOrd="4" destOrd="0" presId="urn:microsoft.com/office/officeart/2005/8/layout/process2"/>
    <dgm:cxn modelId="{1E43CE11-12E6-493A-9F46-9974CE1EB918}" type="presParOf" srcId="{46F85EFE-2900-4055-9580-2E24DCF2AA20}" destId="{82524FBD-2913-4D44-8C98-1D27D9821F40}" srcOrd="5" destOrd="0" presId="urn:microsoft.com/office/officeart/2005/8/layout/process2"/>
    <dgm:cxn modelId="{EB18B396-C6C8-4909-9D45-D7C9B91E3721}" type="presParOf" srcId="{82524FBD-2913-4D44-8C98-1D27D9821F40}" destId="{3BB51097-7FA5-48EE-AFE6-5574EA02EE21}" srcOrd="0" destOrd="0" presId="urn:microsoft.com/office/officeart/2005/8/layout/process2"/>
    <dgm:cxn modelId="{DFF36412-22D2-4CB9-91A5-D81DB3D5B382}" type="presParOf" srcId="{46F85EFE-2900-4055-9580-2E24DCF2AA20}" destId="{8FE00F93-B4AA-4377-9FE8-EC2FD1987959}" srcOrd="6" destOrd="0" presId="urn:microsoft.com/office/officeart/2005/8/layout/process2"/>
    <dgm:cxn modelId="{E2B8BAB6-93A5-48AE-AF1B-C687680D112B}" type="presParOf" srcId="{46F85EFE-2900-4055-9580-2E24DCF2AA20}" destId="{45E1C3BA-3C70-4073-84AA-02898F977DEA}" srcOrd="7" destOrd="0" presId="urn:microsoft.com/office/officeart/2005/8/layout/process2"/>
    <dgm:cxn modelId="{5271B0BE-1E21-4590-BD47-80796EAA44AE}" type="presParOf" srcId="{45E1C3BA-3C70-4073-84AA-02898F977DEA}" destId="{CD007E6E-66D2-4E82-A8E4-73EEC35F1FCD}" srcOrd="0" destOrd="0" presId="urn:microsoft.com/office/officeart/2005/8/layout/process2"/>
    <dgm:cxn modelId="{F4D6D4AE-ADAC-4424-A4A9-E9A4FB245779}" type="presParOf" srcId="{46F85EFE-2900-4055-9580-2E24DCF2AA20}" destId="{DB3508CF-4F4C-4C96-9422-06D6B6612F43}" srcOrd="8" destOrd="0" presId="urn:microsoft.com/office/officeart/2005/8/layout/process2"/>
    <dgm:cxn modelId="{518FC0C8-E06B-4B33-96AE-ACF33881A4DF}" type="presParOf" srcId="{46F85EFE-2900-4055-9580-2E24DCF2AA20}" destId="{CCFE2A20-AE0A-4289-A3B0-4968A7139317}" srcOrd="9" destOrd="0" presId="urn:microsoft.com/office/officeart/2005/8/layout/process2"/>
    <dgm:cxn modelId="{DB4BCA59-BF12-41F0-A153-987D90DCF70F}" type="presParOf" srcId="{CCFE2A20-AE0A-4289-A3B0-4968A7139317}" destId="{14FF12B8-E712-4AC6-9635-CAC899AD55C2}" srcOrd="0" destOrd="0" presId="urn:microsoft.com/office/officeart/2005/8/layout/process2"/>
    <dgm:cxn modelId="{40234C22-AC53-4C68-92D7-6FF742A2417E}" type="presParOf" srcId="{46F85EFE-2900-4055-9580-2E24DCF2AA20}" destId="{D5A52370-82B5-45B3-9672-45642DDD6086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2386F3-599E-4CFC-85B2-5E90E015F15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AEEFFD7-61B8-441D-B228-46063220CC4F}">
      <dgm:prSet phldrT="[文字]"/>
      <dgm:spPr/>
      <dgm:t>
        <a:bodyPr/>
        <a:lstStyle/>
        <a:p>
          <a:r>
            <a:rPr lang="en-US" altLang="zh-TW"/>
            <a:t>Attach</a:t>
          </a:r>
          <a:endParaRPr lang="zh-TW" altLang="en-US"/>
        </a:p>
      </dgm:t>
    </dgm:pt>
    <dgm:pt modelId="{70751E4A-610F-41BC-8B66-05C837F78BA2}" type="parTrans" cxnId="{1B84A9EA-CB18-4927-B583-6716069A56F9}">
      <dgm:prSet/>
      <dgm:spPr/>
      <dgm:t>
        <a:bodyPr/>
        <a:lstStyle/>
        <a:p>
          <a:endParaRPr lang="zh-TW" altLang="en-US"/>
        </a:p>
      </dgm:t>
    </dgm:pt>
    <dgm:pt modelId="{57D42A05-3D1D-4840-AE18-8C1F7445A3CA}" type="sibTrans" cxnId="{1B84A9EA-CB18-4927-B583-6716069A56F9}">
      <dgm:prSet/>
      <dgm:spPr/>
      <dgm:t>
        <a:bodyPr/>
        <a:lstStyle/>
        <a:p>
          <a:endParaRPr lang="zh-TW" altLang="en-US"/>
        </a:p>
      </dgm:t>
    </dgm:pt>
    <dgm:pt modelId="{36F4E707-603F-4E8A-8E65-F919298C5FDA}">
      <dgm:prSet phldrT="[文字]"/>
      <dgm:spPr/>
      <dgm:t>
        <a:bodyPr/>
        <a:lstStyle/>
        <a:p>
          <a:r>
            <a:rPr lang="zh-TW" altLang="en-US"/>
            <a:t>建立 </a:t>
          </a:r>
          <a:r>
            <a:rPr lang="en-US" altLang="zh-TW"/>
            <a:t>PD </a:t>
          </a:r>
          <a:r>
            <a:rPr lang="zh-TW" altLang="en-US"/>
            <a:t>連線</a:t>
          </a:r>
        </a:p>
      </dgm:t>
    </dgm:pt>
    <dgm:pt modelId="{4962EC5C-C1C3-4DBD-9ABE-9EA04B051915}" type="parTrans" cxnId="{7DB84279-94B4-4FC6-9120-C6546BB58BF4}">
      <dgm:prSet/>
      <dgm:spPr/>
      <dgm:t>
        <a:bodyPr/>
        <a:lstStyle/>
        <a:p>
          <a:endParaRPr lang="zh-TW" altLang="en-US"/>
        </a:p>
      </dgm:t>
    </dgm:pt>
    <dgm:pt modelId="{5145001D-1B8E-4192-98C9-441C5385E7E2}" type="sibTrans" cxnId="{7DB84279-94B4-4FC6-9120-C6546BB58BF4}">
      <dgm:prSet/>
      <dgm:spPr/>
      <dgm:t>
        <a:bodyPr/>
        <a:lstStyle/>
        <a:p>
          <a:endParaRPr lang="zh-TW" altLang="en-US"/>
        </a:p>
      </dgm:t>
    </dgm:pt>
    <dgm:pt modelId="{CACE7987-209D-4EAD-9237-B51F9EF42792}">
      <dgm:prSet/>
      <dgm:spPr/>
      <dgm:t>
        <a:bodyPr/>
        <a:lstStyle/>
        <a:p>
          <a:r>
            <a:rPr lang="zh-TW" altLang="en-US"/>
            <a:t>在</a:t>
          </a:r>
          <a:r>
            <a:rPr lang="en-US" altLang="zh-TW"/>
            <a:t>Attach </a:t>
          </a:r>
          <a:r>
            <a:rPr lang="zh-TW" altLang="en-US"/>
            <a:t>、硬重設或隱式契約後建立初始顯式契約。</a:t>
          </a:r>
        </a:p>
      </dgm:t>
    </dgm:pt>
    <dgm:pt modelId="{67AE4C21-F57A-4C2D-808C-C6FA4A54B764}" type="parTrans" cxnId="{2F27A473-0438-43CB-A9BF-25004682811E}">
      <dgm:prSet/>
      <dgm:spPr/>
      <dgm:t>
        <a:bodyPr/>
        <a:lstStyle/>
        <a:p>
          <a:endParaRPr lang="zh-TW" altLang="en-US"/>
        </a:p>
      </dgm:t>
    </dgm:pt>
    <dgm:pt modelId="{CF2B4035-CEB5-4EB0-832C-8F0310B2CA77}" type="sibTrans" cxnId="{2F27A473-0438-43CB-A9BF-25004682811E}">
      <dgm:prSet/>
      <dgm:spPr/>
      <dgm:t>
        <a:bodyPr/>
        <a:lstStyle/>
        <a:p>
          <a:endParaRPr lang="zh-TW" altLang="en-US"/>
        </a:p>
      </dgm:t>
    </dgm:pt>
    <dgm:pt modelId="{CAD768AC-4038-4F4D-A47E-FDD9E06B3FBA}">
      <dgm:prSet/>
      <dgm:spPr/>
      <dgm:t>
        <a:bodyPr/>
        <a:lstStyle/>
        <a:p>
          <a:r>
            <a:rPr lang="zh-TW" altLang="en-US"/>
            <a:t>處於顯性契約 </a:t>
          </a:r>
        </a:p>
      </dgm:t>
    </dgm:pt>
    <dgm:pt modelId="{07F72367-1549-43F4-87C8-F19873F18B8D}" type="parTrans" cxnId="{6242402C-FF1D-4369-ADD8-3A0041272370}">
      <dgm:prSet/>
      <dgm:spPr/>
      <dgm:t>
        <a:bodyPr/>
        <a:lstStyle/>
        <a:p>
          <a:endParaRPr lang="zh-TW" altLang="en-US"/>
        </a:p>
      </dgm:t>
    </dgm:pt>
    <dgm:pt modelId="{C2A2D67E-27D7-4A2F-AB38-7E11342DD55D}" type="sibTrans" cxnId="{6242402C-FF1D-4369-ADD8-3A0041272370}">
      <dgm:prSet/>
      <dgm:spPr/>
      <dgm:t>
        <a:bodyPr/>
        <a:lstStyle/>
        <a:p>
          <a:endParaRPr lang="zh-TW" altLang="en-US"/>
        </a:p>
      </dgm:t>
    </dgm:pt>
    <dgm:pt modelId="{5726FCA5-92D4-4DE6-8864-F4CAFD8BCA95}">
      <dgm:prSet/>
      <dgm:spPr/>
      <dgm:t>
        <a:bodyPr/>
        <a:lstStyle/>
        <a:p>
          <a:r>
            <a:rPr lang="zh-TW" altLang="en-US"/>
            <a:t>分離或通訊失敗</a:t>
          </a:r>
        </a:p>
      </dgm:t>
    </dgm:pt>
    <dgm:pt modelId="{84DD7567-8FBF-4AEC-85C1-A39306A8CA7A}" type="parTrans" cxnId="{D28A9359-3E4D-4918-86A9-B9F65A9B657A}">
      <dgm:prSet/>
      <dgm:spPr/>
      <dgm:t>
        <a:bodyPr/>
        <a:lstStyle/>
        <a:p>
          <a:endParaRPr lang="zh-TW" altLang="en-US"/>
        </a:p>
      </dgm:t>
    </dgm:pt>
    <dgm:pt modelId="{BEF00C33-CBB4-4EA0-A1F0-64925480837E}" type="sibTrans" cxnId="{D28A9359-3E4D-4918-86A9-B9F65A9B657A}">
      <dgm:prSet/>
      <dgm:spPr/>
      <dgm:t>
        <a:bodyPr/>
        <a:lstStyle/>
        <a:p>
          <a:endParaRPr lang="zh-TW" altLang="en-US"/>
        </a:p>
      </dgm:t>
    </dgm:pt>
    <dgm:pt modelId="{07CF6227-DD35-4E3B-B15D-D4A46987CE85}">
      <dgm:prSet/>
      <dgm:spPr/>
      <dgm:t>
        <a:bodyPr/>
        <a:lstStyle/>
        <a:p>
          <a:r>
            <a:rPr lang="zh-TW" altLang="en-US"/>
            <a:t>錯誤處理</a:t>
          </a:r>
        </a:p>
      </dgm:t>
    </dgm:pt>
    <dgm:pt modelId="{E2978971-F134-4013-8BE0-3F7B61E158D5}" type="parTrans" cxnId="{D0F7C7FD-9017-4514-B223-FD1AA394A555}">
      <dgm:prSet/>
      <dgm:spPr/>
      <dgm:t>
        <a:bodyPr/>
        <a:lstStyle/>
        <a:p>
          <a:endParaRPr lang="zh-TW" altLang="en-US"/>
        </a:p>
      </dgm:t>
    </dgm:pt>
    <dgm:pt modelId="{C247C622-17BA-44D4-947C-63D64437EE0C}" type="sibTrans" cxnId="{D0F7C7FD-9017-4514-B223-FD1AA394A555}">
      <dgm:prSet/>
      <dgm:spPr/>
      <dgm:t>
        <a:bodyPr/>
        <a:lstStyle/>
        <a:p>
          <a:endParaRPr lang="zh-TW" altLang="en-US"/>
        </a:p>
      </dgm:t>
    </dgm:pt>
    <dgm:pt modelId="{46F85EFE-2900-4055-9580-2E24DCF2AA20}" type="pres">
      <dgm:prSet presAssocID="{702386F3-599E-4CFC-85B2-5E90E015F15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1991E2B-B80F-4415-8DBD-D126D9B1355B}" type="pres">
      <dgm:prSet presAssocID="{AAEEFFD7-61B8-441D-B228-46063220CC4F}" presName="node" presStyleLbl="node1" presStyleIdx="0" presStyleCnt="6" custScaleX="1775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A7E4F00-978D-4736-8DB8-04D9E995EC1D}" type="pres">
      <dgm:prSet presAssocID="{57D42A05-3D1D-4840-AE18-8C1F7445A3CA}" presName="sibTrans" presStyleLbl="sibTrans2D1" presStyleIdx="0" presStyleCnt="5"/>
      <dgm:spPr/>
      <dgm:t>
        <a:bodyPr/>
        <a:lstStyle/>
        <a:p>
          <a:endParaRPr lang="zh-TW" altLang="en-US"/>
        </a:p>
      </dgm:t>
    </dgm:pt>
    <dgm:pt modelId="{45396331-36D2-4AB4-A3F9-5E89D57D512B}" type="pres">
      <dgm:prSet presAssocID="{57D42A05-3D1D-4840-AE18-8C1F7445A3CA}" presName="connectorText" presStyleLbl="sibTrans2D1" presStyleIdx="0" presStyleCnt="5"/>
      <dgm:spPr/>
      <dgm:t>
        <a:bodyPr/>
        <a:lstStyle/>
        <a:p>
          <a:endParaRPr lang="zh-TW" altLang="en-US"/>
        </a:p>
      </dgm:t>
    </dgm:pt>
    <dgm:pt modelId="{FF2EC50A-F353-429B-8C19-B0EC757ABF18}" type="pres">
      <dgm:prSet presAssocID="{36F4E707-603F-4E8A-8E65-F919298C5FDA}" presName="node" presStyleLbl="node1" presStyleIdx="1" presStyleCnt="6" custScaleX="1775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524FBD-2913-4D44-8C98-1D27D9821F40}" type="pres">
      <dgm:prSet presAssocID="{5145001D-1B8E-4192-98C9-441C5385E7E2}" presName="sibTrans" presStyleLbl="sibTrans2D1" presStyleIdx="1" presStyleCnt="5"/>
      <dgm:spPr/>
      <dgm:t>
        <a:bodyPr/>
        <a:lstStyle/>
        <a:p>
          <a:endParaRPr lang="zh-TW" altLang="en-US"/>
        </a:p>
      </dgm:t>
    </dgm:pt>
    <dgm:pt modelId="{3BB51097-7FA5-48EE-AFE6-5574EA02EE21}" type="pres">
      <dgm:prSet presAssocID="{5145001D-1B8E-4192-98C9-441C5385E7E2}" presName="connectorText" presStyleLbl="sibTrans2D1" presStyleIdx="1" presStyleCnt="5"/>
      <dgm:spPr/>
      <dgm:t>
        <a:bodyPr/>
        <a:lstStyle/>
        <a:p>
          <a:endParaRPr lang="zh-TW" altLang="en-US"/>
        </a:p>
      </dgm:t>
    </dgm:pt>
    <dgm:pt modelId="{8FE00F93-B4AA-4377-9FE8-EC2FD1987959}" type="pres">
      <dgm:prSet presAssocID="{CACE7987-209D-4EAD-9237-B51F9EF42792}" presName="node" presStyleLbl="node1" presStyleIdx="2" presStyleCnt="6" custScaleX="1775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5E1C3BA-3C70-4073-84AA-02898F977DEA}" type="pres">
      <dgm:prSet presAssocID="{CF2B4035-CEB5-4EB0-832C-8F0310B2CA77}" presName="sibTrans" presStyleLbl="sibTrans2D1" presStyleIdx="2" presStyleCnt="5"/>
      <dgm:spPr/>
      <dgm:t>
        <a:bodyPr/>
        <a:lstStyle/>
        <a:p>
          <a:endParaRPr lang="zh-TW" altLang="en-US"/>
        </a:p>
      </dgm:t>
    </dgm:pt>
    <dgm:pt modelId="{CD007E6E-66D2-4E82-A8E4-73EEC35F1FCD}" type="pres">
      <dgm:prSet presAssocID="{CF2B4035-CEB5-4EB0-832C-8F0310B2CA77}" presName="connectorText" presStyleLbl="sibTrans2D1" presStyleIdx="2" presStyleCnt="5"/>
      <dgm:spPr/>
      <dgm:t>
        <a:bodyPr/>
        <a:lstStyle/>
        <a:p>
          <a:endParaRPr lang="zh-TW" altLang="en-US"/>
        </a:p>
      </dgm:t>
    </dgm:pt>
    <dgm:pt modelId="{DB3508CF-4F4C-4C96-9422-06D6B6612F43}" type="pres">
      <dgm:prSet presAssocID="{CAD768AC-4038-4F4D-A47E-FDD9E06B3FBA}" presName="node" presStyleLbl="node1" presStyleIdx="3" presStyleCnt="6" custScaleX="1775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FE2A20-AE0A-4289-A3B0-4968A7139317}" type="pres">
      <dgm:prSet presAssocID="{C2A2D67E-27D7-4A2F-AB38-7E11342DD55D}" presName="sibTrans" presStyleLbl="sibTrans2D1" presStyleIdx="3" presStyleCnt="5"/>
      <dgm:spPr/>
      <dgm:t>
        <a:bodyPr/>
        <a:lstStyle/>
        <a:p>
          <a:endParaRPr lang="zh-TW" altLang="en-US"/>
        </a:p>
      </dgm:t>
    </dgm:pt>
    <dgm:pt modelId="{14FF12B8-E712-4AC6-9635-CAC899AD55C2}" type="pres">
      <dgm:prSet presAssocID="{C2A2D67E-27D7-4A2F-AB38-7E11342DD55D}" presName="connectorText" presStyleLbl="sibTrans2D1" presStyleIdx="3" presStyleCnt="5"/>
      <dgm:spPr/>
      <dgm:t>
        <a:bodyPr/>
        <a:lstStyle/>
        <a:p>
          <a:endParaRPr lang="zh-TW" altLang="en-US"/>
        </a:p>
      </dgm:t>
    </dgm:pt>
    <dgm:pt modelId="{D5A52370-82B5-45B3-9672-45642DDD6086}" type="pres">
      <dgm:prSet presAssocID="{5726FCA5-92D4-4DE6-8864-F4CAFD8BCA95}" presName="node" presStyleLbl="node1" presStyleIdx="4" presStyleCnt="6" custScaleX="176638" custLinFactNeighborY="1406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44E505C-0E71-4FA1-BDB4-84CCBB21945B}" type="pres">
      <dgm:prSet presAssocID="{BEF00C33-CBB4-4EA0-A1F0-64925480837E}" presName="sibTrans" presStyleLbl="sibTrans2D1" presStyleIdx="4" presStyleCnt="5"/>
      <dgm:spPr/>
      <dgm:t>
        <a:bodyPr/>
        <a:lstStyle/>
        <a:p>
          <a:endParaRPr lang="zh-TW" altLang="en-US"/>
        </a:p>
      </dgm:t>
    </dgm:pt>
    <dgm:pt modelId="{81E70A75-8FDF-4733-B54F-C064F334E086}" type="pres">
      <dgm:prSet presAssocID="{BEF00C33-CBB4-4EA0-A1F0-64925480837E}" presName="connectorText" presStyleLbl="sibTrans2D1" presStyleIdx="4" presStyleCnt="5"/>
      <dgm:spPr/>
      <dgm:t>
        <a:bodyPr/>
        <a:lstStyle/>
        <a:p>
          <a:endParaRPr lang="zh-TW" altLang="en-US"/>
        </a:p>
      </dgm:t>
    </dgm:pt>
    <dgm:pt modelId="{751AC96D-B72C-4123-AEAB-1FE9E16319FE}" type="pres">
      <dgm:prSet presAssocID="{07CF6227-DD35-4E3B-B15D-D4A46987CE85}" presName="node" presStyleLbl="node1" presStyleIdx="5" presStyleCnt="6" custScaleX="17739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B84A9EA-CB18-4927-B583-6716069A56F9}" srcId="{702386F3-599E-4CFC-85B2-5E90E015F15B}" destId="{AAEEFFD7-61B8-441D-B228-46063220CC4F}" srcOrd="0" destOrd="0" parTransId="{70751E4A-610F-41BC-8B66-05C837F78BA2}" sibTransId="{57D42A05-3D1D-4840-AE18-8C1F7445A3CA}"/>
    <dgm:cxn modelId="{7A99B812-029C-4ADA-99E2-D2E757EBA38E}" type="presOf" srcId="{07CF6227-DD35-4E3B-B15D-D4A46987CE85}" destId="{751AC96D-B72C-4123-AEAB-1FE9E16319FE}" srcOrd="0" destOrd="0" presId="urn:microsoft.com/office/officeart/2005/8/layout/process2"/>
    <dgm:cxn modelId="{F0193ABC-0731-4003-8779-578B9E4BF35C}" type="presOf" srcId="{CAD768AC-4038-4F4D-A47E-FDD9E06B3FBA}" destId="{DB3508CF-4F4C-4C96-9422-06D6B6612F43}" srcOrd="0" destOrd="0" presId="urn:microsoft.com/office/officeart/2005/8/layout/process2"/>
    <dgm:cxn modelId="{A0A84068-3AE5-4CAD-A0C2-5DC9D6391192}" type="presOf" srcId="{AAEEFFD7-61B8-441D-B228-46063220CC4F}" destId="{11991E2B-B80F-4415-8DBD-D126D9B1355B}" srcOrd="0" destOrd="0" presId="urn:microsoft.com/office/officeart/2005/8/layout/process2"/>
    <dgm:cxn modelId="{3AE3D4F0-40B2-4839-B572-8376CA6043D0}" type="presOf" srcId="{CF2B4035-CEB5-4EB0-832C-8F0310B2CA77}" destId="{45E1C3BA-3C70-4073-84AA-02898F977DEA}" srcOrd="0" destOrd="0" presId="urn:microsoft.com/office/officeart/2005/8/layout/process2"/>
    <dgm:cxn modelId="{7DB84279-94B4-4FC6-9120-C6546BB58BF4}" srcId="{702386F3-599E-4CFC-85B2-5E90E015F15B}" destId="{36F4E707-603F-4E8A-8E65-F919298C5FDA}" srcOrd="1" destOrd="0" parTransId="{4962EC5C-C1C3-4DBD-9ABE-9EA04B051915}" sibTransId="{5145001D-1B8E-4192-98C9-441C5385E7E2}"/>
    <dgm:cxn modelId="{7DD3D71C-7DE0-4C23-9A43-228A8A6AA8BD}" type="presOf" srcId="{BEF00C33-CBB4-4EA0-A1F0-64925480837E}" destId="{744E505C-0E71-4FA1-BDB4-84CCBB21945B}" srcOrd="0" destOrd="0" presId="urn:microsoft.com/office/officeart/2005/8/layout/process2"/>
    <dgm:cxn modelId="{7D4234FF-216D-4887-8095-6A4DC35FFBC4}" type="presOf" srcId="{BEF00C33-CBB4-4EA0-A1F0-64925480837E}" destId="{81E70A75-8FDF-4733-B54F-C064F334E086}" srcOrd="1" destOrd="0" presId="urn:microsoft.com/office/officeart/2005/8/layout/process2"/>
    <dgm:cxn modelId="{6242402C-FF1D-4369-ADD8-3A0041272370}" srcId="{702386F3-599E-4CFC-85B2-5E90E015F15B}" destId="{CAD768AC-4038-4F4D-A47E-FDD9E06B3FBA}" srcOrd="3" destOrd="0" parTransId="{07F72367-1549-43F4-87C8-F19873F18B8D}" sibTransId="{C2A2D67E-27D7-4A2F-AB38-7E11342DD55D}"/>
    <dgm:cxn modelId="{CD9E8706-4741-4325-9269-F51803062DE5}" type="presOf" srcId="{57D42A05-3D1D-4840-AE18-8C1F7445A3CA}" destId="{6A7E4F00-978D-4736-8DB8-04D9E995EC1D}" srcOrd="0" destOrd="0" presId="urn:microsoft.com/office/officeart/2005/8/layout/process2"/>
    <dgm:cxn modelId="{EBF77506-0EEE-499B-A89F-CF7879C4D2F2}" type="presOf" srcId="{57D42A05-3D1D-4840-AE18-8C1F7445A3CA}" destId="{45396331-36D2-4AB4-A3F9-5E89D57D512B}" srcOrd="1" destOrd="0" presId="urn:microsoft.com/office/officeart/2005/8/layout/process2"/>
    <dgm:cxn modelId="{F9E5ED54-EB48-464F-BB12-1ECFF5B24F61}" type="presOf" srcId="{C2A2D67E-27D7-4A2F-AB38-7E11342DD55D}" destId="{14FF12B8-E712-4AC6-9635-CAC899AD55C2}" srcOrd="1" destOrd="0" presId="urn:microsoft.com/office/officeart/2005/8/layout/process2"/>
    <dgm:cxn modelId="{30F4955B-B425-4E78-A062-6BEE37B2A353}" type="presOf" srcId="{5145001D-1B8E-4192-98C9-441C5385E7E2}" destId="{3BB51097-7FA5-48EE-AFE6-5574EA02EE21}" srcOrd="1" destOrd="0" presId="urn:microsoft.com/office/officeart/2005/8/layout/process2"/>
    <dgm:cxn modelId="{0681BA6D-0F50-4D54-B4F5-79C17BA6B0EA}" type="presOf" srcId="{36F4E707-603F-4E8A-8E65-F919298C5FDA}" destId="{FF2EC50A-F353-429B-8C19-B0EC757ABF18}" srcOrd="0" destOrd="0" presId="urn:microsoft.com/office/officeart/2005/8/layout/process2"/>
    <dgm:cxn modelId="{A72F5234-9A61-4136-ADD3-B79F1E9AA9CC}" type="presOf" srcId="{CF2B4035-CEB5-4EB0-832C-8F0310B2CA77}" destId="{CD007E6E-66D2-4E82-A8E4-73EEC35F1FCD}" srcOrd="1" destOrd="0" presId="urn:microsoft.com/office/officeart/2005/8/layout/process2"/>
    <dgm:cxn modelId="{B2AEB34F-C1BC-4AA3-A3FE-A7240CF6BB10}" type="presOf" srcId="{5145001D-1B8E-4192-98C9-441C5385E7E2}" destId="{82524FBD-2913-4D44-8C98-1D27D9821F40}" srcOrd="0" destOrd="0" presId="urn:microsoft.com/office/officeart/2005/8/layout/process2"/>
    <dgm:cxn modelId="{0342CB40-5234-46A4-80AD-BCC2CE3C5A09}" type="presOf" srcId="{C2A2D67E-27D7-4A2F-AB38-7E11342DD55D}" destId="{CCFE2A20-AE0A-4289-A3B0-4968A7139317}" srcOrd="0" destOrd="0" presId="urn:microsoft.com/office/officeart/2005/8/layout/process2"/>
    <dgm:cxn modelId="{584003F8-BC05-4B43-8DA8-64A58327E447}" type="presOf" srcId="{702386F3-599E-4CFC-85B2-5E90E015F15B}" destId="{46F85EFE-2900-4055-9580-2E24DCF2AA20}" srcOrd="0" destOrd="0" presId="urn:microsoft.com/office/officeart/2005/8/layout/process2"/>
    <dgm:cxn modelId="{3D433494-A79A-4D59-AD2E-932EC7F3D60C}" type="presOf" srcId="{5726FCA5-92D4-4DE6-8864-F4CAFD8BCA95}" destId="{D5A52370-82B5-45B3-9672-45642DDD6086}" srcOrd="0" destOrd="0" presId="urn:microsoft.com/office/officeart/2005/8/layout/process2"/>
    <dgm:cxn modelId="{2F27A473-0438-43CB-A9BF-25004682811E}" srcId="{702386F3-599E-4CFC-85B2-5E90E015F15B}" destId="{CACE7987-209D-4EAD-9237-B51F9EF42792}" srcOrd="2" destOrd="0" parTransId="{67AE4C21-F57A-4C2D-808C-C6FA4A54B764}" sibTransId="{CF2B4035-CEB5-4EB0-832C-8F0310B2CA77}"/>
    <dgm:cxn modelId="{D28A9359-3E4D-4918-86A9-B9F65A9B657A}" srcId="{702386F3-599E-4CFC-85B2-5E90E015F15B}" destId="{5726FCA5-92D4-4DE6-8864-F4CAFD8BCA95}" srcOrd="4" destOrd="0" parTransId="{84DD7567-8FBF-4AEC-85C1-A39306A8CA7A}" sibTransId="{BEF00C33-CBB4-4EA0-A1F0-64925480837E}"/>
    <dgm:cxn modelId="{D0F7C7FD-9017-4514-B223-FD1AA394A555}" srcId="{702386F3-599E-4CFC-85B2-5E90E015F15B}" destId="{07CF6227-DD35-4E3B-B15D-D4A46987CE85}" srcOrd="5" destOrd="0" parTransId="{E2978971-F134-4013-8BE0-3F7B61E158D5}" sibTransId="{C247C622-17BA-44D4-947C-63D64437EE0C}"/>
    <dgm:cxn modelId="{3C6E14F8-8ED3-4204-9BA7-B4A1B9B943F3}" type="presOf" srcId="{CACE7987-209D-4EAD-9237-B51F9EF42792}" destId="{8FE00F93-B4AA-4377-9FE8-EC2FD1987959}" srcOrd="0" destOrd="0" presId="urn:microsoft.com/office/officeart/2005/8/layout/process2"/>
    <dgm:cxn modelId="{F14FDD7B-5B42-405B-B65F-230B353326B7}" type="presParOf" srcId="{46F85EFE-2900-4055-9580-2E24DCF2AA20}" destId="{11991E2B-B80F-4415-8DBD-D126D9B1355B}" srcOrd="0" destOrd="0" presId="urn:microsoft.com/office/officeart/2005/8/layout/process2"/>
    <dgm:cxn modelId="{F09E2F41-120F-4957-959C-280AF4A50BC8}" type="presParOf" srcId="{46F85EFE-2900-4055-9580-2E24DCF2AA20}" destId="{6A7E4F00-978D-4736-8DB8-04D9E995EC1D}" srcOrd="1" destOrd="0" presId="urn:microsoft.com/office/officeart/2005/8/layout/process2"/>
    <dgm:cxn modelId="{49456B10-9CC6-4D79-B65A-EAC70D93721A}" type="presParOf" srcId="{6A7E4F00-978D-4736-8DB8-04D9E995EC1D}" destId="{45396331-36D2-4AB4-A3F9-5E89D57D512B}" srcOrd="0" destOrd="0" presId="urn:microsoft.com/office/officeart/2005/8/layout/process2"/>
    <dgm:cxn modelId="{23F70A3B-8DD8-4827-B47C-B0181B628064}" type="presParOf" srcId="{46F85EFE-2900-4055-9580-2E24DCF2AA20}" destId="{FF2EC50A-F353-429B-8C19-B0EC757ABF18}" srcOrd="2" destOrd="0" presId="urn:microsoft.com/office/officeart/2005/8/layout/process2"/>
    <dgm:cxn modelId="{29E3D4BA-F7D4-4B22-8CDE-541B07CFE4DC}" type="presParOf" srcId="{46F85EFE-2900-4055-9580-2E24DCF2AA20}" destId="{82524FBD-2913-4D44-8C98-1D27D9821F40}" srcOrd="3" destOrd="0" presId="urn:microsoft.com/office/officeart/2005/8/layout/process2"/>
    <dgm:cxn modelId="{71F4BC40-B230-4A3E-B655-60AB27499C2E}" type="presParOf" srcId="{82524FBD-2913-4D44-8C98-1D27D9821F40}" destId="{3BB51097-7FA5-48EE-AFE6-5574EA02EE21}" srcOrd="0" destOrd="0" presId="urn:microsoft.com/office/officeart/2005/8/layout/process2"/>
    <dgm:cxn modelId="{50B06322-E335-4359-BB52-9024D2E7CD80}" type="presParOf" srcId="{46F85EFE-2900-4055-9580-2E24DCF2AA20}" destId="{8FE00F93-B4AA-4377-9FE8-EC2FD1987959}" srcOrd="4" destOrd="0" presId="urn:microsoft.com/office/officeart/2005/8/layout/process2"/>
    <dgm:cxn modelId="{A8D7EB2A-0994-4D08-8594-EB5B8995B8D0}" type="presParOf" srcId="{46F85EFE-2900-4055-9580-2E24DCF2AA20}" destId="{45E1C3BA-3C70-4073-84AA-02898F977DEA}" srcOrd="5" destOrd="0" presId="urn:microsoft.com/office/officeart/2005/8/layout/process2"/>
    <dgm:cxn modelId="{5B25D170-9562-4220-9E3B-DDE5896CCAE7}" type="presParOf" srcId="{45E1C3BA-3C70-4073-84AA-02898F977DEA}" destId="{CD007E6E-66D2-4E82-A8E4-73EEC35F1FCD}" srcOrd="0" destOrd="0" presId="urn:microsoft.com/office/officeart/2005/8/layout/process2"/>
    <dgm:cxn modelId="{62ABE71D-E33D-46E3-B274-B33D4A573573}" type="presParOf" srcId="{46F85EFE-2900-4055-9580-2E24DCF2AA20}" destId="{DB3508CF-4F4C-4C96-9422-06D6B6612F43}" srcOrd="6" destOrd="0" presId="urn:microsoft.com/office/officeart/2005/8/layout/process2"/>
    <dgm:cxn modelId="{6066F051-1625-4924-9170-0DF45F5C358B}" type="presParOf" srcId="{46F85EFE-2900-4055-9580-2E24DCF2AA20}" destId="{CCFE2A20-AE0A-4289-A3B0-4968A7139317}" srcOrd="7" destOrd="0" presId="urn:microsoft.com/office/officeart/2005/8/layout/process2"/>
    <dgm:cxn modelId="{675FE0AC-E81C-4CB6-96F7-4E6B7D59E56B}" type="presParOf" srcId="{CCFE2A20-AE0A-4289-A3B0-4968A7139317}" destId="{14FF12B8-E712-4AC6-9635-CAC899AD55C2}" srcOrd="0" destOrd="0" presId="urn:microsoft.com/office/officeart/2005/8/layout/process2"/>
    <dgm:cxn modelId="{94C3163B-C083-40A9-931D-E6185484DF38}" type="presParOf" srcId="{46F85EFE-2900-4055-9580-2E24DCF2AA20}" destId="{D5A52370-82B5-45B3-9672-45642DDD6086}" srcOrd="8" destOrd="0" presId="urn:microsoft.com/office/officeart/2005/8/layout/process2"/>
    <dgm:cxn modelId="{656D3F57-5445-4235-BBA1-138D93ADCED4}" type="presParOf" srcId="{46F85EFE-2900-4055-9580-2E24DCF2AA20}" destId="{744E505C-0E71-4FA1-BDB4-84CCBB21945B}" srcOrd="9" destOrd="0" presId="urn:microsoft.com/office/officeart/2005/8/layout/process2"/>
    <dgm:cxn modelId="{C88C7567-9AFA-4029-841D-FEB3F8761B10}" type="presParOf" srcId="{744E505C-0E71-4FA1-BDB4-84CCBB21945B}" destId="{81E70A75-8FDF-4733-B54F-C064F334E086}" srcOrd="0" destOrd="0" presId="urn:microsoft.com/office/officeart/2005/8/layout/process2"/>
    <dgm:cxn modelId="{C9F3460B-461B-424D-B408-53E35245C98C}" type="presParOf" srcId="{46F85EFE-2900-4055-9580-2E24DCF2AA20}" destId="{751AC96D-B72C-4123-AEAB-1FE9E16319FE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>
                <a:latin typeface="+mn-ea"/>
                <a:ea typeface="+mn-ea"/>
              </a:defRPr>
            </a:lvl1pPr>
            <a:lvl2pPr marL="742950" indent="-285750">
              <a:buFont typeface="Wingdings" panose="05000000000000000000" pitchFamily="2" charset="2"/>
              <a:buChar char="l"/>
              <a:defRPr>
                <a:latin typeface="+mn-ea"/>
                <a:ea typeface="+mn-ea"/>
              </a:defRPr>
            </a:lvl2pPr>
            <a:lvl3pPr marL="1143000" indent="-228600">
              <a:buFont typeface="Wingdings" panose="05000000000000000000" pitchFamily="2" charset="2"/>
              <a:buChar char="l"/>
              <a:defRPr>
                <a:latin typeface="+mn-ea"/>
                <a:ea typeface="+mn-ea"/>
              </a:defRPr>
            </a:lvl3pPr>
            <a:lvl4pPr marL="1600200" indent="-228600">
              <a:buFont typeface="Wingdings" panose="05000000000000000000" pitchFamily="2" charset="2"/>
              <a:buChar char="l"/>
              <a:defRPr>
                <a:latin typeface="+mn-ea"/>
                <a:ea typeface="+mn-ea"/>
              </a:defRPr>
            </a:lvl4pPr>
            <a:lvl5pPr marL="2057400" indent="-228600">
              <a:buFont typeface="Wingdings" panose="05000000000000000000" pitchFamily="2" charset="2"/>
              <a:buChar char="l"/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USB PD</a:t>
            </a:r>
            <a:r>
              <a:rPr lang="zh-TW" altLang="en-US"/>
              <a:t>協議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詹恆瑋</a:t>
            </a:r>
          </a:p>
        </p:txBody>
      </p:sp>
    </p:spTree>
    <p:extLst>
      <p:ext uri="{BB962C8B-B14F-4D97-AF65-F5344CB8AC3E}">
        <p14:creationId xmlns:p14="http://schemas.microsoft.com/office/powerpoint/2010/main" val="310361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支援 </a:t>
            </a:r>
            <a:r>
              <a:rPr lang="en-US" altLang="zh-TW"/>
              <a:t>USB Power Delivery </a:t>
            </a:r>
            <a:r>
              <a:rPr lang="zh-TW" altLang="en-US"/>
              <a:t>的裝置</a:t>
            </a:r>
          </a:p>
        </p:txBody>
      </p:sp>
      <p:sp>
        <p:nvSpPr>
          <p:cNvPr id="4" name="矩形 3"/>
          <p:cNvSpPr/>
          <p:nvPr/>
        </p:nvSpPr>
        <p:spPr>
          <a:xfrm>
            <a:off x="515963" y="1330235"/>
            <a:ext cx="44597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/>
              <a:t>UFP 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匯入電源。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使用 SOP 封包進行通訊。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可選擇使用 SOP* 封包進行通訊。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可選擇提供電源（雙角色電源裝置）。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可選擇透過 USB 進行通訊。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可選擇支援替代模式。</a:t>
            </a:r>
          </a:p>
        </p:txBody>
      </p:sp>
      <p:sp>
        <p:nvSpPr>
          <p:cNvPr id="6" name="矩形 5"/>
          <p:cNvSpPr/>
          <p:nvPr/>
        </p:nvSpPr>
        <p:spPr>
          <a:xfrm>
            <a:off x="515963" y="414884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/>
              <a:t>DFP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使用 SOP 封包進行通訊。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可選擇使用 SOP* 封包進行通訊。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可選擇 Sink 電源（雙角色電源裝置）。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可選擇透過 USB 進行通訊。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可選擇支援交替模式。</a:t>
            </a:r>
          </a:p>
        </p:txBody>
      </p:sp>
      <p:sp>
        <p:nvSpPr>
          <p:cNvPr id="7" name="矩形 6"/>
          <p:cNvSpPr/>
          <p:nvPr/>
        </p:nvSpPr>
        <p:spPr>
          <a:xfrm>
            <a:off x="5137039" y="13302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/>
              <a:t>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外部供電源 (例如 AC 供電)。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電源儲存（例如：電池/電源銀行）。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來自另一個連接埠（例如：匯流排供電的 Hub）。</a:t>
            </a:r>
          </a:p>
        </p:txBody>
      </p:sp>
      <p:sp>
        <p:nvSpPr>
          <p:cNvPr id="8" name="矩形 7"/>
          <p:cNvSpPr/>
          <p:nvPr/>
        </p:nvSpPr>
        <p:spPr>
          <a:xfrm>
            <a:off x="5137039" y="285313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/>
              <a:t>Sink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電源儲存 </a:t>
            </a:r>
            <a:r>
              <a:rPr lang="en-US" altLang="zh-TW"/>
              <a:t>(</a:t>
            </a:r>
            <a:r>
              <a:rPr lang="zh-TW" altLang="en-US"/>
              <a:t>例如：電池</a:t>
            </a:r>
            <a:r>
              <a:rPr lang="en-US" altLang="zh-TW"/>
              <a:t>/</a:t>
            </a:r>
            <a:r>
              <a:rPr lang="zh-TW" altLang="en-US"/>
              <a:t>蓄電池</a:t>
            </a:r>
            <a:r>
              <a:rPr lang="en-US" altLang="zh-TW"/>
              <a:t>)</a:t>
            </a:r>
            <a:r>
              <a:rPr lang="zh-TW" altLang="en-US"/>
              <a:t>。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用於為內部功能供電。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用於為連接其他裝置的裝置供電 </a:t>
            </a:r>
            <a:r>
              <a:rPr lang="en-US" altLang="zh-TW"/>
              <a:t>(</a:t>
            </a:r>
            <a:r>
              <a:rPr lang="zh-TW" altLang="en-US"/>
              <a:t>例如：匯流排供電的 </a:t>
            </a:r>
            <a:r>
              <a:rPr lang="en-US" altLang="zh-TW"/>
              <a:t>Hub)</a:t>
            </a:r>
            <a:r>
              <a:rPr lang="zh-TW" altLang="en-US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5137039" y="44372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/>
              <a:t>VCONN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可以是連接埠夥伴、</a:t>
            </a:r>
            <a:r>
              <a:rPr lang="en-US" altLang="zh-TW"/>
              <a:t>DFP/UFP </a:t>
            </a:r>
            <a:r>
              <a:rPr lang="zh-TW" altLang="en-US"/>
              <a:t>或 </a:t>
            </a:r>
            <a:r>
              <a:rPr lang="en-US" altLang="zh-TW"/>
              <a:t>Source/Sink</a:t>
            </a:r>
            <a:r>
              <a:rPr lang="zh-TW" altLang="en-US"/>
              <a:t>。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為纜線插頭供電，通常提供</a:t>
            </a:r>
            <a:r>
              <a:rPr lang="en-US" altLang="zh-TW"/>
              <a:t>5V</a:t>
            </a:r>
            <a:r>
              <a:rPr lang="zh-TW" altLang="en-US"/>
              <a:t>，。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保持在</a:t>
            </a:r>
            <a:r>
              <a:rPr lang="en-US" altLang="zh-TW"/>
              <a:t>3.3~5.5V</a:t>
            </a:r>
            <a:r>
              <a:rPr lang="zh-TW" altLang="en-US"/>
              <a:t>。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在任何時候都是唯一允許與 </a:t>
            </a:r>
            <a:r>
              <a:rPr lang="en-US" altLang="zh-TW"/>
              <a:t>Cable Plug </a:t>
            </a:r>
            <a:r>
              <a:rPr lang="zh-TW" altLang="en-US"/>
              <a:t>對話的連接埠。</a:t>
            </a:r>
          </a:p>
        </p:txBody>
      </p:sp>
    </p:spTree>
    <p:extLst>
      <p:ext uri="{BB962C8B-B14F-4D97-AF65-F5344CB8AC3E}">
        <p14:creationId xmlns:p14="http://schemas.microsoft.com/office/powerpoint/2010/main" val="406941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SOP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zh-TW" altLang="en-US">
                <a:latin typeface="+mj-ea"/>
                <a:ea typeface="+mj-ea"/>
              </a:rPr>
              <a:t>所有 </a:t>
            </a:r>
            <a:r>
              <a:rPr lang="en-US" altLang="zh-TW">
                <a:latin typeface="+mj-ea"/>
                <a:ea typeface="+mj-ea"/>
              </a:rPr>
              <a:t>SOP* </a:t>
            </a:r>
            <a:r>
              <a:rPr lang="zh-TW" altLang="en-US">
                <a:latin typeface="+mj-ea"/>
                <a:ea typeface="+mj-ea"/>
              </a:rPr>
              <a:t>通訊都是透過單一電線 </a:t>
            </a:r>
            <a:r>
              <a:rPr lang="en-US" altLang="zh-TW">
                <a:latin typeface="+mj-ea"/>
                <a:ea typeface="+mj-ea"/>
              </a:rPr>
              <a:t>(CC) </a:t>
            </a:r>
            <a:r>
              <a:rPr lang="zh-TW" altLang="en-US">
                <a:latin typeface="+mj-ea"/>
                <a:ea typeface="+mj-ea"/>
              </a:rPr>
              <a:t>通訊，必須協調 </a:t>
            </a:r>
            <a:r>
              <a:rPr lang="en-US" altLang="zh-TW">
                <a:latin typeface="+mj-ea"/>
                <a:ea typeface="+mj-ea"/>
              </a:rPr>
              <a:t>SOP* </a:t>
            </a:r>
            <a:r>
              <a:rPr lang="zh-TW" altLang="en-US">
                <a:latin typeface="+mj-ea"/>
                <a:ea typeface="+mj-ea"/>
              </a:rPr>
              <a:t>的通訊避免重要的通訊被阻斷。</a:t>
            </a:r>
            <a:endParaRPr lang="en-US" altLang="zh-TW">
              <a:latin typeface="+mj-ea"/>
              <a:ea typeface="+mj-ea"/>
            </a:endParaRPr>
          </a:p>
          <a:p>
            <a:r>
              <a:rPr lang="en-US" altLang="zh-TW">
                <a:latin typeface="+mj-ea"/>
                <a:ea typeface="+mj-ea"/>
              </a:rPr>
              <a:t>CC</a:t>
            </a:r>
            <a:r>
              <a:rPr lang="zh-TW" altLang="en-US">
                <a:latin typeface="+mj-ea"/>
                <a:ea typeface="+mj-ea"/>
              </a:rPr>
              <a:t>是雙向通訊與半雙工通訊，消息由一方發送，另一方做接收</a:t>
            </a:r>
            <a:endParaRPr lang="en-US" altLang="zh-TW">
              <a:latin typeface="+mj-ea"/>
              <a:ea typeface="+mj-ea"/>
            </a:endParaRPr>
          </a:p>
          <a:p>
            <a:r>
              <a:rPr lang="en-US" altLang="zh-TW">
                <a:latin typeface="+mj-ea"/>
                <a:ea typeface="+mj-ea"/>
              </a:rPr>
              <a:t>Vconn</a:t>
            </a:r>
            <a:r>
              <a:rPr lang="zh-TW" altLang="en-US">
                <a:latin typeface="+mj-ea"/>
                <a:ea typeface="+mj-ea"/>
              </a:rPr>
              <a:t>主要都是由</a:t>
            </a:r>
            <a:r>
              <a:rPr lang="en-US" altLang="zh-TW">
                <a:latin typeface="+mj-ea"/>
                <a:ea typeface="+mj-ea"/>
              </a:rPr>
              <a:t>DFP</a:t>
            </a:r>
            <a:r>
              <a:rPr lang="zh-TW" altLang="en-US">
                <a:latin typeface="+mj-ea"/>
                <a:ea typeface="+mj-ea"/>
              </a:rPr>
              <a:t>提供</a:t>
            </a:r>
            <a:endParaRPr lang="en-US" altLang="zh-TW">
              <a:latin typeface="+mj-ea"/>
              <a:ea typeface="+mj-ea"/>
            </a:endParaRPr>
          </a:p>
          <a:p>
            <a:endParaRPr lang="en-US" altLang="zh-TW"/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51" y="2841344"/>
            <a:ext cx="7671234" cy="313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94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SOP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zh-TW" altLang="en-US">
                <a:latin typeface="+mj-ea"/>
                <a:ea typeface="+mj-ea"/>
              </a:rPr>
              <a:t>當 </a:t>
            </a:r>
            <a:r>
              <a:rPr lang="en-US" altLang="zh-TW">
                <a:latin typeface="+mj-ea"/>
                <a:ea typeface="+mj-ea"/>
              </a:rPr>
              <a:t>Default</a:t>
            </a:r>
            <a:r>
              <a:rPr lang="zh-TW" altLang="en-US">
                <a:latin typeface="+mj-ea"/>
                <a:ea typeface="+mj-ea"/>
              </a:rPr>
              <a:t>（預設）或 </a:t>
            </a:r>
            <a:r>
              <a:rPr lang="en-US" altLang="zh-TW">
                <a:latin typeface="+mj-ea"/>
                <a:ea typeface="+mj-ea"/>
              </a:rPr>
              <a:t>Implicit Contract</a:t>
            </a:r>
            <a:r>
              <a:rPr lang="zh-TW" altLang="en-US">
                <a:latin typeface="+mj-ea"/>
                <a:ea typeface="+mj-ea"/>
              </a:rPr>
              <a:t>（隱含契約）已準備好時，只有供應 </a:t>
            </a:r>
            <a:r>
              <a:rPr lang="en-US" altLang="zh-TW">
                <a:latin typeface="+mj-ea"/>
                <a:ea typeface="+mj-ea"/>
              </a:rPr>
              <a:t>VCONN Source</a:t>
            </a:r>
            <a:r>
              <a:rPr lang="zh-TW" altLang="en-US">
                <a:latin typeface="+mj-ea"/>
                <a:ea typeface="+mj-ea"/>
              </a:rPr>
              <a:t>允許傳送封包至 </a:t>
            </a:r>
            <a:r>
              <a:rPr lang="en-US" altLang="zh-TW">
                <a:latin typeface="+mj-ea"/>
                <a:ea typeface="+mj-ea"/>
              </a:rPr>
              <a:t>Cable Plug (SOP’)</a:t>
            </a:r>
            <a:r>
              <a:rPr lang="zh-TW" altLang="en-US">
                <a:latin typeface="+mj-ea"/>
                <a:ea typeface="+mj-ea"/>
              </a:rPr>
              <a:t>，並允許以 </a:t>
            </a:r>
            <a:r>
              <a:rPr lang="en-US" altLang="zh-TW">
                <a:latin typeface="+mj-ea"/>
                <a:ea typeface="+mj-ea"/>
              </a:rPr>
              <a:t>GoodCRC </a:t>
            </a:r>
            <a:r>
              <a:rPr lang="zh-TW" altLang="en-US">
                <a:latin typeface="+mj-ea"/>
                <a:ea typeface="+mj-ea"/>
              </a:rPr>
              <a:t>訊息回應來自 </a:t>
            </a:r>
            <a:r>
              <a:rPr lang="en-US" altLang="zh-TW">
                <a:latin typeface="+mj-ea"/>
                <a:ea typeface="+mj-ea"/>
              </a:rPr>
              <a:t>Cable Plug (SOP’) </a:t>
            </a:r>
            <a:r>
              <a:rPr lang="zh-TW" altLang="en-US">
                <a:latin typeface="+mj-ea"/>
                <a:ea typeface="+mj-ea"/>
              </a:rPr>
              <a:t>的封包，以便發現 </a:t>
            </a:r>
            <a:r>
              <a:rPr lang="en-US" altLang="zh-TW">
                <a:latin typeface="+mj-ea"/>
                <a:ea typeface="+mj-ea"/>
              </a:rPr>
              <a:t>Cable Plug </a:t>
            </a:r>
            <a:r>
              <a:rPr lang="zh-TW" altLang="en-US">
                <a:latin typeface="+mj-ea"/>
                <a:ea typeface="+mj-ea"/>
              </a:rPr>
              <a:t>的特性，在此階段，與 </a:t>
            </a:r>
            <a:r>
              <a:rPr lang="en-US" altLang="zh-TW">
                <a:latin typeface="+mj-ea"/>
                <a:ea typeface="+mj-ea"/>
              </a:rPr>
              <a:t>Cable Plug </a:t>
            </a:r>
            <a:r>
              <a:rPr lang="zh-TW" altLang="en-US">
                <a:latin typeface="+mj-ea"/>
                <a:ea typeface="+mj-ea"/>
              </a:rPr>
              <a:t>的所有通訊都是由</a:t>
            </a:r>
            <a:r>
              <a:rPr lang="en-US" altLang="zh-TW">
                <a:latin typeface="+mj-ea"/>
                <a:ea typeface="+mj-ea"/>
              </a:rPr>
              <a:t>Source</a:t>
            </a:r>
            <a:r>
              <a:rPr lang="zh-TW" altLang="en-US">
                <a:latin typeface="+mj-ea"/>
                <a:ea typeface="+mj-ea"/>
              </a:rPr>
              <a:t>啟動和控制，以防止 </a:t>
            </a:r>
            <a:r>
              <a:rPr lang="en-US" altLang="zh-TW">
                <a:latin typeface="+mj-ea"/>
                <a:ea typeface="+mj-ea"/>
              </a:rPr>
              <a:t>SOP </a:t>
            </a:r>
            <a:r>
              <a:rPr lang="zh-TW" altLang="en-US">
                <a:latin typeface="+mj-ea"/>
                <a:ea typeface="+mj-ea"/>
              </a:rPr>
              <a:t>和 </a:t>
            </a:r>
            <a:r>
              <a:rPr lang="en-US" altLang="zh-TW">
                <a:latin typeface="+mj-ea"/>
                <a:ea typeface="+mj-ea"/>
              </a:rPr>
              <a:t>SOP' </a:t>
            </a:r>
            <a:r>
              <a:rPr lang="zh-TW" altLang="en-US">
                <a:latin typeface="+mj-ea"/>
                <a:ea typeface="+mj-ea"/>
              </a:rPr>
              <a:t>封包之間發生衝突。</a:t>
            </a:r>
          </a:p>
        </p:txBody>
      </p:sp>
    </p:spTree>
    <p:extLst>
      <p:ext uri="{BB962C8B-B14F-4D97-AF65-F5344CB8AC3E}">
        <p14:creationId xmlns:p14="http://schemas.microsoft.com/office/powerpoint/2010/main" val="395775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Source</a:t>
            </a:r>
            <a:endParaRPr lang="zh-TW" altLang="en-US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621516485"/>
              </p:ext>
            </p:extLst>
          </p:nvPr>
        </p:nvGraphicFramePr>
        <p:xfrm>
          <a:off x="3187700" y="406400"/>
          <a:ext cx="8128000" cy="614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299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95400"/>
            <a:ext cx="8596668" cy="3880773"/>
          </a:xfrm>
        </p:spPr>
        <p:txBody>
          <a:bodyPr/>
          <a:lstStyle/>
          <a:p>
            <a:r>
              <a:rPr lang="zh-TW" altLang="en-US"/>
              <a:t>對於只有 </a:t>
            </a:r>
            <a:r>
              <a:rPr lang="en-US" altLang="zh-TW"/>
              <a:t>Source </a:t>
            </a:r>
            <a:r>
              <a:rPr lang="zh-TW" altLang="en-US"/>
              <a:t>的連接埠，</a:t>
            </a:r>
            <a:r>
              <a:rPr lang="en-US" altLang="zh-TW"/>
              <a:t>Source </a:t>
            </a:r>
            <a:r>
              <a:rPr lang="zh-TW" altLang="en-US"/>
              <a:t>會偵測 </a:t>
            </a:r>
            <a:r>
              <a:rPr lang="en-US" altLang="zh-TW"/>
              <a:t>Sink Attachment</a:t>
            </a:r>
            <a:r>
              <a:rPr lang="zh-TW" altLang="en-US"/>
              <a:t>。</a:t>
            </a:r>
            <a:endParaRPr lang="en-US" altLang="zh-TW"/>
          </a:p>
          <a:p>
            <a:r>
              <a:rPr lang="zh-TW" altLang="en-US"/>
              <a:t>對於在 </a:t>
            </a:r>
            <a:r>
              <a:rPr lang="en-US" altLang="zh-TW"/>
              <a:t>Source </a:t>
            </a:r>
            <a:r>
              <a:rPr lang="zh-TW" altLang="en-US"/>
              <a:t>和 </a:t>
            </a:r>
            <a:r>
              <a:rPr lang="en-US" altLang="zh-TW"/>
              <a:t>Sink </a:t>
            </a:r>
            <a:r>
              <a:rPr lang="zh-TW" altLang="en-US"/>
              <a:t>操作之間切換的 </a:t>
            </a:r>
            <a:r>
              <a:rPr lang="en-US" altLang="zh-TW"/>
              <a:t>DRP</a:t>
            </a:r>
            <a:r>
              <a:rPr lang="zh-TW" altLang="en-US"/>
              <a:t>，埠會在 </a:t>
            </a:r>
            <a:r>
              <a:rPr lang="en-US" altLang="zh-TW"/>
              <a:t>Sink Attach</a:t>
            </a:r>
            <a:r>
              <a:rPr lang="zh-TW" altLang="en-US"/>
              <a:t>時成為 </a:t>
            </a:r>
            <a:r>
              <a:rPr lang="en-US" altLang="zh-TW"/>
              <a:t>Source </a:t>
            </a:r>
            <a:r>
              <a:rPr lang="zh-TW" altLang="en-US"/>
              <a:t>埠。</a:t>
            </a:r>
            <a:endParaRPr lang="en-US" altLang="zh-TW"/>
          </a:p>
          <a:p>
            <a:r>
              <a:rPr lang="en-US" altLang="zh-TW"/>
              <a:t>Source</a:t>
            </a:r>
            <a:r>
              <a:rPr lang="zh-TW" altLang="en-US"/>
              <a:t>會提供</a:t>
            </a:r>
            <a:r>
              <a:rPr lang="en-US" altLang="zh-TW"/>
              <a:t>vSfe5V</a:t>
            </a:r>
          </a:p>
          <a:p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Source-Attach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525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Source-PD Connection </a:t>
            </a:r>
            <a:r>
              <a:rPr lang="zh-TW" altLang="en-US"/>
              <a:t>之前 </a:t>
            </a:r>
            <a:br>
              <a:rPr lang="zh-TW" altLang="en-US"/>
            </a:b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9090780" cy="3880773"/>
          </a:xfrm>
        </p:spPr>
        <p:txBody>
          <a:bodyPr/>
          <a:lstStyle/>
          <a:p>
            <a:r>
              <a:rPr lang="en-US" altLang="zh-TW"/>
              <a:t>Source</a:t>
            </a:r>
            <a:r>
              <a:rPr lang="zh-TW" altLang="en-US"/>
              <a:t>可以通過</a:t>
            </a:r>
            <a:r>
              <a:rPr lang="en-US" altLang="zh-TW"/>
              <a:t>cc</a:t>
            </a:r>
            <a:r>
              <a:rPr lang="zh-TW" altLang="en-US"/>
              <a:t>檢測</a:t>
            </a:r>
            <a:r>
              <a:rPr lang="en-US" altLang="zh-TW"/>
              <a:t>cable</a:t>
            </a:r>
            <a:r>
              <a:rPr lang="zh-TW" altLang="en-US"/>
              <a:t>類型去調整供電配置</a:t>
            </a:r>
            <a:endParaRPr lang="en-US" altLang="zh-TW"/>
          </a:p>
          <a:p>
            <a:r>
              <a:rPr lang="en-US" altLang="zh-TW"/>
              <a:t>Type-c</a:t>
            </a:r>
            <a:r>
              <a:rPr lang="zh-TW" altLang="en-US"/>
              <a:t>默認</a:t>
            </a:r>
            <a:r>
              <a:rPr lang="en-US" altLang="zh-TW"/>
              <a:t>3A</a:t>
            </a:r>
          </a:p>
          <a:p>
            <a:r>
              <a:rPr lang="zh-TW" altLang="en-US"/>
              <a:t>訊號來源 </a:t>
            </a:r>
            <a:r>
              <a:rPr lang="en-US" altLang="zh-TW"/>
              <a:t>(Source) </a:t>
            </a:r>
            <a:r>
              <a:rPr lang="zh-TW" altLang="en-US"/>
              <a:t>會定期透過</a:t>
            </a:r>
            <a:r>
              <a:rPr lang="en-US" altLang="zh-TW"/>
              <a:t>tTypeCSendSourceCap</a:t>
            </a:r>
            <a:r>
              <a:rPr lang="zh-TW" altLang="en-US"/>
              <a:t>傳送 </a:t>
            </a:r>
            <a:r>
              <a:rPr lang="en-US" altLang="zh-TW"/>
              <a:t>Source_Capabilities </a:t>
            </a:r>
            <a:r>
              <a:rPr lang="zh-TW" altLang="en-US"/>
              <a:t>訊息來宣導其能力。</a:t>
            </a:r>
          </a:p>
        </p:txBody>
      </p:sp>
    </p:spTree>
    <p:extLst>
      <p:ext uri="{BB962C8B-B14F-4D97-AF65-F5344CB8AC3E}">
        <p14:creationId xmlns:p14="http://schemas.microsoft.com/office/powerpoint/2010/main" val="204602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Source-</a:t>
            </a:r>
            <a:r>
              <a:rPr lang="zh-TW" altLang="en-US"/>
              <a:t>建立 </a:t>
            </a:r>
            <a:r>
              <a:rPr lang="en-US" altLang="zh-TW"/>
              <a:t>PD </a:t>
            </a:r>
            <a:r>
              <a:rPr lang="zh-TW" altLang="en-US"/>
              <a:t>連線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zh-TW" altLang="en-US"/>
              <a:t>可偵測到 </a:t>
            </a:r>
            <a:r>
              <a:rPr lang="en-US" altLang="zh-TW"/>
              <a:t>PD Capable Port Partner </a:t>
            </a:r>
            <a:r>
              <a:rPr lang="zh-TW" altLang="en-US"/>
              <a:t>的存在：</a:t>
            </a:r>
            <a:endParaRPr lang="en-US" altLang="zh-TW"/>
          </a:p>
          <a:p>
            <a:pPr lvl="1"/>
            <a:r>
              <a:rPr lang="zh-TW" altLang="en-US"/>
              <a:t>收到回應 </a:t>
            </a:r>
            <a:r>
              <a:rPr lang="en-US" altLang="zh-TW"/>
              <a:t>Source_Capabilities </a:t>
            </a:r>
            <a:r>
              <a:rPr lang="zh-TW" altLang="en-US"/>
              <a:t>訊息的 </a:t>
            </a:r>
            <a:r>
              <a:rPr lang="en-US" altLang="zh-TW"/>
              <a:t>GoodCRC </a:t>
            </a:r>
            <a:r>
              <a:rPr lang="zh-TW" altLang="en-US"/>
              <a:t>訊息。</a:t>
            </a:r>
            <a:endParaRPr lang="en-US" altLang="zh-TW"/>
          </a:p>
          <a:p>
            <a:pPr lvl="1"/>
            <a:r>
              <a:rPr lang="zh-TW" altLang="en-US"/>
              <a:t>透過接收 </a:t>
            </a:r>
            <a:r>
              <a:rPr lang="en-US" altLang="zh-TW"/>
              <a:t>Hard Reset </a:t>
            </a:r>
            <a:r>
              <a:rPr lang="zh-TW" altLang="en-US"/>
              <a:t>訊號，清除先前的任何狀態。</a:t>
            </a:r>
            <a:endParaRPr lang="en-US" altLang="zh-TW"/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7" y="1435969"/>
            <a:ext cx="4730446" cy="529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90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Source-</a:t>
            </a:r>
            <a:r>
              <a:rPr lang="zh-TW" altLang="en-US"/>
              <a:t>在</a:t>
            </a:r>
            <a:r>
              <a:rPr lang="en-US" altLang="zh-TW"/>
              <a:t>Attach </a:t>
            </a:r>
            <a:r>
              <a:rPr lang="zh-TW" altLang="en-US"/>
              <a:t>、硬重設或隱式契約後建立初始顯式契約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altLang="zh-TW"/>
              <a:t>Source</a:t>
            </a:r>
            <a:r>
              <a:rPr lang="zh-TW" altLang="en-US"/>
              <a:t>會收到來自 </a:t>
            </a:r>
            <a:r>
              <a:rPr lang="en-US" altLang="zh-TW"/>
              <a:t>Sink </a:t>
            </a:r>
            <a:r>
              <a:rPr lang="zh-TW" altLang="en-US"/>
              <a:t>的 </a:t>
            </a:r>
            <a:r>
              <a:rPr lang="en-US" altLang="zh-TW"/>
              <a:t>Request Message</a:t>
            </a:r>
            <a:r>
              <a:rPr lang="zh-TW" altLang="en-US"/>
              <a:t>，如果該訊息為有效請求，則會回應一個 </a:t>
            </a:r>
            <a:r>
              <a:rPr lang="en-US" altLang="zh-TW"/>
              <a:t>Accept Message</a:t>
            </a:r>
            <a:r>
              <a:rPr lang="zh-TW" altLang="en-US"/>
              <a:t>，並在其電源供應準備好以協定的電量提供電源時，再回應一個 </a:t>
            </a:r>
            <a:r>
              <a:rPr lang="en-US" altLang="zh-TW"/>
              <a:t>PS_RDY Message</a:t>
            </a:r>
            <a:r>
              <a:rPr lang="zh-TW" altLang="en-US"/>
              <a:t>。此時</a:t>
            </a:r>
            <a:r>
              <a:rPr lang="en-US" altLang="zh-TW"/>
              <a:t>Explicit Contract </a:t>
            </a:r>
            <a:r>
              <a:rPr lang="zh-TW" altLang="en-US"/>
              <a:t>已經進入。</a:t>
            </a:r>
            <a:endParaRPr lang="en-US" altLang="zh-TW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878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29523" cy="1320800"/>
          </a:xfrm>
        </p:spPr>
        <p:txBody>
          <a:bodyPr/>
          <a:lstStyle/>
          <a:p>
            <a:r>
              <a:rPr lang="en-US" altLang="zh-TW"/>
              <a:t>Source-</a:t>
            </a:r>
            <a:r>
              <a:rPr lang="zh-TW" altLang="en-US">
                <a:latin typeface="微軟正黑體"/>
                <a:ea typeface="微軟正黑體"/>
              </a:rPr>
              <a:t>當處於顯性契約 </a:t>
            </a:r>
            <a:r>
              <a:rPr lang="en-US" altLang="zh-TW">
                <a:latin typeface="微軟正黑體"/>
                <a:ea typeface="微軟正黑體"/>
              </a:rPr>
              <a:t>(PE_SRC_Ready </a:t>
            </a:r>
            <a:r>
              <a:rPr lang="zh-TW" altLang="en-US">
                <a:latin typeface="微軟正黑體"/>
                <a:ea typeface="微軟正黑體"/>
              </a:rPr>
              <a:t>狀態</a:t>
            </a:r>
            <a:r>
              <a:rPr lang="en-US" altLang="zh-TW">
                <a:latin typeface="微軟正黑體"/>
                <a:ea typeface="微軟正黑體"/>
              </a:rPr>
              <a:t>) </a:t>
            </a:r>
            <a:r>
              <a:rPr lang="zh-TW" altLang="en-US">
                <a:latin typeface="微軟正黑體"/>
                <a:ea typeface="微軟正黑體"/>
              </a:rPr>
              <a:t>時：</a:t>
            </a:r>
            <a:endParaRPr lang="en-US" altLang="zh-TW">
              <a:latin typeface="微軟正黑體"/>
              <a:ea typeface="微軟正黑體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77333" y="1930400"/>
            <a:ext cx="8963971" cy="4109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微軟正黑體"/>
                <a:ea typeface="微軟正黑體"/>
              </a:rPr>
              <a:t>當處於顯性契約 </a:t>
            </a:r>
            <a:r>
              <a:rPr lang="en-US" altLang="zh-TW" dirty="0">
                <a:latin typeface="微軟正黑體"/>
                <a:ea typeface="微軟正黑體"/>
              </a:rPr>
              <a:t>(</a:t>
            </a:r>
            <a:r>
              <a:rPr lang="en-US" altLang="zh-TW" dirty="0" err="1">
                <a:latin typeface="微軟正黑體"/>
                <a:ea typeface="微軟正黑體"/>
              </a:rPr>
              <a:t>PE_SRC_Ready</a:t>
            </a:r>
            <a:r>
              <a:rPr lang="en-US" altLang="zh-TW" dirty="0">
                <a:latin typeface="微軟正黑體"/>
                <a:ea typeface="微軟正黑體"/>
              </a:rPr>
              <a:t> State) </a:t>
            </a:r>
            <a:r>
              <a:rPr lang="zh-TW" altLang="en-US">
                <a:latin typeface="微軟正黑體"/>
                <a:ea typeface="微軟正黑體"/>
              </a:rPr>
              <a:t>狀態時當它的 </a:t>
            </a:r>
            <a:r>
              <a:rPr lang="en-US" altLang="zh-TW" dirty="0">
                <a:latin typeface="微軟正黑體"/>
                <a:ea typeface="微軟正黑體"/>
              </a:rPr>
              <a:t>Local Policy </a:t>
            </a:r>
            <a:r>
              <a:rPr lang="zh-TW" altLang="en-US">
                <a:latin typeface="微軟正黑體"/>
                <a:ea typeface="微軟正黑體"/>
              </a:rPr>
              <a:t>要求時，它會傳送適當的訊息：</a:t>
            </a:r>
            <a:endParaRPr lang="en-US" altLang="zh-TW">
              <a:latin typeface="微軟正黑體"/>
              <a:ea typeface="微軟正黑體"/>
            </a:endParaRPr>
          </a:p>
          <a:p>
            <a:pPr lvl="1"/>
            <a:r>
              <a:rPr lang="zh-TW" altLang="en-US">
                <a:latin typeface="微軟正黑體"/>
                <a:ea typeface="微軟正黑體"/>
              </a:rPr>
              <a:t>每當其能力改變時，</a:t>
            </a:r>
            <a:r>
              <a:rPr lang="en-US" altLang="zh-TW" dirty="0">
                <a:latin typeface="微軟正黑體"/>
                <a:ea typeface="微軟正黑體"/>
              </a:rPr>
              <a:t>Source </a:t>
            </a:r>
            <a:r>
              <a:rPr lang="zh-TW" altLang="en-US">
                <a:latin typeface="微軟正黑體"/>
                <a:ea typeface="微軟正黑體"/>
              </a:rPr>
              <a:t>會透過傳送 </a:t>
            </a:r>
            <a:r>
              <a:rPr lang="en-US" altLang="zh-TW" dirty="0" err="1">
                <a:latin typeface="微軟正黑體"/>
                <a:ea typeface="微軟正黑體"/>
              </a:rPr>
              <a:t>Source_Capabilities</a:t>
            </a:r>
            <a:r>
              <a:rPr lang="en-US" altLang="zh-TW" dirty="0">
                <a:latin typeface="微軟正黑體"/>
                <a:ea typeface="微軟正黑體"/>
              </a:rPr>
              <a:t> Message </a:t>
            </a:r>
            <a:r>
              <a:rPr lang="zh-TW" altLang="en-US">
                <a:latin typeface="微軟正黑體"/>
                <a:ea typeface="微軟正黑體"/>
              </a:rPr>
              <a:t>通知 </a:t>
            </a:r>
            <a:r>
              <a:rPr lang="en-US" altLang="zh-TW" dirty="0">
                <a:latin typeface="微軟正黑體"/>
                <a:ea typeface="微軟正黑體"/>
              </a:rPr>
              <a:t>Sink</a:t>
            </a:r>
            <a:r>
              <a:rPr lang="zh-TW" altLang="en-US">
                <a:latin typeface="微軟正黑體"/>
                <a:ea typeface="微軟正黑體"/>
              </a:rPr>
              <a:t>。</a:t>
            </a:r>
            <a:endParaRPr lang="en-US" altLang="zh-TW">
              <a:latin typeface="微軟正黑體"/>
              <a:ea typeface="微軟正黑體"/>
            </a:endParaRPr>
          </a:p>
          <a:p>
            <a:pPr lvl="1"/>
            <a:r>
              <a:rPr lang="zh-TW" altLang="en-US">
                <a:latin typeface="微軟正黑體"/>
                <a:ea typeface="微軟正黑體"/>
              </a:rPr>
              <a:t>（</a:t>
            </a:r>
            <a:r>
              <a:rPr lang="en-US" altLang="zh-TW" dirty="0">
                <a:latin typeface="微軟正黑體"/>
                <a:ea typeface="微軟正黑體"/>
              </a:rPr>
              <a:t>Source</a:t>
            </a:r>
            <a:r>
              <a:rPr lang="zh-TW" altLang="en-US">
                <a:latin typeface="微軟正黑體"/>
                <a:ea typeface="微軟正黑體"/>
              </a:rPr>
              <a:t>）總是會在其用於避免碰撞的 </a:t>
            </a:r>
            <a:r>
              <a:rPr lang="en-US" altLang="zh-TW" dirty="0">
                <a:latin typeface="微軟正黑體"/>
                <a:ea typeface="微軟正黑體"/>
              </a:rPr>
              <a:t>CC </a:t>
            </a:r>
            <a:r>
              <a:rPr lang="zh-TW" altLang="en-US">
                <a:latin typeface="微軟正黑體"/>
                <a:ea typeface="微軟正黑體"/>
              </a:rPr>
              <a:t>線上始終維持一個 </a:t>
            </a:r>
            <a:r>
              <a:rPr lang="en-US" altLang="zh-TW" b="1" dirty="0">
                <a:latin typeface="微軟正黑體"/>
                <a:ea typeface="微軟正黑體"/>
              </a:rPr>
              <a:t>Rp </a:t>
            </a:r>
            <a:r>
              <a:rPr lang="zh-TW" altLang="en-US" b="1">
                <a:latin typeface="微軟正黑體"/>
                <a:ea typeface="微軟正黑體"/>
              </a:rPr>
              <a:t>電阻</a:t>
            </a:r>
            <a:r>
              <a:rPr lang="zh-TW" altLang="en-US">
                <a:latin typeface="微軟正黑體"/>
                <a:ea typeface="微軟正黑體"/>
              </a:rPr>
              <a:t>。</a:t>
            </a:r>
            <a:endParaRPr lang="en-US" altLang="zh-TW">
              <a:latin typeface="微軟正黑體"/>
              <a:ea typeface="微軟正黑體"/>
            </a:endParaRPr>
          </a:p>
          <a:p>
            <a:pPr lvl="1"/>
            <a:r>
              <a:rPr lang="zh-TW" altLang="en-US">
                <a:latin typeface="微軟正黑體"/>
                <a:ea typeface="微軟正黑體"/>
              </a:rPr>
              <a:t>當此埠為 </a:t>
            </a:r>
            <a:r>
              <a:rPr lang="en-US" altLang="zh-TW" dirty="0">
                <a:latin typeface="微軟正黑體"/>
                <a:ea typeface="微軟正黑體"/>
              </a:rPr>
              <a:t>DRP </a:t>
            </a:r>
            <a:r>
              <a:rPr lang="zh-TW" altLang="en-US">
                <a:latin typeface="微軟正黑體"/>
                <a:ea typeface="微軟正黑體"/>
              </a:rPr>
              <a:t>時，</a:t>
            </a:r>
            <a:r>
              <a:rPr lang="en-US" altLang="zh-TW" dirty="0">
                <a:latin typeface="微軟正黑體"/>
                <a:ea typeface="微軟正黑體"/>
              </a:rPr>
              <a:t>Source </a:t>
            </a:r>
            <a:r>
              <a:rPr lang="zh-TW" altLang="en-US">
                <a:latin typeface="微軟正黑體"/>
                <a:ea typeface="微軟正黑體"/>
              </a:rPr>
              <a:t>可以啟動或接收電源角色交換的請求。在 </a:t>
            </a:r>
            <a:r>
              <a:rPr lang="en-US" altLang="zh-TW" dirty="0">
                <a:latin typeface="微軟正黑體"/>
                <a:ea typeface="微軟正黑體"/>
              </a:rPr>
              <a:t>Power Role Swap </a:t>
            </a:r>
            <a:r>
              <a:rPr lang="zh-TW" altLang="en-US">
                <a:latin typeface="微軟正黑體"/>
                <a:ea typeface="微軟正黑體"/>
              </a:rPr>
              <a:t>之後，此連接埠將成為 </a:t>
            </a:r>
            <a:r>
              <a:rPr lang="en-US" altLang="zh-TW" dirty="0">
                <a:latin typeface="微軟正黑體"/>
                <a:ea typeface="微軟正黑體"/>
              </a:rPr>
              <a:t>Sink </a:t>
            </a:r>
            <a:r>
              <a:rPr lang="zh-TW" altLang="en-US">
                <a:latin typeface="微軟正黑體"/>
                <a:ea typeface="微軟正黑體"/>
              </a:rPr>
              <a:t>並處於隱式契約 </a:t>
            </a:r>
            <a:r>
              <a:rPr lang="en-US" altLang="zh-TW" dirty="0">
                <a:latin typeface="微軟正黑體"/>
                <a:ea typeface="微軟正黑體"/>
              </a:rPr>
              <a:t>(Implicit Contract)</a:t>
            </a:r>
            <a:r>
              <a:rPr lang="zh-TW" altLang="en-US">
                <a:latin typeface="微軟正黑體"/>
                <a:ea typeface="微軟正黑體"/>
              </a:rPr>
              <a:t>，直到緊接著的 </a:t>
            </a:r>
            <a:r>
              <a:rPr lang="en-US" altLang="zh-TW" dirty="0">
                <a:latin typeface="微軟正黑體"/>
                <a:ea typeface="微軟正黑體"/>
              </a:rPr>
              <a:t>Explicit Contract </a:t>
            </a:r>
            <a:r>
              <a:rPr lang="zh-TW" altLang="en-US">
                <a:latin typeface="微軟正黑體"/>
                <a:ea typeface="微軟正黑體"/>
              </a:rPr>
              <a:t>被協商。</a:t>
            </a:r>
            <a:endParaRPr lang="en-US" altLang="zh-TW">
              <a:latin typeface="微軟正黑體"/>
              <a:ea typeface="微軟正黑體"/>
            </a:endParaRPr>
          </a:p>
          <a:p>
            <a:pPr lvl="1"/>
            <a:r>
              <a:rPr lang="zh-TW" altLang="en-US">
                <a:latin typeface="微軟正黑體"/>
                <a:ea typeface="微軟正黑體"/>
              </a:rPr>
              <a:t>當此埠為 </a:t>
            </a:r>
            <a:r>
              <a:rPr lang="en-US" altLang="zh-TW" dirty="0">
                <a:latin typeface="微軟正黑體"/>
                <a:ea typeface="微軟正黑體"/>
              </a:rPr>
              <a:t>DRD </a:t>
            </a:r>
            <a:r>
              <a:rPr lang="zh-TW" altLang="en-US">
                <a:latin typeface="微軟正黑體"/>
                <a:ea typeface="微軟正黑體"/>
              </a:rPr>
              <a:t>時，</a:t>
            </a:r>
            <a:r>
              <a:rPr lang="en-US" altLang="zh-TW" dirty="0">
                <a:latin typeface="微軟正黑體"/>
                <a:ea typeface="微軟正黑體"/>
              </a:rPr>
              <a:t>Source </a:t>
            </a:r>
            <a:r>
              <a:rPr lang="zh-TW" altLang="en-US">
                <a:latin typeface="微軟正黑體"/>
                <a:ea typeface="微軟正黑體"/>
              </a:rPr>
              <a:t>可以啟動或接收交換資料角色的請求。在資料角色交換之後，</a:t>
            </a:r>
            <a:r>
              <a:rPr lang="en-US" altLang="zh-TW" dirty="0">
                <a:latin typeface="微軟正黑體"/>
                <a:ea typeface="微軟正黑體"/>
              </a:rPr>
              <a:t>DFP (</a:t>
            </a:r>
            <a:r>
              <a:rPr lang="zh-TW" altLang="en-US">
                <a:latin typeface="微軟正黑體"/>
                <a:ea typeface="微軟正黑體"/>
              </a:rPr>
              <a:t>主機</a:t>
            </a:r>
            <a:r>
              <a:rPr lang="en-US" altLang="zh-TW" dirty="0">
                <a:latin typeface="微軟正黑體"/>
                <a:ea typeface="微軟正黑體"/>
              </a:rPr>
              <a:t>) </a:t>
            </a:r>
            <a:r>
              <a:rPr lang="zh-TW" altLang="en-US">
                <a:latin typeface="微軟正黑體"/>
                <a:ea typeface="微軟正黑體"/>
              </a:rPr>
              <a:t>會變成 </a:t>
            </a:r>
            <a:r>
              <a:rPr lang="en-US" altLang="zh-TW" dirty="0">
                <a:latin typeface="微軟正黑體"/>
                <a:ea typeface="微軟正黑體"/>
              </a:rPr>
              <a:t>UFP (</a:t>
            </a:r>
            <a:r>
              <a:rPr lang="zh-TW" altLang="en-US">
                <a:latin typeface="微軟正黑體"/>
                <a:ea typeface="微軟正黑體"/>
              </a:rPr>
              <a:t>裝置</a:t>
            </a:r>
            <a:r>
              <a:rPr lang="en-US" altLang="zh-TW" dirty="0">
                <a:latin typeface="微軟正黑體"/>
                <a:ea typeface="微軟正黑體"/>
              </a:rPr>
              <a:t>)</a:t>
            </a:r>
            <a:r>
              <a:rPr lang="zh-TW" altLang="en-US">
                <a:latin typeface="微軟正黑體"/>
                <a:ea typeface="微軟正黑體"/>
              </a:rPr>
              <a:t>。此連接埠仍為來源，且 </a:t>
            </a:r>
            <a:r>
              <a:rPr lang="en-US" altLang="zh-TW" dirty="0">
                <a:latin typeface="微軟正黑體"/>
                <a:ea typeface="微軟正黑體"/>
              </a:rPr>
              <a:t>VCONN </a:t>
            </a:r>
            <a:r>
              <a:rPr lang="zh-TW" altLang="en-US">
                <a:latin typeface="微軟正黑體"/>
                <a:ea typeface="微軟正黑體"/>
              </a:rPr>
              <a:t>來源角色保持不變。</a:t>
            </a:r>
            <a:endParaRPr lang="en-US" altLang="zh-TW">
              <a:latin typeface="微軟正黑體"/>
              <a:ea typeface="微軟正黑體"/>
            </a:endParaRPr>
          </a:p>
          <a:p>
            <a:pPr lvl="1"/>
            <a:r>
              <a:rPr lang="en-US" altLang="zh-TW" dirty="0">
                <a:latin typeface="微軟正黑體"/>
                <a:ea typeface="微軟正黑體"/>
              </a:rPr>
              <a:t>Source</a:t>
            </a:r>
            <a:r>
              <a:rPr lang="zh-TW" altLang="en-US">
                <a:latin typeface="微軟正黑體"/>
                <a:ea typeface="微軟正黑體"/>
              </a:rPr>
              <a:t>可以啟動或接收交換 </a:t>
            </a:r>
            <a:r>
              <a:rPr lang="en-US" altLang="zh-TW" dirty="0">
                <a:latin typeface="微軟正黑體"/>
                <a:ea typeface="微軟正黑體"/>
              </a:rPr>
              <a:t>VCONN </a:t>
            </a:r>
            <a:r>
              <a:rPr lang="zh-TW" altLang="en-US">
                <a:latin typeface="微軟正黑體"/>
                <a:ea typeface="微軟正黑體"/>
              </a:rPr>
              <a:t>源角色的請求。在 </a:t>
            </a:r>
            <a:r>
              <a:rPr lang="en-US" altLang="zh-TW" dirty="0">
                <a:latin typeface="微軟正黑體"/>
                <a:ea typeface="微軟正黑體"/>
              </a:rPr>
              <a:t>VCONN </a:t>
            </a:r>
            <a:r>
              <a:rPr lang="zh-TW" altLang="en-US">
                <a:latin typeface="微軟正黑體"/>
                <a:ea typeface="微軟正黑體"/>
              </a:rPr>
              <a:t>交換期間，兩個連接埠都會套用 </a:t>
            </a:r>
            <a:r>
              <a:rPr lang="en-US" altLang="zh-TW" dirty="0">
                <a:latin typeface="微軟正黑體"/>
                <a:ea typeface="微軟正黑體"/>
              </a:rPr>
              <a:t>VCONN </a:t>
            </a:r>
            <a:r>
              <a:rPr lang="zh-TW" altLang="en-US">
                <a:latin typeface="微軟正黑體"/>
                <a:ea typeface="微軟正黑體"/>
              </a:rPr>
              <a:t>。埠仍為 </a:t>
            </a:r>
            <a:r>
              <a:rPr lang="en-US" altLang="zh-TW" dirty="0">
                <a:latin typeface="微軟正黑體"/>
                <a:ea typeface="微軟正黑體"/>
              </a:rPr>
              <a:t>Source</a:t>
            </a:r>
            <a:r>
              <a:rPr lang="zh-TW" altLang="en-US">
                <a:latin typeface="微軟正黑體"/>
                <a:ea typeface="微軟正黑體"/>
              </a:rPr>
              <a:t>，且 </a:t>
            </a:r>
            <a:r>
              <a:rPr lang="en-US" altLang="zh-TW" dirty="0">
                <a:latin typeface="微軟正黑體"/>
                <a:ea typeface="微軟正黑體"/>
              </a:rPr>
              <a:t>DFP/UFP </a:t>
            </a:r>
            <a:r>
              <a:rPr lang="zh-TW" altLang="en-US">
                <a:latin typeface="微軟正黑體"/>
                <a:ea typeface="微軟正黑體"/>
              </a:rPr>
              <a:t>角色保持不變。</a:t>
            </a:r>
          </a:p>
        </p:txBody>
      </p:sp>
    </p:spTree>
    <p:extLst>
      <p:ext uri="{BB962C8B-B14F-4D97-AF65-F5344CB8AC3E}">
        <p14:creationId xmlns:p14="http://schemas.microsoft.com/office/powerpoint/2010/main" val="246040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29523" cy="1320800"/>
          </a:xfrm>
        </p:spPr>
        <p:txBody>
          <a:bodyPr/>
          <a:lstStyle/>
          <a:p>
            <a:r>
              <a:rPr lang="en-US" altLang="zh-TW"/>
              <a:t>Source-</a:t>
            </a:r>
            <a:r>
              <a:rPr lang="zh-TW" altLang="en-US">
                <a:latin typeface="微軟正黑體"/>
                <a:ea typeface="微軟正黑體"/>
              </a:rPr>
              <a:t>當處於顯性契約 </a:t>
            </a:r>
            <a:r>
              <a:rPr lang="en-US" altLang="zh-TW">
                <a:latin typeface="微軟正黑體"/>
                <a:ea typeface="微軟正黑體"/>
              </a:rPr>
              <a:t>(PE_SRC_Ready </a:t>
            </a:r>
            <a:r>
              <a:rPr lang="zh-TW" altLang="en-US">
                <a:latin typeface="微軟正黑體"/>
                <a:ea typeface="微軟正黑體"/>
              </a:rPr>
              <a:t>狀態</a:t>
            </a:r>
            <a:r>
              <a:rPr lang="en-US" altLang="zh-TW">
                <a:latin typeface="微軟正黑體"/>
                <a:ea typeface="微軟正黑體"/>
              </a:rPr>
              <a:t>) </a:t>
            </a:r>
            <a:r>
              <a:rPr lang="zh-TW" altLang="en-US">
                <a:latin typeface="微軟正黑體"/>
                <a:ea typeface="微軟正黑體"/>
              </a:rPr>
              <a:t>時：</a:t>
            </a:r>
            <a:endParaRPr lang="en-US" altLang="zh-TW">
              <a:latin typeface="微軟正黑體"/>
              <a:ea typeface="微軟正黑體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77333" y="1930400"/>
            <a:ext cx="9439124" cy="410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>
                <a:latin typeface="微軟正黑體"/>
                <a:ea typeface="微軟正黑體"/>
              </a:rPr>
              <a:t>當處於顯性契約 </a:t>
            </a:r>
            <a:r>
              <a:rPr lang="en-US" altLang="zh-TW" dirty="0">
                <a:latin typeface="微軟正黑體"/>
                <a:ea typeface="微軟正黑體"/>
              </a:rPr>
              <a:t>(</a:t>
            </a:r>
            <a:r>
              <a:rPr lang="en-US" altLang="zh-TW" dirty="0" err="1">
                <a:latin typeface="微軟正黑體"/>
                <a:ea typeface="微軟正黑體"/>
              </a:rPr>
              <a:t>PE_SRC_Ready</a:t>
            </a:r>
            <a:r>
              <a:rPr lang="en-US" altLang="zh-TW" dirty="0">
                <a:latin typeface="微軟正黑體"/>
                <a:ea typeface="微軟正黑體"/>
              </a:rPr>
              <a:t> </a:t>
            </a:r>
            <a:r>
              <a:rPr lang="zh-TW" altLang="en-US">
                <a:latin typeface="微軟正黑體"/>
                <a:ea typeface="微軟正黑體"/>
              </a:rPr>
              <a:t>狀態</a:t>
            </a:r>
            <a:r>
              <a:rPr lang="en-US" altLang="zh-TW" dirty="0">
                <a:latin typeface="微軟正黑體"/>
                <a:ea typeface="微軟正黑體"/>
              </a:rPr>
              <a:t>) </a:t>
            </a:r>
            <a:r>
              <a:rPr lang="zh-TW" altLang="en-US">
                <a:latin typeface="微軟正黑體"/>
                <a:ea typeface="微軟正黑體"/>
              </a:rPr>
              <a:t>時：</a:t>
            </a:r>
            <a:endParaRPr lang="en-US" altLang="zh-TW">
              <a:latin typeface="微軟正黑體"/>
              <a:ea typeface="微軟正黑體"/>
            </a:endParaRPr>
          </a:p>
          <a:p>
            <a:r>
              <a:rPr lang="zh-TW" altLang="en-US"/>
              <a:t>當</a:t>
            </a:r>
            <a:r>
              <a:rPr lang="en-US" altLang="zh-TW"/>
              <a:t>Source</a:t>
            </a:r>
            <a:r>
              <a:rPr lang="zh-TW" altLang="en-US"/>
              <a:t>充當 </a:t>
            </a:r>
            <a:r>
              <a:rPr lang="en-US" altLang="zh-TW"/>
              <a:t>VCONN Source</a:t>
            </a:r>
            <a:r>
              <a:rPr lang="zh-TW" altLang="en-US"/>
              <a:t>時，可以在不參與任何其他 </a:t>
            </a:r>
            <a:r>
              <a:rPr lang="en-US" altLang="zh-TW"/>
              <a:t>SOP </a:t>
            </a:r>
            <a:r>
              <a:rPr lang="zh-TW" altLang="en-US"/>
              <a:t>通訊的任何時間使用 </a:t>
            </a:r>
            <a:r>
              <a:rPr lang="en-US" altLang="zh-TW"/>
              <a:t>SOP '</a:t>
            </a:r>
            <a:r>
              <a:rPr lang="zh-TW" altLang="en-US"/>
              <a:t>或 </a:t>
            </a:r>
            <a:r>
              <a:rPr lang="en-US" altLang="zh-TW"/>
              <a:t>SOP '' </a:t>
            </a:r>
            <a:r>
              <a:rPr lang="zh-TW" altLang="en-US"/>
              <a:t>通訊與電纜插頭進行通訊：</a:t>
            </a:r>
            <a:endParaRPr lang="en-US" altLang="zh-TW"/>
          </a:p>
          <a:p>
            <a:pPr lvl="1"/>
            <a:r>
              <a:rPr lang="zh-TW" altLang="en-US"/>
              <a:t>如果</a:t>
            </a:r>
            <a:r>
              <a:rPr lang="en-US" altLang="zh-TW"/>
              <a:t>Source</a:t>
            </a:r>
            <a:r>
              <a:rPr lang="zh-TW" altLang="en-US"/>
              <a:t>在 </a:t>
            </a:r>
            <a:r>
              <a:rPr lang="en-US" altLang="zh-TW"/>
              <a:t>SOP '</a:t>
            </a:r>
            <a:r>
              <a:rPr lang="zh-TW" altLang="en-US"/>
              <a:t>或 </a:t>
            </a:r>
            <a:r>
              <a:rPr lang="en-US" altLang="zh-TW"/>
              <a:t>SOP'' </a:t>
            </a:r>
            <a:r>
              <a:rPr lang="zh-TW" altLang="en-US"/>
              <a:t>通訊期間收到 </a:t>
            </a:r>
            <a:r>
              <a:rPr lang="en-US" altLang="zh-TW"/>
              <a:t>SOP </a:t>
            </a:r>
            <a:r>
              <a:rPr lang="zh-TW" altLang="en-US"/>
              <a:t>資料包，則 </a:t>
            </a:r>
            <a:r>
              <a:rPr lang="en-US" altLang="zh-TW"/>
              <a:t>SOP ' </a:t>
            </a:r>
            <a:r>
              <a:rPr lang="zh-TW" altLang="en-US"/>
              <a:t>或 </a:t>
            </a:r>
            <a:r>
              <a:rPr lang="en-US" altLang="zh-TW"/>
              <a:t>SOP '' </a:t>
            </a:r>
            <a:r>
              <a:rPr lang="zh-TW" altLang="en-US"/>
              <a:t>通訊立即終止</a:t>
            </a:r>
            <a:endParaRPr lang="en-US" altLang="zh-TW"/>
          </a:p>
          <a:p>
            <a:r>
              <a:rPr lang="zh-TW" altLang="en-US"/>
              <a:t>當 </a:t>
            </a:r>
            <a:r>
              <a:rPr lang="en-US" altLang="zh-TW"/>
              <a:t>Source Port</a:t>
            </a:r>
            <a:r>
              <a:rPr lang="zh-TW" altLang="en-US"/>
              <a:t>（來源埠）也是 </a:t>
            </a:r>
            <a:r>
              <a:rPr lang="en-US" altLang="zh-TW"/>
              <a:t>DFP </a:t>
            </a:r>
            <a:r>
              <a:rPr lang="zh-TW" altLang="en-US"/>
              <a:t>時：</a:t>
            </a:r>
            <a:endParaRPr lang="en-US" altLang="zh-TW"/>
          </a:p>
          <a:p>
            <a:pPr lvl="1"/>
            <a:r>
              <a:rPr lang="en-US" altLang="zh-TW"/>
              <a:t>Source</a:t>
            </a:r>
            <a:r>
              <a:rPr lang="zh-TW" altLang="en-US"/>
              <a:t>控制</a:t>
            </a:r>
            <a:r>
              <a:rPr lang="en-US" altLang="zh-TW"/>
              <a:t>cable</a:t>
            </a:r>
            <a:r>
              <a:rPr lang="zh-TW" altLang="en-US"/>
              <a:t> </a:t>
            </a:r>
            <a:r>
              <a:rPr lang="en-US" altLang="zh-TW"/>
              <a:t>mode</a:t>
            </a:r>
            <a:r>
              <a:rPr lang="zh-TW" altLang="en-US"/>
              <a:t>（充電模式、數據傳輸模式等）進入和退出</a:t>
            </a:r>
            <a:endParaRPr lang="en-US" altLang="zh-TW"/>
          </a:p>
          <a:p>
            <a:pPr lvl="1"/>
            <a:r>
              <a:rPr lang="en-US" altLang="zh-TW"/>
              <a:t>Source</a:t>
            </a:r>
            <a:r>
              <a:rPr lang="zh-TW" altLang="en-US"/>
              <a:t>可以主動發送非結構化或結構化的 </a:t>
            </a:r>
            <a:r>
              <a:rPr lang="en-US" altLang="zh-TW"/>
              <a:t>VDM</a:t>
            </a:r>
            <a:r>
              <a:rPr lang="zh-TW" altLang="en-US"/>
              <a:t>，以進行廠商定義的通訊</a:t>
            </a:r>
            <a:endParaRPr lang="en-US" altLang="zh-TW"/>
          </a:p>
          <a:p>
            <a:r>
              <a:rPr lang="zh-TW" altLang="en-US"/>
              <a:t>使用結構化 </a:t>
            </a:r>
            <a:r>
              <a:rPr lang="en-US" altLang="zh-TW"/>
              <a:t>VDM </a:t>
            </a:r>
            <a:r>
              <a:rPr lang="zh-TW" altLang="en-US"/>
              <a:t>控制</a:t>
            </a:r>
            <a:r>
              <a:rPr lang="en-US" altLang="zh-TW"/>
              <a:t>Sink</a:t>
            </a:r>
            <a:r>
              <a:rPr lang="zh-TW" altLang="en-US"/>
              <a:t>的進入和退出模式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08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上次遇到問題解答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410200"/>
          </a:xfrm>
        </p:spPr>
        <p:txBody>
          <a:bodyPr/>
          <a:lstStyle/>
          <a:p>
            <a:r>
              <a:rPr lang="en-US" altLang="zh-TW"/>
              <a:t>Vconn </a:t>
            </a:r>
            <a:r>
              <a:rPr lang="zh-TW" altLang="en-US"/>
              <a:t>的電壓大小</a:t>
            </a:r>
            <a:r>
              <a:rPr lang="en-US" altLang="zh-TW"/>
              <a:t>?</a:t>
            </a:r>
          </a:p>
          <a:p>
            <a:pPr lvl="1"/>
            <a:r>
              <a:rPr lang="en-US" altLang="zh-TW"/>
              <a:t>Vconn</a:t>
            </a:r>
            <a:r>
              <a:rPr lang="zh-TW" altLang="en-US"/>
              <a:t>預設電壓</a:t>
            </a:r>
            <a:r>
              <a:rPr lang="en-US" altLang="zh-TW"/>
              <a:t>5V</a:t>
            </a:r>
            <a:r>
              <a:rPr lang="zh-TW" altLang="en-US"/>
              <a:t>，電壓範圍</a:t>
            </a:r>
            <a:r>
              <a:rPr lang="en-US" altLang="zh-TW"/>
              <a:t>3.3~5.5V</a:t>
            </a:r>
            <a:r>
              <a:rPr lang="zh-TW" altLang="en-US"/>
              <a:t>，給予</a:t>
            </a:r>
            <a:r>
              <a:rPr lang="en-US" altLang="zh-TW"/>
              <a:t>E-Marker</a:t>
            </a:r>
            <a:r>
              <a:rPr lang="zh-TW" altLang="en-US"/>
              <a:t>供電。</a:t>
            </a:r>
            <a:endParaRPr lang="en-US" altLang="zh-TW"/>
          </a:p>
          <a:p>
            <a:r>
              <a:rPr lang="en-US" altLang="zh-TW"/>
              <a:t>CC</a:t>
            </a:r>
            <a:r>
              <a:rPr lang="zh-TW" altLang="en-US"/>
              <a:t> 單雙向</a:t>
            </a:r>
            <a:r>
              <a:rPr lang="en-US" altLang="zh-TW"/>
              <a:t>?</a:t>
            </a:r>
            <a:r>
              <a:rPr lang="zh-TW" altLang="en-US"/>
              <a:t> 半雙工或是全雙工</a:t>
            </a:r>
            <a:r>
              <a:rPr lang="en-US" altLang="zh-TW"/>
              <a:t>?</a:t>
            </a:r>
          </a:p>
          <a:p>
            <a:pPr lvl="1"/>
            <a:r>
              <a:rPr lang="en-US" altLang="zh-TW"/>
              <a:t>CC</a:t>
            </a:r>
            <a:r>
              <a:rPr lang="zh-TW" altLang="en-US"/>
              <a:t> 為雙向，需要用於協商</a:t>
            </a:r>
            <a:endParaRPr lang="en-US" altLang="zh-TW"/>
          </a:p>
          <a:p>
            <a:pPr lvl="1"/>
            <a:r>
              <a:rPr lang="en-US" altLang="zh-TW"/>
              <a:t>CC</a:t>
            </a:r>
            <a:r>
              <a:rPr lang="zh-TW" altLang="en-US"/>
              <a:t> 為半雙工，無法同時接收與發送</a:t>
            </a:r>
            <a:endParaRPr lang="en-US" altLang="zh-TW"/>
          </a:p>
          <a:p>
            <a:r>
              <a:rPr lang="en-US" altLang="zh-TW"/>
              <a:t>Source </a:t>
            </a:r>
            <a:r>
              <a:rPr lang="zh-TW" altLang="en-US"/>
              <a:t>「偵測」 </a:t>
            </a:r>
            <a:r>
              <a:rPr lang="en-US" altLang="zh-TW"/>
              <a:t>Sink Attachment</a:t>
            </a:r>
          </a:p>
          <a:p>
            <a:pPr lvl="1"/>
            <a:r>
              <a:rPr lang="en-US" altLang="zh-TW"/>
              <a:t>CC1</a:t>
            </a:r>
            <a:r>
              <a:rPr lang="zh-TW" altLang="en-US"/>
              <a:t>、</a:t>
            </a:r>
            <a:r>
              <a:rPr lang="en-US" altLang="zh-TW"/>
              <a:t>CC2</a:t>
            </a:r>
            <a:r>
              <a:rPr lang="zh-TW" altLang="en-US"/>
              <a:t>會被上拉至高電平，一旦有</a:t>
            </a:r>
            <a:r>
              <a:rPr lang="en-US" altLang="zh-TW"/>
              <a:t>Sink</a:t>
            </a:r>
            <a:r>
              <a:rPr lang="zh-TW" altLang="en-US"/>
              <a:t>進入，會因為</a:t>
            </a:r>
            <a:r>
              <a:rPr lang="en-US" altLang="zh-TW"/>
              <a:t>Rd</a:t>
            </a:r>
            <a:r>
              <a:rPr lang="zh-TW" altLang="en-US"/>
              <a:t>的關係，</a:t>
            </a:r>
            <a:r>
              <a:rPr lang="en-US" altLang="zh-TW"/>
              <a:t>CC1</a:t>
            </a:r>
            <a:r>
              <a:rPr lang="zh-TW" altLang="en-US"/>
              <a:t>或</a:t>
            </a:r>
            <a:r>
              <a:rPr lang="en-US" altLang="zh-TW"/>
              <a:t>CC2</a:t>
            </a:r>
            <a:r>
              <a:rPr lang="zh-TW" altLang="en-US"/>
              <a:t>電壓為降低。</a:t>
            </a:r>
            <a:endParaRPr lang="en-US" altLang="zh-TW"/>
          </a:p>
          <a:p>
            <a:r>
              <a:rPr lang="en-US" altLang="zh-TW"/>
              <a:t>Power Role Switch </a:t>
            </a:r>
            <a:r>
              <a:rPr lang="zh-TW" altLang="en-US"/>
              <a:t>由</a:t>
            </a:r>
            <a:r>
              <a:rPr lang="en-US" altLang="zh-TW"/>
              <a:t>source </a:t>
            </a:r>
            <a:r>
              <a:rPr lang="zh-TW" altLang="en-US"/>
              <a:t>還是</a:t>
            </a:r>
            <a:r>
              <a:rPr lang="en-US" altLang="zh-TW"/>
              <a:t>sink</a:t>
            </a:r>
            <a:r>
              <a:rPr lang="zh-TW" altLang="en-US"/>
              <a:t>提出交換邀請</a:t>
            </a:r>
            <a:endParaRPr lang="en-US" altLang="zh-TW"/>
          </a:p>
          <a:p>
            <a:pPr lvl="1"/>
            <a:r>
              <a:rPr lang="zh-TW" altLang="en-US"/>
              <a:t>兩者都可以提出邀請</a:t>
            </a:r>
            <a:endParaRPr lang="en-US" altLang="zh-TW"/>
          </a:p>
          <a:p>
            <a:r>
              <a:rPr lang="zh-TW" altLang="en-US"/>
              <a:t>由誰提供</a:t>
            </a:r>
            <a:r>
              <a:rPr lang="en-US" altLang="zh-TW"/>
              <a:t>Vconn</a:t>
            </a:r>
          </a:p>
          <a:p>
            <a:pPr lvl="1"/>
            <a:r>
              <a:rPr lang="zh-TW" altLang="en-US"/>
              <a:t>通常都是由</a:t>
            </a:r>
            <a:r>
              <a:rPr lang="en-US" altLang="zh-TW"/>
              <a:t>DFP</a:t>
            </a:r>
            <a:r>
              <a:rPr lang="zh-TW" altLang="en-US"/>
              <a:t>提供</a:t>
            </a:r>
            <a:r>
              <a:rPr lang="en-US" altLang="zh-TW"/>
              <a:t>Vconn</a:t>
            </a:r>
          </a:p>
          <a:p>
            <a:r>
              <a:rPr lang="en-US" altLang="zh-TW"/>
              <a:t>DRP</a:t>
            </a:r>
            <a:r>
              <a:rPr lang="zh-TW" altLang="en-US"/>
              <a:t>的隨機方式</a:t>
            </a:r>
            <a:endParaRPr lang="en-US" altLang="zh-TW"/>
          </a:p>
          <a:p>
            <a:pPr lvl="1"/>
            <a:r>
              <a:rPr lang="en-US" altLang="zh-TW"/>
              <a:t>DRP</a:t>
            </a:r>
            <a:r>
              <a:rPr lang="zh-TW" altLang="en-US"/>
              <a:t>的設備會在一定的時間間格，</a:t>
            </a:r>
            <a:r>
              <a:rPr lang="en-US" altLang="zh-TW"/>
              <a:t>Sink</a:t>
            </a:r>
            <a:r>
              <a:rPr lang="zh-TW" altLang="en-US"/>
              <a:t>與</a:t>
            </a:r>
            <a:r>
              <a:rPr lang="en-US" altLang="zh-TW"/>
              <a:t>Source</a:t>
            </a:r>
            <a:r>
              <a:rPr lang="zh-TW" altLang="en-US"/>
              <a:t>會來回切換</a:t>
            </a:r>
            <a:endParaRPr lang="en-US" altLang="zh-TW"/>
          </a:p>
          <a:p>
            <a:pPr lvl="1"/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59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Source-</a:t>
            </a:r>
            <a:r>
              <a:rPr lang="zh-TW" altLang="en-US"/>
              <a:t>分離或通訊失敗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82475"/>
            <a:ext cx="8727923" cy="5575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/>
              <a:t>分離或通訊失敗：</a:t>
            </a:r>
            <a:endParaRPr lang="en-US" altLang="zh-TW"/>
          </a:p>
          <a:p>
            <a:r>
              <a:rPr lang="en-US" altLang="zh-TW">
                <a:latin typeface="微軟正黑體"/>
                <a:ea typeface="微軟正黑體"/>
              </a:rPr>
              <a:t>A Source </a:t>
            </a:r>
            <a:r>
              <a:rPr lang="zh-TW" altLang="en-US">
                <a:latin typeface="微軟正黑體"/>
                <a:ea typeface="微軟正黑體"/>
              </a:rPr>
              <a:t>會偵測插頭 </a:t>
            </a:r>
            <a:r>
              <a:rPr lang="en-US" altLang="zh-TW">
                <a:latin typeface="微軟正黑體"/>
                <a:ea typeface="微軟正黑體"/>
              </a:rPr>
              <a:t>Detach</a:t>
            </a:r>
            <a:r>
              <a:rPr lang="zh-TW" altLang="en-US">
                <a:latin typeface="微軟正黑體"/>
                <a:ea typeface="微軟正黑體"/>
              </a:rPr>
              <a:t>，就需要在 </a:t>
            </a:r>
            <a:r>
              <a:rPr lang="en-US" altLang="zh-TW">
                <a:latin typeface="微軟正黑體"/>
                <a:ea typeface="微軟正黑體"/>
              </a:rPr>
              <a:t>tSafe5V </a:t>
            </a:r>
            <a:r>
              <a:rPr lang="zh-TW" altLang="en-US">
                <a:latin typeface="微軟正黑體"/>
                <a:ea typeface="微軟正黑體"/>
              </a:rPr>
              <a:t>時間內將 電壓降到 </a:t>
            </a:r>
            <a:r>
              <a:rPr lang="en-US" altLang="zh-TW">
                <a:latin typeface="微軟正黑體"/>
                <a:ea typeface="微軟正黑體"/>
              </a:rPr>
              <a:t>vSafe5V</a:t>
            </a:r>
            <a:r>
              <a:rPr lang="zh-TW" altLang="en-US">
                <a:latin typeface="微軟正黑體"/>
                <a:ea typeface="微軟正黑體"/>
              </a:rPr>
              <a:t>，再 </a:t>
            </a:r>
            <a:r>
              <a:rPr lang="en-US" altLang="zh-TW">
                <a:latin typeface="微軟正黑體"/>
                <a:ea typeface="微軟正黑體"/>
              </a:rPr>
              <a:t>tSafe0V </a:t>
            </a:r>
            <a:r>
              <a:rPr lang="zh-TW" altLang="en-US">
                <a:latin typeface="微軟正黑體"/>
                <a:ea typeface="微軟正黑體"/>
              </a:rPr>
              <a:t>時間內將電壓降到 </a:t>
            </a:r>
            <a:r>
              <a:rPr lang="en-US" altLang="zh-TW">
                <a:latin typeface="微軟正黑體"/>
                <a:ea typeface="微軟正黑體"/>
              </a:rPr>
              <a:t>vSafe0V</a:t>
            </a:r>
            <a:r>
              <a:rPr lang="zh-TW" altLang="en-US">
                <a:latin typeface="微軟正黑體"/>
                <a:ea typeface="微軟正黑體"/>
              </a:rPr>
              <a:t>。</a:t>
            </a:r>
            <a:endParaRPr lang="en-US" altLang="zh-TW">
              <a:latin typeface="微軟正黑體"/>
              <a:ea typeface="微軟正黑體"/>
            </a:endParaRPr>
          </a:p>
          <a:p>
            <a:r>
              <a:rPr lang="zh-TW" altLang="en-US">
                <a:latin typeface="微軟正黑體"/>
                <a:ea typeface="微軟正黑體"/>
              </a:rPr>
              <a:t>當「</a:t>
            </a:r>
            <a:r>
              <a:rPr lang="en-US" altLang="zh-TW">
                <a:latin typeface="微軟正黑體"/>
                <a:ea typeface="微軟正黑體"/>
              </a:rPr>
              <a:t>source</a:t>
            </a:r>
            <a:r>
              <a:rPr lang="zh-TW" altLang="en-US">
                <a:latin typeface="微軟正黑體"/>
                <a:ea typeface="微軟正黑體"/>
              </a:rPr>
              <a:t>」偵測到沒有收到回應在</a:t>
            </a:r>
            <a:r>
              <a:rPr lang="en-US" altLang="zh-TW">
                <a:latin typeface="微軟正黑體"/>
                <a:ea typeface="微軟正黑體"/>
              </a:rPr>
              <a:t>tReceive</a:t>
            </a:r>
            <a:r>
              <a:rPr lang="zh-TW" altLang="en-US">
                <a:latin typeface="微軟正黑體"/>
                <a:ea typeface="微軟正黑體"/>
              </a:rPr>
              <a:t>：</a:t>
            </a:r>
            <a:endParaRPr lang="en-US" altLang="zh-TW">
              <a:latin typeface="微軟正黑體"/>
              <a:ea typeface="微軟正黑體"/>
            </a:endParaRPr>
          </a:p>
          <a:p>
            <a:pPr lvl="1"/>
            <a:r>
              <a:rPr lang="zh-TW" altLang="en-US">
                <a:latin typeface="微軟正黑體"/>
                <a:ea typeface="微軟正黑體"/>
              </a:rPr>
              <a:t>導致在 </a:t>
            </a:r>
            <a:r>
              <a:rPr lang="en-US" altLang="zh-TW">
                <a:latin typeface="微軟正黑體"/>
                <a:ea typeface="微軟正黑體"/>
              </a:rPr>
              <a:t>CRCReceiveTimer </a:t>
            </a:r>
            <a:r>
              <a:rPr lang="zh-TW" altLang="en-US">
                <a:latin typeface="微軟正黑體"/>
                <a:ea typeface="微軟正黑體"/>
              </a:rPr>
              <a:t>過期後 </a:t>
            </a:r>
            <a:r>
              <a:rPr lang="en-US" altLang="zh-TW">
                <a:latin typeface="微軟正黑體"/>
                <a:ea typeface="微軟正黑體"/>
              </a:rPr>
              <a:t>tSoftReset </a:t>
            </a:r>
            <a:r>
              <a:rPr lang="zh-TW" altLang="en-US">
                <a:latin typeface="微軟正黑體"/>
                <a:ea typeface="微軟正黑體"/>
              </a:rPr>
              <a:t>之內進行 </a:t>
            </a:r>
            <a:r>
              <a:rPr lang="en-US" altLang="zh-TW">
                <a:latin typeface="微軟正黑體"/>
                <a:ea typeface="微軟正黑體"/>
              </a:rPr>
              <a:t>Soft Reset</a:t>
            </a:r>
            <a:r>
              <a:rPr lang="zh-TW" altLang="en-US">
                <a:latin typeface="微軟正黑體"/>
                <a:ea typeface="微軟正黑體"/>
              </a:rPr>
              <a:t>。</a:t>
            </a:r>
            <a:endParaRPr lang="en-US" altLang="zh-TW">
              <a:latin typeface="微軟正黑體"/>
              <a:ea typeface="微軟正黑體"/>
            </a:endParaRPr>
          </a:p>
          <a:p>
            <a:pPr lvl="1"/>
            <a:r>
              <a:rPr lang="zh-TW" altLang="en-US">
                <a:latin typeface="微軟正黑體"/>
                <a:ea typeface="微軟正黑體"/>
              </a:rPr>
              <a:t>如果軟重設過程無法完成，則會在 </a:t>
            </a:r>
            <a:r>
              <a:rPr lang="en-US" altLang="zh-TW">
                <a:latin typeface="微軟正黑體"/>
                <a:ea typeface="微軟正黑體"/>
              </a:rPr>
              <a:t>CRCReceiveTimer </a:t>
            </a:r>
            <a:r>
              <a:rPr lang="zh-TW" altLang="en-US">
                <a:latin typeface="微軟正黑體"/>
                <a:ea typeface="微軟正黑體"/>
              </a:rPr>
              <a:t>過時的 </a:t>
            </a:r>
            <a:r>
              <a:rPr lang="en-US" altLang="zh-TW">
                <a:latin typeface="微軟正黑體"/>
                <a:ea typeface="微軟正黑體"/>
              </a:rPr>
              <a:t>tHardReset </a:t>
            </a:r>
            <a:r>
              <a:rPr lang="zh-TW" altLang="en-US">
                <a:latin typeface="微軟正黑體"/>
                <a:ea typeface="微軟正黑體"/>
              </a:rPr>
              <a:t>之內發出硬重設。</a:t>
            </a:r>
            <a:r>
              <a:rPr lang="en-US" altLang="zh-TW">
                <a:latin typeface="微軟正黑體"/>
                <a:ea typeface="微軟正黑體"/>
              </a:rPr>
              <a:t>CRCReceiveTimer </a:t>
            </a:r>
            <a:r>
              <a:rPr lang="zh-TW" altLang="en-US">
                <a:latin typeface="微軟正黑體"/>
                <a:ea typeface="微軟正黑體"/>
              </a:rPr>
              <a:t>會在 </a:t>
            </a:r>
            <a:r>
              <a:rPr lang="en-US" altLang="zh-TW">
                <a:latin typeface="微軟正黑體"/>
                <a:ea typeface="微軟正黑體"/>
              </a:rPr>
              <a:t>1-1.5s </a:t>
            </a:r>
            <a:r>
              <a:rPr lang="zh-TW" altLang="en-US">
                <a:latin typeface="微軟正黑體"/>
                <a:ea typeface="微軟正黑體"/>
              </a:rPr>
              <a:t>內將 </a:t>
            </a:r>
            <a:r>
              <a:rPr lang="en-US" altLang="zh-TW">
                <a:latin typeface="微軟正黑體"/>
                <a:ea typeface="微軟正黑體"/>
              </a:rPr>
              <a:t>VBUS </a:t>
            </a:r>
            <a:r>
              <a:rPr lang="zh-TW" altLang="en-US">
                <a:latin typeface="微軟正黑體"/>
                <a:ea typeface="微軟正黑體"/>
              </a:rPr>
              <a:t>回復到 </a:t>
            </a:r>
            <a:r>
              <a:rPr lang="en-US" altLang="zh-TW">
                <a:latin typeface="微軟正黑體"/>
                <a:ea typeface="微軟正黑體"/>
              </a:rPr>
              <a:t>USB </a:t>
            </a:r>
            <a:r>
              <a:rPr lang="zh-TW" altLang="en-US">
                <a:latin typeface="微軟正黑體"/>
                <a:ea typeface="微軟正黑體"/>
              </a:rPr>
              <a:t>預設操作：</a:t>
            </a:r>
            <a:endParaRPr lang="en-US" altLang="zh-TW">
              <a:latin typeface="微軟正黑體"/>
              <a:ea typeface="微軟正黑體"/>
            </a:endParaRPr>
          </a:p>
          <a:p>
            <a:pPr lvl="2"/>
            <a:r>
              <a:rPr lang="zh-TW" altLang="en-US">
                <a:latin typeface="微軟正黑體"/>
                <a:ea typeface="微軟正黑體"/>
              </a:rPr>
              <a:t> 當 </a:t>
            </a:r>
            <a:r>
              <a:rPr lang="en-US" altLang="zh-TW">
                <a:latin typeface="微軟正黑體"/>
                <a:ea typeface="微軟正黑體"/>
              </a:rPr>
              <a:t>Source </a:t>
            </a:r>
            <a:r>
              <a:rPr lang="zh-TW" altLang="en-US">
                <a:latin typeface="微軟正黑體"/>
                <a:ea typeface="微軟正黑體"/>
              </a:rPr>
              <a:t>也是 </a:t>
            </a:r>
            <a:r>
              <a:rPr lang="en-US" altLang="zh-TW">
                <a:latin typeface="微軟正黑體"/>
                <a:ea typeface="微軟正黑體"/>
              </a:rPr>
              <a:t>VCONN Source </a:t>
            </a:r>
            <a:r>
              <a:rPr lang="zh-TW" altLang="en-US">
                <a:latin typeface="微軟正黑體"/>
                <a:ea typeface="微軟正黑體"/>
              </a:rPr>
              <a:t>時，</a:t>
            </a:r>
            <a:r>
              <a:rPr lang="en-US" altLang="zh-TW">
                <a:latin typeface="微軟正黑體"/>
                <a:ea typeface="微軟正黑體"/>
              </a:rPr>
              <a:t>VCONN </a:t>
            </a:r>
            <a:r>
              <a:rPr lang="zh-TW" altLang="en-US">
                <a:latin typeface="微軟正黑體"/>
                <a:ea typeface="微軟正黑體"/>
              </a:rPr>
              <a:t>也會在 </a:t>
            </a:r>
            <a:r>
              <a:rPr lang="en-US" altLang="zh-TW">
                <a:latin typeface="微軟正黑體"/>
                <a:ea typeface="微軟正黑體"/>
              </a:rPr>
              <a:t>Hard Reset </a:t>
            </a:r>
            <a:r>
              <a:rPr lang="zh-TW" altLang="en-US">
                <a:latin typeface="微軟正黑體"/>
                <a:ea typeface="微軟正黑體"/>
              </a:rPr>
              <a:t>期間進行電源循環。</a:t>
            </a:r>
            <a:endParaRPr lang="en-US" altLang="zh-TW">
              <a:latin typeface="微軟正黑體"/>
              <a:ea typeface="微軟正黑體"/>
            </a:endParaRPr>
          </a:p>
          <a:p>
            <a:r>
              <a:rPr lang="zh-TW" altLang="en-US">
                <a:latin typeface="微軟正黑體"/>
                <a:ea typeface="微軟正黑體"/>
              </a:rPr>
              <a:t>當以 </a:t>
            </a:r>
            <a:r>
              <a:rPr lang="en-US" altLang="zh-TW">
                <a:latin typeface="微軟正黑體"/>
                <a:ea typeface="微軟正黑體"/>
              </a:rPr>
              <a:t>SPR PPS </a:t>
            </a:r>
            <a:r>
              <a:rPr lang="zh-TW" altLang="en-US">
                <a:latin typeface="微軟正黑體"/>
                <a:ea typeface="微軟正黑體"/>
              </a:rPr>
              <a:t>模式運作的</a:t>
            </a:r>
            <a:r>
              <a:rPr lang="en-US" altLang="zh-TW">
                <a:latin typeface="微軟正黑體"/>
                <a:ea typeface="微軟正黑體"/>
              </a:rPr>
              <a:t>source</a:t>
            </a:r>
            <a:r>
              <a:rPr lang="zh-TW" altLang="en-US">
                <a:latin typeface="微軟正黑體"/>
                <a:ea typeface="微軟正黑體"/>
              </a:rPr>
              <a:t>未能在 </a:t>
            </a:r>
            <a:r>
              <a:rPr lang="en-US" altLang="zh-TW">
                <a:latin typeface="微軟正黑體"/>
                <a:ea typeface="微軟正黑體"/>
              </a:rPr>
              <a:t>tPPSTimeout 之</a:t>
            </a:r>
            <a:r>
              <a:rPr lang="zh-TW" altLang="en-US">
                <a:latin typeface="微軟正黑體"/>
                <a:ea typeface="微軟正黑體"/>
              </a:rPr>
              <a:t>內從 </a:t>
            </a:r>
            <a:r>
              <a:rPr lang="en-US" altLang="zh-TW">
                <a:latin typeface="微軟正黑體"/>
                <a:ea typeface="微軟正黑體"/>
              </a:rPr>
              <a:t>Sink </a:t>
            </a:r>
            <a:r>
              <a:rPr lang="zh-TW" altLang="en-US">
                <a:latin typeface="微軟正黑體"/>
                <a:ea typeface="微軟正黑體"/>
              </a:rPr>
              <a:t>接收到週期性通訊（例如，請求訊息）：</a:t>
            </a:r>
            <a:endParaRPr lang="en-US" altLang="zh-TW">
              <a:latin typeface="微軟正黑體"/>
              <a:ea typeface="微軟正黑體"/>
            </a:endParaRPr>
          </a:p>
          <a:p>
            <a:pPr lvl="1"/>
            <a:r>
              <a:rPr lang="en-US" altLang="zh-TW">
                <a:latin typeface="微軟正黑體"/>
                <a:ea typeface="微軟正黑體"/>
              </a:rPr>
              <a:t>Source </a:t>
            </a:r>
            <a:r>
              <a:rPr lang="zh-TW" altLang="en-US">
                <a:latin typeface="微軟正黑體"/>
                <a:ea typeface="微軟正黑體"/>
              </a:rPr>
              <a:t>發出硬重設，並將 </a:t>
            </a:r>
            <a:r>
              <a:rPr lang="en-US" altLang="zh-TW">
                <a:latin typeface="微軟正黑體"/>
                <a:ea typeface="微軟正黑體"/>
              </a:rPr>
              <a:t>VBUS </a:t>
            </a:r>
            <a:r>
              <a:rPr lang="zh-TW" altLang="en-US">
                <a:latin typeface="微軟正黑體"/>
                <a:ea typeface="微軟正黑體"/>
              </a:rPr>
              <a:t>置於 </a:t>
            </a:r>
            <a:r>
              <a:rPr lang="en-US" altLang="zh-TW">
                <a:latin typeface="微軟正黑體"/>
                <a:ea typeface="微軟正黑體"/>
              </a:rPr>
              <a:t>vSafe5V</a:t>
            </a:r>
            <a:r>
              <a:rPr lang="zh-TW" altLang="en-US">
                <a:latin typeface="微軟正黑體"/>
                <a:ea typeface="微軟正黑體"/>
              </a:rPr>
              <a:t>。</a:t>
            </a:r>
            <a:endParaRPr lang="en-US" altLang="zh-TW">
              <a:latin typeface="微軟正黑體"/>
              <a:ea typeface="微軟正黑體"/>
            </a:endParaRPr>
          </a:p>
          <a:p>
            <a:r>
              <a:rPr lang="zh-TW" altLang="en-US">
                <a:latin typeface="微軟正黑體"/>
                <a:ea typeface="微軟正黑體"/>
              </a:rPr>
              <a:t>當在 </a:t>
            </a:r>
            <a:r>
              <a:rPr lang="en-US" altLang="zh-TW">
                <a:latin typeface="微軟正黑體"/>
                <a:ea typeface="微軟正黑體"/>
              </a:rPr>
              <a:t>EPR </a:t>
            </a:r>
            <a:r>
              <a:rPr lang="zh-TW" altLang="en-US">
                <a:latin typeface="微軟正黑體"/>
                <a:ea typeface="微軟正黑體"/>
              </a:rPr>
              <a:t>模式下操作的 </a:t>
            </a:r>
            <a:r>
              <a:rPr lang="en-US" altLang="zh-TW">
                <a:latin typeface="微軟正黑體"/>
                <a:ea typeface="微軟正黑體"/>
              </a:rPr>
              <a:t>Source </a:t>
            </a:r>
            <a:r>
              <a:rPr lang="zh-TW" altLang="en-US">
                <a:latin typeface="微軟正黑體"/>
                <a:ea typeface="微軟正黑體"/>
              </a:rPr>
              <a:t>在 </a:t>
            </a:r>
            <a:r>
              <a:rPr lang="en-US" altLang="zh-TW">
                <a:latin typeface="微軟正黑體"/>
                <a:ea typeface="微軟正黑體"/>
              </a:rPr>
              <a:t>tSourceEPRKeepAlive </a:t>
            </a:r>
            <a:r>
              <a:rPr lang="zh-TW" altLang="en-US">
                <a:latin typeface="微軟正黑體"/>
                <a:ea typeface="微軟正黑體"/>
              </a:rPr>
              <a:t>之內無法從 </a:t>
            </a:r>
            <a:r>
              <a:rPr lang="en-US" altLang="zh-TW">
                <a:latin typeface="微軟正黑體"/>
                <a:ea typeface="微軟正黑體"/>
              </a:rPr>
              <a:t>Sink </a:t>
            </a:r>
            <a:r>
              <a:rPr lang="zh-TW" altLang="en-US">
                <a:latin typeface="微軟正黑體"/>
                <a:ea typeface="微軟正黑體"/>
              </a:rPr>
              <a:t>接收到定期通訊 ：</a:t>
            </a:r>
            <a:endParaRPr lang="en-US" altLang="zh-TW">
              <a:latin typeface="微軟正黑體"/>
              <a:ea typeface="微軟正黑體"/>
            </a:endParaRPr>
          </a:p>
          <a:p>
            <a:pPr lvl="1"/>
            <a:r>
              <a:rPr lang="en-US" altLang="zh-TW">
                <a:latin typeface="微軟正黑體"/>
                <a:ea typeface="微軟正黑體"/>
              </a:rPr>
              <a:t>Source </a:t>
            </a:r>
            <a:r>
              <a:rPr lang="zh-TW" altLang="en-US">
                <a:latin typeface="微軟正黑體"/>
                <a:ea typeface="微軟正黑體"/>
              </a:rPr>
              <a:t>發出硬重設，並將 </a:t>
            </a:r>
            <a:r>
              <a:rPr lang="en-US" altLang="zh-TW">
                <a:latin typeface="微軟正黑體"/>
                <a:ea typeface="微軟正黑體"/>
              </a:rPr>
              <a:t>VBUS </a:t>
            </a:r>
            <a:r>
              <a:rPr lang="zh-TW" altLang="en-US">
                <a:latin typeface="微軟正黑體"/>
                <a:ea typeface="微軟正黑體"/>
              </a:rPr>
              <a:t>置於 </a:t>
            </a:r>
            <a:r>
              <a:rPr lang="en-US" altLang="zh-TW">
                <a:latin typeface="微軟正黑體"/>
                <a:ea typeface="微軟正黑體"/>
              </a:rPr>
              <a:t>vSafe5V</a:t>
            </a:r>
            <a:r>
              <a:rPr lang="zh-TW" altLang="en-US">
                <a:latin typeface="微軟正黑體"/>
                <a:ea typeface="微軟正黑體"/>
              </a:rPr>
              <a:t>。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224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Sink</a:t>
            </a:r>
            <a:endParaRPr lang="zh-TW" altLang="en-US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369268907"/>
              </p:ext>
            </p:extLst>
          </p:nvPr>
        </p:nvGraphicFramePr>
        <p:xfrm>
          <a:off x="3187700" y="406400"/>
          <a:ext cx="8128000" cy="614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225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Sink-Attach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373688"/>
          </a:xfrm>
        </p:spPr>
        <p:txBody>
          <a:bodyPr/>
          <a:lstStyle/>
          <a:p>
            <a:r>
              <a:rPr lang="en-US" altLang="zh-TW"/>
              <a:t>Sink </a:t>
            </a:r>
            <a:r>
              <a:rPr lang="zh-TW" altLang="en-US"/>
              <a:t>透過 </a:t>
            </a:r>
            <a:r>
              <a:rPr lang="en-US" altLang="zh-TW"/>
              <a:t>vSafe5V </a:t>
            </a:r>
            <a:r>
              <a:rPr lang="zh-TW" altLang="en-US"/>
              <a:t>的存在偵測 </a:t>
            </a:r>
            <a:r>
              <a:rPr lang="en-US" altLang="zh-TW"/>
              <a:t>Source Attachment</a:t>
            </a:r>
            <a:r>
              <a:rPr lang="zh-TW" altLang="en-US"/>
              <a:t>。</a:t>
            </a:r>
            <a:endParaRPr lang="en-US" altLang="zh-TW"/>
          </a:p>
          <a:p>
            <a:r>
              <a:rPr lang="zh-TW" altLang="en-US"/>
              <a:t>一旦 </a:t>
            </a:r>
            <a:r>
              <a:rPr lang="en-US" altLang="zh-TW"/>
              <a:t>Sink </a:t>
            </a:r>
            <a:r>
              <a:rPr lang="zh-TW" altLang="en-US"/>
              <a:t>在 </a:t>
            </a:r>
            <a:r>
              <a:rPr lang="en-US" altLang="zh-TW"/>
              <a:t>VBUS </a:t>
            </a:r>
            <a:r>
              <a:rPr lang="zh-TW" altLang="en-US"/>
              <a:t>上偵測到 </a:t>
            </a:r>
            <a:r>
              <a:rPr lang="en-US" altLang="zh-TW"/>
              <a:t>vSafe5V </a:t>
            </a:r>
            <a:r>
              <a:rPr lang="zh-TW" altLang="en-US"/>
              <a:t>的存在，它就會等待 </a:t>
            </a:r>
            <a:r>
              <a:rPr lang="en-US" altLang="zh-TW"/>
              <a:t>Source_Capabilities </a:t>
            </a:r>
            <a:r>
              <a:rPr lang="zh-TW" altLang="en-US"/>
              <a:t>訊息，就表示有 </a:t>
            </a:r>
            <a:r>
              <a:rPr lang="en-US" altLang="zh-TW"/>
              <a:t>PD </a:t>
            </a:r>
            <a:r>
              <a:rPr lang="zh-TW" altLang="en-US"/>
              <a:t>功能的</a:t>
            </a:r>
            <a:r>
              <a:rPr lang="en-US" altLang="zh-TW"/>
              <a:t>source</a:t>
            </a:r>
            <a:r>
              <a:rPr lang="zh-TW" altLang="en-US"/>
              <a:t>存在。</a:t>
            </a:r>
            <a:endParaRPr lang="en-US" altLang="zh-TW"/>
          </a:p>
          <a:p>
            <a:r>
              <a:rPr lang="zh-TW" altLang="en-US"/>
              <a:t>如果 </a:t>
            </a:r>
            <a:r>
              <a:rPr lang="en-US" altLang="zh-TW"/>
              <a:t>Sink </a:t>
            </a:r>
            <a:r>
              <a:rPr lang="zh-TW" altLang="en-US"/>
              <a:t>在 </a:t>
            </a:r>
            <a:r>
              <a:rPr lang="en-US" altLang="zh-TW"/>
              <a:t>tTypeCSinkWaitCap </a:t>
            </a:r>
            <a:r>
              <a:rPr lang="zh-TW" altLang="en-US"/>
              <a:t>之內沒有收到 </a:t>
            </a:r>
            <a:r>
              <a:rPr lang="en-US" altLang="zh-TW"/>
              <a:t>Source_Capabilities </a:t>
            </a:r>
            <a:r>
              <a:rPr lang="zh-TW" altLang="en-US"/>
              <a:t>訊息，則它可以發出如果 </a:t>
            </a:r>
            <a:r>
              <a:rPr lang="en-US" altLang="zh-TW"/>
              <a:t>Sink </a:t>
            </a:r>
            <a:r>
              <a:rPr lang="zh-TW" altLang="en-US"/>
              <a:t>在 </a:t>
            </a:r>
            <a:r>
              <a:rPr lang="en-US" altLang="zh-TW"/>
              <a:t>tTypeCSinkWaitCap </a:t>
            </a:r>
            <a:r>
              <a:rPr lang="zh-TW" altLang="en-US"/>
              <a:t>之內沒有收到 </a:t>
            </a:r>
            <a:r>
              <a:rPr lang="en-US" altLang="zh-TW"/>
              <a:t>Source_Capabilities </a:t>
            </a:r>
            <a:r>
              <a:rPr lang="zh-TW" altLang="en-US"/>
              <a:t>訊息，那麼它可以發出 </a:t>
            </a:r>
            <a:r>
              <a:rPr lang="en-US" altLang="zh-TW"/>
              <a:t>Hard Reset </a:t>
            </a:r>
            <a:r>
              <a:rPr lang="zh-TW" altLang="en-US"/>
              <a:t>訊號，以促使 </a:t>
            </a:r>
            <a:r>
              <a:rPr lang="en-US" altLang="zh-TW"/>
              <a:t>Source Port </a:t>
            </a:r>
            <a:r>
              <a:rPr lang="zh-TW" altLang="en-US"/>
              <a:t>傳送 </a:t>
            </a:r>
            <a:r>
              <a:rPr lang="en-US" altLang="zh-TW"/>
              <a:t>Source_Capabilities </a:t>
            </a:r>
            <a:r>
              <a:rPr lang="zh-TW" altLang="en-US"/>
              <a:t>訊息 </a:t>
            </a:r>
            <a:r>
              <a:rPr lang="en-US" altLang="zh-TW"/>
              <a:t>(</a:t>
            </a:r>
            <a:r>
              <a:rPr lang="zh-TW" altLang="en-US"/>
              <a:t>如果 </a:t>
            </a:r>
            <a:r>
              <a:rPr lang="en-US" altLang="zh-TW"/>
              <a:t>Source Port </a:t>
            </a:r>
            <a:r>
              <a:rPr lang="zh-TW" altLang="en-US"/>
              <a:t>具備 </a:t>
            </a:r>
            <a:r>
              <a:rPr lang="en-US" altLang="zh-TW"/>
              <a:t>PD </a:t>
            </a:r>
            <a:r>
              <a:rPr lang="zh-TW" altLang="en-US"/>
              <a:t>功能</a:t>
            </a:r>
            <a:r>
              <a:rPr lang="en-US" altLang="zh-TW"/>
              <a:t>)</a:t>
            </a:r>
            <a:r>
              <a:rPr lang="zh-TW" altLang="en-US"/>
              <a:t>。</a:t>
            </a:r>
            <a:endParaRPr lang="en-US" altLang="zh-TW"/>
          </a:p>
          <a:p>
            <a:r>
              <a:rPr lang="zh-TW" altLang="en-US"/>
              <a:t>接收器不產生 </a:t>
            </a:r>
            <a:r>
              <a:rPr lang="en-US" altLang="zh-TW"/>
              <a:t>SOP' </a:t>
            </a:r>
            <a:r>
              <a:rPr lang="zh-TW" altLang="en-US"/>
              <a:t>或 </a:t>
            </a:r>
            <a:r>
              <a:rPr lang="en-US" altLang="zh-TW"/>
              <a:t>SOP'' </a:t>
            </a:r>
            <a:r>
              <a:rPr lang="zh-TW" altLang="en-US"/>
              <a:t>資料包，不需要偵測 </a:t>
            </a:r>
            <a:r>
              <a:rPr lang="en-US" altLang="zh-TW"/>
              <a:t>SOP' </a:t>
            </a:r>
            <a:r>
              <a:rPr lang="zh-TW" altLang="en-US"/>
              <a:t>或 </a:t>
            </a:r>
            <a:r>
              <a:rPr lang="en-US" altLang="zh-TW"/>
              <a:t>SOP'' </a:t>
            </a:r>
            <a:r>
              <a:rPr lang="zh-TW" altLang="en-US"/>
              <a:t>資料包並丟棄它們。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5399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Sink-</a:t>
            </a:r>
            <a:r>
              <a:rPr lang="zh-TW" altLang="en-US"/>
              <a:t>建立 </a:t>
            </a:r>
            <a:r>
              <a:rPr lang="en-US" altLang="zh-TW"/>
              <a:t>PD </a:t>
            </a:r>
            <a:r>
              <a:rPr lang="zh-TW" altLang="en-US"/>
              <a:t>連線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altLang="zh-TW"/>
              <a:t>Sink </a:t>
            </a:r>
            <a:r>
              <a:rPr lang="zh-TW" altLang="en-US"/>
              <a:t>收到 </a:t>
            </a:r>
            <a:r>
              <a:rPr lang="en-US" altLang="zh-TW"/>
              <a:t>Source_Capabilities Message</a:t>
            </a:r>
            <a:r>
              <a:rPr lang="zh-TW" altLang="en-US"/>
              <a:t>，並回應 </a:t>
            </a:r>
            <a:r>
              <a:rPr lang="en-US" altLang="zh-TW"/>
              <a:t>GoodCRC Message</a:t>
            </a:r>
            <a:r>
              <a:rPr lang="zh-TW" altLang="en-US"/>
              <a:t>。</a:t>
            </a:r>
            <a:endParaRPr lang="en-US" altLang="zh-TW"/>
          </a:p>
          <a:p>
            <a:r>
              <a:rPr lang="zh-TW" altLang="en-US"/>
              <a:t>接收器不產生 </a:t>
            </a:r>
            <a:r>
              <a:rPr lang="en-US" altLang="zh-TW"/>
              <a:t>SOP' </a:t>
            </a:r>
            <a:r>
              <a:rPr lang="zh-TW" altLang="en-US"/>
              <a:t>或 </a:t>
            </a:r>
            <a:r>
              <a:rPr lang="en-US" altLang="zh-TW"/>
              <a:t>SOP'' </a:t>
            </a:r>
            <a:r>
              <a:rPr lang="zh-TW" altLang="en-US"/>
              <a:t>資料包，不需要偵測 </a:t>
            </a:r>
            <a:r>
              <a:rPr lang="en-US" altLang="zh-TW"/>
              <a:t>SOP' </a:t>
            </a:r>
            <a:r>
              <a:rPr lang="zh-TW" altLang="en-US"/>
              <a:t>或 </a:t>
            </a:r>
            <a:r>
              <a:rPr lang="en-US" altLang="zh-TW"/>
              <a:t>SOP'' </a:t>
            </a:r>
            <a:r>
              <a:rPr lang="zh-TW" altLang="en-US"/>
              <a:t>資料包，且丟棄它們。</a:t>
            </a:r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520" y="2070100"/>
            <a:ext cx="4189868" cy="468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95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Sink-</a:t>
            </a:r>
            <a:r>
              <a:rPr lang="zh-TW" altLang="en-US"/>
              <a:t>在</a:t>
            </a:r>
            <a:r>
              <a:rPr lang="en-US" altLang="zh-TW"/>
              <a:t>Attach </a:t>
            </a:r>
            <a:r>
              <a:rPr lang="zh-TW" altLang="en-US"/>
              <a:t>、硬重設或隱式契約後建立初始顯式契約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930400"/>
            <a:ext cx="9134323" cy="3880773"/>
          </a:xfrm>
        </p:spPr>
        <p:txBody>
          <a:bodyPr/>
          <a:lstStyle/>
          <a:p>
            <a:r>
              <a:rPr lang="en-US" altLang="zh-TW"/>
              <a:t>Sink </a:t>
            </a:r>
            <a:r>
              <a:rPr lang="zh-TW" altLang="en-US"/>
              <a:t>收到來自 </a:t>
            </a:r>
            <a:r>
              <a:rPr lang="en-US" altLang="zh-TW"/>
              <a:t>Source </a:t>
            </a:r>
            <a:r>
              <a:rPr lang="zh-TW" altLang="en-US"/>
              <a:t>的 </a:t>
            </a:r>
            <a:r>
              <a:rPr lang="en-US" altLang="zh-TW"/>
              <a:t>Source_Capabilities </a:t>
            </a:r>
            <a:r>
              <a:rPr lang="zh-TW" altLang="en-US"/>
              <a:t>並回應一個 </a:t>
            </a:r>
            <a:r>
              <a:rPr lang="en-US" altLang="zh-TW"/>
              <a:t>Request Message</a:t>
            </a:r>
          </a:p>
          <a:p>
            <a:r>
              <a:rPr lang="en-US" altLang="zh-TW"/>
              <a:t>Sink </a:t>
            </a:r>
            <a:r>
              <a:rPr lang="zh-TW" altLang="en-US"/>
              <a:t>可以請求源端提供其所能提供的</a:t>
            </a:r>
            <a:r>
              <a:rPr lang="en-US" altLang="zh-TW"/>
              <a:t>capabilities</a:t>
            </a:r>
            <a:r>
              <a:rPr lang="zh-TW" altLang="en-US"/>
              <a:t>。這些能力可以包括多種電壓和電流配置也包括 </a:t>
            </a:r>
            <a:r>
              <a:rPr lang="en-US" altLang="zh-TW"/>
              <a:t>vSafe5V </a:t>
            </a:r>
            <a:r>
              <a:rPr lang="zh-TW" altLang="en-US"/>
              <a:t>的輸出。</a:t>
            </a:r>
            <a:endParaRPr lang="en-US" altLang="zh-TW"/>
          </a:p>
          <a:p>
            <a:pPr lvl="1"/>
            <a:r>
              <a:rPr lang="en-US" altLang="zh-TW"/>
              <a:t>Sink </a:t>
            </a:r>
            <a:r>
              <a:rPr lang="zh-TW" altLang="en-US"/>
              <a:t>未使用請求訊息請求任何功能會導致錯誤。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/>
              <a:t>Sink </a:t>
            </a:r>
            <a:r>
              <a:rPr lang="zh-TW" altLang="en-US"/>
              <a:t>無法完全以提供的能力運作，則會請求預設能力</a:t>
            </a:r>
            <a:endParaRPr lang="en-US" altLang="zh-TW"/>
          </a:p>
          <a:p>
            <a:r>
              <a:rPr lang="zh-TW" altLang="en-US"/>
              <a:t>接收器不產生 </a:t>
            </a:r>
            <a:r>
              <a:rPr lang="en-US" altLang="zh-TW"/>
              <a:t>SOP' </a:t>
            </a:r>
            <a:r>
              <a:rPr lang="zh-TW" altLang="en-US"/>
              <a:t>或 </a:t>
            </a:r>
            <a:r>
              <a:rPr lang="en-US" altLang="zh-TW"/>
              <a:t>SOP'' </a:t>
            </a:r>
            <a:r>
              <a:rPr lang="zh-TW" altLang="en-US"/>
              <a:t>資料包，不需要偵測 </a:t>
            </a:r>
            <a:r>
              <a:rPr lang="en-US" altLang="zh-TW"/>
              <a:t>SOP' </a:t>
            </a:r>
            <a:r>
              <a:rPr lang="zh-TW" altLang="en-US"/>
              <a:t>或 </a:t>
            </a:r>
            <a:r>
              <a:rPr lang="en-US" altLang="zh-TW"/>
              <a:t>SOP'' </a:t>
            </a:r>
            <a:r>
              <a:rPr lang="zh-TW" altLang="en-US"/>
              <a:t>資料包並丟棄它們。</a:t>
            </a:r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3612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29523" cy="1320800"/>
          </a:xfrm>
        </p:spPr>
        <p:txBody>
          <a:bodyPr/>
          <a:lstStyle/>
          <a:p>
            <a:r>
              <a:rPr lang="en-US" altLang="zh-TW"/>
              <a:t>Sink-</a:t>
            </a:r>
            <a:r>
              <a:rPr lang="zh-TW" altLang="en-US">
                <a:latin typeface="微軟正黑體"/>
                <a:ea typeface="微軟正黑體"/>
              </a:rPr>
              <a:t>當處於顯性契約 </a:t>
            </a:r>
            <a:r>
              <a:rPr lang="en-US" altLang="zh-TW">
                <a:latin typeface="微軟正黑體"/>
                <a:ea typeface="微軟正黑體"/>
              </a:rPr>
              <a:t>(PE_SRC_Ready </a:t>
            </a:r>
            <a:r>
              <a:rPr lang="zh-TW" altLang="en-US">
                <a:latin typeface="微軟正黑體"/>
                <a:ea typeface="微軟正黑體"/>
              </a:rPr>
              <a:t>狀態</a:t>
            </a:r>
            <a:r>
              <a:rPr lang="en-US" altLang="zh-TW">
                <a:latin typeface="微軟正黑體"/>
                <a:ea typeface="微軟正黑體"/>
              </a:rPr>
              <a:t>) </a:t>
            </a:r>
            <a:r>
              <a:rPr lang="zh-TW" altLang="en-US">
                <a:latin typeface="微軟正黑體"/>
                <a:ea typeface="微軟正黑體"/>
              </a:rPr>
              <a:t>時：</a:t>
            </a:r>
            <a:endParaRPr lang="en-US" altLang="zh-TW">
              <a:latin typeface="微軟正黑體"/>
              <a:ea typeface="微軟正黑體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77333" y="1930399"/>
            <a:ext cx="9134324" cy="50509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電源需求改變的 </a:t>
            </a:r>
            <a:r>
              <a:rPr lang="en-US" altLang="zh-TW"/>
              <a:t>Sink </a:t>
            </a:r>
            <a:r>
              <a:rPr lang="zh-TW" altLang="en-US"/>
              <a:t>會以新的 </a:t>
            </a:r>
            <a:r>
              <a:rPr lang="en-US" altLang="zh-TW"/>
              <a:t>Request Message</a:t>
            </a:r>
            <a:r>
              <a:rPr lang="zh-TW" altLang="en-US"/>
              <a:t>向 </a:t>
            </a:r>
            <a:r>
              <a:rPr lang="en-US" altLang="zh-TW"/>
              <a:t>Source </a:t>
            </a:r>
            <a:r>
              <a:rPr lang="zh-TW" altLang="en-US"/>
              <a:t>表示。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SPR PPS </a:t>
            </a:r>
            <a:r>
              <a:rPr lang="zh-TW" altLang="en-US"/>
              <a:t>模式下運作的 </a:t>
            </a:r>
            <a:r>
              <a:rPr lang="en-US" altLang="zh-TW"/>
              <a:t>Sink </a:t>
            </a:r>
            <a:r>
              <a:rPr lang="zh-TW" altLang="en-US"/>
              <a:t>會在 </a:t>
            </a:r>
            <a:r>
              <a:rPr lang="en-US" altLang="zh-TW"/>
              <a:t>tPPSRequest </a:t>
            </a:r>
            <a:r>
              <a:rPr lang="zh-TW" altLang="en-US"/>
              <a:t>內定期傳送 </a:t>
            </a:r>
            <a:r>
              <a:rPr lang="en-US" altLang="zh-TW"/>
              <a:t>Request</a:t>
            </a:r>
          </a:p>
          <a:p>
            <a:r>
              <a:rPr lang="zh-TW" altLang="en-US"/>
              <a:t>以 </a:t>
            </a:r>
            <a:r>
              <a:rPr lang="en-US" altLang="zh-TW"/>
              <a:t>EPR </a:t>
            </a:r>
            <a:r>
              <a:rPr lang="zh-TW" altLang="en-US"/>
              <a:t>模式運作的 </a:t>
            </a:r>
            <a:r>
              <a:rPr lang="en-US" altLang="zh-TW"/>
              <a:t>Sink </a:t>
            </a:r>
            <a:r>
              <a:rPr lang="zh-TW" altLang="en-US"/>
              <a:t>會在 </a:t>
            </a:r>
            <a:r>
              <a:rPr lang="en-US" altLang="zh-TW"/>
              <a:t>tSourceEPRKeepAlive </a:t>
            </a:r>
            <a:r>
              <a:rPr lang="zh-TW" altLang="en-US"/>
              <a:t>內定期與 </a:t>
            </a:r>
            <a:r>
              <a:rPr lang="en-US" altLang="zh-TW"/>
              <a:t>Source </a:t>
            </a:r>
            <a:r>
              <a:rPr lang="zh-TW" altLang="en-US"/>
              <a:t>進行通訊</a:t>
            </a:r>
            <a:endParaRPr lang="en-US" altLang="zh-TW"/>
          </a:p>
          <a:p>
            <a:r>
              <a:rPr lang="en-US" altLang="zh-TW"/>
              <a:t>Sink </a:t>
            </a:r>
            <a:r>
              <a:rPr lang="zh-TW" altLang="en-US"/>
              <a:t>的 </a:t>
            </a:r>
            <a:r>
              <a:rPr lang="en-US" altLang="zh-TW"/>
              <a:t>CC </a:t>
            </a:r>
            <a:r>
              <a:rPr lang="zh-TW" altLang="en-US"/>
              <a:t>線上始終有 </a:t>
            </a:r>
            <a:r>
              <a:rPr lang="en-US" altLang="zh-TW"/>
              <a:t>Rd</a:t>
            </a:r>
            <a:r>
              <a:rPr lang="zh-TW" altLang="en-US"/>
              <a:t>。</a:t>
            </a:r>
            <a:endParaRPr lang="en-US" altLang="zh-TW"/>
          </a:p>
          <a:p>
            <a:r>
              <a:rPr lang="zh-TW" altLang="en-US"/>
              <a:t>當此埠為 </a:t>
            </a:r>
            <a:r>
              <a:rPr lang="en-US" altLang="zh-TW"/>
              <a:t>DRP </a:t>
            </a:r>
            <a:r>
              <a:rPr lang="zh-TW" altLang="en-US"/>
              <a:t>時，</a:t>
            </a:r>
            <a:r>
              <a:rPr lang="en-US" altLang="zh-TW"/>
              <a:t>Sink </a:t>
            </a:r>
            <a:r>
              <a:rPr lang="zh-TW" altLang="en-US"/>
              <a:t>可以啟動或接收交換電源角色的請求。</a:t>
            </a:r>
            <a:endParaRPr lang="en-US" altLang="zh-TW"/>
          </a:p>
          <a:p>
            <a:r>
              <a:rPr lang="zh-TW" altLang="en-US"/>
              <a:t>當此埠為 </a:t>
            </a:r>
            <a:r>
              <a:rPr lang="en-US" altLang="zh-TW"/>
              <a:t>DRD</a:t>
            </a:r>
            <a:r>
              <a:rPr lang="zh-TW" altLang="en-US"/>
              <a:t>時，</a:t>
            </a:r>
            <a:r>
              <a:rPr lang="en-US" altLang="zh-TW"/>
              <a:t>Sink </a:t>
            </a:r>
            <a:r>
              <a:rPr lang="zh-TW" altLang="en-US"/>
              <a:t>可以啟動或接收交換資料角色的請求。</a:t>
            </a:r>
            <a:endParaRPr lang="en-US" altLang="zh-TW"/>
          </a:p>
          <a:p>
            <a:pPr lvl="1"/>
            <a:r>
              <a:rPr lang="en-US" altLang="zh-TW"/>
              <a:t>Vconn</a:t>
            </a:r>
            <a:r>
              <a:rPr lang="zh-TW" altLang="en-US"/>
              <a:t>的來源不會改變</a:t>
            </a:r>
            <a:endParaRPr lang="en-US" altLang="zh-TW"/>
          </a:p>
          <a:p>
            <a:r>
              <a:rPr lang="zh-TW" altLang="en-US"/>
              <a:t>當</a:t>
            </a:r>
            <a:r>
              <a:rPr lang="en-US" altLang="zh-TW"/>
              <a:t>sink</a:t>
            </a:r>
            <a:r>
              <a:rPr lang="zh-TW" altLang="en-US"/>
              <a:t>是 </a:t>
            </a:r>
            <a:r>
              <a:rPr lang="en-US" altLang="zh-TW"/>
              <a:t>VCONN source</a:t>
            </a:r>
            <a:r>
              <a:rPr lang="zh-TW" altLang="en-US"/>
              <a:t>時，它可以使用 </a:t>
            </a:r>
            <a:r>
              <a:rPr lang="en-US" altLang="zh-TW"/>
              <a:t>SOP '</a:t>
            </a:r>
            <a:r>
              <a:rPr lang="zh-TW" altLang="en-US"/>
              <a:t>或 </a:t>
            </a:r>
            <a:r>
              <a:rPr lang="en-US" altLang="zh-TW"/>
              <a:t>SOP '' </a:t>
            </a:r>
            <a:r>
              <a:rPr lang="zh-TW" altLang="en-US"/>
              <a:t>與電纜插頭進行通訊</a:t>
            </a:r>
            <a:endParaRPr lang="en-US" altLang="zh-TW"/>
          </a:p>
          <a:p>
            <a:r>
              <a:rPr lang="zh-TW" altLang="en-US"/>
              <a:t>當 </a:t>
            </a:r>
            <a:r>
              <a:rPr lang="en-US" altLang="zh-TW"/>
              <a:t>Sink </a:t>
            </a:r>
            <a:r>
              <a:rPr lang="zh-TW" altLang="en-US"/>
              <a:t>埠也是 </a:t>
            </a:r>
            <a:r>
              <a:rPr lang="en-US" altLang="zh-TW"/>
              <a:t>DFP </a:t>
            </a:r>
            <a:r>
              <a:rPr lang="zh-TW" altLang="en-US"/>
              <a:t>時：</a:t>
            </a:r>
            <a:endParaRPr lang="en-US" altLang="zh-TW"/>
          </a:p>
          <a:p>
            <a:pPr lvl="1"/>
            <a:r>
              <a:rPr lang="en-US" altLang="zh-TW"/>
              <a:t>Sink </a:t>
            </a:r>
            <a:r>
              <a:rPr lang="zh-TW" altLang="en-US"/>
              <a:t>可以啟動 </a:t>
            </a:r>
            <a:r>
              <a:rPr lang="en-US" altLang="zh-TW"/>
              <a:t>Unstructured </a:t>
            </a:r>
            <a:r>
              <a:rPr lang="zh-TW" altLang="en-US"/>
              <a:t>或 </a:t>
            </a:r>
            <a:r>
              <a:rPr lang="en-US" altLang="zh-TW"/>
              <a:t>Structured VDM</a:t>
            </a:r>
            <a:r>
              <a:rPr lang="zh-TW" altLang="en-US"/>
              <a:t>。</a:t>
            </a:r>
            <a:endParaRPr lang="en-US" altLang="zh-TW"/>
          </a:p>
          <a:p>
            <a:pPr lvl="1"/>
            <a:r>
              <a:rPr lang="en-US" altLang="zh-TW"/>
              <a:t>Sink </a:t>
            </a:r>
            <a:r>
              <a:rPr lang="zh-TW" altLang="en-US"/>
              <a:t>可以在 </a:t>
            </a:r>
            <a:r>
              <a:rPr lang="en-US" altLang="zh-TW"/>
              <a:t>Source </a:t>
            </a:r>
            <a:r>
              <a:rPr lang="zh-TW" altLang="en-US"/>
              <a:t>中控制模式的進入和離開，並使用 </a:t>
            </a:r>
            <a:r>
              <a:rPr lang="en-US" altLang="zh-TW"/>
              <a:t>Structured VDM </a:t>
            </a:r>
            <a:r>
              <a:rPr lang="zh-TW" altLang="en-US"/>
              <a:t>控制 </a:t>
            </a:r>
            <a:r>
              <a:rPr lang="en-US" altLang="zh-TW"/>
              <a:t>Modal Operation</a:t>
            </a:r>
            <a:r>
              <a:rPr lang="zh-TW" altLang="en-US"/>
              <a:t>。</a:t>
            </a:r>
            <a:endParaRPr lang="en-US" altLang="zh-TW"/>
          </a:p>
          <a:p>
            <a:endParaRPr lang="en-US" altLang="zh-TW"/>
          </a:p>
          <a:p>
            <a:endParaRPr lang="zh-TW" altLang="en-US"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466047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Sink-</a:t>
            </a:r>
            <a:r>
              <a:rPr lang="zh-TW" altLang="en-US"/>
              <a:t>分離或通訊失敗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82475"/>
            <a:ext cx="9206896" cy="5575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/>
              <a:t>分離或通訊失敗：</a:t>
            </a:r>
            <a:endParaRPr lang="en-US" altLang="zh-TW"/>
          </a:p>
          <a:p>
            <a:r>
              <a:rPr lang="zh-TW" altLang="en-US"/>
              <a:t>當 </a:t>
            </a:r>
            <a:r>
              <a:rPr lang="en-US" altLang="zh-TW"/>
              <a:t>VBUS </a:t>
            </a:r>
            <a:r>
              <a:rPr lang="zh-TW" altLang="en-US"/>
              <a:t>降為 </a:t>
            </a:r>
            <a:r>
              <a:rPr lang="en-US" altLang="zh-TW"/>
              <a:t>vSafe0V</a:t>
            </a:r>
            <a:r>
              <a:rPr lang="zh-TW" altLang="en-US"/>
              <a:t>，接收端會解釋這是 </a:t>
            </a:r>
            <a:r>
              <a:rPr lang="en-US" altLang="zh-TW"/>
              <a:t>USB PD </a:t>
            </a:r>
            <a:r>
              <a:rPr lang="zh-TW" altLang="en-US"/>
              <a:t>連接的結束。</a:t>
            </a:r>
            <a:endParaRPr lang="en-US" altLang="zh-TW"/>
          </a:p>
          <a:p>
            <a:pPr lvl="1"/>
            <a:r>
              <a:rPr lang="zh-TW" altLang="en-US"/>
              <a:t>在</a:t>
            </a:r>
            <a:r>
              <a:rPr lang="en-US" altLang="zh-TW"/>
              <a:t>Hard Reset</a:t>
            </a:r>
            <a:r>
              <a:rPr lang="zh-TW" altLang="en-US"/>
              <a:t>、</a:t>
            </a:r>
            <a:r>
              <a:rPr lang="en-US" altLang="zh-TW"/>
              <a:t>Power Role Swap</a:t>
            </a:r>
            <a:r>
              <a:rPr lang="zh-TW" altLang="en-US"/>
              <a:t>、</a:t>
            </a:r>
            <a:r>
              <a:rPr lang="en-US" altLang="zh-TW"/>
              <a:t>Fast Role Swap</a:t>
            </a:r>
            <a:r>
              <a:rPr lang="zh-TW" altLang="en-US"/>
              <a:t>，</a:t>
            </a:r>
            <a:r>
              <a:rPr lang="en-US" altLang="zh-TW"/>
              <a:t>vbus</a:t>
            </a:r>
            <a:r>
              <a:rPr lang="zh-TW" altLang="en-US"/>
              <a:t>會短暫降為</a:t>
            </a:r>
            <a:r>
              <a:rPr lang="en-US" altLang="zh-TW"/>
              <a:t>0v</a:t>
            </a:r>
          </a:p>
          <a:p>
            <a:r>
              <a:rPr lang="zh-TW" altLang="en-US"/>
              <a:t>當 </a:t>
            </a:r>
            <a:r>
              <a:rPr lang="en-US" altLang="zh-TW"/>
              <a:t>Sink </a:t>
            </a:r>
            <a:r>
              <a:rPr lang="zh-TW" altLang="en-US"/>
              <a:t>在以下時間</a:t>
            </a:r>
            <a:r>
              <a:rPr lang="en-US" altLang="zh-TW"/>
              <a:t>tReceive</a:t>
            </a:r>
            <a:r>
              <a:rPr lang="zh-TW" altLang="en-US"/>
              <a:t>內偵測到沒有收到回應訊息的 </a:t>
            </a:r>
            <a:r>
              <a:rPr lang="en-US" altLang="zh-TW"/>
              <a:t>GoodCRC </a:t>
            </a:r>
            <a:r>
              <a:rPr lang="zh-TW" altLang="en-US"/>
              <a:t>訊息時 ：</a:t>
            </a:r>
            <a:endParaRPr lang="en-US" altLang="zh-TW"/>
          </a:p>
          <a:p>
            <a:pPr lvl="1"/>
            <a:r>
              <a:rPr lang="zh-TW" altLang="en-US"/>
              <a:t>在 </a:t>
            </a:r>
            <a:r>
              <a:rPr lang="en-US" altLang="zh-TW"/>
              <a:t>CRCReceiveTimer </a:t>
            </a:r>
            <a:r>
              <a:rPr lang="zh-TW" altLang="en-US"/>
              <a:t>屆滿的 </a:t>
            </a:r>
            <a:r>
              <a:rPr lang="en-US" altLang="zh-TW"/>
              <a:t>tSoftReset </a:t>
            </a:r>
            <a:r>
              <a:rPr lang="zh-TW" altLang="en-US"/>
              <a:t>之內，導致軟重設。</a:t>
            </a:r>
            <a:endParaRPr lang="en-US" altLang="zh-TW"/>
          </a:p>
          <a:p>
            <a:pPr lvl="1"/>
            <a:r>
              <a:rPr lang="zh-TW" altLang="en-US"/>
              <a:t>如果軟重設過程無法完成，則會在 </a:t>
            </a:r>
            <a:r>
              <a:rPr lang="en-US" altLang="zh-TW"/>
              <a:t>CRCReceiveTimer </a:t>
            </a:r>
            <a:r>
              <a:rPr lang="zh-TW" altLang="en-US"/>
              <a:t>過期的 </a:t>
            </a:r>
            <a:r>
              <a:rPr lang="en-US" altLang="zh-TW"/>
              <a:t>tHardReset </a:t>
            </a:r>
            <a:r>
              <a:rPr lang="zh-TW" altLang="en-US"/>
              <a:t>之內發出硬重設。</a:t>
            </a:r>
            <a:r>
              <a:rPr lang="en-US" altLang="zh-TW"/>
              <a:t>CRCReceiveTimer </a:t>
            </a:r>
            <a:r>
              <a:rPr lang="zh-TW" altLang="en-US"/>
              <a:t>的 </a:t>
            </a:r>
            <a:r>
              <a:rPr lang="en-US" altLang="zh-TW"/>
              <a:t>tHardReset </a:t>
            </a:r>
            <a:r>
              <a:rPr lang="zh-TW" altLang="en-US"/>
              <a:t>之內發出硬重設，以在 </a:t>
            </a:r>
            <a:r>
              <a:rPr lang="en-US" altLang="zh-TW"/>
              <a:t>1-1.5s </a:t>
            </a:r>
            <a:r>
              <a:rPr lang="zh-TW" altLang="en-US"/>
              <a:t>之內將 </a:t>
            </a:r>
            <a:r>
              <a:rPr lang="en-US" altLang="zh-TW"/>
              <a:t>VBUS </a:t>
            </a:r>
            <a:r>
              <a:rPr lang="zh-TW" altLang="en-US"/>
              <a:t>回復至 預設</a:t>
            </a:r>
            <a:r>
              <a:rPr lang="en-US" altLang="zh-TW"/>
              <a:t>USB </a:t>
            </a:r>
            <a:r>
              <a:rPr lang="zh-TW" altLang="en-US"/>
              <a:t>。</a:t>
            </a:r>
            <a:endParaRPr lang="en-US" altLang="zh-TW"/>
          </a:p>
          <a:p>
            <a:pPr lvl="1"/>
            <a:r>
              <a:rPr lang="zh-TW" altLang="en-US"/>
              <a:t>在進一步嘗試通訊後，若沒有收到回應，</a:t>
            </a:r>
            <a:r>
              <a:rPr lang="en-US" altLang="zh-TW"/>
              <a:t>Sink </a:t>
            </a:r>
            <a:r>
              <a:rPr lang="zh-TW" altLang="en-US"/>
              <a:t>會將其解讀為錯誤</a:t>
            </a:r>
            <a:endParaRPr lang="en-US" altLang="zh-TW"/>
          </a:p>
          <a:p>
            <a:r>
              <a:rPr lang="zh-TW" altLang="en-US"/>
              <a:t>當</a:t>
            </a:r>
            <a:r>
              <a:rPr lang="en-US" altLang="zh-TW"/>
              <a:t>Sink</a:t>
            </a:r>
            <a:r>
              <a:rPr lang="zh-TW" altLang="en-US"/>
              <a:t>在 </a:t>
            </a:r>
            <a:r>
              <a:rPr lang="en-US" altLang="zh-TW"/>
              <a:t>PPS </a:t>
            </a:r>
            <a:r>
              <a:rPr lang="zh-TW" altLang="en-US"/>
              <a:t>模式下未能在規定的</a:t>
            </a:r>
            <a:r>
              <a:rPr lang="en-US" altLang="zh-TW"/>
              <a:t>tPPSRequest</a:t>
            </a:r>
            <a:r>
              <a:rPr lang="zh-TW" altLang="en-US"/>
              <a:t>時間內向</a:t>
            </a:r>
            <a:r>
              <a:rPr lang="en-US" altLang="zh-TW"/>
              <a:t>Source</a:t>
            </a:r>
            <a:r>
              <a:rPr lang="zh-TW" altLang="en-US"/>
              <a:t>發送週期性請求消息時，</a:t>
            </a:r>
            <a:r>
              <a:rPr lang="en-US" altLang="zh-TW"/>
              <a:t>Source</a:t>
            </a:r>
            <a:r>
              <a:rPr lang="zh-TW" altLang="en-US"/>
              <a:t>會發出硬重置，並將 </a:t>
            </a:r>
            <a:r>
              <a:rPr lang="en-US" altLang="zh-TW"/>
              <a:t>VBUS </a:t>
            </a:r>
            <a:r>
              <a:rPr lang="zh-TW" altLang="en-US"/>
              <a:t>降至 </a:t>
            </a:r>
            <a:r>
              <a:rPr lang="en-US" altLang="zh-TW"/>
              <a:t>vSafe5V </a:t>
            </a:r>
            <a:r>
              <a:rPr lang="zh-TW" altLang="en-US"/>
              <a:t>以確保系統的安全和穩定。</a:t>
            </a:r>
            <a:endParaRPr lang="en-US" altLang="zh-TW"/>
          </a:p>
          <a:p>
            <a:r>
              <a:rPr lang="zh-TW" altLang="en-US"/>
              <a:t>當</a:t>
            </a:r>
            <a:r>
              <a:rPr lang="en-US" altLang="zh-TW"/>
              <a:t>Sink</a:t>
            </a:r>
            <a:r>
              <a:rPr lang="zh-TW" altLang="en-US"/>
              <a:t>在 </a:t>
            </a:r>
            <a:r>
              <a:rPr lang="en-US" altLang="zh-TW"/>
              <a:t>EPR </a:t>
            </a:r>
            <a:r>
              <a:rPr lang="zh-TW" altLang="en-US"/>
              <a:t>模式下未能在規定的</a:t>
            </a:r>
            <a:r>
              <a:rPr lang="en-US" altLang="zh-TW"/>
              <a:t>tSourceEPRKeepAlive</a:t>
            </a:r>
            <a:r>
              <a:rPr lang="zh-TW" altLang="en-US"/>
              <a:t>時間內向</a:t>
            </a:r>
            <a:r>
              <a:rPr lang="en-US" altLang="zh-TW"/>
              <a:t>Source</a:t>
            </a:r>
            <a:r>
              <a:rPr lang="zh-TW" altLang="en-US"/>
              <a:t>發送週期性請求消息時，</a:t>
            </a:r>
            <a:r>
              <a:rPr lang="en-US" altLang="zh-TW"/>
              <a:t>Source</a:t>
            </a:r>
            <a:r>
              <a:rPr lang="zh-TW" altLang="en-US"/>
              <a:t>會發出硬重置，並將 </a:t>
            </a:r>
            <a:r>
              <a:rPr lang="en-US" altLang="zh-TW"/>
              <a:t>VBUS </a:t>
            </a:r>
            <a:r>
              <a:rPr lang="zh-TW" altLang="en-US"/>
              <a:t>降至 </a:t>
            </a:r>
            <a:r>
              <a:rPr lang="en-US" altLang="zh-TW"/>
              <a:t>vSafe5V </a:t>
            </a:r>
            <a:r>
              <a:rPr lang="zh-TW" altLang="en-US"/>
              <a:t>以確保系統的安全和穩定。</a:t>
            </a:r>
            <a:endParaRPr lang="en-US" altLang="zh-TW"/>
          </a:p>
          <a:p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378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Sink-</a:t>
            </a:r>
            <a:r>
              <a:rPr lang="zh-TW" altLang="en-US"/>
              <a:t>錯誤處理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82475"/>
            <a:ext cx="9206896" cy="5575525"/>
          </a:xfrm>
        </p:spPr>
        <p:txBody>
          <a:bodyPr>
            <a:normAutofit/>
          </a:bodyPr>
          <a:lstStyle/>
          <a:p>
            <a:r>
              <a:rPr lang="en-US" altLang="zh-TW"/>
              <a:t>Protocol Errors</a:t>
            </a:r>
            <a:r>
              <a:rPr lang="zh-TW" altLang="en-US"/>
              <a:t>是由</a:t>
            </a:r>
            <a:r>
              <a:rPr lang="en-US" altLang="zh-TW"/>
              <a:t>Port Partner</a:t>
            </a:r>
            <a:r>
              <a:rPr lang="zh-TW" altLang="en-US"/>
              <a:t>發出 </a:t>
            </a:r>
            <a:r>
              <a:rPr lang="en-US" altLang="zh-TW"/>
              <a:t>Soft_Reset Message</a:t>
            </a:r>
            <a:r>
              <a:rPr lang="zh-TW" altLang="en-US"/>
              <a:t>來處理，該訊息會重設計數器、定時器和狀態，但不會改變協定的電壓和電流或埠的角色 </a:t>
            </a:r>
            <a:r>
              <a:rPr lang="en-US" altLang="zh-TW"/>
              <a:t>(</a:t>
            </a:r>
            <a:r>
              <a:rPr lang="zh-TW" altLang="en-US"/>
              <a:t>例如，</a:t>
            </a:r>
            <a:r>
              <a:rPr lang="en-US" altLang="zh-TW"/>
              <a:t>Sink</a:t>
            </a:r>
            <a:r>
              <a:rPr lang="zh-TW" altLang="en-US"/>
              <a:t>、</a:t>
            </a:r>
            <a:r>
              <a:rPr lang="en-US" altLang="zh-TW"/>
              <a:t>DFP/UFP</a:t>
            </a:r>
            <a:r>
              <a:rPr lang="zh-TW" altLang="en-US"/>
              <a:t>、</a:t>
            </a:r>
            <a:r>
              <a:rPr lang="en-US" altLang="zh-TW"/>
              <a:t>VCONN Source)</a:t>
            </a:r>
            <a:r>
              <a:rPr lang="zh-TW" altLang="en-US"/>
              <a:t>，也不會導致退出</a:t>
            </a:r>
            <a:r>
              <a:rPr lang="en-US" altLang="zh-TW"/>
              <a:t>Modal Operation</a:t>
            </a:r>
            <a:r>
              <a:rPr lang="zh-TW" altLang="en-US"/>
              <a:t>。</a:t>
            </a:r>
            <a:endParaRPr lang="en-US" altLang="zh-TW"/>
          </a:p>
          <a:p>
            <a:r>
              <a:rPr lang="zh-TW" altLang="en-US"/>
              <a:t>嚴重錯誤由任一埠合作夥伴發出 </a:t>
            </a:r>
            <a:r>
              <a:rPr lang="en-US" altLang="zh-TW"/>
              <a:t>Hard Reset </a:t>
            </a:r>
            <a:r>
              <a:rPr lang="zh-TW" altLang="en-US"/>
              <a:t>訊號處理。</a:t>
            </a:r>
            <a:endParaRPr lang="en-US" altLang="zh-TW"/>
          </a:p>
          <a:p>
            <a:pPr lvl="1"/>
            <a:r>
              <a:rPr lang="zh-TW" altLang="en-US"/>
              <a:t>會重置協議並且恢復電力到默認狀態（</a:t>
            </a:r>
            <a:r>
              <a:rPr lang="en-US" altLang="zh-TW"/>
              <a:t>vSafe0V </a:t>
            </a:r>
            <a:r>
              <a:rPr lang="zh-TW" altLang="en-US"/>
              <a:t>或 </a:t>
            </a:r>
            <a:r>
              <a:rPr lang="en-US" altLang="zh-TW"/>
              <a:t>vSafe5V</a:t>
            </a:r>
            <a:r>
              <a:rPr lang="zh-TW" altLang="en-US"/>
              <a:t>），重置數據角色，退出所有模式操作。</a:t>
            </a:r>
            <a:endParaRPr lang="en-US" altLang="zh-TW"/>
          </a:p>
          <a:p>
            <a:pPr lvl="1"/>
            <a:r>
              <a:rPr lang="zh-TW" altLang="en-US"/>
              <a:t>將 </a:t>
            </a:r>
            <a:r>
              <a:rPr lang="en-US" altLang="zh-TW"/>
              <a:t>Port </a:t>
            </a:r>
            <a:r>
              <a:rPr lang="zh-TW" altLang="en-US"/>
              <a:t>的資料角色還原為 </a:t>
            </a:r>
            <a:r>
              <a:rPr lang="en-US" altLang="zh-TW"/>
              <a:t>UFP</a:t>
            </a:r>
            <a:r>
              <a:rPr lang="zh-TW" altLang="en-US"/>
              <a:t>。</a:t>
            </a:r>
            <a:endParaRPr lang="en-US" altLang="zh-TW"/>
          </a:p>
          <a:p>
            <a:pPr lvl="1"/>
            <a:r>
              <a:rPr lang="zh-TW" altLang="en-US"/>
              <a:t>當 </a:t>
            </a:r>
            <a:r>
              <a:rPr lang="en-US" altLang="zh-TW"/>
              <a:t>Sink </a:t>
            </a:r>
            <a:r>
              <a:rPr lang="zh-TW" altLang="en-US"/>
              <a:t>是 </a:t>
            </a:r>
            <a:r>
              <a:rPr lang="en-US" altLang="zh-TW"/>
              <a:t>VCONN Source </a:t>
            </a:r>
            <a:r>
              <a:rPr lang="zh-TW" altLang="en-US"/>
              <a:t>時，它會移除 </a:t>
            </a:r>
            <a:r>
              <a:rPr lang="en-US" altLang="zh-TW"/>
              <a:t>VCONN</a:t>
            </a:r>
            <a:r>
              <a:rPr lang="zh-TW" altLang="en-US"/>
              <a:t>，然後將 </a:t>
            </a:r>
            <a:r>
              <a:rPr lang="en-US" altLang="zh-TW"/>
              <a:t>Source Port </a:t>
            </a:r>
            <a:r>
              <a:rPr lang="zh-TW" altLang="en-US"/>
              <a:t>還原為 </a:t>
            </a:r>
            <a:r>
              <a:rPr lang="en-US" altLang="zh-TW"/>
              <a:t>VCONN</a:t>
            </a:r>
            <a:r>
              <a:rPr lang="zh-TW" altLang="en-US"/>
              <a:t>。</a:t>
            </a:r>
            <a:endParaRPr lang="en-US" altLang="zh-TW"/>
          </a:p>
          <a:p>
            <a:pPr lvl="1"/>
            <a:r>
              <a:rPr lang="zh-TW" altLang="en-US"/>
              <a:t>使所有 </a:t>
            </a:r>
            <a:r>
              <a:rPr lang="en-US" altLang="zh-TW"/>
              <a:t>Active Modes</a:t>
            </a:r>
            <a:r>
              <a:rPr lang="zh-TW" altLang="en-US"/>
              <a:t>退出，使 </a:t>
            </a:r>
            <a:r>
              <a:rPr lang="en-US" altLang="zh-TW"/>
              <a:t>Source </a:t>
            </a:r>
            <a:r>
              <a:rPr lang="zh-TW" altLang="en-US"/>
              <a:t>不再處於 </a:t>
            </a:r>
            <a:r>
              <a:rPr lang="en-US" altLang="zh-TW"/>
              <a:t>Modal Operation</a:t>
            </a:r>
            <a:r>
              <a:rPr lang="zh-TW" altLang="en-US"/>
              <a:t>狀態。</a:t>
            </a:r>
            <a:endParaRPr lang="en-US" altLang="zh-TW"/>
          </a:p>
          <a:p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533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Cable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421086"/>
          </a:xfrm>
        </p:spPr>
        <p:txBody>
          <a:bodyPr/>
          <a:lstStyle/>
          <a:p>
            <a:r>
              <a:rPr lang="en-US" altLang="zh-TW"/>
              <a:t>Cable Plugs </a:t>
            </a:r>
            <a:r>
              <a:rPr lang="zh-TW" altLang="en-US"/>
              <a:t>不會感知或參與 </a:t>
            </a:r>
            <a:r>
              <a:rPr lang="en-US" altLang="zh-TW"/>
              <a:t>USB PD </a:t>
            </a:r>
            <a:r>
              <a:rPr lang="zh-TW" altLang="en-US"/>
              <a:t>協議中的電源協議。它們只依賴 </a:t>
            </a:r>
            <a:r>
              <a:rPr lang="en-US" altLang="zh-TW"/>
              <a:t>VCONN </a:t>
            </a:r>
            <a:r>
              <a:rPr lang="zh-TW" altLang="en-US"/>
              <a:t>供電，對於協議契約並不知道內容。</a:t>
            </a:r>
            <a:endParaRPr lang="en-US" altLang="zh-TW"/>
          </a:p>
          <a:p>
            <a:r>
              <a:rPr lang="zh-TW" altLang="en-US"/>
              <a:t>脫離或通訊失敗</a:t>
            </a:r>
            <a:endParaRPr lang="en-US" altLang="zh-TW"/>
          </a:p>
          <a:p>
            <a:pPr lvl="1"/>
            <a:r>
              <a:rPr lang="zh-TW" altLang="en-US"/>
              <a:t>通信可以隨時中斷</a:t>
            </a:r>
            <a:endParaRPr lang="en-US" altLang="zh-TW"/>
          </a:p>
          <a:p>
            <a:pPr lvl="1"/>
            <a:r>
              <a:rPr lang="zh-TW" altLang="en-US"/>
              <a:t>沒有超時機制，因此</a:t>
            </a:r>
            <a:r>
              <a:rPr lang="en-US" altLang="zh-TW"/>
              <a:t>Cable Plug </a:t>
            </a:r>
            <a:r>
              <a:rPr lang="zh-TW" altLang="en-US"/>
              <a:t>不會在通信中斷後主動終止通信。</a:t>
            </a:r>
            <a:endParaRPr lang="en-US" altLang="zh-TW"/>
          </a:p>
          <a:p>
            <a:pPr lvl="1"/>
            <a:r>
              <a:rPr lang="zh-TW" altLang="en-US"/>
              <a:t>這表明即使通信失敗，</a:t>
            </a:r>
            <a:r>
              <a:rPr lang="en-US" altLang="zh-TW"/>
              <a:t>Cable Plug </a:t>
            </a:r>
            <a:r>
              <a:rPr lang="zh-TW" altLang="en-US"/>
              <a:t>也不會因此進入無法響應的狀態，隨時準備恢復通信。</a:t>
            </a:r>
            <a:endParaRPr lang="en-US" altLang="zh-TW"/>
          </a:p>
          <a:p>
            <a:r>
              <a:rPr lang="en-US" altLang="zh-TW"/>
              <a:t>Cable Plug </a:t>
            </a:r>
            <a:r>
              <a:rPr lang="zh-TW" altLang="en-US"/>
              <a:t>會偵測 </a:t>
            </a:r>
            <a:r>
              <a:rPr lang="en-US" altLang="zh-TW"/>
              <a:t>Hard Reset </a:t>
            </a:r>
            <a:r>
              <a:rPr lang="zh-TW" altLang="en-US"/>
              <a:t>訊號，以判斷 </a:t>
            </a:r>
            <a:r>
              <a:rPr lang="en-US" altLang="zh-TW"/>
              <a:t>Source </a:t>
            </a:r>
            <a:r>
              <a:rPr lang="zh-TW" altLang="en-US"/>
              <a:t>和 </a:t>
            </a:r>
            <a:r>
              <a:rPr lang="en-US" altLang="zh-TW"/>
              <a:t>Sink </a:t>
            </a:r>
            <a:r>
              <a:rPr lang="zh-TW" altLang="en-US"/>
              <a:t>是否已經重設</a:t>
            </a:r>
            <a:endParaRPr lang="en-US" altLang="zh-TW"/>
          </a:p>
          <a:p>
            <a:pPr lvl="1"/>
            <a:r>
              <a:rPr lang="en-US" altLang="zh-TW"/>
              <a:t>Cable Plug </a:t>
            </a:r>
            <a:r>
              <a:rPr lang="zh-TW" altLang="en-US"/>
              <a:t>本身無法產生 </a:t>
            </a:r>
            <a:r>
              <a:rPr lang="en-US" altLang="zh-TW"/>
              <a:t>Hard Reset </a:t>
            </a:r>
            <a:r>
              <a:rPr lang="zh-TW" altLang="en-US"/>
              <a:t>訊號。</a:t>
            </a:r>
            <a:endParaRPr lang="en-US" altLang="zh-TW"/>
          </a:p>
          <a:p>
            <a:pPr lvl="1"/>
            <a:r>
              <a:rPr lang="zh-TW" altLang="en-US"/>
              <a:t>硬重置還會同時重置 </a:t>
            </a:r>
            <a:r>
              <a:rPr lang="en-US" altLang="zh-TW"/>
              <a:t>VBUS </a:t>
            </a:r>
            <a:r>
              <a:rPr lang="zh-TW" altLang="en-US"/>
              <a:t>和 </a:t>
            </a:r>
            <a:r>
              <a:rPr lang="en-US" altLang="zh-TW"/>
              <a:t>VCONN</a:t>
            </a:r>
            <a:r>
              <a:rPr lang="zh-TW" altLang="en-US"/>
              <a:t>，從而自動重置 </a:t>
            </a:r>
            <a:r>
              <a:rPr lang="en-US" altLang="zh-TW"/>
              <a:t>Cable Plugs</a:t>
            </a:r>
            <a:r>
              <a:rPr lang="zh-TW" altLang="en-US"/>
              <a:t>。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9695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通訊層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11503"/>
            <a:ext cx="8596668" cy="3880773"/>
          </a:xfrm>
        </p:spPr>
        <p:txBody>
          <a:bodyPr/>
          <a:lstStyle/>
          <a:p>
            <a:r>
              <a:rPr lang="en-US" altLang="zh-TW"/>
              <a:t>Device Policy Manager </a:t>
            </a:r>
            <a:r>
              <a:rPr lang="zh-TW" altLang="en-US"/>
              <a:t>，存在於所有裝置中，並根據裝置的</a:t>
            </a:r>
            <a:r>
              <a:rPr lang="en-US" altLang="zh-TW"/>
              <a:t>Local Policy </a:t>
            </a:r>
            <a:r>
              <a:rPr lang="zh-TW" altLang="en-US"/>
              <a:t>，跨一個或多個連接埠管理裝置內的 </a:t>
            </a:r>
            <a:r>
              <a:rPr lang="en-US" altLang="zh-TW"/>
              <a:t>USB Power Delivery </a:t>
            </a:r>
            <a:r>
              <a:rPr lang="zh-TW" altLang="en-US"/>
              <a:t>資源。</a:t>
            </a:r>
            <a:endParaRPr lang="en-US" altLang="zh-TW"/>
          </a:p>
          <a:p>
            <a:r>
              <a:rPr lang="zh-TW" altLang="en-US"/>
              <a:t>每個 </a:t>
            </a:r>
            <a:r>
              <a:rPr lang="en-US" altLang="zh-TW"/>
              <a:t>USB Power Delivery </a:t>
            </a:r>
            <a:r>
              <a:rPr lang="zh-TW" altLang="en-US"/>
              <a:t>連接埠都有一個 </a:t>
            </a:r>
            <a:r>
              <a:rPr lang="en-US" altLang="zh-TW"/>
              <a:t>Policy Engine</a:t>
            </a:r>
            <a:r>
              <a:rPr lang="zh-TW" altLang="en-US"/>
              <a:t>，可執行該連接埠的</a:t>
            </a:r>
            <a:r>
              <a:rPr lang="en-US" altLang="zh-TW"/>
              <a:t>Local Policy </a:t>
            </a:r>
            <a:r>
              <a:rPr lang="zh-TW" altLang="en-US"/>
              <a:t>。</a:t>
            </a:r>
            <a:endParaRPr lang="en-US" altLang="zh-TW"/>
          </a:p>
          <a:p>
            <a:r>
              <a:rPr lang="en-US" altLang="zh-TW"/>
              <a:t>Protocol Layer </a:t>
            </a:r>
            <a:r>
              <a:rPr lang="zh-TW" altLang="en-US"/>
              <a:t>可讓訊息在</a:t>
            </a:r>
            <a:r>
              <a:rPr lang="en-US" altLang="zh-TW"/>
              <a:t>Source Port</a:t>
            </a:r>
            <a:r>
              <a:rPr lang="zh-TW" altLang="en-US"/>
              <a:t>和</a:t>
            </a:r>
            <a:r>
              <a:rPr lang="en-US" altLang="zh-TW"/>
              <a:t>Sink Port</a:t>
            </a:r>
            <a:r>
              <a:rPr lang="zh-TW" altLang="en-US"/>
              <a:t>之間交換。</a:t>
            </a:r>
            <a:endParaRPr lang="en-US" altLang="zh-TW"/>
          </a:p>
          <a:p>
            <a:r>
              <a:rPr lang="en-US" altLang="zh-TW"/>
              <a:t>Physical Layer </a:t>
            </a:r>
            <a:r>
              <a:rPr lang="zh-TW" altLang="en-US"/>
              <a:t>處理線路上位元的傳輸與接收，並處理資料傳輸。</a:t>
            </a:r>
            <a:endParaRPr lang="en-US" altLang="zh-TW"/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825" y="3548984"/>
            <a:ext cx="6649378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6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USB Type-c</a:t>
            </a:r>
            <a:r>
              <a:rPr lang="zh-TW" altLang="en-US"/>
              <a:t>插座</a:t>
            </a:r>
            <a:r>
              <a:rPr lang="zh-TW" altLang="en-US" smtClean="0"/>
              <a:t>接口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13031"/>
            <a:ext cx="9060224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+mj-ea"/>
                <a:ea typeface="+mj-ea"/>
              </a:rPr>
              <a:t>提供</a:t>
            </a:r>
            <a:r>
              <a:rPr lang="en-US" altLang="zh-TW" sz="2400" dirty="0" smtClean="0">
                <a:latin typeface="+mj-ea"/>
                <a:ea typeface="+mj-ea"/>
              </a:rPr>
              <a:t>2</a:t>
            </a:r>
            <a:r>
              <a:rPr lang="zh-TW" altLang="en-US" sz="2400" dirty="0" smtClean="0">
                <a:latin typeface="+mj-ea"/>
                <a:ea typeface="+mj-ea"/>
              </a:rPr>
              <a:t>組</a:t>
            </a:r>
            <a:r>
              <a:rPr lang="en-US" altLang="zh-TW" sz="2400" b="1" dirty="0" smtClean="0">
                <a:latin typeface="+mj-ea"/>
                <a:ea typeface="+mj-ea"/>
              </a:rPr>
              <a:t>USB 2.0(D+</a:t>
            </a:r>
            <a:r>
              <a:rPr lang="zh-TW" altLang="en-US" sz="2400" b="1" dirty="0" smtClean="0">
                <a:latin typeface="+mj-ea"/>
                <a:ea typeface="+mj-ea"/>
              </a:rPr>
              <a:t>和</a:t>
            </a:r>
            <a:r>
              <a:rPr lang="en-US" altLang="zh-TW" sz="2400" b="1" dirty="0" smtClean="0">
                <a:latin typeface="+mj-ea"/>
                <a:ea typeface="+mj-ea"/>
              </a:rPr>
              <a:t>D-)</a:t>
            </a:r>
            <a:r>
              <a:rPr lang="zh-TW" altLang="en-US" sz="2400" dirty="0" smtClean="0">
                <a:latin typeface="+mj-ea"/>
                <a:ea typeface="+mj-ea"/>
              </a:rPr>
              <a:t>、</a:t>
            </a:r>
            <a:r>
              <a:rPr lang="en-US" altLang="zh-TW" sz="2400" b="1" dirty="0" smtClean="0">
                <a:latin typeface="+mj-ea"/>
                <a:ea typeface="+mj-ea"/>
              </a:rPr>
              <a:t>USB 3.2</a:t>
            </a:r>
            <a:r>
              <a:rPr lang="zh-TW" altLang="en-US" sz="2400" b="1" dirty="0" smtClean="0">
                <a:latin typeface="+mj-ea"/>
                <a:ea typeface="+mj-ea"/>
              </a:rPr>
              <a:t>或</a:t>
            </a:r>
            <a:r>
              <a:rPr lang="en-US" altLang="zh-TW" sz="2400" b="1" dirty="0" smtClean="0">
                <a:latin typeface="+mj-ea"/>
                <a:ea typeface="+mj-ea"/>
              </a:rPr>
              <a:t>USB4(TX/RX)</a:t>
            </a:r>
            <a:r>
              <a:rPr lang="zh-TW" altLang="en-US" sz="2400" dirty="0" smtClean="0">
                <a:latin typeface="+mj-ea"/>
                <a:ea typeface="+mj-ea"/>
              </a:rPr>
              <a:t>、</a:t>
            </a:r>
            <a:r>
              <a:rPr lang="zh-TW" altLang="en-US" sz="2400" b="1" dirty="0" smtClean="0">
                <a:latin typeface="+mj-ea"/>
                <a:ea typeface="+mj-ea"/>
              </a:rPr>
              <a:t>電源</a:t>
            </a:r>
            <a:r>
              <a:rPr lang="en-US" altLang="zh-TW" sz="2400" b="1" dirty="0" smtClean="0">
                <a:latin typeface="+mj-ea"/>
                <a:ea typeface="+mj-ea"/>
              </a:rPr>
              <a:t>(VBUS)</a:t>
            </a:r>
            <a:r>
              <a:rPr lang="zh-TW" altLang="en-US" sz="2400" dirty="0" smtClean="0">
                <a:latin typeface="+mj-ea"/>
                <a:ea typeface="+mj-ea"/>
              </a:rPr>
              <a:t>、</a:t>
            </a:r>
            <a:r>
              <a:rPr lang="en-US" altLang="zh-TW" sz="2400" b="1" dirty="0" smtClean="0">
                <a:latin typeface="+mj-ea"/>
                <a:ea typeface="+mj-ea"/>
              </a:rPr>
              <a:t>2</a:t>
            </a:r>
            <a:r>
              <a:rPr lang="zh-TW" altLang="en-US" sz="2400" b="1" dirty="0" smtClean="0">
                <a:latin typeface="+mj-ea"/>
                <a:ea typeface="+mj-ea"/>
              </a:rPr>
              <a:t>個配置通道</a:t>
            </a:r>
            <a:r>
              <a:rPr lang="en-US" altLang="zh-TW" sz="2400" b="1" dirty="0" smtClean="0">
                <a:latin typeface="+mj-ea"/>
                <a:ea typeface="+mj-ea"/>
              </a:rPr>
              <a:t>(CC1</a:t>
            </a:r>
            <a:r>
              <a:rPr lang="zh-TW" altLang="en-US" sz="2400" b="1" dirty="0" smtClean="0">
                <a:latin typeface="+mj-ea"/>
                <a:ea typeface="+mj-ea"/>
              </a:rPr>
              <a:t>和</a:t>
            </a:r>
            <a:r>
              <a:rPr lang="en-US" altLang="zh-TW" sz="2400" b="1" dirty="0" smtClean="0">
                <a:latin typeface="+mj-ea"/>
                <a:ea typeface="+mj-ea"/>
              </a:rPr>
              <a:t>CC2)</a:t>
            </a:r>
            <a:r>
              <a:rPr lang="zh-TW" altLang="en-US" sz="2400" dirty="0" smtClean="0">
                <a:latin typeface="+mj-ea"/>
                <a:ea typeface="+mj-ea"/>
              </a:rPr>
              <a:t>、</a:t>
            </a:r>
            <a:r>
              <a:rPr lang="en-US" altLang="zh-TW" sz="2400" b="1" dirty="0" smtClean="0">
                <a:latin typeface="+mj-ea"/>
                <a:ea typeface="+mj-ea"/>
              </a:rPr>
              <a:t>2</a:t>
            </a:r>
            <a:r>
              <a:rPr lang="zh-TW" altLang="en-US" sz="2400" b="1" dirty="0" smtClean="0">
                <a:latin typeface="+mj-ea"/>
                <a:ea typeface="+mj-ea"/>
              </a:rPr>
              <a:t>個邊帶</a:t>
            </a:r>
            <a:r>
              <a:rPr lang="en-US" altLang="zh-TW" sz="2400" b="1" dirty="0" smtClean="0">
                <a:latin typeface="+mj-ea"/>
                <a:ea typeface="+mj-ea"/>
              </a:rPr>
              <a:t>(SBU)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+mj-ea"/>
                <a:ea typeface="+mj-ea"/>
              </a:rPr>
              <a:t>不受插頭</a:t>
            </a:r>
            <a:r>
              <a:rPr lang="zh-TW" altLang="en-US" sz="2400" dirty="0" smtClean="0">
                <a:latin typeface="+mj-ea"/>
                <a:ea typeface="+mj-ea"/>
              </a:rPr>
              <a:t>方向</a:t>
            </a:r>
            <a:r>
              <a:rPr lang="zh-TW" altLang="en-US" sz="2400" dirty="0">
                <a:latin typeface="+mj-ea"/>
                <a:ea typeface="+mj-ea"/>
              </a:rPr>
              <a:t>影響</a:t>
            </a:r>
            <a:endParaRPr lang="en-US" altLang="zh-TW" sz="2400" dirty="0" smtClean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95" y="4101021"/>
            <a:ext cx="9636360" cy="21855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623" y="2444864"/>
            <a:ext cx="2829932" cy="161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4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Policy-Device Policy Manager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主要負責協調設備之間的電力管理和策略執行</a:t>
            </a:r>
            <a:endParaRPr lang="en-US" altLang="zh-TW"/>
          </a:p>
          <a:p>
            <a:r>
              <a:rPr lang="zh-TW" altLang="en-US"/>
              <a:t>提供機制來監控 </a:t>
            </a:r>
            <a:r>
              <a:rPr lang="en-US" altLang="zh-TW"/>
              <a:t>Consumer</a:t>
            </a:r>
            <a:r>
              <a:rPr lang="zh-TW" altLang="en-US"/>
              <a:t>（用戶）或 </a:t>
            </a:r>
            <a:r>
              <a:rPr lang="en-US" altLang="zh-TW"/>
              <a:t>Provider</a:t>
            </a:r>
            <a:r>
              <a:rPr lang="zh-TW" altLang="en-US"/>
              <a:t>（供應商）內的狀態，包括電池電量、當前負載等需求，再根據需求進行能力調整。</a:t>
            </a:r>
            <a:endParaRPr lang="en-US" altLang="zh-TW"/>
          </a:p>
          <a:p>
            <a:r>
              <a:rPr lang="en-US" altLang="zh-TW"/>
              <a:t>Device Policy Manager</a:t>
            </a:r>
            <a:r>
              <a:rPr lang="zh-TW" altLang="en-US"/>
              <a:t>（裝置政策管理員）可透過與 </a:t>
            </a:r>
            <a:r>
              <a:rPr lang="en-US" altLang="zh-TW"/>
              <a:t>System Policy Manager</a:t>
            </a:r>
            <a:r>
              <a:rPr lang="zh-TW" altLang="en-US"/>
              <a:t>（系統政策管理員）的通訊，在整個系統中強制執行 </a:t>
            </a:r>
            <a:r>
              <a:rPr lang="en-US" altLang="zh-TW"/>
              <a:t>Local Policies</a:t>
            </a:r>
            <a:r>
              <a:rPr lang="zh-TW" altLang="en-US"/>
              <a:t>（本端政策）</a:t>
            </a:r>
            <a:endParaRPr lang="en-US" altLang="zh-TW"/>
          </a:p>
          <a:p>
            <a:r>
              <a:rPr lang="en-US" altLang="zh-TW"/>
              <a:t>Local Policies </a:t>
            </a:r>
            <a:r>
              <a:rPr lang="zh-TW" altLang="en-US"/>
              <a:t>是透過 </a:t>
            </a:r>
            <a:r>
              <a:rPr lang="en-US" altLang="zh-TW"/>
              <a:t>Device Policy Manager </a:t>
            </a:r>
            <a:r>
              <a:rPr lang="zh-TW" altLang="en-US"/>
              <a:t>對 </a:t>
            </a:r>
            <a:r>
              <a:rPr lang="en-US" altLang="zh-TW"/>
              <a:t>Source/Sink </a:t>
            </a:r>
            <a:r>
              <a:rPr lang="zh-TW" altLang="en-US"/>
              <a:t>連接埠的控制，以及與該連接埠的 </a:t>
            </a:r>
            <a:r>
              <a:rPr lang="en-US" altLang="zh-TW"/>
              <a:t>Policy Engine </a:t>
            </a:r>
            <a:r>
              <a:rPr lang="zh-TW" altLang="en-US"/>
              <a:t>和 </a:t>
            </a:r>
            <a:r>
              <a:rPr lang="en-US" altLang="zh-TW"/>
              <a:t>USB-C </a:t>
            </a:r>
            <a:r>
              <a:rPr lang="zh-TW" altLang="en-US"/>
              <a:t>連接埠控制的通訊，以每個連接埠為基礎來執行。</a:t>
            </a:r>
          </a:p>
        </p:txBody>
      </p:sp>
    </p:spTree>
    <p:extLst>
      <p:ext uri="{BB962C8B-B14F-4D97-AF65-F5344CB8AC3E}">
        <p14:creationId xmlns:p14="http://schemas.microsoft.com/office/powerpoint/2010/main" val="2637055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Policy-Policy Engine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供應商和消費者可以自由地</a:t>
            </a:r>
            <a:r>
              <a:rPr lang="zh-TW" altLang="en-US" smtClean="0"/>
              <a:t>在來源</a:t>
            </a:r>
            <a:r>
              <a:rPr lang="zh-TW" altLang="en-US"/>
              <a:t>埠（</a:t>
            </a:r>
            <a:r>
              <a:rPr lang="en-US" altLang="zh-TW"/>
              <a:t>Source</a:t>
            </a:r>
            <a:r>
              <a:rPr lang="zh-TW" altLang="en-US"/>
              <a:t>）或輸出埠（</a:t>
            </a:r>
            <a:r>
              <a:rPr lang="en-US" altLang="zh-TW"/>
              <a:t>Sink</a:t>
            </a:r>
            <a:r>
              <a:rPr lang="zh-TW" altLang="en-US"/>
              <a:t>）上實作自己的本機政策。</a:t>
            </a:r>
            <a:endParaRPr lang="en-US" altLang="zh-TW"/>
          </a:p>
          <a:p>
            <a:r>
              <a:rPr lang="en-US" altLang="zh-TW"/>
              <a:t>Policy Engine</a:t>
            </a:r>
            <a:r>
              <a:rPr lang="zh-TW" altLang="en-US"/>
              <a:t>（政策引擎）會直接與 </a:t>
            </a:r>
            <a:r>
              <a:rPr lang="en-US" altLang="zh-TW"/>
              <a:t>Device Policy Manager</a:t>
            </a:r>
            <a:r>
              <a:rPr lang="zh-TW" altLang="en-US"/>
              <a:t>（裝置政策管理員）互動，以決定目前要執行的 </a:t>
            </a:r>
            <a:r>
              <a:rPr lang="en-US" altLang="zh-TW"/>
              <a:t>Local Policy</a:t>
            </a:r>
            <a:r>
              <a:rPr lang="zh-TW" altLang="en-US"/>
              <a:t>（本端政策）。</a:t>
            </a:r>
            <a:endParaRPr lang="en-US" altLang="zh-TW"/>
          </a:p>
          <a:p>
            <a:r>
              <a:rPr lang="zh-TW" altLang="en-US"/>
              <a:t>每當 </a:t>
            </a:r>
            <a:r>
              <a:rPr lang="en-US" altLang="zh-TW"/>
              <a:t>Local Policy</a:t>
            </a:r>
            <a:r>
              <a:rPr lang="zh-TW" altLang="en-US"/>
              <a:t>（本端政策）出現變更（例如設備的電力能力或需求變化）時，</a:t>
            </a:r>
            <a:r>
              <a:rPr lang="en-US" altLang="zh-TW"/>
              <a:t>Device Policy Manager</a:t>
            </a:r>
            <a:r>
              <a:rPr lang="zh-TW" altLang="en-US"/>
              <a:t>（裝置政策管理員）也會通知 </a:t>
            </a:r>
            <a:r>
              <a:rPr lang="en-US" altLang="zh-TW"/>
              <a:t>Policy </a:t>
            </a:r>
            <a:r>
              <a:rPr lang="en-US" altLang="zh-TW" smtClean="0"/>
              <a:t>Engine</a:t>
            </a:r>
            <a:r>
              <a:rPr lang="zh-TW" altLang="en-US"/>
              <a:t>（政策引擎</a:t>
            </a:r>
            <a:r>
              <a:rPr lang="zh-TW" altLang="en-US" smtClean="0"/>
              <a:t>），</a:t>
            </a:r>
            <a:r>
              <a:rPr lang="zh-TW" altLang="en-US"/>
              <a:t>這樣可以確保系統始終根據最新的需求來分配電力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      </a:t>
            </a:r>
            <a:r>
              <a:rPr lang="en-US" altLang="zh-TW"/>
              <a:t>void pe_fsm ( uint8_t port </a:t>
            </a:r>
            <a:r>
              <a:rPr lang="en-US" altLang="zh-TW" smtClean="0"/>
              <a:t>):</a:t>
            </a:r>
            <a:r>
              <a:rPr lang="zh-TW" altLang="en-US"/>
              <a:t>此函數運行 </a:t>
            </a:r>
            <a:r>
              <a:rPr lang="en-US" altLang="zh-TW"/>
              <a:t>pe </a:t>
            </a:r>
            <a:r>
              <a:rPr lang="zh-TW" altLang="en-US"/>
              <a:t>狀態機。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/>
              <a:t>	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392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Message Formation and Transmission-Protocol Layer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5711371"/>
          </a:xfrm>
        </p:spPr>
        <p:txBody>
          <a:bodyPr>
            <a:normAutofit/>
          </a:bodyPr>
          <a:lstStyle/>
          <a:p>
            <a:r>
              <a:rPr lang="zh-TW" altLang="en-US"/>
              <a:t>用於在一對連接埠之間溝通資訊的訊息。它負責形成 </a:t>
            </a:r>
            <a:r>
              <a:rPr lang="en-US" altLang="zh-TW"/>
              <a:t>Capabilities </a:t>
            </a:r>
            <a:r>
              <a:rPr lang="zh-TW" altLang="en-US"/>
              <a:t>訊息、請求和確認。</a:t>
            </a:r>
            <a:endParaRPr lang="en-US" altLang="zh-TW"/>
          </a:p>
          <a:p>
            <a:r>
              <a:rPr lang="zh-TW" altLang="en-US"/>
              <a:t>它還會形成用於交換角色</a:t>
            </a:r>
            <a:r>
              <a:rPr lang="zh-TW" altLang="en-US" smtClean="0"/>
              <a:t>和維持存在的</a:t>
            </a:r>
            <a:r>
              <a:rPr lang="zh-TW" altLang="en-US"/>
              <a:t>訊息。</a:t>
            </a:r>
            <a:endParaRPr lang="en-US" altLang="zh-TW"/>
          </a:p>
          <a:p>
            <a:r>
              <a:rPr lang="zh-TW" altLang="en-US"/>
              <a:t>它從 </a:t>
            </a:r>
            <a:r>
              <a:rPr lang="en-US" altLang="zh-TW"/>
              <a:t>Policy Engine </a:t>
            </a:r>
            <a:r>
              <a:rPr lang="zh-TW" altLang="en-US"/>
              <a:t>接收輸入，指示要傳送哪些訊息，並將回應指示回給 </a:t>
            </a:r>
            <a:r>
              <a:rPr lang="en-US" altLang="zh-TW"/>
              <a:t>Policy Engine</a:t>
            </a:r>
            <a:r>
              <a:rPr lang="zh-TW" altLang="en-US"/>
              <a:t>。</a:t>
            </a:r>
            <a:endParaRPr lang="en-US" altLang="zh-TW"/>
          </a:p>
          <a:p>
            <a:r>
              <a:rPr lang="zh-TW" altLang="en-US"/>
              <a:t>基本通訊協定使用推送模式，</a:t>
            </a:r>
            <a:r>
              <a:rPr lang="en-US" altLang="zh-TW"/>
              <a:t>Provider </a:t>
            </a:r>
            <a:r>
              <a:rPr lang="zh-TW" altLang="en-US"/>
              <a:t>將其能力推送給 </a:t>
            </a:r>
            <a:r>
              <a:rPr lang="en-US" altLang="zh-TW"/>
              <a:t>Consumer</a:t>
            </a:r>
            <a:r>
              <a:rPr lang="zh-TW" altLang="en-US"/>
              <a:t>，而 </a:t>
            </a:r>
            <a:r>
              <a:rPr lang="en-US" altLang="zh-TW"/>
              <a:t>Consumer </a:t>
            </a:r>
            <a:r>
              <a:rPr lang="zh-TW" altLang="en-US"/>
              <a:t>則根據提供的功能回應請求。</a:t>
            </a:r>
            <a:endParaRPr lang="en-US" altLang="zh-TW"/>
          </a:p>
          <a:p>
            <a:r>
              <a:rPr lang="zh-TW" altLang="en-US"/>
              <a:t>用戶可以非同步方式請求提供者的現有能力，並且可以選擇其他電壓</a:t>
            </a:r>
            <a:r>
              <a:rPr lang="en-US" altLang="zh-TW"/>
              <a:t>/</a:t>
            </a:r>
            <a:r>
              <a:rPr lang="zh-TW" altLang="en-US"/>
              <a:t>電流。</a:t>
            </a:r>
            <a:endParaRPr lang="en-US" altLang="zh-TW"/>
          </a:p>
          <a:p>
            <a:r>
              <a:rPr lang="zh-TW" altLang="en-US"/>
              <a:t>只要 </a:t>
            </a:r>
            <a:r>
              <a:rPr lang="en-US" altLang="zh-TW"/>
              <a:t>Protocol Layer</a:t>
            </a:r>
            <a:r>
              <a:rPr lang="zh-TW" altLang="en-US"/>
              <a:t> 確認埠夥伴都支援此功能，就可以傳送和接收最大資料大小（</a:t>
            </a:r>
            <a:r>
              <a:rPr lang="en-US" altLang="zh-TW"/>
              <a:t>MaxExtendedMsgLen</a:t>
            </a:r>
            <a:r>
              <a:rPr lang="zh-TW" altLang="en-US"/>
              <a:t>）的延伸訊息。當連接埠夥伴中有一方不支援資料大小大於 </a:t>
            </a:r>
            <a:r>
              <a:rPr lang="en-US" altLang="zh-TW"/>
              <a:t>MaxExtendedMsgLegacyLen </a:t>
            </a:r>
            <a:r>
              <a:rPr lang="zh-TW" altLang="en-US"/>
              <a:t>的延伸訊息時，通訊協定層會支援 </a:t>
            </a:r>
            <a:r>
              <a:rPr lang="en-US" altLang="zh-TW"/>
              <a:t>Chunking </a:t>
            </a:r>
            <a:r>
              <a:rPr lang="zh-TW" altLang="en-US"/>
              <a:t>機制，將較大的訊息分割成 </a:t>
            </a:r>
            <a:r>
              <a:rPr lang="en-US" altLang="zh-TW"/>
              <a:t>MaxExtendedMsgChunkLen </a:t>
            </a:r>
            <a:r>
              <a:rPr lang="zh-TW" altLang="en-US"/>
              <a:t>大小的較小 </a:t>
            </a:r>
            <a:r>
              <a:rPr lang="en-US" altLang="zh-TW"/>
              <a:t>Chunk</a:t>
            </a:r>
            <a:r>
              <a:rPr lang="zh-TW" altLang="en-US"/>
              <a:t>。所有支援長於 </a:t>
            </a:r>
            <a:r>
              <a:rPr lang="en-US" altLang="zh-TW"/>
              <a:t>MaxExtendedMsgLegacyLen </a:t>
            </a:r>
            <a:r>
              <a:rPr lang="zh-TW" altLang="en-US"/>
              <a:t>的延伸訊息的連接埠都必須支援分塊機制。</a:t>
            </a:r>
          </a:p>
        </p:txBody>
      </p:sp>
    </p:spTree>
    <p:extLst>
      <p:ext uri="{BB962C8B-B14F-4D97-AF65-F5344CB8AC3E}">
        <p14:creationId xmlns:p14="http://schemas.microsoft.com/office/powerpoint/2010/main" val="2457888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Message Formation and Transmission-PHY Layer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altLang="zh-TW"/>
              <a:t>CC </a:t>
            </a:r>
            <a:r>
              <a:rPr lang="zh-TW" altLang="en-US"/>
              <a:t>線路上傳送和接收訊息，以及管理資料。</a:t>
            </a:r>
            <a:endParaRPr lang="en-US" altLang="zh-TW"/>
          </a:p>
          <a:p>
            <a:r>
              <a:rPr lang="en-US" altLang="zh-TW"/>
              <a:t>PD </a:t>
            </a:r>
            <a:r>
              <a:rPr lang="zh-TW" altLang="en-US"/>
              <a:t>是一個多點分送系統，可在線上實現避免碰撞和恢復機制。</a:t>
            </a:r>
            <a:endParaRPr lang="en-US" altLang="zh-TW"/>
          </a:p>
          <a:p>
            <a:r>
              <a:rPr lang="zh-TW" altLang="en-US"/>
              <a:t>它也使用 </a:t>
            </a:r>
            <a:r>
              <a:rPr lang="en-US" altLang="zh-TW"/>
              <a:t>CRC </a:t>
            </a:r>
            <a:r>
              <a:rPr lang="zh-TW" altLang="en-US"/>
              <a:t>檢測訊息中的錯誤。</a:t>
            </a:r>
          </a:p>
        </p:txBody>
      </p:sp>
    </p:spTree>
    <p:extLst>
      <p:ext uri="{BB962C8B-B14F-4D97-AF65-F5344CB8AC3E}">
        <p14:creationId xmlns:p14="http://schemas.microsoft.com/office/powerpoint/2010/main" val="3492824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altLang="zh-TW"/>
              <a:t>Collision Avoidance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660400"/>
            <a:ext cx="8887580" cy="6197600"/>
          </a:xfrm>
        </p:spPr>
        <p:txBody>
          <a:bodyPr>
            <a:normAutofit/>
          </a:bodyPr>
          <a:lstStyle/>
          <a:p>
            <a:r>
              <a:rPr lang="zh-TW" altLang="en-US"/>
              <a:t>主要在描述不同層之間如何互動工作，協調</a:t>
            </a:r>
            <a:r>
              <a:rPr lang="en-US" altLang="zh-TW"/>
              <a:t>AMS(Atomic Message Sequence)</a:t>
            </a:r>
            <a:r>
              <a:rPr lang="zh-TW" altLang="en-US"/>
              <a:t>在</a:t>
            </a:r>
            <a:r>
              <a:rPr lang="en-US" altLang="zh-TW"/>
              <a:t>source</a:t>
            </a:r>
            <a:r>
              <a:rPr lang="zh-TW" altLang="en-US"/>
              <a:t>和</a:t>
            </a:r>
            <a:r>
              <a:rPr lang="en-US" altLang="zh-TW"/>
              <a:t>sink</a:t>
            </a:r>
            <a:r>
              <a:rPr lang="zh-TW" altLang="en-US"/>
              <a:t>之間的開始與結束</a:t>
            </a:r>
            <a:endParaRPr lang="en-US" altLang="zh-TW"/>
          </a:p>
          <a:p>
            <a:r>
              <a:rPr lang="en-US" altLang="zh-TW"/>
              <a:t>Policy Engine</a:t>
            </a:r>
          </a:p>
          <a:p>
            <a:pPr lvl="1"/>
            <a:r>
              <a:rPr lang="en-US" altLang="zh-TW"/>
              <a:t>Source:</a:t>
            </a:r>
          </a:p>
          <a:p>
            <a:pPr lvl="2"/>
            <a:r>
              <a:rPr lang="zh-TW" altLang="en-US"/>
              <a:t>負責控制</a:t>
            </a:r>
            <a:r>
              <a:rPr lang="en-US" altLang="zh-TW"/>
              <a:t>Source</a:t>
            </a:r>
            <a:r>
              <a:rPr lang="zh-TW" altLang="en-US"/>
              <a:t>發起與結束</a:t>
            </a:r>
            <a:r>
              <a:rPr lang="en-US" altLang="zh-TW"/>
              <a:t>AMS</a:t>
            </a:r>
            <a:r>
              <a:rPr lang="zh-TW" altLang="en-US"/>
              <a:t>的時機，並將訊息傳給</a:t>
            </a:r>
            <a:r>
              <a:rPr lang="en-US" altLang="zh-TW"/>
              <a:t>Protocol</a:t>
            </a:r>
            <a:r>
              <a:rPr lang="zh-TW" altLang="en-US"/>
              <a:t> </a:t>
            </a:r>
            <a:r>
              <a:rPr lang="en-US" altLang="zh-TW"/>
              <a:t>layer</a:t>
            </a:r>
            <a:r>
              <a:rPr lang="zh-TW" altLang="en-US"/>
              <a:t>確保消息能有序進行</a:t>
            </a:r>
            <a:endParaRPr lang="en-US" altLang="zh-TW"/>
          </a:p>
          <a:p>
            <a:pPr lvl="1"/>
            <a:r>
              <a:rPr lang="en-US" altLang="zh-TW"/>
              <a:t>Sink</a:t>
            </a:r>
          </a:p>
          <a:p>
            <a:pPr lvl="2"/>
            <a:r>
              <a:rPr lang="zh-TW" altLang="en-US"/>
              <a:t>會告訴</a:t>
            </a:r>
            <a:r>
              <a:rPr lang="en-US" altLang="zh-TW"/>
              <a:t>Protocol layer</a:t>
            </a:r>
            <a:r>
              <a:rPr lang="zh-TW" altLang="en-US"/>
              <a:t>何時發起</a:t>
            </a:r>
            <a:r>
              <a:rPr lang="en-US" altLang="zh-TW"/>
              <a:t>AMS</a:t>
            </a:r>
            <a:r>
              <a:rPr lang="zh-TW" altLang="en-US"/>
              <a:t>，有助於進行同步協調</a:t>
            </a:r>
            <a:endParaRPr lang="en-US" altLang="zh-TW"/>
          </a:p>
          <a:p>
            <a:r>
              <a:rPr lang="en-US" altLang="zh-TW"/>
              <a:t>Protocol</a:t>
            </a:r>
            <a:r>
              <a:rPr lang="zh-TW" altLang="en-US"/>
              <a:t> </a:t>
            </a:r>
            <a:r>
              <a:rPr lang="en-US" altLang="zh-TW"/>
              <a:t>layer</a:t>
            </a:r>
          </a:p>
          <a:p>
            <a:pPr lvl="1"/>
            <a:r>
              <a:rPr lang="en-US" altLang="zh-TW"/>
              <a:t>Source:</a:t>
            </a:r>
          </a:p>
          <a:p>
            <a:pPr lvl="2"/>
            <a:r>
              <a:rPr lang="zh-TW" altLang="en-US"/>
              <a:t>負責管理電源電阻的</a:t>
            </a:r>
            <a:r>
              <a:rPr lang="en-US" altLang="zh-TW"/>
              <a:t>Rp</a:t>
            </a:r>
            <a:r>
              <a:rPr lang="zh-TW" altLang="en-US"/>
              <a:t>值，這個</a:t>
            </a:r>
            <a:r>
              <a:rPr lang="en-US" altLang="zh-TW"/>
              <a:t>Rp</a:t>
            </a:r>
            <a:r>
              <a:rPr lang="zh-TW" altLang="en-US"/>
              <a:t>值告知</a:t>
            </a:r>
            <a:r>
              <a:rPr lang="en-US" altLang="zh-TW"/>
              <a:t>Sink</a:t>
            </a:r>
            <a:r>
              <a:rPr lang="zh-TW" altLang="en-US"/>
              <a:t>是否可以發送消息</a:t>
            </a:r>
            <a:endParaRPr lang="en-US" altLang="zh-TW"/>
          </a:p>
          <a:p>
            <a:pPr lvl="2"/>
            <a:r>
              <a:rPr lang="en-US" altLang="zh-TW"/>
              <a:t>SinkTxOk:</a:t>
            </a:r>
            <a:r>
              <a:rPr lang="zh-TW" altLang="en-US"/>
              <a:t>當</a:t>
            </a:r>
            <a:r>
              <a:rPr lang="en-US" altLang="zh-TW"/>
              <a:t>Source</a:t>
            </a:r>
            <a:r>
              <a:rPr lang="zh-TW" altLang="en-US"/>
              <a:t>準備好讓</a:t>
            </a:r>
            <a:r>
              <a:rPr lang="en-US" altLang="zh-TW"/>
              <a:t>Sink</a:t>
            </a:r>
            <a:r>
              <a:rPr lang="zh-TW" altLang="en-US"/>
              <a:t>開始</a:t>
            </a:r>
            <a:r>
              <a:rPr lang="en-US" altLang="zh-TW"/>
              <a:t>AMS</a:t>
            </a:r>
            <a:r>
              <a:rPr lang="zh-TW" altLang="en-US"/>
              <a:t>序列時，</a:t>
            </a:r>
            <a:r>
              <a:rPr lang="en-US" altLang="zh-TW"/>
              <a:t>Protocol</a:t>
            </a:r>
            <a:r>
              <a:rPr lang="zh-TW" altLang="en-US"/>
              <a:t> </a:t>
            </a:r>
            <a:r>
              <a:rPr lang="en-US" altLang="zh-TW"/>
              <a:t>Layer</a:t>
            </a:r>
            <a:r>
              <a:rPr lang="zh-TW" altLang="en-US"/>
              <a:t>會指示</a:t>
            </a:r>
            <a:r>
              <a:rPr lang="en-US" altLang="zh-TW"/>
              <a:t>PHY Layer</a:t>
            </a:r>
            <a:r>
              <a:rPr lang="zh-TW" altLang="en-US"/>
              <a:t>將</a:t>
            </a:r>
            <a:r>
              <a:rPr lang="en-US" altLang="zh-TW"/>
              <a:t>Rp</a:t>
            </a:r>
            <a:r>
              <a:rPr lang="zh-TW" altLang="en-US"/>
              <a:t>值設置為</a:t>
            </a:r>
            <a:r>
              <a:rPr lang="en-US" altLang="zh-TW"/>
              <a:t>SinkTxOk</a:t>
            </a:r>
            <a:r>
              <a:rPr lang="zh-TW" altLang="en-US"/>
              <a:t>，這表示允許 </a:t>
            </a:r>
            <a:r>
              <a:rPr lang="en-US" altLang="zh-TW"/>
              <a:t>Sink </a:t>
            </a:r>
            <a:r>
              <a:rPr lang="zh-TW" altLang="en-US"/>
              <a:t>發送 </a:t>
            </a:r>
            <a:r>
              <a:rPr lang="en-US" altLang="zh-TW"/>
              <a:t>AMS </a:t>
            </a:r>
            <a:r>
              <a:rPr lang="zh-TW" altLang="en-US"/>
              <a:t>序列中的第一個消息。</a:t>
            </a:r>
            <a:endParaRPr lang="en-US" altLang="zh-TW"/>
          </a:p>
          <a:p>
            <a:pPr lvl="2"/>
            <a:r>
              <a:rPr lang="en-US" altLang="zh-TW" b="1"/>
              <a:t>SinkTxNG</a:t>
            </a:r>
            <a:r>
              <a:rPr lang="zh-TW" altLang="en-US"/>
              <a:t>：當 </a:t>
            </a:r>
            <a:r>
              <a:rPr lang="en-US" altLang="zh-TW"/>
              <a:t>Source </a:t>
            </a:r>
            <a:r>
              <a:rPr lang="zh-TW" altLang="en-US"/>
              <a:t>準備發起自己的 </a:t>
            </a:r>
            <a:r>
              <a:rPr lang="en-US" altLang="zh-TW"/>
              <a:t>AMS</a:t>
            </a:r>
            <a:r>
              <a:rPr lang="zh-TW" altLang="en-US"/>
              <a:t>，並且不希望 </a:t>
            </a:r>
            <a:r>
              <a:rPr lang="en-US" altLang="zh-TW"/>
              <a:t>Sink </a:t>
            </a:r>
            <a:r>
              <a:rPr lang="zh-TW" altLang="en-US"/>
              <a:t>開始其自己的 </a:t>
            </a:r>
            <a:r>
              <a:rPr lang="en-US" altLang="zh-TW"/>
              <a:t>AMS </a:t>
            </a:r>
            <a:r>
              <a:rPr lang="zh-TW" altLang="en-US"/>
              <a:t>序列時，協議層會指示物理層將 </a:t>
            </a:r>
            <a:r>
              <a:rPr lang="en-US" altLang="zh-TW"/>
              <a:t>Rp </a:t>
            </a:r>
            <a:r>
              <a:rPr lang="zh-TW" altLang="en-US"/>
              <a:t>值設置為 </a:t>
            </a:r>
            <a:r>
              <a:rPr lang="en-US" altLang="zh-TW" b="1"/>
              <a:t>SinkTxNG</a:t>
            </a:r>
            <a:r>
              <a:rPr lang="zh-TW" altLang="en-US"/>
              <a:t>，表示 </a:t>
            </a:r>
            <a:r>
              <a:rPr lang="en-US" altLang="zh-TW"/>
              <a:t>Sink </a:t>
            </a:r>
            <a:r>
              <a:rPr lang="zh-TW" altLang="en-US"/>
              <a:t>此時不應發起 </a:t>
            </a:r>
            <a:r>
              <a:rPr lang="en-US" altLang="zh-TW"/>
              <a:t>AMS</a:t>
            </a:r>
            <a:r>
              <a:rPr lang="zh-TW" altLang="en-US"/>
              <a:t>。</a:t>
            </a:r>
            <a:endParaRPr lang="en-US" altLang="zh-TW"/>
          </a:p>
          <a:p>
            <a:pPr lvl="1"/>
            <a:r>
              <a:rPr lang="en-US" altLang="zh-TW"/>
              <a:t>Sink</a:t>
            </a:r>
          </a:p>
          <a:p>
            <a:pPr lvl="2"/>
            <a:r>
              <a:rPr lang="zh-TW" altLang="en-US"/>
              <a:t>在 </a:t>
            </a:r>
            <a:r>
              <a:rPr lang="en-US" altLang="zh-TW"/>
              <a:t>Sink </a:t>
            </a:r>
            <a:r>
              <a:rPr lang="zh-TW" altLang="en-US"/>
              <a:t>端，當策略引擎指示 </a:t>
            </a:r>
            <a:r>
              <a:rPr lang="en-US" altLang="zh-TW"/>
              <a:t>AMS </a:t>
            </a:r>
            <a:r>
              <a:rPr lang="zh-TW" altLang="en-US"/>
              <a:t>即將發起時，協議層會等待來自 </a:t>
            </a:r>
            <a:r>
              <a:rPr lang="en-US" altLang="zh-TW"/>
              <a:t>Source </a:t>
            </a:r>
            <a:r>
              <a:rPr lang="zh-TW" altLang="en-US"/>
              <a:t>的 </a:t>
            </a:r>
            <a:r>
              <a:rPr lang="en-US" altLang="zh-TW"/>
              <a:t>Rp </a:t>
            </a:r>
            <a:r>
              <a:rPr lang="zh-TW" altLang="en-US"/>
              <a:t>值。一旦檢測到 </a:t>
            </a:r>
            <a:r>
              <a:rPr lang="en-US" altLang="zh-TW" b="1"/>
              <a:t>SinkTxOk</a:t>
            </a:r>
            <a:r>
              <a:rPr lang="zh-TW" altLang="en-US"/>
              <a:t>，</a:t>
            </a:r>
            <a:r>
              <a:rPr lang="en-US" altLang="zh-TW"/>
              <a:t>Sink </a:t>
            </a:r>
            <a:r>
              <a:rPr lang="zh-TW" altLang="en-US"/>
              <a:t>就可以開始 </a:t>
            </a:r>
            <a:r>
              <a:rPr lang="en-US" altLang="zh-TW"/>
              <a:t>AMS</a:t>
            </a:r>
            <a:r>
              <a:rPr lang="zh-TW" altLang="en-US"/>
              <a:t>，並發送第一個消息。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336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altLang="zh-TW"/>
              <a:t>Collision Avoidance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660400"/>
            <a:ext cx="8887580" cy="6197600"/>
          </a:xfrm>
        </p:spPr>
        <p:txBody>
          <a:bodyPr>
            <a:normAutofit/>
          </a:bodyPr>
          <a:lstStyle/>
          <a:p>
            <a:r>
              <a:rPr lang="en-US" altLang="zh-TW"/>
              <a:t>PHY Layer</a:t>
            </a:r>
          </a:p>
          <a:p>
            <a:pPr lvl="1"/>
            <a:r>
              <a:rPr lang="en-US" altLang="zh-TW"/>
              <a:t>PHY Layer</a:t>
            </a:r>
            <a:r>
              <a:rPr lang="zh-TW" altLang="en-US"/>
              <a:t>負責根據</a:t>
            </a:r>
            <a:r>
              <a:rPr lang="en-US" altLang="zh-TW"/>
              <a:t>Protocol Layer</a:t>
            </a:r>
            <a:r>
              <a:rPr lang="zh-TW" altLang="en-US"/>
              <a:t>的指示設置 </a:t>
            </a:r>
            <a:r>
              <a:rPr lang="en-US" altLang="zh-TW" b="1"/>
              <a:t>Rp </a:t>
            </a:r>
            <a:r>
              <a:rPr lang="zh-TW" altLang="en-US" b="1"/>
              <a:t>值</a:t>
            </a:r>
            <a:r>
              <a:rPr lang="zh-TW" altLang="en-US"/>
              <a:t>：</a:t>
            </a:r>
            <a:endParaRPr lang="en-US" altLang="zh-TW"/>
          </a:p>
          <a:p>
            <a:pPr lvl="1"/>
            <a:r>
              <a:rPr lang="en-US" altLang="zh-TW"/>
              <a:t>Source</a:t>
            </a:r>
          </a:p>
          <a:p>
            <a:pPr lvl="2"/>
            <a:r>
              <a:rPr lang="zh-TW" altLang="en-US"/>
              <a:t>如果 </a:t>
            </a:r>
            <a:r>
              <a:rPr lang="en-US" altLang="zh-TW"/>
              <a:t>Source </a:t>
            </a:r>
            <a:r>
              <a:rPr lang="zh-TW" altLang="en-US"/>
              <a:t>想允許 </a:t>
            </a:r>
            <a:r>
              <a:rPr lang="en-US" altLang="zh-TW"/>
              <a:t>Sink </a:t>
            </a:r>
            <a:r>
              <a:rPr lang="zh-TW" altLang="en-US"/>
              <a:t>發起 </a:t>
            </a:r>
            <a:r>
              <a:rPr lang="en-US" altLang="zh-TW"/>
              <a:t>AMS</a:t>
            </a:r>
            <a:r>
              <a:rPr lang="zh-TW" altLang="en-US"/>
              <a:t>，則設置 </a:t>
            </a:r>
            <a:r>
              <a:rPr lang="en-US" altLang="zh-TW" b="1"/>
              <a:t>Rp </a:t>
            </a:r>
            <a:r>
              <a:rPr lang="zh-TW" altLang="en-US" b="1"/>
              <a:t>值為 </a:t>
            </a:r>
            <a:r>
              <a:rPr lang="en-US" altLang="zh-TW" b="1"/>
              <a:t>SinkTxOk</a:t>
            </a:r>
            <a:r>
              <a:rPr lang="zh-TW" altLang="en-US"/>
              <a:t>。</a:t>
            </a:r>
            <a:endParaRPr lang="en-US" altLang="zh-TW"/>
          </a:p>
          <a:p>
            <a:pPr lvl="2"/>
            <a:r>
              <a:rPr lang="zh-TW" altLang="en-US"/>
              <a:t>如果 </a:t>
            </a:r>
            <a:r>
              <a:rPr lang="en-US" altLang="zh-TW"/>
              <a:t>Source </a:t>
            </a:r>
            <a:r>
              <a:rPr lang="zh-TW" altLang="en-US"/>
              <a:t>不希望 </a:t>
            </a:r>
            <a:r>
              <a:rPr lang="en-US" altLang="zh-TW"/>
              <a:t>Sink </a:t>
            </a:r>
            <a:r>
              <a:rPr lang="zh-TW" altLang="en-US"/>
              <a:t>發起 </a:t>
            </a:r>
            <a:r>
              <a:rPr lang="en-US" altLang="zh-TW"/>
              <a:t>AMS</a:t>
            </a:r>
            <a:r>
              <a:rPr lang="zh-TW" altLang="en-US"/>
              <a:t>（因為 </a:t>
            </a:r>
            <a:r>
              <a:rPr lang="en-US" altLang="zh-TW"/>
              <a:t>Source </a:t>
            </a:r>
            <a:r>
              <a:rPr lang="zh-TW" altLang="en-US"/>
              <a:t>自身即將發起 </a:t>
            </a:r>
            <a:r>
              <a:rPr lang="en-US" altLang="zh-TW"/>
              <a:t>AMS</a:t>
            </a:r>
            <a:r>
              <a:rPr lang="zh-TW" altLang="en-US"/>
              <a:t>），則設置 </a:t>
            </a:r>
            <a:r>
              <a:rPr lang="en-US" altLang="zh-TW" b="1"/>
              <a:t>Rp </a:t>
            </a:r>
            <a:r>
              <a:rPr lang="zh-TW" altLang="en-US" b="1"/>
              <a:t>值為 </a:t>
            </a:r>
            <a:r>
              <a:rPr lang="en-US" altLang="zh-TW" b="1"/>
              <a:t>SinkTxNG</a:t>
            </a:r>
            <a:r>
              <a:rPr lang="zh-TW" altLang="en-US"/>
              <a:t>。</a:t>
            </a:r>
            <a:endParaRPr lang="en-US" altLang="zh-TW"/>
          </a:p>
          <a:p>
            <a:pPr lvl="1"/>
            <a:r>
              <a:rPr lang="en-US" altLang="zh-TW"/>
              <a:t>Sink</a:t>
            </a:r>
          </a:p>
          <a:p>
            <a:pPr lvl="2"/>
            <a:r>
              <a:rPr lang="en-US" altLang="zh-TW"/>
              <a:t>Sink </a:t>
            </a:r>
            <a:r>
              <a:rPr lang="zh-TW" altLang="en-US"/>
              <a:t>的</a:t>
            </a:r>
            <a:r>
              <a:rPr lang="en-US" altLang="zh-TW"/>
              <a:t>PHY Layer</a:t>
            </a:r>
            <a:r>
              <a:rPr lang="zh-TW" altLang="en-US"/>
              <a:t>會檢測 </a:t>
            </a:r>
            <a:r>
              <a:rPr lang="en-US" altLang="zh-TW"/>
              <a:t>Source </a:t>
            </a:r>
            <a:r>
              <a:rPr lang="zh-TW" altLang="en-US"/>
              <a:t>設置的 </a:t>
            </a:r>
            <a:r>
              <a:rPr lang="en-US" altLang="zh-TW"/>
              <a:t>Rp </a:t>
            </a:r>
            <a:r>
              <a:rPr lang="zh-TW" altLang="en-US"/>
              <a:t>值。當</a:t>
            </a:r>
            <a:r>
              <a:rPr lang="en-US" altLang="zh-TW"/>
              <a:t>PHY Layer</a:t>
            </a:r>
            <a:r>
              <a:rPr lang="zh-TW" altLang="en-US"/>
              <a:t>檢測到當前的 </a:t>
            </a:r>
            <a:r>
              <a:rPr lang="en-US" altLang="zh-TW"/>
              <a:t>Rp </a:t>
            </a:r>
            <a:r>
              <a:rPr lang="zh-TW" altLang="en-US"/>
              <a:t>值後，它會告知 </a:t>
            </a:r>
            <a:r>
              <a:rPr lang="en-US" altLang="zh-TW"/>
              <a:t>Sink </a:t>
            </a:r>
            <a:r>
              <a:rPr lang="zh-TW" altLang="en-US"/>
              <a:t>的</a:t>
            </a:r>
            <a:r>
              <a:rPr lang="en-US" altLang="zh-TW"/>
              <a:t>Protocol Layer </a:t>
            </a:r>
            <a:r>
              <a:rPr lang="zh-TW" altLang="en-US"/>
              <a:t>，告訴它是否可以發送消息</a:t>
            </a:r>
            <a:r>
              <a:rPr lang="en-US" altLang="zh-TW"/>
              <a:t>SinkTxOk</a:t>
            </a:r>
            <a:r>
              <a:rPr lang="zh-TW" altLang="en-US"/>
              <a:t>或不能發送消息</a:t>
            </a:r>
            <a:r>
              <a:rPr lang="en-US" altLang="zh-TW"/>
              <a:t>SinkTxNG</a:t>
            </a:r>
            <a:r>
              <a:rPr lang="zh-TW" altLang="en-US"/>
              <a:t>。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4161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電源管理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82475"/>
            <a:ext cx="8698895" cy="5452154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Source</a:t>
            </a:r>
          </a:p>
          <a:p>
            <a:pPr lvl="1"/>
            <a:r>
              <a:rPr lang="zh-TW" altLang="en-US"/>
              <a:t>每個 </a:t>
            </a:r>
            <a:r>
              <a:rPr lang="en-US" altLang="zh-TW"/>
              <a:t>Provider </a:t>
            </a:r>
            <a:r>
              <a:rPr lang="zh-TW" altLang="en-US"/>
              <a:t>包含一個或多個連接埠共用的電源。這些電源由 </a:t>
            </a:r>
            <a:r>
              <a:rPr lang="en-US" altLang="zh-TW"/>
              <a:t>Local Policy </a:t>
            </a:r>
            <a:r>
              <a:rPr lang="zh-TW" altLang="en-US"/>
              <a:t>控制。</a:t>
            </a:r>
            <a:r>
              <a:rPr lang="en-US" altLang="zh-TW"/>
              <a:t>source</a:t>
            </a:r>
            <a:r>
              <a:rPr lang="zh-TW" altLang="en-US"/>
              <a:t>連接埠在 </a:t>
            </a:r>
            <a:r>
              <a:rPr lang="en-US" altLang="zh-TW"/>
              <a:t>USB Type-C </a:t>
            </a:r>
            <a:r>
              <a:rPr lang="zh-TW" altLang="en-US"/>
              <a:t>作業中啟動，連接埠在 </a:t>
            </a:r>
            <a:r>
              <a:rPr lang="en-US" altLang="zh-TW"/>
              <a:t>VBUS </a:t>
            </a:r>
            <a:r>
              <a:rPr lang="zh-TW" altLang="en-US"/>
              <a:t>上應用 </a:t>
            </a:r>
            <a:r>
              <a:rPr lang="en-US" altLang="zh-TW"/>
              <a:t>vSafe0V</a:t>
            </a:r>
            <a:r>
              <a:rPr lang="zh-TW" altLang="en-US"/>
              <a:t>，並在 </a:t>
            </a:r>
            <a:r>
              <a:rPr lang="en-US" altLang="zh-TW"/>
              <a:t>Detach </a:t>
            </a:r>
            <a:r>
              <a:rPr lang="zh-TW" altLang="en-US"/>
              <a:t>或 </a:t>
            </a:r>
            <a:r>
              <a:rPr lang="en-US" altLang="zh-TW"/>
              <a:t>Hard Reset </a:t>
            </a:r>
            <a:r>
              <a:rPr lang="zh-TW" altLang="en-US"/>
              <a:t>之後回復此狀態。</a:t>
            </a:r>
            <a:endParaRPr lang="en-US" altLang="zh-TW"/>
          </a:p>
          <a:p>
            <a:pPr lvl="1"/>
            <a:r>
              <a:rPr lang="zh-TW" altLang="en-US"/>
              <a:t>當 </a:t>
            </a:r>
            <a:r>
              <a:rPr lang="en-US" altLang="zh-TW"/>
              <a:t>Source </a:t>
            </a:r>
            <a:r>
              <a:rPr lang="zh-TW" altLang="en-US"/>
              <a:t>偵測到 </a:t>
            </a:r>
            <a:r>
              <a:rPr lang="en-US" altLang="zh-TW"/>
              <a:t>Attach </a:t>
            </a:r>
            <a:r>
              <a:rPr lang="zh-TW" altLang="en-US"/>
              <a:t>事件時，會將其輸出轉換為 </a:t>
            </a:r>
            <a:r>
              <a:rPr lang="en-US" altLang="zh-TW"/>
              <a:t>vSafe5V</a:t>
            </a:r>
            <a:r>
              <a:rPr lang="zh-TW" altLang="en-US"/>
              <a:t>。</a:t>
            </a:r>
            <a:endParaRPr lang="en-US" altLang="zh-TW"/>
          </a:p>
          <a:p>
            <a:r>
              <a:rPr lang="en-US" altLang="zh-TW"/>
              <a:t>Sink</a:t>
            </a:r>
          </a:p>
          <a:p>
            <a:pPr lvl="1"/>
            <a:r>
              <a:rPr lang="zh-TW" altLang="en-US"/>
              <a:t>假設用戶有一個 </a:t>
            </a:r>
            <a:r>
              <a:rPr lang="en-US" altLang="zh-TW"/>
              <a:t>Sink </a:t>
            </a:r>
            <a:r>
              <a:rPr lang="zh-TW" altLang="en-US"/>
              <a:t>連接到埠。此 </a:t>
            </a:r>
            <a:r>
              <a:rPr lang="en-US" altLang="zh-TW"/>
              <a:t>Sink </a:t>
            </a:r>
            <a:r>
              <a:rPr lang="zh-TW" altLang="en-US"/>
              <a:t>受</a:t>
            </a:r>
            <a:r>
              <a:rPr lang="en-US" altLang="zh-TW"/>
              <a:t>Local Policy</a:t>
            </a:r>
            <a:r>
              <a:rPr lang="zh-TW" altLang="en-US"/>
              <a:t>控制。</a:t>
            </a:r>
            <a:endParaRPr lang="en-US" altLang="zh-TW"/>
          </a:p>
          <a:p>
            <a:pPr lvl="1"/>
            <a:r>
              <a:rPr lang="en-US" altLang="zh-TW"/>
              <a:t>Sink </a:t>
            </a:r>
            <a:r>
              <a:rPr lang="zh-TW" altLang="en-US"/>
              <a:t>以 </a:t>
            </a:r>
            <a:r>
              <a:rPr lang="en-US" altLang="zh-TW"/>
              <a:t>USB Default Operation</a:t>
            </a:r>
            <a:r>
              <a:rPr lang="zh-TW" altLang="en-US"/>
              <a:t>（</a:t>
            </a:r>
            <a:r>
              <a:rPr lang="en-US" altLang="zh-TW"/>
              <a:t>USB </a:t>
            </a:r>
            <a:r>
              <a:rPr lang="zh-TW" altLang="en-US"/>
              <a:t>預設操作）啟動，此時連接埠可以 </a:t>
            </a:r>
            <a:r>
              <a:rPr lang="en-US" altLang="zh-TW"/>
              <a:t>vSafe5V </a:t>
            </a:r>
            <a:r>
              <a:rPr lang="zh-TW" altLang="en-US"/>
              <a:t>與 </a:t>
            </a:r>
            <a:r>
              <a:rPr lang="en-US" altLang="zh-TW"/>
              <a:t>USB </a:t>
            </a:r>
            <a:r>
              <a:rPr lang="zh-TW" altLang="en-US"/>
              <a:t>預設指定電流等級運作，並在 </a:t>
            </a:r>
            <a:r>
              <a:rPr lang="en-US" altLang="zh-TW"/>
              <a:t>Detach </a:t>
            </a:r>
            <a:r>
              <a:rPr lang="zh-TW" altLang="en-US"/>
              <a:t>或 </a:t>
            </a:r>
            <a:r>
              <a:rPr lang="en-US" altLang="zh-TW"/>
              <a:t>Hard Reset</a:t>
            </a:r>
            <a:r>
              <a:rPr lang="zh-TW" altLang="en-US"/>
              <a:t>（硬重設）之後回復此狀態。</a:t>
            </a:r>
            <a:endParaRPr lang="en-US" altLang="zh-TW"/>
          </a:p>
          <a:p>
            <a:r>
              <a:rPr lang="en-US" altLang="zh-TW"/>
              <a:t>Dual-Role Power Ports</a:t>
            </a:r>
          </a:p>
          <a:p>
            <a:pPr lvl="1"/>
            <a:r>
              <a:rPr lang="en-US" altLang="zh-TW"/>
              <a:t>Dual-Role Power Ports </a:t>
            </a:r>
            <a:r>
              <a:rPr lang="zh-TW" altLang="en-US"/>
              <a:t>可作為 </a:t>
            </a:r>
            <a:r>
              <a:rPr lang="en-US" altLang="zh-TW"/>
              <a:t>Source </a:t>
            </a:r>
            <a:r>
              <a:rPr lang="zh-TW" altLang="en-US"/>
              <a:t>或 </a:t>
            </a:r>
            <a:r>
              <a:rPr lang="en-US" altLang="zh-TW"/>
              <a:t>Sink </a:t>
            </a:r>
            <a:r>
              <a:rPr lang="zh-TW" altLang="en-US"/>
              <a:t>操作，並可使用 </a:t>
            </a:r>
            <a:r>
              <a:rPr lang="en-US" altLang="zh-TW"/>
              <a:t>Power Role Swap </a:t>
            </a:r>
            <a:r>
              <a:rPr lang="zh-TW" altLang="en-US"/>
              <a:t>或 </a:t>
            </a:r>
            <a:r>
              <a:rPr lang="en-US" altLang="zh-TW"/>
              <a:t>Fast Role Swap </a:t>
            </a:r>
            <a:r>
              <a:rPr lang="zh-TW" altLang="en-US"/>
              <a:t>在兩個角色之間切換。</a:t>
            </a:r>
            <a:endParaRPr lang="en-US" altLang="zh-TW"/>
          </a:p>
          <a:p>
            <a:r>
              <a:rPr lang="en-US" altLang="zh-TW"/>
              <a:t>VCONN Source</a:t>
            </a:r>
          </a:p>
          <a:p>
            <a:pPr lvl="1"/>
            <a:r>
              <a:rPr lang="zh-TW" altLang="en-US"/>
              <a:t>初始</a:t>
            </a:r>
            <a:r>
              <a:rPr lang="en-US" altLang="zh-TW"/>
              <a:t>Source Port</a:t>
            </a:r>
            <a:r>
              <a:rPr lang="zh-TW" altLang="en-US"/>
              <a:t>也是 </a:t>
            </a:r>
            <a:r>
              <a:rPr lang="en-US" altLang="zh-TW"/>
              <a:t>VCONN source</a:t>
            </a:r>
            <a:r>
              <a:rPr lang="zh-TW" altLang="en-US"/>
              <a:t>。</a:t>
            </a:r>
            <a:endParaRPr lang="en-US" altLang="zh-TW"/>
          </a:p>
          <a:p>
            <a:pPr lvl="1"/>
            <a:r>
              <a:rPr lang="en-US" altLang="zh-TW"/>
              <a:t> Source and Sink Ports</a:t>
            </a:r>
            <a:r>
              <a:rPr lang="zh-TW" altLang="en-US"/>
              <a:t>之間以先做後斷的方式交換，以確保纜線插頭持續供電。</a:t>
            </a:r>
            <a:endParaRPr lang="en-US" altLang="zh-TW"/>
          </a:p>
          <a:p>
            <a:pPr lvl="1"/>
            <a:r>
              <a:rPr lang="zh-TW" altLang="en-US"/>
              <a:t>確保與 </a:t>
            </a:r>
            <a:r>
              <a:rPr lang="en-US" altLang="zh-TW"/>
              <a:t>Cable Plugs </a:t>
            </a:r>
            <a:r>
              <a:rPr lang="zh-TW" altLang="en-US"/>
              <a:t>進行可靠的通訊，僅允許 </a:t>
            </a:r>
            <a:r>
              <a:rPr lang="en-US" altLang="zh-TW"/>
              <a:t>VCONN Source </a:t>
            </a:r>
            <a:r>
              <a:rPr lang="zh-TW" altLang="en-US"/>
              <a:t>與 </a:t>
            </a:r>
            <a:r>
              <a:rPr lang="en-US" altLang="zh-TW"/>
              <a:t>Cable Plugs </a:t>
            </a:r>
            <a:r>
              <a:rPr lang="zh-TW" altLang="en-US"/>
              <a:t>進行通訊。</a:t>
            </a:r>
          </a:p>
        </p:txBody>
      </p:sp>
    </p:spTree>
    <p:extLst>
      <p:ext uri="{BB962C8B-B14F-4D97-AF65-F5344CB8AC3E}">
        <p14:creationId xmlns:p14="http://schemas.microsoft.com/office/powerpoint/2010/main" val="3938583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EPR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55046"/>
            <a:ext cx="8596668" cy="3880773"/>
          </a:xfrm>
        </p:spPr>
        <p:txBody>
          <a:bodyPr/>
          <a:lstStyle/>
          <a:p>
            <a:r>
              <a:rPr lang="en-US" altLang="zh-TW"/>
              <a:t>Extended Power Range</a:t>
            </a:r>
            <a:r>
              <a:rPr lang="zh-TW" altLang="en-US"/>
              <a:t>（延伸功率範圍）是一種提供高達 </a:t>
            </a:r>
            <a:r>
              <a:rPr lang="en-US" altLang="zh-TW"/>
              <a:t>240W </a:t>
            </a:r>
            <a:r>
              <a:rPr lang="zh-TW" altLang="en-US"/>
              <a:t>功率的模式</a:t>
            </a:r>
            <a:endParaRPr lang="en-US" altLang="zh-TW"/>
          </a:p>
          <a:p>
            <a:r>
              <a:rPr lang="zh-TW" altLang="en-US"/>
              <a:t>只有簽訂了</a:t>
            </a:r>
            <a:r>
              <a:rPr lang="en-US" altLang="zh-TW"/>
              <a:t>Explicit Contract </a:t>
            </a:r>
            <a:r>
              <a:rPr lang="zh-TW" altLang="en-US"/>
              <a:t>，且連接埠和纜線都支援 </a:t>
            </a:r>
            <a:r>
              <a:rPr lang="en-US" altLang="zh-TW"/>
              <a:t>EPR </a:t>
            </a:r>
            <a:r>
              <a:rPr lang="zh-TW" altLang="en-US"/>
              <a:t>時，才能進入此操作模式</a:t>
            </a:r>
            <a:endParaRPr lang="en-US" altLang="zh-TW"/>
          </a:p>
          <a:p>
            <a:r>
              <a:rPr lang="en-US" altLang="zh-TW"/>
              <a:t>EPR Sink </a:t>
            </a:r>
            <a:r>
              <a:rPr lang="zh-TW" altLang="en-US"/>
              <a:t>要求電壓降至 </a:t>
            </a:r>
            <a:r>
              <a:rPr lang="en-US" altLang="zh-TW"/>
              <a:t>20V </a:t>
            </a:r>
            <a:r>
              <a:rPr lang="zh-TW" altLang="en-US"/>
              <a:t>或以下，然後退出 </a:t>
            </a:r>
            <a:r>
              <a:rPr lang="en-US" altLang="zh-TW"/>
              <a:t>EPR </a:t>
            </a:r>
            <a:r>
              <a:rPr lang="zh-TW" altLang="en-US"/>
              <a:t>模式。一旦 </a:t>
            </a:r>
            <a:r>
              <a:rPr lang="en-US" altLang="zh-TW"/>
              <a:t>EPR </a:t>
            </a:r>
            <a:r>
              <a:rPr lang="zh-TW" altLang="en-US"/>
              <a:t>模式退出，則會協商新的 </a:t>
            </a:r>
            <a:r>
              <a:rPr lang="en-US" altLang="zh-TW"/>
              <a:t>SPR </a:t>
            </a:r>
            <a:r>
              <a:rPr lang="zh-TW" altLang="en-US"/>
              <a:t>契約，以正式恢復 </a:t>
            </a:r>
            <a:r>
              <a:rPr lang="en-US" altLang="zh-TW"/>
              <a:t>SPR </a:t>
            </a:r>
            <a:r>
              <a:rPr lang="zh-TW" altLang="en-US"/>
              <a:t>模式運作。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743" y="3230997"/>
            <a:ext cx="4775175" cy="349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05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j-ea"/>
              </a:rPr>
              <a:t>Fixed Voltage Charging Models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72" y="2370887"/>
            <a:ext cx="8572930" cy="313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20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Programmable Power Supply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zh-TW" altLang="en-US"/>
              <a:t>可以步階 </a:t>
            </a:r>
            <a:r>
              <a:rPr lang="en-US" altLang="zh-TW"/>
              <a:t>20 mV/step </a:t>
            </a:r>
            <a:r>
              <a:rPr lang="zh-TW" altLang="en-US"/>
              <a:t>調整電壓，且電壓範圍擴展到 </a:t>
            </a:r>
            <a:r>
              <a:rPr lang="en-US" altLang="zh-TW"/>
              <a:t>3.3 V </a:t>
            </a:r>
            <a:r>
              <a:rPr lang="zh-TW" altLang="en-US"/>
              <a:t>至 </a:t>
            </a:r>
            <a:r>
              <a:rPr lang="en-US" altLang="zh-TW"/>
              <a:t>21 V</a:t>
            </a:r>
            <a:r>
              <a:rPr lang="zh-TW" altLang="en-US"/>
              <a:t>，這項技術的應用可在更低的電壓輸出大電流，大幅提升了充電的效率。</a:t>
            </a:r>
            <a:endParaRPr lang="en-US" altLang="zh-TW"/>
          </a:p>
          <a:p>
            <a:r>
              <a:rPr lang="zh-TW" altLang="en-US"/>
              <a:t>不支援</a:t>
            </a:r>
            <a:r>
              <a:rPr lang="en-US" altLang="zh-TW"/>
              <a:t>EPR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69" y="2794100"/>
            <a:ext cx="7923633" cy="28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2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USB </a:t>
            </a:r>
            <a:r>
              <a:rPr lang="en-US" altLang="zh-TW" dirty="0" smtClean="0"/>
              <a:t>Type-c</a:t>
            </a:r>
            <a:r>
              <a:rPr lang="zh-TW" altLang="en-US" dirty="0" smtClean="0"/>
              <a:t>插頭接口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22652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+mj-ea"/>
                <a:ea typeface="+mj-ea"/>
              </a:rPr>
              <a:t>一組</a:t>
            </a:r>
            <a:r>
              <a:rPr lang="en-US" altLang="zh-TW" sz="2400" dirty="0" smtClean="0">
                <a:latin typeface="+mj-ea"/>
                <a:ea typeface="+mj-ea"/>
              </a:rPr>
              <a:t>cc</a:t>
            </a:r>
            <a:r>
              <a:rPr lang="zh-TW" altLang="en-US" sz="2400" dirty="0" smtClean="0">
                <a:latin typeface="+mj-ea"/>
                <a:ea typeface="+mj-ea"/>
              </a:rPr>
              <a:t>確定訊號的方向，另一組被當作</a:t>
            </a:r>
            <a:r>
              <a:rPr lang="en-US" altLang="zh-TW" sz="2400" dirty="0" smtClean="0">
                <a:latin typeface="+mj-ea"/>
                <a:ea typeface="+mj-ea"/>
              </a:rPr>
              <a:t>VCONN</a:t>
            </a:r>
            <a:r>
              <a:rPr lang="zh-TW" altLang="en-US" sz="2400" dirty="0" smtClean="0">
                <a:latin typeface="+mj-ea"/>
                <a:ea typeface="+mj-ea"/>
              </a:rPr>
              <a:t>給插頭中的電子組件通電</a:t>
            </a:r>
            <a:endParaRPr lang="en-US" altLang="zh-TW" sz="2400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+mj-ea"/>
                <a:ea typeface="+mj-ea"/>
              </a:rPr>
              <a:t>只</a:t>
            </a:r>
            <a:r>
              <a:rPr lang="zh-TW" altLang="en-US" sz="2400" dirty="0" smtClean="0">
                <a:latin typeface="+mj-ea"/>
                <a:ea typeface="+mj-ea"/>
              </a:rPr>
              <a:t>支援</a:t>
            </a:r>
            <a:r>
              <a:rPr lang="en-US" altLang="zh-TW" sz="2400" dirty="0" smtClean="0">
                <a:latin typeface="+mj-ea"/>
                <a:ea typeface="+mj-ea"/>
              </a:rPr>
              <a:t>USB2.0</a:t>
            </a:r>
            <a:r>
              <a:rPr lang="zh-TW" altLang="en-US" sz="2400" dirty="0" smtClean="0">
                <a:latin typeface="+mj-ea"/>
                <a:ea typeface="+mj-ea"/>
              </a:rPr>
              <a:t>的</a:t>
            </a:r>
            <a:r>
              <a:rPr lang="en-US" altLang="zh-TW" sz="2400" dirty="0" smtClean="0">
                <a:latin typeface="+mj-ea"/>
                <a:ea typeface="+mj-ea"/>
              </a:rPr>
              <a:t>Type-c</a:t>
            </a:r>
            <a:r>
              <a:rPr lang="zh-TW" altLang="en-US" sz="2400" dirty="0" smtClean="0">
                <a:latin typeface="+mj-ea"/>
                <a:ea typeface="+mj-ea"/>
              </a:rPr>
              <a:t>，</a:t>
            </a:r>
            <a:r>
              <a:rPr lang="zh-TW" altLang="en-US" sz="2400" dirty="0">
                <a:latin typeface="+mj-ea"/>
                <a:ea typeface="+mj-ea"/>
              </a:rPr>
              <a:t>不</a:t>
            </a:r>
            <a:r>
              <a:rPr lang="zh-TW" altLang="en-US" sz="2400" dirty="0" smtClean="0">
                <a:latin typeface="+mj-ea"/>
                <a:ea typeface="+mj-ea"/>
              </a:rPr>
              <a:t>執行</a:t>
            </a:r>
            <a:r>
              <a:rPr lang="en-US" altLang="zh-TW" sz="2400" dirty="0">
                <a:latin typeface="+mj-ea"/>
                <a:ea typeface="+mj-ea"/>
              </a:rPr>
              <a:t>TX/RX </a:t>
            </a:r>
            <a:r>
              <a:rPr lang="zh-TW" altLang="en-US" sz="2400" dirty="0">
                <a:latin typeface="+mj-ea"/>
                <a:ea typeface="+mj-ea"/>
              </a:rPr>
              <a:t>和 </a:t>
            </a:r>
            <a:r>
              <a:rPr lang="en-US" altLang="zh-TW" sz="2400" dirty="0">
                <a:latin typeface="+mj-ea"/>
                <a:ea typeface="+mj-ea"/>
              </a:rPr>
              <a:t>SBU </a:t>
            </a:r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75" y="4284174"/>
            <a:ext cx="9454153" cy="20385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757" y="2906662"/>
            <a:ext cx="2263168" cy="12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97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Adjustable Voltage Supply(AVS)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zh-TW" altLang="en-US"/>
              <a:t>加了三組可調電壓檔</a:t>
            </a:r>
            <a:endParaRPr lang="en-US" altLang="zh-TW"/>
          </a:p>
          <a:p>
            <a:pPr lvl="1"/>
            <a:r>
              <a:rPr lang="en-US" altLang="zh-TW"/>
              <a:t>15V-28V/5A</a:t>
            </a:r>
          </a:p>
          <a:p>
            <a:pPr lvl="1"/>
            <a:r>
              <a:rPr lang="en-US" altLang="zh-TW"/>
              <a:t>15V-36V/5A</a:t>
            </a:r>
          </a:p>
          <a:p>
            <a:pPr lvl="1"/>
            <a:r>
              <a:rPr lang="en-US" altLang="zh-TW"/>
              <a:t>15V-48V/5A</a:t>
            </a:r>
          </a:p>
          <a:p>
            <a:r>
              <a:rPr lang="en-US" altLang="zh-TW"/>
              <a:t>AVS </a:t>
            </a:r>
            <a:r>
              <a:rPr lang="zh-TW" altLang="en-US"/>
              <a:t>類似 </a:t>
            </a:r>
            <a:r>
              <a:rPr lang="en-US" altLang="zh-TW"/>
              <a:t>PPS </a:t>
            </a:r>
            <a:r>
              <a:rPr lang="zh-TW" altLang="en-US"/>
              <a:t>功能，差異是 </a:t>
            </a:r>
            <a:r>
              <a:rPr lang="en-US" altLang="zh-TW"/>
              <a:t>AVS </a:t>
            </a:r>
            <a:r>
              <a:rPr lang="zh-TW" altLang="en-US"/>
              <a:t>不支援 </a:t>
            </a:r>
            <a:r>
              <a:rPr lang="en-US" altLang="zh-TW"/>
              <a:t>Current Limit </a:t>
            </a:r>
            <a:r>
              <a:rPr lang="zh-TW" altLang="en-US"/>
              <a:t>操作，且以 </a:t>
            </a:r>
            <a:r>
              <a:rPr lang="en-US" altLang="zh-TW"/>
              <a:t>100 mV </a:t>
            </a:r>
            <a:r>
              <a:rPr lang="zh-TW" altLang="en-US"/>
              <a:t>為單位步階調整輸出電壓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SPR </a:t>
            </a:r>
            <a:r>
              <a:rPr lang="zh-TW" altLang="en-US"/>
              <a:t>模式（當 </a:t>
            </a:r>
            <a:r>
              <a:rPr lang="en-US" altLang="zh-TW"/>
              <a:t>PDP </a:t>
            </a:r>
            <a:r>
              <a:rPr lang="zh-TW" altLang="en-US"/>
              <a:t>大於 </a:t>
            </a:r>
            <a:r>
              <a:rPr lang="en-US" altLang="zh-TW"/>
              <a:t>27W </a:t>
            </a:r>
            <a:r>
              <a:rPr lang="zh-TW" altLang="en-US"/>
              <a:t>時）和 </a:t>
            </a:r>
            <a:r>
              <a:rPr lang="en-US" altLang="zh-TW"/>
              <a:t>EPR </a:t>
            </a:r>
            <a:r>
              <a:rPr lang="zh-TW" altLang="en-US"/>
              <a:t>模式下運作的 </a:t>
            </a:r>
            <a:r>
              <a:rPr lang="en-US" altLang="zh-TW"/>
              <a:t>USB Power Delivery </a:t>
            </a:r>
            <a:r>
              <a:rPr lang="zh-TW" altLang="en-US"/>
              <a:t>包括以下支援可調式電壓供應 </a:t>
            </a:r>
            <a:r>
              <a:rPr lang="en-US" altLang="zh-TW"/>
              <a:t>(AVS) </a:t>
            </a:r>
            <a:r>
              <a:rPr lang="zh-TW" altLang="en-US"/>
              <a:t>充電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36" y="4021897"/>
            <a:ext cx="8539947" cy="27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16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5634" y="27432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altLang="zh-TW" sz="8800"/>
              <a:t>CH5</a:t>
            </a:r>
            <a:endParaRPr lang="zh-TW" altLang="en-US" sz="8800"/>
          </a:p>
        </p:txBody>
      </p:sp>
    </p:spTree>
    <p:extLst>
      <p:ext uri="{BB962C8B-B14F-4D97-AF65-F5344CB8AC3E}">
        <p14:creationId xmlns:p14="http://schemas.microsoft.com/office/powerpoint/2010/main" val="2561233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Physical Layer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101771"/>
          </a:xfrm>
        </p:spPr>
        <p:txBody>
          <a:bodyPr/>
          <a:lstStyle/>
          <a:p>
            <a:r>
              <a:rPr lang="zh-TW" altLang="en-US"/>
              <a:t>物理層由一對透過單一訊號線 </a:t>
            </a:r>
            <a:r>
              <a:rPr lang="en-US" altLang="zh-TW"/>
              <a:t>(CC) </a:t>
            </a:r>
            <a:r>
              <a:rPr lang="zh-TW" altLang="en-US"/>
              <a:t>進行通訊的傳送器和接收器組成。</a:t>
            </a:r>
            <a:endParaRPr lang="en-US" altLang="zh-TW"/>
          </a:p>
          <a:p>
            <a:r>
              <a:rPr lang="en-US" altLang="zh-TW"/>
              <a:t>PHY </a:t>
            </a:r>
            <a:r>
              <a:rPr lang="zh-TW" altLang="en-US"/>
              <a:t>層實作避免碰撞，以減少通道上的通訊錯誤。</a:t>
            </a:r>
            <a:endParaRPr lang="en-US" altLang="zh-TW"/>
          </a:p>
          <a:p>
            <a:r>
              <a:rPr lang="zh-TW" altLang="en-US"/>
              <a:t>發射器功能</a:t>
            </a:r>
            <a:endParaRPr lang="en-US" altLang="zh-TW"/>
          </a:p>
          <a:p>
            <a:pPr lvl="1"/>
            <a:r>
              <a:rPr lang="zh-TW" altLang="en-US"/>
              <a:t>從通訊協定層接收封包資料</a:t>
            </a:r>
            <a:endParaRPr lang="en-US" altLang="zh-TW"/>
          </a:p>
          <a:p>
            <a:pPr lvl="1"/>
            <a:r>
              <a:rPr lang="zh-TW" altLang="en-US"/>
              <a:t>計算並附加 </a:t>
            </a:r>
            <a:r>
              <a:rPr lang="en-US" altLang="zh-TW"/>
              <a:t>CRC</a:t>
            </a:r>
            <a:r>
              <a:rPr lang="zh-TW" altLang="en-US"/>
              <a:t>。</a:t>
            </a:r>
            <a:endParaRPr lang="en-US" altLang="zh-TW"/>
          </a:p>
          <a:p>
            <a:pPr lvl="1"/>
            <a:r>
              <a:rPr lang="zh-TW" altLang="en-US"/>
              <a:t>使用 </a:t>
            </a:r>
            <a:r>
              <a:rPr lang="en-US" altLang="zh-TW"/>
              <a:t>CC </a:t>
            </a:r>
            <a:r>
              <a:rPr lang="zh-TW" altLang="en-US"/>
              <a:t>上的雙相標記編碼 </a:t>
            </a:r>
            <a:r>
              <a:rPr lang="en-US" altLang="zh-TW"/>
              <a:t>(BMC)</a:t>
            </a:r>
            <a:r>
              <a:rPr lang="zh-TW" altLang="en-US"/>
              <a:t>，在通道上傳輸封包 </a:t>
            </a:r>
            <a:r>
              <a:rPr lang="en-US" altLang="zh-TW"/>
              <a:t>(Preamble</a:t>
            </a:r>
            <a:r>
              <a:rPr lang="zh-TW" altLang="en-US"/>
              <a:t>、</a:t>
            </a:r>
            <a:r>
              <a:rPr lang="en-US" altLang="zh-TW"/>
              <a:t>SOP*</a:t>
            </a:r>
            <a:r>
              <a:rPr lang="zh-TW" altLang="en-US"/>
              <a:t>、有效負載、</a:t>
            </a:r>
            <a:r>
              <a:rPr lang="en-US" altLang="zh-TW"/>
              <a:t>CRC </a:t>
            </a:r>
            <a:r>
              <a:rPr lang="zh-TW" altLang="en-US"/>
              <a:t>和 </a:t>
            </a:r>
            <a:r>
              <a:rPr lang="en-US" altLang="zh-TW"/>
              <a:t>EOP)</a:t>
            </a:r>
            <a:r>
              <a:rPr lang="zh-TW" altLang="en-US"/>
              <a:t>。</a:t>
            </a:r>
            <a:endParaRPr lang="en-US" altLang="zh-TW"/>
          </a:p>
          <a:p>
            <a:r>
              <a:rPr lang="zh-TW" altLang="en-US"/>
              <a:t>接收器功能</a:t>
            </a:r>
            <a:endParaRPr lang="en-US" altLang="zh-TW"/>
          </a:p>
          <a:p>
            <a:pPr lvl="1"/>
            <a:r>
              <a:rPr lang="zh-TW" altLang="en-US"/>
              <a:t>從 </a:t>
            </a:r>
            <a:r>
              <a:rPr lang="en-US" altLang="zh-TW"/>
              <a:t>Preamble </a:t>
            </a:r>
            <a:r>
              <a:rPr lang="zh-TW" altLang="en-US"/>
              <a:t>回復時脈並鎖定封包。</a:t>
            </a:r>
            <a:endParaRPr lang="en-US" altLang="zh-TW"/>
          </a:p>
          <a:p>
            <a:pPr lvl="1"/>
            <a:r>
              <a:rPr lang="zh-TW" altLang="en-US"/>
              <a:t>偵測 </a:t>
            </a:r>
            <a:r>
              <a:rPr lang="en-US" altLang="zh-TW"/>
              <a:t>SOP*</a:t>
            </a:r>
          </a:p>
          <a:p>
            <a:pPr lvl="1"/>
            <a:r>
              <a:rPr lang="zh-TW" altLang="en-US"/>
              <a:t>解碼接收到的資料，包括 </a:t>
            </a:r>
            <a:r>
              <a:rPr lang="en-US" altLang="zh-TW"/>
              <a:t>CRC</a:t>
            </a:r>
          </a:p>
          <a:p>
            <a:pPr lvl="1"/>
            <a:r>
              <a:rPr lang="zh-TW" altLang="en-US"/>
              <a:t> 偵測 </a:t>
            </a:r>
            <a:r>
              <a:rPr lang="en-US" altLang="zh-TW"/>
              <a:t>EOP </a:t>
            </a:r>
            <a:r>
              <a:rPr lang="zh-TW" altLang="en-US"/>
              <a:t>並驗證 </a:t>
            </a:r>
            <a:r>
              <a:rPr lang="en-US" altLang="zh-TW"/>
              <a:t>CRC</a:t>
            </a:r>
          </a:p>
          <a:p>
            <a:pPr lvl="2"/>
            <a:r>
              <a:rPr lang="en-US" altLang="zh-TW"/>
              <a:t> </a:t>
            </a:r>
            <a:r>
              <a:rPr lang="zh-TW" altLang="en-US"/>
              <a:t>如果 </a:t>
            </a:r>
            <a:r>
              <a:rPr lang="en-US" altLang="zh-TW"/>
              <a:t>CRC </a:t>
            </a:r>
            <a:r>
              <a:rPr lang="zh-TW" altLang="en-US"/>
              <a:t>有效，則將封包資料傳送到通訊協定層。</a:t>
            </a:r>
            <a:endParaRPr lang="en-US" altLang="zh-TW"/>
          </a:p>
          <a:p>
            <a:pPr lvl="2"/>
            <a:r>
              <a:rPr lang="en-US" altLang="zh-TW"/>
              <a:t> </a:t>
            </a:r>
            <a:r>
              <a:rPr lang="zh-TW" altLang="en-US"/>
              <a:t>如果 </a:t>
            </a:r>
            <a:r>
              <a:rPr lang="en-US" altLang="zh-TW"/>
              <a:t>CRC </a:t>
            </a:r>
            <a:r>
              <a:rPr lang="zh-TW" altLang="en-US"/>
              <a:t>無效，則清除接收到的資料</a:t>
            </a:r>
            <a:endParaRPr lang="en-US" altLang="zh-TW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832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Physical Layer-Symbol Encoding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771466" cy="5101771"/>
          </a:xfrm>
        </p:spPr>
        <p:txBody>
          <a:bodyPr/>
          <a:lstStyle/>
          <a:p>
            <a:r>
              <a:rPr lang="zh-TW" altLang="en-US"/>
              <a:t>除了 </a:t>
            </a:r>
            <a:r>
              <a:rPr lang="en-US" altLang="zh-TW"/>
              <a:t>Preamble </a:t>
            </a:r>
            <a:r>
              <a:rPr lang="en-US" altLang="zh-TW" smtClean="0"/>
              <a:t>(</a:t>
            </a:r>
            <a:r>
              <a:rPr lang="zh-TW" altLang="en-US" smtClean="0"/>
              <a:t>前導碼</a:t>
            </a:r>
            <a:r>
              <a:rPr lang="en-US" altLang="zh-TW" smtClean="0"/>
              <a:t>)</a:t>
            </a:r>
            <a:r>
              <a:rPr lang="zh-TW" altLang="en-US" smtClean="0"/>
              <a:t>之外</a:t>
            </a:r>
            <a:r>
              <a:rPr lang="zh-TW" altLang="en-US"/>
              <a:t>，線路上的所有通訊都應使用線路碼進行</a:t>
            </a:r>
            <a:r>
              <a:rPr lang="zh-TW" altLang="en-US" smtClean="0"/>
              <a:t>編碼，</a:t>
            </a:r>
            <a:r>
              <a:rPr lang="en-US" altLang="zh-TW"/>
              <a:t>ensure a reasonable level of DC-balance and a suitable number of transitions.</a:t>
            </a:r>
            <a:endParaRPr lang="en-US" altLang="zh-TW"/>
          </a:p>
          <a:p>
            <a:r>
              <a:rPr lang="zh-TW" altLang="en-US"/>
              <a:t>此種編碼方式可降低接收器設計的複雜度，並允許接收器設計有更多變化。</a:t>
            </a:r>
            <a:endParaRPr lang="en-US" altLang="zh-TW"/>
          </a:p>
          <a:p>
            <a:r>
              <a:rPr lang="zh-TW" altLang="en-US"/>
              <a:t>應使用 </a:t>
            </a:r>
            <a:r>
              <a:rPr lang="en-US" altLang="zh-TW"/>
              <a:t>4b5b </a:t>
            </a:r>
            <a:r>
              <a:rPr lang="zh-TW" altLang="en-US"/>
              <a:t>行碼，</a:t>
            </a:r>
            <a:r>
              <a:rPr lang="en-US" altLang="zh-TW"/>
              <a:t>4 </a:t>
            </a:r>
            <a:r>
              <a:rPr lang="zh-TW" altLang="en-US"/>
              <a:t>位元資料轉換成 </a:t>
            </a:r>
            <a:r>
              <a:rPr lang="en-US" altLang="zh-TW"/>
              <a:t>5 </a:t>
            </a:r>
            <a:r>
              <a:rPr lang="zh-TW" altLang="en-US"/>
              <a:t>位元符號供傳輸</a:t>
            </a:r>
            <a:r>
              <a:rPr lang="zh-TW" altLang="en-US" smtClean="0"/>
              <a:t>使用</a:t>
            </a:r>
            <a:endParaRPr lang="en-US" altLang="zh-TW" smtClean="0"/>
          </a:p>
          <a:p>
            <a:r>
              <a:rPr lang="zh-TW" altLang="en-US"/>
              <a:t>當接收者在正確的地方找到四個 </a:t>
            </a:r>
            <a:r>
              <a:rPr lang="en-US" altLang="zh-TW"/>
              <a:t>K </a:t>
            </a:r>
            <a:r>
              <a:rPr lang="zh-TW" altLang="en-US"/>
              <a:t>碼中的三個時，它可以解釋為一個有效的有序集。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243" y="3058860"/>
            <a:ext cx="4648849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52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Physical Layer-Packet Format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101771"/>
          </a:xfrm>
        </p:spPr>
        <p:txBody>
          <a:bodyPr/>
          <a:lstStyle/>
          <a:p>
            <a:pPr marL="0" indent="0">
              <a:buNone/>
            </a:pPr>
            <a:r>
              <a:rPr lang="en-US" altLang="zh-TW"/>
              <a:t>Packet Framing	</a:t>
            </a:r>
          </a:p>
          <a:p>
            <a:pPr marL="0" indent="0">
              <a:buNone/>
            </a:pPr>
            <a:r>
              <a:rPr lang="zh-TW" altLang="en-US"/>
              <a:t>傳輸以 </a:t>
            </a:r>
            <a:r>
              <a:rPr lang="en-US" altLang="zh-TW"/>
              <a:t>Preamble(</a:t>
            </a:r>
            <a:r>
              <a:rPr lang="zh-TW" altLang="en-US"/>
              <a:t>前導碼</a:t>
            </a:r>
            <a:r>
              <a:rPr lang="en-US" altLang="zh-TW"/>
              <a:t>) </a:t>
            </a:r>
            <a:r>
              <a:rPr lang="zh-TW" altLang="en-US"/>
              <a:t>開始，用來讓接收器鎖定載波。接著是 </a:t>
            </a:r>
            <a:r>
              <a:rPr lang="en-US" altLang="zh-TW"/>
              <a:t>SOP*</a:t>
            </a:r>
            <a:r>
              <a:rPr lang="zh-TW" altLang="en-US"/>
              <a:t>（封包開始）。封包以 </a:t>
            </a:r>
            <a:r>
              <a:rPr lang="en-US" altLang="zh-TW"/>
              <a:t>EOP</a:t>
            </a:r>
            <a:r>
              <a:rPr lang="zh-TW" altLang="en-US"/>
              <a:t>（封包結束）</a:t>
            </a:r>
            <a:r>
              <a:rPr lang="en-US" altLang="zh-TW"/>
              <a:t>K-code </a:t>
            </a:r>
            <a:r>
              <a:rPr lang="zh-TW" altLang="en-US"/>
              <a:t>結束。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前導碼（</a:t>
            </a:r>
            <a:r>
              <a:rPr lang="en-US" altLang="zh-TW"/>
              <a:t>Preamble</a:t>
            </a:r>
            <a:r>
              <a:rPr lang="zh-TW" altLang="en-US"/>
              <a:t>） 是 </a:t>
            </a:r>
            <a:r>
              <a:rPr lang="en-US" altLang="zh-TW"/>
              <a:t>USB PD </a:t>
            </a:r>
            <a:r>
              <a:rPr lang="zh-TW" altLang="en-US"/>
              <a:t>協議中協議層的一個重要組成部分，確保消息在發送之前的同步、準備和識別。</a:t>
            </a:r>
            <a:endParaRPr lang="en-US" altLang="zh-TW"/>
          </a:p>
          <a:p>
            <a:r>
              <a:rPr lang="en-US" altLang="zh-TW"/>
              <a:t>Preamble </a:t>
            </a:r>
          </a:p>
          <a:p>
            <a:pPr lvl="1"/>
            <a:r>
              <a:rPr lang="en-US" altLang="zh-TW"/>
              <a:t>Preamble </a:t>
            </a:r>
            <a:r>
              <a:rPr lang="zh-TW" altLang="en-US"/>
              <a:t>用於在接收器中透過呈現一連串交替的「</a:t>
            </a:r>
            <a:r>
              <a:rPr lang="en-US" altLang="zh-TW"/>
              <a:t>0</a:t>
            </a:r>
            <a:r>
              <a:rPr lang="zh-TW" altLang="en-US"/>
              <a:t>」和「</a:t>
            </a:r>
            <a:r>
              <a:rPr lang="en-US" altLang="zh-TW"/>
              <a:t>1</a:t>
            </a:r>
            <a:r>
              <a:rPr lang="zh-TW" altLang="en-US"/>
              <a:t>」來達成鎖定，因此平均頻率就是載波頻率</a:t>
            </a:r>
            <a:endParaRPr lang="en-US" altLang="zh-TW"/>
          </a:p>
          <a:p>
            <a:pPr lvl="1"/>
            <a:r>
              <a:rPr lang="zh-TW" altLang="en-US"/>
              <a:t>由 </a:t>
            </a:r>
            <a:r>
              <a:rPr lang="en-US" altLang="zh-TW"/>
              <a:t>64 </a:t>
            </a:r>
            <a:r>
              <a:rPr lang="zh-TW" altLang="en-US"/>
              <a:t>位元的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 </a:t>
            </a:r>
            <a:r>
              <a:rPr lang="zh-TW" altLang="en-US"/>
              <a:t>交替序列組成。前置碼應以 「</a:t>
            </a:r>
            <a:r>
              <a:rPr lang="en-US" altLang="zh-TW"/>
              <a:t>0 </a:t>
            </a:r>
            <a:r>
              <a:rPr lang="zh-TW" altLang="en-US"/>
              <a:t>「開始，以 」</a:t>
            </a:r>
            <a:r>
              <a:rPr lang="en-US" altLang="zh-TW"/>
              <a:t>1 </a:t>
            </a:r>
            <a:r>
              <a:rPr lang="zh-TW" altLang="en-US"/>
              <a:t>」結束。</a:t>
            </a:r>
            <a:endParaRPr lang="en-US" altLang="zh-TW"/>
          </a:p>
          <a:p>
            <a:pPr lvl="1"/>
            <a:r>
              <a:rPr lang="en-US" altLang="zh-TW"/>
              <a:t>Preamble</a:t>
            </a:r>
            <a:r>
              <a:rPr lang="zh-TW" altLang="en-US"/>
              <a:t>不使用</a:t>
            </a:r>
            <a:r>
              <a:rPr lang="en-US" altLang="zh-TW"/>
              <a:t>4b/5b</a:t>
            </a:r>
            <a:r>
              <a:rPr lang="zh-TW" altLang="en-US"/>
              <a:t>編碼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5150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Physical Layer-Packet Format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798457"/>
          </a:xfrm>
        </p:spPr>
        <p:txBody>
          <a:bodyPr/>
          <a:lstStyle/>
          <a:p>
            <a:r>
              <a:rPr lang="en-US" altLang="zh-TW"/>
              <a:t>SOP</a:t>
            </a:r>
          </a:p>
          <a:p>
            <a:pPr lvl="1"/>
            <a:r>
              <a:rPr lang="en-US" altLang="zh-TW"/>
              <a:t>SOP</a:t>
            </a:r>
          </a:p>
          <a:p>
            <a:pPr lvl="2"/>
            <a:r>
              <a:rPr lang="en-US" altLang="zh-TW"/>
              <a:t>SOP </a:t>
            </a:r>
            <a:r>
              <a:rPr lang="zh-TW" altLang="en-US"/>
              <a:t>有序集定義為：三個 </a:t>
            </a:r>
            <a:r>
              <a:rPr lang="en-US" altLang="zh-TW"/>
              <a:t>Sync-1 K </a:t>
            </a:r>
            <a:r>
              <a:rPr lang="zh-TW" altLang="en-US"/>
              <a:t>代碼，後面接著一個 </a:t>
            </a:r>
            <a:r>
              <a:rPr lang="en-US" altLang="zh-TW"/>
              <a:t>Sync-2 K </a:t>
            </a:r>
            <a:r>
              <a:rPr lang="zh-TW" altLang="en-US"/>
              <a:t>代碼</a:t>
            </a:r>
            <a:endParaRPr lang="en-US" altLang="zh-TW"/>
          </a:p>
          <a:p>
            <a:pPr lvl="2"/>
            <a:r>
              <a:rPr lang="en-US" altLang="zh-TW"/>
              <a:t>Power Delivery Capable Source </a:t>
            </a:r>
            <a:r>
              <a:rPr lang="zh-TW" altLang="en-US"/>
              <a:t>或 </a:t>
            </a:r>
            <a:r>
              <a:rPr lang="en-US" altLang="zh-TW"/>
              <a:t>Sink </a:t>
            </a:r>
            <a:r>
              <a:rPr lang="zh-TW" altLang="en-US"/>
              <a:t>應能偵測使用 </a:t>
            </a:r>
            <a:r>
              <a:rPr lang="en-US" altLang="zh-TW"/>
              <a:t>SOP </a:t>
            </a:r>
            <a:r>
              <a:rPr lang="zh-TW" altLang="en-US"/>
              <a:t>的封包並與之通訊。</a:t>
            </a:r>
            <a:endParaRPr lang="en-US" altLang="zh-TW"/>
          </a:p>
          <a:p>
            <a:pPr lvl="1"/>
            <a:r>
              <a:rPr lang="en-US" altLang="zh-TW"/>
              <a:t>SOP’</a:t>
            </a:r>
          </a:p>
          <a:p>
            <a:pPr lvl="2"/>
            <a:r>
              <a:rPr lang="en-US" altLang="zh-TW"/>
              <a:t>SOP '</a:t>
            </a:r>
            <a:r>
              <a:rPr lang="zh-TW" altLang="en-US"/>
              <a:t>有序集定義為：兩個 </a:t>
            </a:r>
            <a:r>
              <a:rPr lang="en-US" altLang="zh-TW"/>
              <a:t>Sync-1 K </a:t>
            </a:r>
            <a:r>
              <a:rPr lang="zh-TW" altLang="en-US"/>
              <a:t>代碼，後面接著兩個 </a:t>
            </a:r>
            <a:r>
              <a:rPr lang="en-US" altLang="zh-TW"/>
              <a:t>Sync-3 K </a:t>
            </a:r>
            <a:r>
              <a:rPr lang="zh-TW" altLang="en-US"/>
              <a:t>代碼</a:t>
            </a:r>
            <a:endParaRPr lang="en-US" altLang="zh-TW"/>
          </a:p>
          <a:p>
            <a:pPr lvl="2"/>
            <a:r>
              <a:rPr lang="en-US" altLang="zh-TW"/>
              <a:t>VPD </a:t>
            </a:r>
            <a:r>
              <a:rPr lang="zh-TW" altLang="en-US"/>
              <a:t>應具有 </a:t>
            </a:r>
            <a:r>
              <a:rPr lang="en-US" altLang="zh-TW"/>
              <a:t>SOP ' </a:t>
            </a:r>
            <a:r>
              <a:rPr lang="zh-TW" altLang="en-US"/>
              <a:t>通訊能力。</a:t>
            </a:r>
            <a:endParaRPr lang="en-US" altLang="zh-TW"/>
          </a:p>
          <a:p>
            <a:pPr lvl="2"/>
            <a:r>
              <a:rPr lang="zh-TW" altLang="en-US"/>
              <a:t>能夠進行 </a:t>
            </a:r>
            <a:r>
              <a:rPr lang="en-US" altLang="zh-TW"/>
              <a:t>SOP ' </a:t>
            </a:r>
            <a:r>
              <a:rPr lang="zh-TW" altLang="en-US"/>
              <a:t>通訊的 </a:t>
            </a:r>
            <a:r>
              <a:rPr lang="en-US" altLang="zh-TW"/>
              <a:t>VPD </a:t>
            </a:r>
            <a:r>
              <a:rPr lang="zh-TW" altLang="en-US"/>
              <a:t>和電纜插頭應僅檢測以 </a:t>
            </a:r>
            <a:r>
              <a:rPr lang="en-US" altLang="zh-TW"/>
              <a:t>SOP ' </a:t>
            </a:r>
            <a:r>
              <a:rPr lang="zh-TW" altLang="en-US"/>
              <a:t>開頭的資料包並進行通訊。</a:t>
            </a:r>
            <a:endParaRPr lang="en-US" altLang="zh-TW"/>
          </a:p>
          <a:p>
            <a:pPr lvl="1"/>
            <a:r>
              <a:rPr lang="en-US" altLang="zh-TW" smtClean="0"/>
              <a:t>SOP </a:t>
            </a:r>
            <a:r>
              <a:rPr lang="en-US" altLang="zh-TW"/>
              <a:t>' '</a:t>
            </a:r>
          </a:p>
          <a:p>
            <a:pPr lvl="2"/>
            <a:r>
              <a:rPr lang="en-US" altLang="zh-TW"/>
              <a:t>SOP '</a:t>
            </a:r>
            <a:r>
              <a:rPr lang="zh-TW" altLang="en-US"/>
              <a:t>有序集定義為以下 </a:t>
            </a:r>
            <a:r>
              <a:rPr lang="en-US" altLang="zh-TW"/>
              <a:t>K </a:t>
            </a:r>
            <a:r>
              <a:rPr lang="zh-TW" altLang="en-US"/>
              <a:t>代碼序列：</a:t>
            </a:r>
            <a:r>
              <a:rPr lang="en-US" altLang="zh-TW"/>
              <a:t>Sync-1</a:t>
            </a:r>
            <a:r>
              <a:rPr lang="zh-TW" altLang="en-US"/>
              <a:t>、</a:t>
            </a:r>
            <a:r>
              <a:rPr lang="en-US" altLang="zh-TW"/>
              <a:t>Sync-3</a:t>
            </a:r>
            <a:r>
              <a:rPr lang="zh-TW" altLang="en-US"/>
              <a:t>、</a:t>
            </a:r>
            <a:r>
              <a:rPr lang="en-US" altLang="zh-TW"/>
              <a:t>Sync-1</a:t>
            </a:r>
            <a:r>
              <a:rPr lang="zh-TW" altLang="en-US"/>
              <a:t>、</a:t>
            </a:r>
            <a:r>
              <a:rPr lang="en-US" altLang="zh-TW"/>
              <a:t>Sync-3</a:t>
            </a:r>
          </a:p>
          <a:p>
            <a:pPr lvl="2"/>
            <a:r>
              <a:rPr lang="en-US" altLang="zh-TW"/>
              <a:t>VPD </a:t>
            </a:r>
            <a:r>
              <a:rPr lang="zh-TW" altLang="en-US"/>
              <a:t>不應具備 </a:t>
            </a:r>
            <a:r>
              <a:rPr lang="en-US" altLang="zh-TW"/>
              <a:t>SOP ' ' </a:t>
            </a:r>
            <a:r>
              <a:rPr lang="zh-TW" altLang="en-US"/>
              <a:t>通訊能力。</a:t>
            </a:r>
            <a:endParaRPr lang="en-US" altLang="zh-TW"/>
          </a:p>
          <a:p>
            <a:pPr lvl="2"/>
            <a:r>
              <a:rPr lang="zh-TW" altLang="en-US"/>
              <a:t>分配了 </a:t>
            </a:r>
            <a:r>
              <a:rPr lang="en-US" altLang="zh-TW"/>
              <a:t>SOP ' '</a:t>
            </a:r>
            <a:r>
              <a:rPr lang="zh-TW" altLang="en-US"/>
              <a:t>通信的電纜插頭應僅檢測以 </a:t>
            </a:r>
            <a:r>
              <a:rPr lang="en-US" altLang="zh-TW"/>
              <a:t>SOP ' ' </a:t>
            </a:r>
            <a:r>
              <a:rPr lang="zh-TW" altLang="en-US"/>
              <a:t>開頭的資料包並進行通信，並應丟棄任何其他資料包。</a:t>
            </a:r>
            <a:endParaRPr lang="en-US" altLang="zh-TW"/>
          </a:p>
          <a:p>
            <a:pPr lvl="2"/>
            <a:r>
              <a:rPr lang="zh-TW" altLang="en-US"/>
              <a:t>支援 </a:t>
            </a:r>
            <a:r>
              <a:rPr lang="en-US" altLang="zh-TW"/>
              <a:t>SOP ' ' </a:t>
            </a:r>
            <a:r>
              <a:rPr lang="zh-TW" altLang="en-US"/>
              <a:t>通信的連接埠也應支援 </a:t>
            </a:r>
            <a:r>
              <a:rPr lang="en-US" altLang="zh-TW"/>
              <a:t>SOP ' </a:t>
            </a:r>
            <a:r>
              <a:rPr lang="zh-TW" altLang="en-US"/>
              <a:t>通信，並應協調 </a:t>
            </a:r>
            <a:r>
              <a:rPr lang="en-US" altLang="zh-TW"/>
              <a:t>SOP* </a:t>
            </a:r>
            <a:r>
              <a:rPr lang="zh-TW" altLang="en-US"/>
              <a:t>通信以避免衝突。</a:t>
            </a:r>
          </a:p>
        </p:txBody>
      </p:sp>
    </p:spTree>
    <p:extLst>
      <p:ext uri="{BB962C8B-B14F-4D97-AF65-F5344CB8AC3E}">
        <p14:creationId xmlns:p14="http://schemas.microsoft.com/office/powerpoint/2010/main" val="38202605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sop</a:t>
            </a:r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98" y="2526632"/>
            <a:ext cx="8555031" cy="30105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77334" y="1383450"/>
            <a:ext cx="6588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latin typeface="+mj-ea"/>
                <a:ea typeface="+mj-ea"/>
              </a:rPr>
              <a:t>當</a:t>
            </a:r>
            <a:r>
              <a:rPr lang="en-US" altLang="zh-TW">
                <a:latin typeface="+mj-ea"/>
                <a:ea typeface="+mj-ea"/>
              </a:rPr>
              <a:t>Cable Plug </a:t>
            </a:r>
            <a:r>
              <a:rPr lang="zh-TW" altLang="en-US">
                <a:latin typeface="+mj-ea"/>
                <a:ea typeface="+mj-ea"/>
              </a:rPr>
              <a:t>支援 </a:t>
            </a:r>
            <a:r>
              <a:rPr lang="en-US" altLang="zh-TW">
                <a:latin typeface="+mj-ea"/>
                <a:ea typeface="+mj-ea"/>
              </a:rPr>
              <a:t>SOP’</a:t>
            </a:r>
            <a:r>
              <a:rPr lang="zh-TW" altLang="en-US">
                <a:latin typeface="+mj-ea"/>
                <a:ea typeface="+mj-ea"/>
              </a:rPr>
              <a:t>的通訊後，才會支援 </a:t>
            </a:r>
            <a:r>
              <a:rPr lang="en-US" altLang="zh-TW">
                <a:latin typeface="+mj-ea"/>
                <a:ea typeface="+mj-ea"/>
              </a:rPr>
              <a:t>SOP”</a:t>
            </a:r>
            <a:r>
              <a:rPr lang="zh-TW" altLang="en-US">
                <a:latin typeface="+mj-ea"/>
                <a:ea typeface="+mj-ea"/>
              </a:rPr>
              <a:t>的通訊。</a:t>
            </a:r>
          </a:p>
        </p:txBody>
      </p:sp>
    </p:spTree>
    <p:extLst>
      <p:ext uri="{BB962C8B-B14F-4D97-AF65-F5344CB8AC3E}">
        <p14:creationId xmlns:p14="http://schemas.microsoft.com/office/powerpoint/2010/main" val="224197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Physical Layer-CRC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798457"/>
          </a:xfrm>
        </p:spPr>
        <p:txBody>
          <a:bodyPr/>
          <a:lstStyle/>
          <a:p>
            <a:r>
              <a:rPr lang="zh-TW" altLang="en-US"/>
              <a:t>訊息標頭（</a:t>
            </a:r>
            <a:r>
              <a:rPr lang="en-US" altLang="zh-TW"/>
              <a:t>Message Header</a:t>
            </a:r>
            <a:r>
              <a:rPr lang="zh-TW" altLang="en-US"/>
              <a:t>）和資料應由 </a:t>
            </a:r>
            <a:r>
              <a:rPr lang="en-US" altLang="zh-TW"/>
              <a:t>32 </a:t>
            </a:r>
            <a:r>
              <a:rPr lang="zh-TW" altLang="en-US"/>
              <a:t>位元 </a:t>
            </a:r>
            <a:r>
              <a:rPr lang="en-US" altLang="zh-TW"/>
              <a:t>CRC </a:t>
            </a:r>
            <a:r>
              <a:rPr lang="zh-TW" altLang="en-US"/>
              <a:t>保護。</a:t>
            </a:r>
            <a:endParaRPr lang="en-US" altLang="zh-TW"/>
          </a:p>
          <a:p>
            <a:pPr lvl="1"/>
            <a:r>
              <a:rPr lang="en-US" altLang="zh-TW"/>
              <a:t>CRC-32 </a:t>
            </a:r>
            <a:r>
              <a:rPr lang="zh-TW" altLang="en-US"/>
              <a:t>可保護資料有效載荷的資料完整性。</a:t>
            </a:r>
            <a:endParaRPr lang="en-US" altLang="zh-TW"/>
          </a:p>
          <a:p>
            <a:pPr lvl="1"/>
            <a:r>
              <a:rPr lang="en-US" altLang="zh-TW"/>
              <a:t>CRC-32 </a:t>
            </a:r>
            <a:r>
              <a:rPr lang="zh-TW" altLang="en-US"/>
              <a:t>定義如下：</a:t>
            </a:r>
            <a:endParaRPr lang="en-US" altLang="zh-TW"/>
          </a:p>
          <a:p>
            <a:pPr lvl="1"/>
            <a:r>
              <a:rPr lang="en-US" altLang="zh-TW"/>
              <a:t>CRC-32 </a:t>
            </a:r>
            <a:r>
              <a:rPr lang="zh-TW" altLang="en-US"/>
              <a:t>的多項式應為 </a:t>
            </a:r>
            <a:r>
              <a:rPr lang="en-US" altLang="zh-TW"/>
              <a:t>= 04C1_1DB7h</a:t>
            </a:r>
            <a:r>
              <a:rPr lang="zh-TW" altLang="en-US"/>
              <a:t>。</a:t>
            </a:r>
            <a:endParaRPr lang="en-US" altLang="zh-TW"/>
          </a:p>
          <a:p>
            <a:pPr lvl="1"/>
            <a:r>
              <a:rPr lang="en-US" altLang="zh-TW"/>
              <a:t>CRC-32 </a:t>
            </a:r>
            <a:r>
              <a:rPr lang="zh-TW" altLang="en-US"/>
              <a:t>初始值應為 </a:t>
            </a:r>
            <a:r>
              <a:rPr lang="en-US" altLang="zh-TW"/>
              <a:t>= FFFF_FFFFh</a:t>
            </a:r>
            <a:r>
              <a:rPr lang="zh-TW" altLang="en-US"/>
              <a:t>。</a:t>
            </a:r>
          </a:p>
          <a:p>
            <a:pPr lvl="1"/>
            <a:r>
              <a:rPr lang="en-US" altLang="zh-TW"/>
              <a:t>CRC-32 </a:t>
            </a:r>
            <a:r>
              <a:rPr lang="zh-TW" altLang="en-US"/>
              <a:t>應針對有效負載的所有位元組進行計算，不包括任何封包訊框符號。</a:t>
            </a:r>
            <a:endParaRPr lang="en-US" altLang="zh-TW"/>
          </a:p>
          <a:p>
            <a:pPr lvl="1"/>
            <a:r>
              <a:rPr lang="en-US" altLang="zh-TW"/>
              <a:t>CRC-32 </a:t>
            </a:r>
            <a:r>
              <a:rPr lang="zh-TW" altLang="en-US"/>
              <a:t>餘數的反轉會增加 </a:t>
            </a:r>
            <a:r>
              <a:rPr lang="en-US" altLang="zh-TW"/>
              <a:t>FFFF_FFFFh </a:t>
            </a:r>
            <a:r>
              <a:rPr lang="zh-TW" altLang="en-US"/>
              <a:t>的偏移量，此偏移量會產生一個常數 </a:t>
            </a:r>
            <a:r>
              <a:rPr lang="en-US" altLang="zh-TW"/>
              <a:t>CRC-32 </a:t>
            </a:r>
            <a:r>
              <a:rPr lang="zh-TW" altLang="en-US"/>
              <a:t>餘數為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914" y="3994191"/>
            <a:ext cx="5165263" cy="27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61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Hard reset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altLang="zh-TW"/>
              <a:t>Hard Reset Signaling</a:t>
            </a:r>
            <a:r>
              <a:rPr lang="zh-TW" altLang="en-US"/>
              <a:t>（硬重置信令）是一組有序傳送的位元組</a:t>
            </a:r>
            <a:endParaRPr lang="en-US" altLang="zh-TW"/>
          </a:p>
          <a:p>
            <a:r>
              <a:rPr lang="zh-TW" altLang="en-US"/>
              <a:t>傳送 </a:t>
            </a:r>
            <a:r>
              <a:rPr lang="en-US" altLang="zh-TW"/>
              <a:t>Hard Reset </a:t>
            </a:r>
            <a:r>
              <a:rPr lang="zh-TW" altLang="en-US"/>
              <a:t>信號的程序如下：</a:t>
            </a:r>
            <a:endParaRPr lang="en-US" altLang="zh-TW"/>
          </a:p>
          <a:p>
            <a:pPr lvl="1"/>
            <a:r>
              <a:rPr lang="zh-TW" altLang="en-US"/>
              <a:t>如果 </a:t>
            </a:r>
            <a:r>
              <a:rPr lang="en-US" altLang="zh-TW"/>
              <a:t>PHY </a:t>
            </a:r>
            <a:r>
              <a:rPr lang="zh-TW" altLang="en-US"/>
              <a:t>層目前正在傳送訊息，則應透過傳送 </a:t>
            </a:r>
            <a:r>
              <a:rPr lang="en-US" altLang="zh-TW"/>
              <a:t>EOP Kcode </a:t>
            </a:r>
            <a:r>
              <a:rPr lang="zh-TW" altLang="en-US"/>
              <a:t>來中斷該訊息，並丟棄訊息的其餘部分。</a:t>
            </a:r>
            <a:endParaRPr lang="en-US" altLang="zh-TW"/>
          </a:p>
          <a:p>
            <a:pPr lvl="1"/>
            <a:r>
              <a:rPr lang="zh-TW" altLang="en-US"/>
              <a:t>如果 </a:t>
            </a:r>
            <a:r>
              <a:rPr lang="en-US" altLang="zh-TW"/>
              <a:t>CC </a:t>
            </a:r>
            <a:r>
              <a:rPr lang="zh-TW" altLang="en-US"/>
              <a:t>未處於閒置狀態，則等待 </a:t>
            </a:r>
            <a:r>
              <a:rPr lang="en-US" altLang="zh-TW"/>
              <a:t>CC </a:t>
            </a:r>
            <a:r>
              <a:rPr lang="zh-TW" altLang="en-US"/>
              <a:t>處於閒置狀態（請參閱第 </a:t>
            </a:r>
            <a:r>
              <a:rPr lang="en-US" altLang="zh-TW"/>
              <a:t>5.8.6.1 </a:t>
            </a:r>
            <a:r>
              <a:rPr lang="zh-TW" altLang="en-US"/>
              <a:t>節「閒置的定義」）。</a:t>
            </a:r>
            <a:endParaRPr lang="en-US" altLang="zh-TW"/>
          </a:p>
          <a:p>
            <a:pPr lvl="1"/>
            <a:r>
              <a:rPr lang="zh-TW" altLang="en-US"/>
              <a:t>等待 </a:t>
            </a:r>
            <a:r>
              <a:rPr lang="en-US" altLang="zh-TW"/>
              <a:t>tInterFrameGap</a:t>
            </a:r>
            <a:r>
              <a:rPr lang="zh-TW" altLang="en-US"/>
              <a:t>。</a:t>
            </a:r>
            <a:endParaRPr lang="en-US" altLang="zh-TW"/>
          </a:p>
          <a:p>
            <a:pPr lvl="1"/>
            <a:r>
              <a:rPr lang="zh-TW" altLang="en-US"/>
              <a:t>如果 </a:t>
            </a:r>
            <a:r>
              <a:rPr lang="en-US" altLang="zh-TW"/>
              <a:t>CC </a:t>
            </a:r>
            <a:r>
              <a:rPr lang="zh-TW" altLang="en-US"/>
              <a:t>仍處於閒置狀態，則發送 </a:t>
            </a:r>
            <a:r>
              <a:rPr lang="en-US" altLang="zh-TW"/>
              <a:t>Preamble</a:t>
            </a:r>
            <a:r>
              <a:rPr lang="zh-TW" altLang="en-US"/>
              <a:t>，接著是硬重設信令的 </a:t>
            </a:r>
            <a:r>
              <a:rPr lang="en-US" altLang="zh-TW"/>
              <a:t>4 </a:t>
            </a:r>
            <a:r>
              <a:rPr lang="zh-TW" altLang="en-US"/>
              <a:t>個 </a:t>
            </a:r>
            <a:r>
              <a:rPr lang="en-US" altLang="zh-TW"/>
              <a:t>K-codes</a:t>
            </a:r>
            <a:r>
              <a:rPr lang="zh-TW" altLang="en-US"/>
              <a:t>。</a:t>
            </a:r>
            <a:endParaRPr lang="en-US" altLang="zh-TW"/>
          </a:p>
          <a:p>
            <a:pPr lvl="1"/>
            <a:r>
              <a:rPr lang="zh-TW" altLang="en-US"/>
              <a:t>停用通道（即停止傳送和接收）、重設 </a:t>
            </a:r>
            <a:r>
              <a:rPr lang="en-US" altLang="zh-TW"/>
              <a:t>PHY </a:t>
            </a:r>
            <a:r>
              <a:rPr lang="zh-TW" altLang="en-US"/>
              <a:t>層，並通知通訊協定層 </a:t>
            </a:r>
            <a:r>
              <a:rPr lang="en-US" altLang="zh-TW"/>
              <a:t>PHY </a:t>
            </a:r>
            <a:r>
              <a:rPr lang="zh-TW" altLang="en-US"/>
              <a:t>層已被重設。</a:t>
            </a:r>
            <a:r>
              <a:rPr lang="en-US" altLang="zh-TW"/>
              <a:t>PHY </a:t>
            </a:r>
            <a:r>
              <a:rPr lang="zh-TW" altLang="en-US"/>
              <a:t>層已被重設。</a:t>
            </a:r>
            <a:endParaRPr lang="en-US" altLang="zh-TW"/>
          </a:p>
          <a:p>
            <a:pPr lvl="1"/>
            <a:r>
              <a:rPr lang="zh-TW" altLang="en-US"/>
              <a:t>當</a:t>
            </a:r>
            <a:r>
              <a:rPr lang="en-US" altLang="zh-TW"/>
              <a:t>Protocol Layer</a:t>
            </a:r>
            <a:r>
              <a:rPr lang="zh-TW" altLang="en-US"/>
              <a:t>要求時，重新啟用通道。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622" y="5150773"/>
            <a:ext cx="5661023" cy="15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55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Soft Reset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319486"/>
          </a:xfrm>
        </p:spPr>
        <p:txBody>
          <a:bodyPr/>
          <a:lstStyle/>
          <a:p>
            <a:r>
              <a:rPr lang="en-US" altLang="zh-TW"/>
              <a:t>Soft_Reset </a:t>
            </a:r>
            <a:r>
              <a:rPr lang="zh-TW" altLang="en-US"/>
              <a:t>訊息可由「</a:t>
            </a:r>
            <a:r>
              <a:rPr lang="en-US" altLang="zh-TW"/>
              <a:t>Source</a:t>
            </a:r>
            <a:r>
              <a:rPr lang="zh-TW" altLang="en-US"/>
              <a:t>」或「</a:t>
            </a:r>
            <a:r>
              <a:rPr lang="en-US" altLang="zh-TW"/>
              <a:t>Sink</a:t>
            </a:r>
            <a:r>
              <a:rPr lang="zh-TW" altLang="en-US"/>
              <a:t>」發送給其</a:t>
            </a:r>
            <a:r>
              <a:rPr lang="zh-TW" altLang="en-US" smtClean="0"/>
              <a:t>埠，</a:t>
            </a:r>
            <a:r>
              <a:rPr lang="zh-TW" altLang="en-US"/>
              <a:t>要求進行 </a:t>
            </a:r>
            <a:r>
              <a:rPr lang="en-US" altLang="zh-TW"/>
              <a:t>Soft Reset</a:t>
            </a:r>
            <a:r>
              <a:rPr lang="zh-TW" altLang="en-US"/>
              <a:t>。</a:t>
            </a:r>
            <a:endParaRPr lang="en-US" altLang="zh-TW"/>
          </a:p>
          <a:p>
            <a:r>
              <a:rPr lang="zh-TW" altLang="en-US"/>
              <a:t>如果 </a:t>
            </a:r>
            <a:r>
              <a:rPr lang="en-US" altLang="zh-TW"/>
              <a:t>Soft_Reset </a:t>
            </a:r>
            <a:r>
              <a:rPr lang="zh-TW" altLang="en-US"/>
              <a:t>訊息失敗，則應在最後一次 </a:t>
            </a:r>
            <a:r>
              <a:rPr lang="en-US" altLang="zh-TW"/>
              <a:t>CRCReceiveTim</a:t>
            </a:r>
            <a:r>
              <a:rPr lang="zh-TW" altLang="en-US"/>
              <a:t>（</a:t>
            </a:r>
            <a:r>
              <a:rPr lang="en-US" altLang="zh-TW"/>
              <a:t>CRCReceiveTim </a:t>
            </a:r>
            <a:r>
              <a:rPr lang="zh-TW" altLang="en-US"/>
              <a:t>計時器）之後的 </a:t>
            </a:r>
            <a:r>
              <a:rPr lang="en-US" altLang="zh-TW"/>
              <a:t>tHardReset </a:t>
            </a:r>
            <a:r>
              <a:rPr lang="zh-TW" altLang="en-US"/>
              <a:t>之內啟動 </a:t>
            </a:r>
            <a:r>
              <a:rPr lang="en-US" altLang="zh-TW"/>
              <a:t>Hard Reset</a:t>
            </a:r>
            <a:r>
              <a:rPr lang="zh-TW" altLang="en-US"/>
              <a:t>。</a:t>
            </a:r>
            <a:endParaRPr lang="en-US" altLang="zh-TW"/>
          </a:p>
          <a:p>
            <a:r>
              <a:rPr lang="en-US" altLang="zh-TW"/>
              <a:t>Soft_Reset Message </a:t>
            </a:r>
            <a:r>
              <a:rPr lang="zh-TW" altLang="en-US"/>
              <a:t>用來復原 </a:t>
            </a:r>
            <a:r>
              <a:rPr lang="en-US" altLang="zh-TW"/>
              <a:t>(Protocol Layer) </a:t>
            </a:r>
            <a:r>
              <a:rPr lang="zh-TW" altLang="en-US"/>
              <a:t>錯誤</a:t>
            </a:r>
            <a:endParaRPr lang="en-US" altLang="zh-TW"/>
          </a:p>
          <a:p>
            <a:r>
              <a:rPr lang="en-US" altLang="zh-TW"/>
              <a:t>Soft_Reset </a:t>
            </a:r>
            <a:r>
              <a:rPr lang="zh-TW" altLang="en-US"/>
              <a:t>訊息對於 </a:t>
            </a:r>
            <a:r>
              <a:rPr lang="en-US" altLang="zh-TW"/>
              <a:t>Source </a:t>
            </a:r>
            <a:r>
              <a:rPr lang="zh-TW" altLang="en-US"/>
              <a:t>或 </a:t>
            </a:r>
            <a:r>
              <a:rPr lang="en-US" altLang="zh-TW"/>
              <a:t>Sink </a:t>
            </a:r>
            <a:r>
              <a:rPr lang="zh-TW" altLang="en-US"/>
              <a:t>沒有影響；也就是先前協定的方向。電壓和電流保持不變。</a:t>
            </a:r>
            <a:endParaRPr lang="en-US" altLang="zh-TW"/>
          </a:p>
          <a:p>
            <a:r>
              <a:rPr lang="en-US" altLang="zh-TW"/>
              <a:t> Soft Reset </a:t>
            </a:r>
            <a:r>
              <a:rPr lang="zh-TW" altLang="en-US"/>
              <a:t>完成後，會發生 </a:t>
            </a:r>
            <a:r>
              <a:rPr lang="en-US" altLang="zh-TW"/>
              <a:t>Explicit Contract negotiation</a:t>
            </a:r>
            <a:r>
              <a:rPr lang="zh-TW" altLang="en-US"/>
              <a:t>（顯性契約協商），以便重新建立 </a:t>
            </a:r>
            <a:r>
              <a:rPr lang="en-US" altLang="zh-TW"/>
              <a:t>PD </a:t>
            </a:r>
            <a:r>
              <a:rPr lang="zh-TW" altLang="en-US"/>
              <a:t>通訊，並視情況將連接</a:t>
            </a:r>
            <a:r>
              <a:rPr lang="zh-TW" altLang="en-US" smtClean="0"/>
              <a:t>埠的</a:t>
            </a:r>
            <a:r>
              <a:rPr lang="zh-TW" altLang="en-US"/>
              <a:t>狀態運作回復到 </a:t>
            </a:r>
            <a:r>
              <a:rPr lang="en-US" altLang="zh-TW"/>
              <a:t>PE_SNK_Ready </a:t>
            </a:r>
            <a:r>
              <a:rPr lang="zh-TW" altLang="en-US"/>
              <a:t>或 </a:t>
            </a:r>
            <a:r>
              <a:rPr lang="en-US" altLang="zh-TW"/>
              <a:t>PE_SRC_Ready </a:t>
            </a:r>
            <a:r>
              <a:rPr lang="zh-TW" altLang="en-US"/>
              <a:t>狀態</a:t>
            </a:r>
          </a:p>
        </p:txBody>
      </p:sp>
    </p:spTree>
    <p:extLst>
      <p:ext uri="{BB962C8B-B14F-4D97-AF65-F5344CB8AC3E}">
        <p14:creationId xmlns:p14="http://schemas.microsoft.com/office/powerpoint/2010/main" val="357675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上次遇到問題解答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altLang="zh-TW"/>
              <a:t>DRP </a:t>
            </a:r>
            <a:r>
              <a:rPr lang="zh-TW" altLang="en-US"/>
              <a:t>會交替以 </a:t>
            </a:r>
            <a:r>
              <a:rPr lang="en-US" altLang="zh-TW"/>
              <a:t>Source </a:t>
            </a:r>
            <a:r>
              <a:rPr lang="zh-TW" altLang="en-US"/>
              <a:t>和 </a:t>
            </a:r>
            <a:r>
              <a:rPr lang="en-US" altLang="zh-TW"/>
              <a:t>Sink </a:t>
            </a:r>
            <a:r>
              <a:rPr lang="zh-TW" altLang="en-US"/>
              <a:t>的方式</a:t>
            </a:r>
            <a:r>
              <a:rPr lang="zh-TW" altLang="en-US" smtClean="0"/>
              <a:t>顯示。</a:t>
            </a:r>
            <a:r>
              <a:rPr lang="zh-TW" altLang="en-US"/>
              <a:t>這個過程的時間由週期 </a:t>
            </a:r>
            <a:r>
              <a:rPr lang="en-US" altLang="zh-TW"/>
              <a:t>(tDRP)</a:t>
            </a:r>
            <a:r>
              <a:rPr lang="zh-TW" altLang="en-US"/>
              <a:t>、</a:t>
            </a:r>
            <a:r>
              <a:rPr lang="en-US" altLang="zh-TW"/>
              <a:t>DRP </a:t>
            </a:r>
            <a:r>
              <a:rPr lang="zh-TW" altLang="en-US"/>
              <a:t>暴露 </a:t>
            </a:r>
            <a:r>
              <a:rPr lang="en-US" altLang="zh-TW"/>
              <a:t>Rp (dcSRC.DRP) </a:t>
            </a:r>
            <a:r>
              <a:rPr lang="zh-TW" altLang="en-US"/>
              <a:t>的時間百分比和角色轉換時間 </a:t>
            </a:r>
            <a:r>
              <a:rPr lang="en-US" altLang="zh-TW"/>
              <a:t>(tDRPTransition) </a:t>
            </a:r>
            <a:r>
              <a:rPr lang="zh-TW" altLang="en-US"/>
              <a:t>所決定。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60600"/>
            <a:ext cx="8966823" cy="2559973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92850" y="515077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如果被動或有源電纜中存在兩個 </a:t>
            </a:r>
            <a:r>
              <a:rPr lang="en-US" altLang="zh-TW"/>
              <a:t>eMarker </a:t>
            </a:r>
            <a:r>
              <a:rPr lang="zh-TW" altLang="en-US"/>
              <a:t>並且同時供電，則只有一個 </a:t>
            </a:r>
            <a:r>
              <a:rPr lang="en-US" altLang="zh-TW"/>
              <a:t>eMarker </a:t>
            </a:r>
            <a:r>
              <a:rPr lang="zh-TW" altLang="en-US"/>
              <a:t>應響應 </a:t>
            </a:r>
            <a:r>
              <a:rPr lang="en-US" altLang="zh-TW" smtClean="0"/>
              <a:t>SOP'</a:t>
            </a:r>
            <a:r>
              <a:rPr lang="zh-TW" altLang="en-US" smtClean="0"/>
              <a:t>，</a:t>
            </a:r>
            <a:r>
              <a:rPr lang="zh-TW" altLang="en-US"/>
              <a:t>另一個 </a:t>
            </a:r>
            <a:r>
              <a:rPr lang="en-US" altLang="zh-TW"/>
              <a:t>eMarker </a:t>
            </a:r>
            <a:r>
              <a:rPr lang="zh-TW" altLang="en-US"/>
              <a:t>應響應 </a:t>
            </a:r>
            <a:r>
              <a:rPr lang="en-US" altLang="zh-TW" smtClean="0"/>
              <a:t>SOP''</a:t>
            </a:r>
            <a:r>
              <a:rPr lang="zh-TW" altLang="en-US"/>
              <a:t>。它能夠向所有的 </a:t>
            </a:r>
            <a:r>
              <a:rPr lang="en-US" altLang="zh-TW"/>
              <a:t>eMarker </a:t>
            </a:r>
            <a:r>
              <a:rPr lang="zh-TW" altLang="en-US"/>
              <a:t>發送特定的請求來確認電纜是否能承載這麼高的功率。</a:t>
            </a:r>
          </a:p>
        </p:txBody>
      </p:sp>
    </p:spTree>
    <p:extLst>
      <p:ext uri="{BB962C8B-B14F-4D97-AF65-F5344CB8AC3E}">
        <p14:creationId xmlns:p14="http://schemas.microsoft.com/office/powerpoint/2010/main" val="26912266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Cable reset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altLang="zh-TW"/>
              <a:t>Cable Reset Signaling</a:t>
            </a:r>
            <a:r>
              <a:rPr lang="zh-TW" altLang="en-US"/>
              <a:t>（纜線重設信號）是一組有序傳送的位元組，其目的是為了讓 </a:t>
            </a:r>
            <a:r>
              <a:rPr lang="en-US" altLang="zh-TW"/>
              <a:t>PHY Layer </a:t>
            </a:r>
            <a:r>
              <a:rPr lang="zh-TW" altLang="en-US"/>
              <a:t>能夠辨識</a:t>
            </a:r>
            <a:endParaRPr lang="en-US" altLang="zh-TW"/>
          </a:p>
          <a:p>
            <a:r>
              <a:rPr lang="zh-TW" altLang="en-US"/>
              <a:t>電纜重置只退出電纜插頭中的所有備用模式。</a:t>
            </a:r>
          </a:p>
          <a:p>
            <a:r>
              <a:rPr lang="zh-TW" altLang="en-US"/>
              <a:t>纜線重設信號 只應由 </a:t>
            </a:r>
            <a:r>
              <a:rPr lang="en-US" altLang="zh-TW"/>
              <a:t>DFP </a:t>
            </a:r>
            <a:r>
              <a:rPr lang="zh-TW" altLang="en-US"/>
              <a:t>傳送。</a:t>
            </a:r>
            <a:endParaRPr lang="en-US" altLang="zh-TW"/>
          </a:p>
          <a:p>
            <a:r>
              <a:rPr lang="en-US" altLang="zh-TW"/>
              <a:t>DFP </a:t>
            </a:r>
            <a:r>
              <a:rPr lang="zh-TW" altLang="en-US"/>
              <a:t>必須在電纜重置之前提供</a:t>
            </a:r>
            <a:r>
              <a:rPr lang="en-US" altLang="zh-TW"/>
              <a:t>Vconn</a:t>
            </a:r>
            <a:r>
              <a:rPr lang="zh-TW" altLang="en-US"/>
              <a:t>，若</a:t>
            </a:r>
            <a:r>
              <a:rPr lang="en-US" altLang="zh-TW"/>
              <a:t>Vconn</a:t>
            </a:r>
            <a:r>
              <a:rPr lang="zh-TW" altLang="en-US"/>
              <a:t>已關閉，則</a:t>
            </a:r>
            <a:r>
              <a:rPr lang="en-US" altLang="zh-TW"/>
              <a:t>DFP</a:t>
            </a:r>
            <a:r>
              <a:rPr lang="zh-TW" altLang="en-US"/>
              <a:t>應在發出電纜重置信號之前打開</a:t>
            </a:r>
            <a:r>
              <a:rPr lang="en-US" altLang="zh-TW"/>
              <a:t>Vconn</a:t>
            </a:r>
            <a:r>
              <a:rPr lang="zh-TW" altLang="en-US"/>
              <a:t>。若發生</a:t>
            </a:r>
            <a:r>
              <a:rPr lang="en-US" altLang="zh-TW"/>
              <a:t>Vconn</a:t>
            </a:r>
            <a:r>
              <a:rPr lang="zh-TW" altLang="en-US"/>
              <a:t>交換並且</a:t>
            </a:r>
            <a:r>
              <a:rPr lang="en-US" altLang="zh-TW"/>
              <a:t>Vconn</a:t>
            </a:r>
            <a:r>
              <a:rPr lang="zh-TW" altLang="en-US"/>
              <a:t>供電方為</a:t>
            </a:r>
            <a:r>
              <a:rPr lang="en-US" altLang="zh-TW"/>
              <a:t>UFP</a:t>
            </a:r>
            <a:r>
              <a:rPr lang="zh-TW" altLang="en-US"/>
              <a:t>，那麼</a:t>
            </a:r>
            <a:r>
              <a:rPr lang="en-US" altLang="zh-TW"/>
              <a:t>DFP</a:t>
            </a:r>
            <a:r>
              <a:rPr lang="zh-TW" altLang="en-US"/>
              <a:t>應執行</a:t>
            </a:r>
            <a:r>
              <a:rPr lang="en-US" altLang="zh-TW"/>
              <a:t>Vconn</a:t>
            </a:r>
            <a:r>
              <a:rPr lang="zh-TW" altLang="en-US"/>
              <a:t>交換，以便在發送電纜重置信號之前提供</a:t>
            </a:r>
            <a:r>
              <a:rPr lang="en-US" altLang="zh-TW"/>
              <a:t>Vconn</a:t>
            </a:r>
            <a:r>
              <a:rPr lang="zh-TW" altLang="en-US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43" y="3975004"/>
            <a:ext cx="7385759" cy="20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45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188685"/>
            <a:ext cx="8596668" cy="1320800"/>
          </a:xfrm>
        </p:spPr>
        <p:txBody>
          <a:bodyPr/>
          <a:lstStyle/>
          <a:p>
            <a:r>
              <a:rPr lang="en-US" altLang="zh-TW"/>
              <a:t>Data reset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732970"/>
            <a:ext cx="8771466" cy="6364516"/>
          </a:xfrm>
        </p:spPr>
        <p:txBody>
          <a:bodyPr>
            <a:normAutofit/>
          </a:bodyPr>
          <a:lstStyle/>
          <a:p>
            <a:r>
              <a:rPr lang="en-US" altLang="zh-TW"/>
              <a:t>Data_Reset </a:t>
            </a:r>
            <a:r>
              <a:rPr lang="zh-TW" altLang="en-US"/>
              <a:t>訊息可由 </a:t>
            </a:r>
            <a:r>
              <a:rPr lang="en-US" altLang="zh-TW"/>
              <a:t>DFP </a:t>
            </a:r>
            <a:r>
              <a:rPr lang="zh-TW" altLang="en-US"/>
              <a:t>或 </a:t>
            </a:r>
            <a:r>
              <a:rPr lang="en-US" altLang="zh-TW"/>
              <a:t>UFP </a:t>
            </a:r>
            <a:r>
              <a:rPr lang="zh-TW" altLang="en-US"/>
              <a:t>傳送，並應重設 </a:t>
            </a:r>
            <a:r>
              <a:rPr lang="en-US" altLang="zh-TW"/>
              <a:t>USB </a:t>
            </a:r>
            <a:r>
              <a:rPr lang="zh-TW" altLang="en-US"/>
              <a:t>資料連線，以及退出與其連接埠夥伴的所有交替模式，同時保留 </a:t>
            </a:r>
            <a:r>
              <a:rPr lang="en-US" altLang="zh-TW"/>
              <a:t>VBUS </a:t>
            </a:r>
            <a:r>
              <a:rPr lang="zh-TW" altLang="en-US"/>
              <a:t>上的電源。</a:t>
            </a:r>
            <a:endParaRPr lang="en-US" altLang="zh-TW"/>
          </a:p>
          <a:p>
            <a:r>
              <a:rPr lang="en-US" altLang="zh-TW"/>
              <a:t>Data_Reset </a:t>
            </a:r>
            <a:r>
              <a:rPr lang="zh-TW" altLang="en-US"/>
              <a:t>的接收者應傳送 </a:t>
            </a:r>
            <a:r>
              <a:rPr lang="en-US" altLang="zh-TW"/>
              <a:t>Accept </a:t>
            </a:r>
            <a:r>
              <a:rPr lang="zh-TW" altLang="en-US"/>
              <a:t>來回應，然後依照下列步驟進行。</a:t>
            </a:r>
            <a:r>
              <a:rPr lang="en-US" altLang="zh-TW"/>
              <a:t>Data Reset </a:t>
            </a:r>
            <a:r>
              <a:rPr lang="zh-TW" altLang="en-US"/>
              <a:t>過程完成且</a:t>
            </a:r>
            <a:r>
              <a:rPr lang="en-US" altLang="zh-TW"/>
              <a:t>Data_Reset_Complete Message</a:t>
            </a:r>
            <a:r>
              <a:rPr lang="zh-TW" altLang="en-US"/>
              <a:t>傳送之前，傳送者與接收者均不得啟動 </a:t>
            </a:r>
            <a:r>
              <a:rPr lang="en-US" altLang="zh-TW"/>
              <a:t>VCONN </a:t>
            </a:r>
            <a:r>
              <a:rPr lang="zh-TW" altLang="en-US"/>
              <a:t>交換 </a:t>
            </a:r>
            <a:r>
              <a:rPr lang="en-US" altLang="zh-TW"/>
              <a:t>(VCONN Swap)</a:t>
            </a:r>
            <a:r>
              <a:rPr lang="zh-TW" altLang="en-US"/>
              <a:t>。在收到 </a:t>
            </a:r>
            <a:r>
              <a:rPr lang="en-US" altLang="zh-TW"/>
              <a:t>Accept Message </a:t>
            </a:r>
            <a:r>
              <a:rPr lang="zh-TW" altLang="en-US"/>
              <a:t>或</a:t>
            </a:r>
            <a:r>
              <a:rPr lang="en-US" altLang="zh-TW"/>
              <a:t>Accept</a:t>
            </a:r>
            <a:r>
              <a:rPr lang="zh-TW" altLang="en-US"/>
              <a:t>之後的</a:t>
            </a:r>
            <a:r>
              <a:rPr lang="en-US" altLang="zh-TW"/>
              <a:t>GoodCRC</a:t>
            </a:r>
            <a:r>
              <a:rPr lang="zh-TW" altLang="en-US"/>
              <a:t>之後，視哪個埠傳送</a:t>
            </a:r>
            <a:r>
              <a:rPr lang="en-US" altLang="zh-TW"/>
              <a:t>Data_Reset Message</a:t>
            </a:r>
            <a:r>
              <a:rPr lang="zh-TW" altLang="en-US"/>
              <a:t>而定</a:t>
            </a:r>
            <a:endParaRPr lang="en-US" altLang="zh-TW"/>
          </a:p>
          <a:p>
            <a:pPr lvl="1"/>
            <a:r>
              <a:rPr lang="en-US" altLang="zh-TW"/>
              <a:t>DFP :</a:t>
            </a:r>
          </a:p>
          <a:p>
            <a:pPr lvl="2"/>
            <a:r>
              <a:rPr lang="zh-TW" altLang="en-US"/>
              <a:t>切斷連接埠的 </a:t>
            </a:r>
            <a:r>
              <a:rPr lang="en-US" altLang="zh-TW"/>
              <a:t>[USB 2.0] D+/D- </a:t>
            </a:r>
            <a:r>
              <a:rPr lang="zh-TW" altLang="en-US"/>
              <a:t>訊號。</a:t>
            </a:r>
            <a:endParaRPr lang="en-US" altLang="zh-TW"/>
          </a:p>
          <a:p>
            <a:pPr lvl="2"/>
            <a:r>
              <a:rPr lang="zh-TW" altLang="en-US"/>
              <a:t>如果以 </a:t>
            </a:r>
            <a:r>
              <a:rPr lang="en-US" altLang="zh-TW"/>
              <a:t>[USB 3.2] </a:t>
            </a:r>
            <a:r>
              <a:rPr lang="zh-TW" altLang="en-US"/>
              <a:t>作業，移除連接埠的 </a:t>
            </a:r>
            <a:r>
              <a:rPr lang="en-US" altLang="zh-TW"/>
              <a:t>Rx </a:t>
            </a:r>
            <a:r>
              <a:rPr lang="zh-TW" altLang="en-US"/>
              <a:t>終端</a:t>
            </a:r>
            <a:endParaRPr lang="en-US" altLang="zh-TW"/>
          </a:p>
          <a:p>
            <a:pPr lvl="2"/>
            <a:r>
              <a:rPr lang="zh-TW" altLang="en-US"/>
              <a:t>如果以 </a:t>
            </a:r>
            <a:r>
              <a:rPr lang="en-US" altLang="zh-TW"/>
              <a:t>[USB4] </a:t>
            </a:r>
            <a:r>
              <a:rPr lang="zh-TW" altLang="en-US"/>
              <a:t>作業，將連接埠的 </a:t>
            </a:r>
            <a:r>
              <a:rPr lang="en-US" altLang="zh-TW"/>
              <a:t>SBTX </a:t>
            </a:r>
            <a:r>
              <a:rPr lang="zh-TW" altLang="en-US"/>
              <a:t>驅動為邏輯低電平</a:t>
            </a:r>
            <a:endParaRPr lang="en-US" altLang="zh-TW"/>
          </a:p>
          <a:p>
            <a:pPr lvl="1"/>
            <a:r>
              <a:rPr lang="en-US" altLang="zh-TW"/>
              <a:t>DFP </a:t>
            </a:r>
            <a:r>
              <a:rPr lang="zh-TW" altLang="en-US"/>
              <a:t>和 </a:t>
            </a:r>
            <a:r>
              <a:rPr lang="en-US" altLang="zh-TW"/>
              <a:t>UFP </a:t>
            </a:r>
            <a:r>
              <a:rPr lang="zh-TW" altLang="en-US"/>
              <a:t>都應退出所有交替模式</a:t>
            </a:r>
            <a:endParaRPr lang="en-US" altLang="zh-TW"/>
          </a:p>
          <a:p>
            <a:pPr lvl="1"/>
            <a:r>
              <a:rPr lang="zh-TW" altLang="en-US"/>
              <a:t> 重設纜線</a:t>
            </a:r>
            <a:endParaRPr lang="en-US" altLang="zh-TW"/>
          </a:p>
          <a:p>
            <a:pPr lvl="1"/>
            <a:r>
              <a:rPr lang="zh-TW" altLang="en-US"/>
              <a:t>在 </a:t>
            </a:r>
            <a:r>
              <a:rPr lang="en-US" altLang="zh-TW"/>
              <a:t>tDataReset </a:t>
            </a:r>
            <a:r>
              <a:rPr lang="zh-TW" altLang="en-US"/>
              <a:t>之後</a:t>
            </a:r>
            <a:endParaRPr lang="en-US" altLang="zh-TW"/>
          </a:p>
          <a:p>
            <a:pPr lvl="2"/>
            <a:r>
              <a:rPr lang="zh-TW" altLang="en-US"/>
              <a:t>重新連接 </a:t>
            </a:r>
            <a:r>
              <a:rPr lang="en-US" altLang="zh-TW"/>
              <a:t>[USB 2.0] D+/D- </a:t>
            </a:r>
            <a:r>
              <a:rPr lang="zh-TW" altLang="en-US"/>
              <a:t>訊號</a:t>
            </a:r>
            <a:endParaRPr lang="en-US" altLang="zh-TW"/>
          </a:p>
          <a:p>
            <a:pPr lvl="2"/>
            <a:r>
              <a:rPr lang="zh-TW" altLang="en-US"/>
              <a:t>如果連接埠在 </a:t>
            </a:r>
            <a:r>
              <a:rPr lang="en-US" altLang="zh-TW"/>
              <a:t>[USB 3.2] </a:t>
            </a:r>
            <a:r>
              <a:rPr lang="zh-TW" altLang="en-US"/>
              <a:t>或 </a:t>
            </a:r>
            <a:r>
              <a:rPr lang="en-US" altLang="zh-TW"/>
              <a:t>[USB4] </a:t>
            </a:r>
            <a:r>
              <a:rPr lang="zh-TW" altLang="en-US"/>
              <a:t>下操作，則重新套用連接埠的 </a:t>
            </a:r>
            <a:r>
              <a:rPr lang="en-US" altLang="zh-TW"/>
              <a:t>Rx </a:t>
            </a:r>
            <a:r>
              <a:rPr lang="zh-TW" altLang="en-US"/>
              <a:t>終端</a:t>
            </a:r>
            <a:endParaRPr lang="en-US" altLang="zh-TW"/>
          </a:p>
          <a:p>
            <a:pPr lvl="2"/>
            <a:r>
              <a:rPr lang="zh-TW" altLang="en-US"/>
              <a:t>資料重設程序完成；</a:t>
            </a:r>
            <a:r>
              <a:rPr lang="en-US" altLang="zh-TW"/>
              <a:t>DFP </a:t>
            </a:r>
            <a:r>
              <a:rPr lang="zh-TW" altLang="en-US"/>
              <a:t>應傳送 </a:t>
            </a:r>
            <a:r>
              <a:rPr lang="en-US" altLang="zh-TW"/>
              <a:t>Data_Reset_Complete </a:t>
            </a:r>
            <a:r>
              <a:rPr lang="zh-TW" altLang="en-US"/>
              <a:t>訊息，並進入 </a:t>
            </a:r>
            <a:r>
              <a:rPr lang="en-US" altLang="zh-TW"/>
              <a:t>USB4 Discovery and Entry Flow</a:t>
            </a:r>
          </a:p>
          <a:p>
            <a:pPr lvl="2"/>
            <a:r>
              <a:rPr lang="zh-TW" altLang="en-US"/>
              <a:t>如果 </a:t>
            </a:r>
            <a:r>
              <a:rPr lang="en-US" altLang="zh-TW"/>
              <a:t>Data_Reset </a:t>
            </a:r>
            <a:r>
              <a:rPr lang="zh-TW" altLang="en-US"/>
              <a:t>訊息的啟動者在 </a:t>
            </a:r>
            <a:r>
              <a:rPr lang="en-US" altLang="zh-TW"/>
              <a:t>tSenderResponse </a:t>
            </a:r>
            <a:r>
              <a:rPr lang="zh-TW" altLang="en-US"/>
              <a:t>之內未收到有效回應，則應進入 </a:t>
            </a:r>
            <a:r>
              <a:rPr lang="en-US" altLang="zh-TW"/>
              <a:t>ErrorRecovery </a:t>
            </a:r>
            <a:r>
              <a:rPr lang="zh-TW" altLang="en-US"/>
              <a:t>狀態。</a:t>
            </a:r>
            <a:endParaRPr lang="en-US" altLang="zh-TW"/>
          </a:p>
          <a:p>
            <a:pPr lvl="2"/>
            <a:endParaRPr lang="en-US" altLang="zh-TW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90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上次遇到問題解答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96989"/>
            <a:ext cx="8596668" cy="3880773"/>
          </a:xfrm>
        </p:spPr>
        <p:txBody>
          <a:bodyPr/>
          <a:lstStyle/>
          <a:p>
            <a:r>
              <a:rPr lang="zh-TW" altLang="en-US" smtClean="0"/>
              <a:t>隱性合約電壓為</a:t>
            </a:r>
            <a:r>
              <a:rPr lang="en-US" altLang="zh-TW" smtClean="0"/>
              <a:t>vSafe5V</a:t>
            </a:r>
            <a:r>
              <a:rPr lang="zh-TW" altLang="en-US" smtClean="0"/>
              <a:t>。後續再根據協議改變電壓。</a:t>
            </a:r>
            <a:r>
              <a:rPr lang="en-US" altLang="zh-TW" smtClean="0"/>
              <a:t>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03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5634" y="27432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altLang="zh-TW" sz="8800"/>
              <a:t>CH2</a:t>
            </a:r>
            <a:endParaRPr lang="zh-TW" altLang="en-US" sz="8800"/>
          </a:p>
        </p:txBody>
      </p:sp>
    </p:spTree>
    <p:extLst>
      <p:ext uri="{BB962C8B-B14F-4D97-AF65-F5344CB8AC3E}">
        <p14:creationId xmlns:p14="http://schemas.microsoft.com/office/powerpoint/2010/main" val="330763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637740" cy="1320800"/>
          </a:xfrm>
        </p:spPr>
        <p:txBody>
          <a:bodyPr/>
          <a:lstStyle/>
          <a:p>
            <a:r>
              <a:rPr lang="en-US" altLang="zh-TW"/>
              <a:t>Power Delivery Source Operational Contracts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88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000" dirty="0">
                <a:latin typeface="微軟正黑體"/>
                <a:ea typeface="微軟正黑體"/>
              </a:rPr>
              <a:t>Default Contract(</a:t>
            </a:r>
            <a:r>
              <a:rPr lang="zh-TW" altLang="en-US" sz="2000">
                <a:latin typeface="微軟正黑體"/>
                <a:ea typeface="微軟正黑體"/>
              </a:rPr>
              <a:t>預設契約</a:t>
            </a:r>
            <a:r>
              <a:rPr lang="en-US" altLang="zh-TW" sz="2000" dirty="0">
                <a:latin typeface="微軟正黑體"/>
                <a:ea typeface="微軟正黑體"/>
              </a:rPr>
              <a:t>)</a:t>
            </a:r>
          </a:p>
          <a:p>
            <a:pPr lvl="1"/>
            <a:r>
              <a:rPr lang="zh-TW" altLang="en-US" sz="1800">
                <a:latin typeface="微軟正黑體"/>
                <a:ea typeface="微軟正黑體"/>
              </a:rPr>
              <a:t>在連接後立即進入，電源供應器提供 </a:t>
            </a:r>
            <a:r>
              <a:rPr lang="en-US" altLang="zh-TW" sz="1800" dirty="0">
                <a:latin typeface="微軟正黑體"/>
                <a:ea typeface="微軟正黑體"/>
              </a:rPr>
              <a:t>5V </a:t>
            </a:r>
            <a:r>
              <a:rPr lang="zh-TW" altLang="en-US" sz="1800">
                <a:latin typeface="微軟正黑體"/>
                <a:ea typeface="微軟正黑體"/>
              </a:rPr>
              <a:t>電壓，並使用 </a:t>
            </a:r>
            <a:r>
              <a:rPr lang="en-US" altLang="zh-TW" sz="1800" dirty="0">
                <a:latin typeface="微軟正黑體"/>
                <a:ea typeface="微軟正黑體"/>
              </a:rPr>
              <a:t>[USB Type-C 2.3] </a:t>
            </a:r>
            <a:r>
              <a:rPr lang="zh-TW" altLang="en-US" sz="1800">
                <a:latin typeface="微軟正黑體"/>
                <a:ea typeface="微軟正黑體"/>
              </a:rPr>
              <a:t>中定義的 </a:t>
            </a:r>
            <a:r>
              <a:rPr lang="en-US" altLang="zh-TW" sz="1800">
                <a:latin typeface="微軟正黑體"/>
                <a:ea typeface="微軟正黑體"/>
              </a:rPr>
              <a:t>Rp </a:t>
            </a:r>
            <a:r>
              <a:rPr lang="zh-TW" altLang="en-US" sz="1800">
                <a:latin typeface="微軟正黑體"/>
                <a:ea typeface="微軟正黑體"/>
              </a:rPr>
              <a:t>值公佈其可提供的電流。</a:t>
            </a:r>
            <a:endParaRPr lang="en-US" altLang="zh-TW" sz="1800">
              <a:latin typeface="微軟正黑體"/>
              <a:ea typeface="微軟正黑體"/>
            </a:endParaRPr>
          </a:p>
          <a:p>
            <a:pPr lvl="1"/>
            <a:r>
              <a:rPr lang="zh-TW" altLang="en-US" sz="1800">
                <a:latin typeface="微軟正黑體"/>
                <a:ea typeface="微軟正黑體"/>
              </a:rPr>
              <a:t>在 </a:t>
            </a:r>
            <a:r>
              <a:rPr lang="en-US" altLang="zh-TW" sz="1800" dirty="0">
                <a:latin typeface="微軟正黑體"/>
                <a:ea typeface="微軟正黑體"/>
              </a:rPr>
              <a:t>Default Contract </a:t>
            </a:r>
            <a:r>
              <a:rPr lang="zh-TW" altLang="en-US" sz="1800">
                <a:latin typeface="微軟正黑體"/>
                <a:ea typeface="微軟正黑體"/>
              </a:rPr>
              <a:t>中的 </a:t>
            </a:r>
            <a:r>
              <a:rPr lang="en-US" altLang="zh-TW" sz="1800" dirty="0">
                <a:latin typeface="微軟正黑體"/>
                <a:ea typeface="微軟正黑體"/>
              </a:rPr>
              <a:t>Source </a:t>
            </a:r>
            <a:r>
              <a:rPr lang="zh-TW" altLang="en-US" sz="1800">
                <a:latin typeface="微軟正黑體"/>
                <a:ea typeface="微軟正黑體"/>
              </a:rPr>
              <a:t>將維持在此 </a:t>
            </a:r>
            <a:r>
              <a:rPr lang="en-US" altLang="zh-TW" sz="1800" dirty="0">
                <a:latin typeface="微軟正黑體"/>
                <a:ea typeface="微軟正黑體"/>
              </a:rPr>
              <a:t>Contract </a:t>
            </a:r>
            <a:r>
              <a:rPr lang="zh-TW" altLang="en-US" sz="1800">
                <a:latin typeface="微軟正黑體"/>
                <a:ea typeface="微軟正黑體"/>
              </a:rPr>
              <a:t>中，直到 </a:t>
            </a:r>
            <a:r>
              <a:rPr lang="en-US" altLang="zh-TW" sz="1800" dirty="0">
                <a:latin typeface="微軟正黑體"/>
                <a:ea typeface="微軟正黑體"/>
              </a:rPr>
              <a:t>Sink </a:t>
            </a:r>
            <a:r>
              <a:rPr lang="zh-TW" altLang="en-US" sz="1800">
                <a:latin typeface="微軟正黑體"/>
                <a:ea typeface="微軟正黑體"/>
              </a:rPr>
              <a:t>斷線或 </a:t>
            </a:r>
            <a:r>
              <a:rPr lang="en-US" altLang="zh-TW" sz="1800" dirty="0">
                <a:latin typeface="微軟正黑體"/>
                <a:ea typeface="微軟正黑體"/>
              </a:rPr>
              <a:t>Source </a:t>
            </a:r>
            <a:r>
              <a:rPr lang="zh-TW" altLang="en-US" sz="1800">
                <a:latin typeface="微軟正黑體"/>
                <a:ea typeface="微軟正黑體"/>
              </a:rPr>
              <a:t>與 </a:t>
            </a:r>
            <a:r>
              <a:rPr lang="en-US" altLang="zh-TW" sz="1800" dirty="0">
                <a:latin typeface="微軟正黑體"/>
                <a:ea typeface="微軟正黑體"/>
              </a:rPr>
              <a:t>Sink </a:t>
            </a:r>
            <a:r>
              <a:rPr lang="zh-TW" altLang="en-US" sz="1800">
                <a:latin typeface="微軟正黑體"/>
                <a:ea typeface="微軟正黑體"/>
              </a:rPr>
              <a:t>協商並進入 </a:t>
            </a:r>
            <a:r>
              <a:rPr lang="en-US" altLang="zh-TW" sz="1800" dirty="0">
                <a:latin typeface="微軟正黑體"/>
                <a:ea typeface="微軟正黑體"/>
              </a:rPr>
              <a:t>Explicit Contract</a:t>
            </a:r>
            <a:r>
              <a:rPr lang="zh-TW" altLang="en-US" sz="1800">
                <a:latin typeface="微軟正黑體"/>
                <a:ea typeface="微軟正黑體"/>
              </a:rPr>
              <a:t>。</a:t>
            </a:r>
            <a:endParaRPr lang="en-US" altLang="zh-TW" sz="1800">
              <a:latin typeface="微軟正黑體"/>
              <a:ea typeface="微軟正黑體"/>
            </a:endParaRPr>
          </a:p>
          <a:p>
            <a:r>
              <a:rPr lang="en-US" altLang="zh-TW" sz="2000" dirty="0">
                <a:latin typeface="微軟正黑體"/>
                <a:ea typeface="微軟正黑體"/>
              </a:rPr>
              <a:t>Implicit </a:t>
            </a:r>
            <a:r>
              <a:rPr lang="en-US" altLang="zh-TW" sz="2000">
                <a:latin typeface="微軟正黑體"/>
                <a:ea typeface="微軟正黑體"/>
              </a:rPr>
              <a:t>Contract (</a:t>
            </a:r>
            <a:r>
              <a:rPr lang="zh-TW" altLang="en-US" sz="2000">
                <a:latin typeface="微軟正黑體"/>
                <a:ea typeface="微軟正黑體"/>
              </a:rPr>
              <a:t>隱性契約</a:t>
            </a:r>
            <a:r>
              <a:rPr lang="en-US" altLang="zh-TW" sz="2000">
                <a:latin typeface="微軟正黑體"/>
                <a:ea typeface="微軟正黑體"/>
              </a:rPr>
              <a:t>)</a:t>
            </a:r>
            <a:endParaRPr lang="en-US" altLang="zh-TW" sz="2000" dirty="0">
              <a:latin typeface="微軟正黑體"/>
              <a:ea typeface="微軟正黑體"/>
            </a:endParaRPr>
          </a:p>
          <a:p>
            <a:pPr lvl="1"/>
            <a:r>
              <a:rPr lang="zh-TW" altLang="en-US">
                <a:latin typeface="微軟正黑體"/>
                <a:ea typeface="微軟正黑體"/>
              </a:rPr>
              <a:t>緊隨 </a:t>
            </a:r>
            <a:r>
              <a:rPr lang="en-US" altLang="zh-TW" dirty="0">
                <a:latin typeface="微軟正黑體"/>
                <a:ea typeface="微軟正黑體"/>
              </a:rPr>
              <a:t>PR Swap </a:t>
            </a:r>
            <a:r>
              <a:rPr lang="zh-TW" altLang="en-US">
                <a:latin typeface="微軟正黑體"/>
                <a:ea typeface="微軟正黑體"/>
              </a:rPr>
              <a:t>或 </a:t>
            </a:r>
            <a:r>
              <a:rPr lang="en-US" altLang="zh-TW" dirty="0">
                <a:latin typeface="微軟正黑體"/>
                <a:ea typeface="微軟正黑體"/>
              </a:rPr>
              <a:t>FR Swap </a:t>
            </a:r>
            <a:r>
              <a:rPr lang="zh-TW" altLang="en-US">
                <a:latin typeface="微軟正黑體"/>
                <a:ea typeface="微軟正黑體"/>
              </a:rPr>
              <a:t>之後，只是過渡性的。</a:t>
            </a:r>
            <a:endParaRPr lang="en-US" altLang="zh-TW">
              <a:latin typeface="微軟正黑體"/>
              <a:ea typeface="微軟正黑體"/>
            </a:endParaRPr>
          </a:p>
          <a:p>
            <a:pPr lvl="1"/>
            <a:r>
              <a:rPr lang="zh-TW" altLang="en-US"/>
              <a:t>在設備剛連接時，供電設備會立即按照 </a:t>
            </a:r>
            <a:r>
              <a:rPr lang="en-US" altLang="zh-TW"/>
              <a:t>USB </a:t>
            </a:r>
            <a:r>
              <a:rPr lang="zh-TW" altLang="en-US"/>
              <a:t>預設的供電標準（如 </a:t>
            </a:r>
            <a:r>
              <a:rPr lang="en-US" altLang="zh-TW"/>
              <a:t>5V</a:t>
            </a:r>
            <a:r>
              <a:rPr lang="zh-TW" altLang="en-US"/>
              <a:t>）</a:t>
            </a:r>
            <a:endParaRPr lang="en-US" altLang="zh-TW"/>
          </a:p>
          <a:p>
            <a:pPr lvl="1"/>
            <a:r>
              <a:rPr lang="zh-TW" altLang="en-US">
                <a:latin typeface="微軟正黑體"/>
                <a:ea typeface="微軟正黑體"/>
              </a:rPr>
              <a:t>處於隱式契約 </a:t>
            </a:r>
            <a:r>
              <a:rPr lang="en-US" altLang="zh-TW" dirty="0">
                <a:latin typeface="微軟正黑體"/>
                <a:ea typeface="微軟正黑體"/>
              </a:rPr>
              <a:t>(Implicit Contract) </a:t>
            </a:r>
            <a:r>
              <a:rPr lang="zh-TW" altLang="en-US">
                <a:latin typeface="微軟正黑體"/>
                <a:ea typeface="微軟正黑體"/>
              </a:rPr>
              <a:t>的 </a:t>
            </a:r>
            <a:r>
              <a:rPr lang="en-US" altLang="zh-TW" dirty="0">
                <a:latin typeface="微軟正黑體"/>
                <a:ea typeface="微軟正黑體"/>
              </a:rPr>
              <a:t>Source </a:t>
            </a:r>
            <a:r>
              <a:rPr lang="zh-TW" altLang="en-US">
                <a:latin typeface="微軟正黑體"/>
                <a:ea typeface="微軟正黑體"/>
              </a:rPr>
              <a:t>會立即與 </a:t>
            </a:r>
            <a:r>
              <a:rPr lang="en-US" altLang="zh-TW" dirty="0">
                <a:latin typeface="微軟正黑體"/>
                <a:ea typeface="微軟正黑體"/>
              </a:rPr>
              <a:t>Sink </a:t>
            </a:r>
            <a:r>
              <a:rPr lang="zh-TW" altLang="en-US">
                <a:latin typeface="微軟正黑體"/>
                <a:ea typeface="微軟正黑體"/>
              </a:rPr>
              <a:t>協商，並進入顯式契約 </a:t>
            </a:r>
            <a:r>
              <a:rPr lang="en-US" altLang="zh-TW" dirty="0">
                <a:latin typeface="微軟正黑體"/>
                <a:ea typeface="微軟正黑體"/>
              </a:rPr>
              <a:t>(Explicit Contract</a:t>
            </a:r>
            <a:r>
              <a:rPr lang="en-US" altLang="zh-TW">
                <a:latin typeface="微軟正黑體"/>
                <a:ea typeface="微軟正黑體"/>
              </a:rPr>
              <a:t>)</a:t>
            </a:r>
            <a:r>
              <a:rPr lang="zh-TW" altLang="en-US">
                <a:latin typeface="微軟正黑體"/>
                <a:ea typeface="微軟正黑體"/>
              </a:rPr>
              <a:t>。</a:t>
            </a:r>
            <a:endParaRPr lang="en-US" altLang="zh-TW">
              <a:latin typeface="微軟正黑體"/>
              <a:ea typeface="微軟正黑體"/>
            </a:endParaRPr>
          </a:p>
          <a:p>
            <a:pPr lvl="1"/>
            <a:r>
              <a:rPr lang="zh-TW" altLang="en-US">
                <a:latin typeface="微軟正黑體"/>
                <a:ea typeface="微軟正黑體"/>
              </a:rPr>
              <a:t>與</a:t>
            </a:r>
            <a:r>
              <a:rPr lang="en-US" altLang="zh-TW">
                <a:latin typeface="微軟正黑體"/>
                <a:ea typeface="微軟正黑體"/>
              </a:rPr>
              <a:t>Default</a:t>
            </a:r>
            <a:r>
              <a:rPr lang="zh-TW" altLang="en-US">
                <a:latin typeface="微軟正黑體"/>
                <a:ea typeface="微軟正黑體"/>
              </a:rPr>
              <a:t> </a:t>
            </a:r>
            <a:r>
              <a:rPr lang="en-US" altLang="zh-TW">
                <a:latin typeface="微軟正黑體"/>
                <a:ea typeface="微軟正黑體"/>
              </a:rPr>
              <a:t>Contract</a:t>
            </a:r>
            <a:r>
              <a:rPr lang="zh-TW" altLang="en-US">
                <a:latin typeface="微軟正黑體"/>
                <a:ea typeface="微軟正黑體"/>
              </a:rPr>
              <a:t>不同的地方就是可以根據負載情況去動態調整電壓，</a:t>
            </a:r>
            <a:endParaRPr lang="en-US" altLang="zh-TW">
              <a:latin typeface="微軟正黑體"/>
              <a:ea typeface="微軟正黑體"/>
            </a:endParaRPr>
          </a:p>
          <a:p>
            <a:r>
              <a:rPr lang="en-US" altLang="zh-TW" sz="2000">
                <a:latin typeface="微軟正黑體"/>
                <a:ea typeface="微軟正黑體"/>
              </a:rPr>
              <a:t>Explicit Contract</a:t>
            </a:r>
            <a:r>
              <a:rPr lang="zh-TW" altLang="en-US" sz="2000">
                <a:latin typeface="微軟正黑體"/>
                <a:ea typeface="微軟正黑體"/>
              </a:rPr>
              <a:t>（顯性契約）</a:t>
            </a:r>
            <a:endParaRPr lang="en-US" altLang="zh-TW" sz="2000">
              <a:latin typeface="微軟正黑體"/>
              <a:ea typeface="微軟正黑體"/>
            </a:endParaRPr>
          </a:p>
          <a:p>
            <a:pPr lvl="1"/>
            <a:r>
              <a:rPr lang="en-US" altLang="zh-TW">
                <a:latin typeface="微軟正黑體"/>
                <a:ea typeface="微軟正黑體"/>
              </a:rPr>
              <a:t>PD </a:t>
            </a:r>
            <a:r>
              <a:rPr lang="zh-TW" altLang="en-US">
                <a:latin typeface="微軟正黑體"/>
                <a:ea typeface="微軟正黑體"/>
              </a:rPr>
              <a:t>電源協商之後的狀態，包括 </a:t>
            </a:r>
            <a:r>
              <a:rPr lang="en-US" altLang="zh-TW">
                <a:latin typeface="微軟正黑體"/>
                <a:ea typeface="微軟正黑體"/>
              </a:rPr>
              <a:t>Source </a:t>
            </a:r>
            <a:r>
              <a:rPr lang="zh-TW" altLang="en-US">
                <a:latin typeface="微軟正黑體"/>
                <a:ea typeface="微軟正黑體"/>
              </a:rPr>
              <a:t>發送 </a:t>
            </a:r>
            <a:r>
              <a:rPr lang="en-US" altLang="zh-TW">
                <a:latin typeface="微軟正黑體"/>
                <a:ea typeface="微軟正黑體"/>
              </a:rPr>
              <a:t>Source_Capabilities Message</a:t>
            </a:r>
            <a:r>
              <a:rPr lang="zh-TW" altLang="en-US">
                <a:latin typeface="微軟正黑體"/>
                <a:ea typeface="微軟正黑體"/>
              </a:rPr>
              <a:t>，</a:t>
            </a:r>
            <a:r>
              <a:rPr lang="en-US" altLang="zh-TW">
                <a:latin typeface="微軟正黑體"/>
                <a:ea typeface="微軟正黑體"/>
              </a:rPr>
              <a:t>Sink </a:t>
            </a:r>
            <a:r>
              <a:rPr lang="zh-TW" altLang="en-US">
                <a:latin typeface="微軟正黑體"/>
                <a:ea typeface="微軟正黑體"/>
              </a:rPr>
              <a:t>回應 </a:t>
            </a:r>
            <a:r>
              <a:rPr lang="en-US" altLang="zh-TW">
                <a:latin typeface="微軟正黑體"/>
                <a:ea typeface="微軟正黑體"/>
              </a:rPr>
              <a:t>Request Message</a:t>
            </a:r>
            <a:r>
              <a:rPr lang="zh-TW" altLang="en-US">
                <a:latin typeface="微軟正黑體"/>
                <a:ea typeface="微軟正黑體"/>
              </a:rPr>
              <a:t>，</a:t>
            </a:r>
            <a:r>
              <a:rPr lang="en-US" altLang="zh-TW">
                <a:latin typeface="微軟正黑體"/>
                <a:ea typeface="微軟正黑體"/>
              </a:rPr>
              <a:t>Source </a:t>
            </a:r>
            <a:r>
              <a:rPr lang="zh-TW" altLang="en-US">
                <a:latin typeface="微軟正黑體"/>
                <a:ea typeface="微軟正黑體"/>
              </a:rPr>
              <a:t>以 </a:t>
            </a:r>
            <a:r>
              <a:rPr lang="en-US" altLang="zh-TW">
                <a:latin typeface="微軟正黑體"/>
                <a:ea typeface="微軟正黑體"/>
              </a:rPr>
              <a:t>Accept Message</a:t>
            </a:r>
            <a:r>
              <a:rPr lang="zh-TW" altLang="en-US">
                <a:latin typeface="微軟正黑體"/>
                <a:ea typeface="微軟正黑體"/>
              </a:rPr>
              <a:t>確認請求，最後當 </a:t>
            </a:r>
            <a:r>
              <a:rPr lang="en-US" altLang="zh-TW">
                <a:latin typeface="微軟正黑體"/>
                <a:ea typeface="微軟正黑體"/>
              </a:rPr>
              <a:t>Source </a:t>
            </a:r>
            <a:r>
              <a:rPr lang="zh-TW" altLang="en-US">
                <a:latin typeface="微軟正黑體"/>
                <a:ea typeface="微軟正黑體"/>
              </a:rPr>
              <a:t>準備好提供所要求的電源時，</a:t>
            </a:r>
            <a:r>
              <a:rPr lang="en-US" altLang="zh-TW">
                <a:latin typeface="微軟正黑體"/>
                <a:ea typeface="微軟正黑體"/>
              </a:rPr>
              <a:t>Source </a:t>
            </a:r>
            <a:r>
              <a:rPr lang="zh-TW" altLang="en-US">
                <a:latin typeface="微軟正黑體"/>
                <a:ea typeface="微軟正黑體"/>
              </a:rPr>
              <a:t>發送 </a:t>
            </a:r>
            <a:r>
              <a:rPr lang="en-US" altLang="zh-TW">
                <a:latin typeface="微軟正黑體"/>
                <a:ea typeface="微軟正黑體"/>
              </a:rPr>
              <a:t>PS_RDY Message</a:t>
            </a:r>
            <a:r>
              <a:rPr lang="zh-TW" altLang="en-US">
                <a:latin typeface="微軟正黑體"/>
                <a:ea typeface="微軟正黑體"/>
              </a:rPr>
              <a:t>。</a:t>
            </a:r>
            <a:endParaRPr lang="en-US" altLang="zh-TW">
              <a:latin typeface="微軟正黑體"/>
              <a:ea typeface="微軟正黑體"/>
            </a:endParaRPr>
          </a:p>
          <a:p>
            <a:pPr lvl="1"/>
            <a:endParaRPr lang="en-US" altLang="zh-TW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01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533467" cy="1320800"/>
          </a:xfrm>
        </p:spPr>
        <p:txBody>
          <a:bodyPr/>
          <a:lstStyle/>
          <a:p>
            <a:r>
              <a:rPr lang="en-US" altLang="zh-TW"/>
              <a:t>Power Delivery Source Operational Contracts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75" y="3022419"/>
            <a:ext cx="5148001" cy="3111681"/>
          </a:xfrm>
          <a:prstGeom prst="rect">
            <a:avLst/>
          </a:prstGeom>
        </p:spPr>
      </p:pic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9025466" cy="1371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000">
                <a:latin typeface="微軟正黑體"/>
                <a:ea typeface="微軟正黑體"/>
              </a:rPr>
              <a:t>Explicit Contract</a:t>
            </a:r>
            <a:r>
              <a:rPr lang="zh-TW" altLang="en-US" sz="2000">
                <a:latin typeface="微軟正黑體"/>
                <a:ea typeface="微軟正黑體"/>
              </a:rPr>
              <a:t>（顯性契約）</a:t>
            </a:r>
            <a:endParaRPr lang="en-US" altLang="zh-TW" sz="2000">
              <a:latin typeface="微軟正黑體"/>
              <a:ea typeface="微軟正黑體"/>
            </a:endParaRPr>
          </a:p>
          <a:p>
            <a:pPr lvl="1"/>
            <a:r>
              <a:rPr lang="en-US" altLang="zh-TW">
                <a:latin typeface="微軟正黑體"/>
                <a:ea typeface="微軟正黑體"/>
              </a:rPr>
              <a:t>PD </a:t>
            </a:r>
            <a:r>
              <a:rPr lang="zh-TW" altLang="en-US">
                <a:latin typeface="微軟正黑體"/>
                <a:ea typeface="微軟正黑體"/>
              </a:rPr>
              <a:t>電源協商之後的狀態，包括 </a:t>
            </a:r>
            <a:r>
              <a:rPr lang="en-US" altLang="zh-TW">
                <a:latin typeface="微軟正黑體"/>
                <a:ea typeface="微軟正黑體"/>
              </a:rPr>
              <a:t>Source </a:t>
            </a:r>
            <a:r>
              <a:rPr lang="zh-TW" altLang="en-US">
                <a:latin typeface="微軟正黑體"/>
                <a:ea typeface="微軟正黑體"/>
              </a:rPr>
              <a:t>發送 </a:t>
            </a:r>
            <a:r>
              <a:rPr lang="en-US" altLang="zh-TW">
                <a:latin typeface="微軟正黑體"/>
                <a:ea typeface="微軟正黑體"/>
              </a:rPr>
              <a:t>Source_Capabilities Message</a:t>
            </a:r>
            <a:r>
              <a:rPr lang="zh-TW" altLang="en-US">
                <a:latin typeface="微軟正黑體"/>
                <a:ea typeface="微軟正黑體"/>
              </a:rPr>
              <a:t>，</a:t>
            </a:r>
            <a:r>
              <a:rPr lang="en-US" altLang="zh-TW">
                <a:latin typeface="微軟正黑體"/>
                <a:ea typeface="微軟正黑體"/>
              </a:rPr>
              <a:t>Sink </a:t>
            </a:r>
            <a:r>
              <a:rPr lang="zh-TW" altLang="en-US">
                <a:latin typeface="微軟正黑體"/>
                <a:ea typeface="微軟正黑體"/>
              </a:rPr>
              <a:t>回應 </a:t>
            </a:r>
            <a:r>
              <a:rPr lang="en-US" altLang="zh-TW">
                <a:latin typeface="微軟正黑體"/>
                <a:ea typeface="微軟正黑體"/>
              </a:rPr>
              <a:t>Request Message</a:t>
            </a:r>
            <a:r>
              <a:rPr lang="zh-TW" altLang="en-US">
                <a:latin typeface="微軟正黑體"/>
                <a:ea typeface="微軟正黑體"/>
              </a:rPr>
              <a:t>（請求訊息），</a:t>
            </a:r>
            <a:r>
              <a:rPr lang="en-US" altLang="zh-TW">
                <a:latin typeface="微軟正黑體"/>
                <a:ea typeface="微軟正黑體"/>
              </a:rPr>
              <a:t>Source </a:t>
            </a:r>
            <a:r>
              <a:rPr lang="zh-TW" altLang="en-US">
                <a:latin typeface="微軟正黑體"/>
                <a:ea typeface="微軟正黑體"/>
              </a:rPr>
              <a:t>以 </a:t>
            </a:r>
            <a:r>
              <a:rPr lang="en-US" altLang="zh-TW">
                <a:latin typeface="微軟正黑體"/>
                <a:ea typeface="微軟正黑體"/>
              </a:rPr>
              <a:t>Accept Message</a:t>
            </a:r>
            <a:r>
              <a:rPr lang="zh-TW" altLang="en-US">
                <a:latin typeface="微軟正黑體"/>
                <a:ea typeface="微軟正黑體"/>
              </a:rPr>
              <a:t>確認請求，最後當 </a:t>
            </a:r>
            <a:r>
              <a:rPr lang="en-US" altLang="zh-TW">
                <a:latin typeface="微軟正黑體"/>
                <a:ea typeface="微軟正黑體"/>
              </a:rPr>
              <a:t>Source </a:t>
            </a:r>
            <a:r>
              <a:rPr lang="zh-TW" altLang="en-US">
                <a:latin typeface="微軟正黑體"/>
                <a:ea typeface="微軟正黑體"/>
              </a:rPr>
              <a:t>準備好提供所要求的電源時，</a:t>
            </a:r>
            <a:r>
              <a:rPr lang="en-US" altLang="zh-TW">
                <a:latin typeface="微軟正黑體"/>
                <a:ea typeface="微軟正黑體"/>
              </a:rPr>
              <a:t>Source </a:t>
            </a:r>
            <a:r>
              <a:rPr lang="zh-TW" altLang="en-US">
                <a:latin typeface="微軟正黑體"/>
                <a:ea typeface="微軟正黑體"/>
              </a:rPr>
              <a:t>發送 </a:t>
            </a:r>
            <a:r>
              <a:rPr lang="en-US" altLang="zh-TW">
                <a:latin typeface="微軟正黑體"/>
                <a:ea typeface="微軟正黑體"/>
              </a:rPr>
              <a:t>PS_RDY Message</a:t>
            </a:r>
            <a:r>
              <a:rPr lang="zh-TW" altLang="en-US">
                <a:latin typeface="微軟正黑體"/>
                <a:ea typeface="微軟正黑體"/>
              </a:rPr>
              <a:t>（</a:t>
            </a:r>
            <a:r>
              <a:rPr lang="en-US" altLang="zh-TW">
                <a:latin typeface="微軟正黑體"/>
                <a:ea typeface="微軟正黑體"/>
              </a:rPr>
              <a:t>PS_RDY </a:t>
            </a:r>
            <a:r>
              <a:rPr lang="zh-TW" altLang="en-US">
                <a:latin typeface="微軟正黑體"/>
                <a:ea typeface="微軟正黑體"/>
              </a:rPr>
              <a:t>訊息）。</a:t>
            </a:r>
            <a:endParaRPr lang="en-US" altLang="zh-TW">
              <a:latin typeface="微軟正黑體"/>
              <a:ea typeface="微軟正黑體"/>
            </a:endParaRPr>
          </a:p>
          <a:p>
            <a:pPr lvl="1"/>
            <a:endParaRPr lang="en-US" altLang="zh-TW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13411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9935</TotalTime>
  <Words>4989</Words>
  <Application>Microsoft Office PowerPoint</Application>
  <PresentationFormat>寬螢幕</PresentationFormat>
  <Paragraphs>345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7" baseType="lpstr">
      <vt:lpstr>微軟正黑體</vt:lpstr>
      <vt:lpstr>Arial</vt:lpstr>
      <vt:lpstr>Trebuchet MS</vt:lpstr>
      <vt:lpstr>Wingdings</vt:lpstr>
      <vt:lpstr>Wingdings 3</vt:lpstr>
      <vt:lpstr>多面向</vt:lpstr>
      <vt:lpstr>USB PD協議</vt:lpstr>
      <vt:lpstr>上次遇到問題解答</vt:lpstr>
      <vt:lpstr>USB Type-c插座接口</vt:lpstr>
      <vt:lpstr>USB Type-c插頭接口</vt:lpstr>
      <vt:lpstr>上次遇到問題解答</vt:lpstr>
      <vt:lpstr>上次遇到問題解答</vt:lpstr>
      <vt:lpstr>CH2</vt:lpstr>
      <vt:lpstr>Power Delivery Source Operational Contracts</vt:lpstr>
      <vt:lpstr>Power Delivery Source Operational Contracts</vt:lpstr>
      <vt:lpstr>支援 USB Power Delivery 的裝置</vt:lpstr>
      <vt:lpstr>SOP</vt:lpstr>
      <vt:lpstr>SOP</vt:lpstr>
      <vt:lpstr>Source</vt:lpstr>
      <vt:lpstr>Source-Attach</vt:lpstr>
      <vt:lpstr>Source-PD Connection 之前  </vt:lpstr>
      <vt:lpstr>Source-建立 PD 連線</vt:lpstr>
      <vt:lpstr>Source-在Attach 、硬重設或隱式契約後建立初始顯式契約</vt:lpstr>
      <vt:lpstr>Source-當處於顯性契約 (PE_SRC_Ready 狀態) 時：</vt:lpstr>
      <vt:lpstr>Source-當處於顯性契約 (PE_SRC_Ready 狀態) 時：</vt:lpstr>
      <vt:lpstr>Source-分離或通訊失敗</vt:lpstr>
      <vt:lpstr>Sink</vt:lpstr>
      <vt:lpstr>Sink-Attach</vt:lpstr>
      <vt:lpstr>Sink-建立 PD 連線</vt:lpstr>
      <vt:lpstr>Sink-在Attach 、硬重設或隱式契約後建立初始顯式契約</vt:lpstr>
      <vt:lpstr>Sink-當處於顯性契約 (PE_SRC_Ready 狀態) 時：</vt:lpstr>
      <vt:lpstr>Sink-分離或通訊失敗</vt:lpstr>
      <vt:lpstr>Sink-錯誤處理</vt:lpstr>
      <vt:lpstr>Cable</vt:lpstr>
      <vt:lpstr>通訊層</vt:lpstr>
      <vt:lpstr>Policy-Device Policy Manager</vt:lpstr>
      <vt:lpstr>Policy-Policy Engine</vt:lpstr>
      <vt:lpstr>Message Formation and Transmission-Protocol Layer</vt:lpstr>
      <vt:lpstr>Message Formation and Transmission-PHY Layer</vt:lpstr>
      <vt:lpstr>Collision Avoidance</vt:lpstr>
      <vt:lpstr>Collision Avoidance</vt:lpstr>
      <vt:lpstr>電源管理</vt:lpstr>
      <vt:lpstr>EPR</vt:lpstr>
      <vt:lpstr>Fixed Voltage Charging Models</vt:lpstr>
      <vt:lpstr>Programmable Power Supply</vt:lpstr>
      <vt:lpstr>Adjustable Voltage Supply(AVS)</vt:lpstr>
      <vt:lpstr>CH5</vt:lpstr>
      <vt:lpstr>Physical Layer</vt:lpstr>
      <vt:lpstr>Physical Layer-Symbol Encoding</vt:lpstr>
      <vt:lpstr>Physical Layer-Packet Format</vt:lpstr>
      <vt:lpstr>Physical Layer-Packet Format</vt:lpstr>
      <vt:lpstr>sop</vt:lpstr>
      <vt:lpstr>Physical Layer-CRC</vt:lpstr>
      <vt:lpstr>Hard reset</vt:lpstr>
      <vt:lpstr>Soft Reset </vt:lpstr>
      <vt:lpstr>Cable reset</vt:lpstr>
      <vt:lpstr>Data reset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 PD協議</dc:title>
  <dc:creator>Victor Chan 詹恆瑋</dc:creator>
  <cp:lastModifiedBy>Victor Chan 詹恆瑋</cp:lastModifiedBy>
  <cp:revision>75</cp:revision>
  <dcterms:created xsi:type="dcterms:W3CDTF">2024-09-24T08:39:40Z</dcterms:created>
  <dcterms:modified xsi:type="dcterms:W3CDTF">2024-10-01T08:53:21Z</dcterms:modified>
</cp:coreProperties>
</file>