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60" r:id="rId6"/>
    <p:sldId id="261" r:id="rId7"/>
    <p:sldId id="269" r:id="rId8"/>
    <p:sldId id="271" r:id="rId9"/>
    <p:sldId id="262" r:id="rId10"/>
    <p:sldId id="268" r:id="rId11"/>
    <p:sldId id="267" r:id="rId12"/>
    <p:sldId id="263" r:id="rId13"/>
    <p:sldId id="264" r:id="rId14"/>
    <p:sldId id="265" r:id="rId15"/>
    <p:sldId id="266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0" d="100"/>
          <a:sy n="100" d="100"/>
        </p:scale>
        <p:origin x="-2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600BA-AED9-A64F-83EF-0D45A3C7A6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9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C2BD90-ECCA-4449-A705-D4DFE4A686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0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A72EB-1E93-CF48-922D-893AF2B14C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4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DB57F-CA94-7144-933C-98DD20A0CE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C01C3-29D2-2D4B-8A2B-7AE4710506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6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3D23E9-761B-7E49-8B56-7064447332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AF290-5358-FA44-8AA4-EBB56713D9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6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A3004-D623-0F48-A804-96379F9BBC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6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E626C9-DB32-444D-B50F-C8B18196B5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8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A7C0B-5469-0F49-802D-E0329B555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B979E-2B81-E648-B49C-B55143D7C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0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31D0925-6B9A-4B4C-8342-861F8769DE4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sz="4000" dirty="0" smtClean="0"/>
              <a:t>18.S096 January 2017:</a:t>
            </a:r>
            <a:br>
              <a:rPr lang="en-US" sz="4000" dirty="0" smtClean="0"/>
            </a:br>
            <a:r>
              <a:rPr lang="en-US" sz="4000" dirty="0" smtClean="0"/>
              <a:t>Memory and Matrices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362200"/>
            <a:ext cx="7467600" cy="1752600"/>
          </a:xfrm>
        </p:spPr>
        <p:txBody>
          <a:bodyPr/>
          <a:lstStyle/>
          <a:p>
            <a:r>
              <a:rPr lang="en-US" dirty="0"/>
              <a:t>Steven G. </a:t>
            </a:r>
            <a:r>
              <a:rPr lang="en-US" dirty="0" smtClean="0"/>
              <a:t>Johnson, MIT Applied Math</a:t>
            </a:r>
            <a:endParaRPr lang="en-US" dirty="0"/>
          </a:p>
          <a:p>
            <a:endParaRPr lang="en-US" dirty="0"/>
          </a:p>
          <a:p>
            <a:r>
              <a:rPr lang="en-US" sz="2800" dirty="0" smtClean="0"/>
              <a:t>performance experiments (circa 2008):</a:t>
            </a:r>
          </a:p>
          <a:p>
            <a:r>
              <a:rPr lang="en-US" sz="2800" dirty="0" smtClean="0"/>
              <a:t>Hardware</a:t>
            </a:r>
            <a:r>
              <a:rPr lang="en-US" sz="2800" dirty="0"/>
              <a:t>: 2.66GHz Intel Core 2 Duo</a:t>
            </a:r>
          </a:p>
          <a:p>
            <a:r>
              <a:rPr lang="en-US" sz="2800" dirty="0"/>
              <a:t>64-bit mode, double precision, </a:t>
            </a:r>
            <a:r>
              <a:rPr lang="en-US" sz="2800" dirty="0" err="1"/>
              <a:t>gcc</a:t>
            </a:r>
            <a:r>
              <a:rPr lang="en-US" sz="2800" dirty="0"/>
              <a:t> 4.1.2</a:t>
            </a:r>
          </a:p>
          <a:p>
            <a:endParaRPr lang="en-US" sz="2800" dirty="0"/>
          </a:p>
          <a:p>
            <a:r>
              <a:rPr lang="en-US" sz="2800" dirty="0"/>
              <a:t>optimized BLAS </a:t>
            </a:r>
            <a:r>
              <a:rPr lang="en-US" sz="2800" dirty="0" err="1"/>
              <a:t>dgemm</a:t>
            </a:r>
            <a:r>
              <a:rPr lang="en-US" sz="2800" dirty="0"/>
              <a:t>: ATLAS 3.6.0</a:t>
            </a:r>
            <a:endParaRPr lang="en-US" dirty="0"/>
          </a:p>
          <a:p>
            <a:r>
              <a:rPr lang="en-US" sz="1700" dirty="0">
                <a:solidFill>
                  <a:srgbClr val="000000"/>
                </a:solidFill>
                <a:latin typeface="Lucida Grande" charset="0"/>
              </a:rPr>
              <a:t>http://math-</a:t>
            </a:r>
            <a:r>
              <a:rPr lang="en-US" sz="1700" dirty="0" err="1">
                <a:solidFill>
                  <a:srgbClr val="000000"/>
                </a:solidFill>
                <a:latin typeface="Lucida Grande" charset="0"/>
              </a:rPr>
              <a:t>atlas.sourceforge.net</a:t>
            </a:r>
            <a:r>
              <a:rPr lang="en-US" sz="1700" dirty="0">
                <a:solidFill>
                  <a:srgbClr val="000000"/>
                </a:solidFill>
                <a:latin typeface="Lucida Grande" charset="0"/>
              </a:rPr>
              <a:t>/</a:t>
            </a:r>
            <a:endParaRPr lang="en-US" sz="1300" dirty="0">
              <a:solidFill>
                <a:srgbClr val="000000"/>
              </a:solidFill>
              <a:latin typeface="Lucida Grande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Challenges with 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153400" cy="4114800"/>
          </a:xfrm>
        </p:spPr>
        <p:txBody>
          <a:bodyPr/>
          <a:lstStyle/>
          <a:p>
            <a:r>
              <a:rPr lang="en-US" dirty="0" smtClean="0"/>
              <a:t>Programmer/code </a:t>
            </a:r>
            <a:r>
              <a:rPr lang="en-US" dirty="0" smtClean="0">
                <a:solidFill>
                  <a:srgbClr val="FF0000"/>
                </a:solidFill>
              </a:rPr>
              <a:t>needs to know the size </a:t>
            </a:r>
            <a:r>
              <a:rPr lang="en-US" i="1" dirty="0" smtClean="0">
                <a:solidFill>
                  <a:srgbClr val="FF0000"/>
                </a:solidFill>
              </a:rPr>
              <a:t>Z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cache — different code for every CPU?</a:t>
            </a:r>
          </a:p>
          <a:p>
            <a:r>
              <a:rPr lang="en-US" dirty="0" smtClean="0"/>
              <a:t>Multiple levels of cache = </a:t>
            </a:r>
            <a:r>
              <a:rPr lang="en-US" dirty="0" smtClean="0">
                <a:solidFill>
                  <a:srgbClr val="FF0000"/>
                </a:solidFill>
              </a:rPr>
              <a:t>nested blocking</a:t>
            </a:r>
          </a:p>
          <a:p>
            <a:r>
              <a:rPr lang="en-US" dirty="0" smtClean="0"/>
              <a:t>Many complications to get near-optimal “</a:t>
            </a:r>
            <a:r>
              <a:rPr lang="en-US" dirty="0" smtClean="0">
                <a:solidFill>
                  <a:srgbClr val="FF0000"/>
                </a:solidFill>
              </a:rPr>
              <a:t>constant factor</a:t>
            </a:r>
            <a:r>
              <a:rPr lang="en-US" dirty="0" smtClean="0"/>
              <a:t>” in </a:t>
            </a:r>
            <a:r>
              <a:rPr lang="en-US" dirty="0" err="1" smtClean="0"/>
              <a:t>Θ</a:t>
            </a:r>
            <a:endParaRPr lang="en-US" dirty="0" smtClean="0"/>
          </a:p>
          <a:p>
            <a:pPr lvl="1"/>
            <a:r>
              <a:rPr lang="en-US" dirty="0" smtClean="0"/>
              <a:t>optimal block size is non-square to balance load/store cost.</a:t>
            </a:r>
          </a:p>
          <a:p>
            <a:pPr lvl="1"/>
            <a:r>
              <a:rPr lang="en-US" dirty="0" smtClean="0"/>
              <a:t>lowest level (cache=registers) requires unrolling, SIMD optimizations, lots of tricks…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4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(optimal) </a:t>
            </a:r>
            <a:r>
              <a:rPr lang="en-US" dirty="0">
                <a:solidFill>
                  <a:srgbClr val="FF0000"/>
                </a:solidFill>
              </a:rPr>
              <a:t>Cache-Oblivious </a:t>
            </a:r>
            <a:r>
              <a:rPr lang="en-US" dirty="0"/>
              <a:t>Matrix Multiply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352800" y="2025650"/>
            <a:ext cx="44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=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149248" y="3124200"/>
            <a:ext cx="69260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i="1" dirty="0"/>
              <a:t>C</a:t>
            </a:r>
          </a:p>
          <a:p>
            <a:pPr algn="ctr"/>
            <a:r>
              <a:rPr lang="en-US" i="1" dirty="0" err="1"/>
              <a:t>n</a:t>
            </a:r>
            <a:r>
              <a:rPr lang="en-US" dirty="0" err="1" smtClean="0"/>
              <a:t>×</a:t>
            </a:r>
            <a:r>
              <a:rPr lang="en-US" i="1" dirty="0" err="1"/>
              <a:t>n</a:t>
            </a:r>
            <a:endParaRPr lang="en-US" sz="3600" dirty="0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4292989" y="3108325"/>
            <a:ext cx="74852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i="1" dirty="0"/>
              <a:t>A</a:t>
            </a:r>
          </a:p>
          <a:p>
            <a:pPr algn="ctr"/>
            <a:r>
              <a:rPr lang="en-US" i="1" dirty="0" err="1"/>
              <a:t>n</a:t>
            </a:r>
            <a:r>
              <a:rPr lang="en-US" dirty="0" err="1" smtClean="0"/>
              <a:t>×</a:t>
            </a:r>
            <a:r>
              <a:rPr lang="en-US" i="1" dirty="0" err="1" smtClean="0"/>
              <a:t>n</a:t>
            </a:r>
            <a:endParaRPr lang="en-US" i="1" dirty="0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6003521" y="3124200"/>
            <a:ext cx="74852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i="1" dirty="0"/>
              <a:t>B</a:t>
            </a:r>
          </a:p>
          <a:p>
            <a:pPr algn="ctr"/>
            <a:r>
              <a:rPr lang="en-US" i="1" dirty="0" err="1" smtClean="0"/>
              <a:t>n</a:t>
            </a:r>
            <a:r>
              <a:rPr lang="en-US" dirty="0" err="1" smtClean="0"/>
              <a:t>×</a:t>
            </a:r>
            <a:r>
              <a:rPr lang="en-US" i="1" dirty="0" err="1"/>
              <a:t>n</a:t>
            </a:r>
            <a:endParaRPr lang="en-US" i="1" dirty="0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438400" y="17526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828800" y="17526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1981200" y="1752600"/>
            <a:ext cx="1524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1828800" y="1905000"/>
            <a:ext cx="1524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auto">
          <a:xfrm>
            <a:off x="1828800" y="205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2133600" y="1752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2133600" y="205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24384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18288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4038600" y="17526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4191000" y="17526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4038600" y="1905000"/>
            <a:ext cx="1524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4191000" y="1905000"/>
            <a:ext cx="1524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4038600" y="205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4343400" y="205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46482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40386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4648200" y="205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4953000" y="205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4648200" y="1752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4953000" y="1752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4343400" y="1752600"/>
            <a:ext cx="1524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5" name="Rectangle 53"/>
          <p:cNvSpPr>
            <a:spLocks noChangeArrowheads="1"/>
          </p:cNvSpPr>
          <p:nvPr/>
        </p:nvSpPr>
        <p:spPr bwMode="auto">
          <a:xfrm>
            <a:off x="4495800" y="1752600"/>
            <a:ext cx="1524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auto">
          <a:xfrm>
            <a:off x="4343400" y="1905000"/>
            <a:ext cx="1524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7" name="Rectangle 55"/>
          <p:cNvSpPr>
            <a:spLocks noChangeArrowheads="1"/>
          </p:cNvSpPr>
          <p:nvPr/>
        </p:nvSpPr>
        <p:spPr bwMode="auto">
          <a:xfrm>
            <a:off x="4495800" y="1905000"/>
            <a:ext cx="1524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45" name="Group 73"/>
          <p:cNvGrpSpPr>
            <a:grpSpLocks/>
          </p:cNvGrpSpPr>
          <p:nvPr/>
        </p:nvGrpSpPr>
        <p:grpSpPr bwMode="auto">
          <a:xfrm rot="16200000" flipH="1">
            <a:off x="5638800" y="1752600"/>
            <a:ext cx="1219200" cy="1219200"/>
            <a:chOff x="3024" y="1008"/>
            <a:chExt cx="768" cy="768"/>
          </a:xfrm>
        </p:grpSpPr>
        <p:sp>
          <p:nvSpPr>
            <p:cNvPr id="3129" name="Rectangle 57"/>
            <p:cNvSpPr>
              <a:spLocks noChangeArrowheads="1"/>
            </p:cNvSpPr>
            <p:nvPr/>
          </p:nvSpPr>
          <p:spPr bwMode="auto">
            <a:xfrm>
              <a:off x="3024" y="100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Rectangle 58"/>
            <p:cNvSpPr>
              <a:spLocks noChangeArrowheads="1"/>
            </p:cNvSpPr>
            <p:nvPr/>
          </p:nvSpPr>
          <p:spPr bwMode="auto">
            <a:xfrm>
              <a:off x="3120" y="100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Rectangle 59"/>
            <p:cNvSpPr>
              <a:spLocks noChangeArrowheads="1"/>
            </p:cNvSpPr>
            <p:nvPr/>
          </p:nvSpPr>
          <p:spPr bwMode="auto">
            <a:xfrm>
              <a:off x="3024" y="1104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2" name="Rectangle 60"/>
            <p:cNvSpPr>
              <a:spLocks noChangeArrowheads="1"/>
            </p:cNvSpPr>
            <p:nvPr/>
          </p:nvSpPr>
          <p:spPr bwMode="auto">
            <a:xfrm>
              <a:off x="3120" y="1104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Rectangle 61"/>
            <p:cNvSpPr>
              <a:spLocks noChangeArrowheads="1"/>
            </p:cNvSpPr>
            <p:nvPr/>
          </p:nvSpPr>
          <p:spPr bwMode="auto">
            <a:xfrm>
              <a:off x="3024" y="12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3216" y="12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Rectangle 63"/>
            <p:cNvSpPr>
              <a:spLocks noChangeArrowheads="1"/>
            </p:cNvSpPr>
            <p:nvPr/>
          </p:nvSpPr>
          <p:spPr bwMode="auto">
            <a:xfrm>
              <a:off x="3408" y="139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Rectangle 64"/>
            <p:cNvSpPr>
              <a:spLocks noChangeArrowheads="1"/>
            </p:cNvSpPr>
            <p:nvPr/>
          </p:nvSpPr>
          <p:spPr bwMode="auto">
            <a:xfrm>
              <a:off x="3024" y="139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Rectangle 65"/>
            <p:cNvSpPr>
              <a:spLocks noChangeArrowheads="1"/>
            </p:cNvSpPr>
            <p:nvPr/>
          </p:nvSpPr>
          <p:spPr bwMode="auto">
            <a:xfrm>
              <a:off x="3408" y="12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Rectangle 66"/>
            <p:cNvSpPr>
              <a:spLocks noChangeArrowheads="1"/>
            </p:cNvSpPr>
            <p:nvPr/>
          </p:nvSpPr>
          <p:spPr bwMode="auto">
            <a:xfrm>
              <a:off x="3600" y="12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Rectangle 67"/>
            <p:cNvSpPr>
              <a:spLocks noChangeArrowheads="1"/>
            </p:cNvSpPr>
            <p:nvPr/>
          </p:nvSpPr>
          <p:spPr bwMode="auto">
            <a:xfrm>
              <a:off x="3408" y="10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0" name="Rectangle 68"/>
            <p:cNvSpPr>
              <a:spLocks noChangeArrowheads="1"/>
            </p:cNvSpPr>
            <p:nvPr/>
          </p:nvSpPr>
          <p:spPr bwMode="auto">
            <a:xfrm>
              <a:off x="3600" y="10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Rectangle 69"/>
            <p:cNvSpPr>
              <a:spLocks noChangeArrowheads="1"/>
            </p:cNvSpPr>
            <p:nvPr/>
          </p:nvSpPr>
          <p:spPr bwMode="auto">
            <a:xfrm>
              <a:off x="3216" y="1008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2" name="Rectangle 70"/>
            <p:cNvSpPr>
              <a:spLocks noChangeArrowheads="1"/>
            </p:cNvSpPr>
            <p:nvPr/>
          </p:nvSpPr>
          <p:spPr bwMode="auto">
            <a:xfrm>
              <a:off x="3312" y="1008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Rectangle 71"/>
            <p:cNvSpPr>
              <a:spLocks noChangeArrowheads="1"/>
            </p:cNvSpPr>
            <p:nvPr/>
          </p:nvSpPr>
          <p:spPr bwMode="auto">
            <a:xfrm>
              <a:off x="3216" y="1104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Rectangle 72"/>
            <p:cNvSpPr>
              <a:spLocks noChangeArrowheads="1"/>
            </p:cNvSpPr>
            <p:nvPr/>
          </p:nvSpPr>
          <p:spPr bwMode="auto">
            <a:xfrm>
              <a:off x="3312" y="1104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47" name="Text Box 75"/>
          <p:cNvSpPr txBox="1">
            <a:spLocks noChangeArrowheads="1"/>
          </p:cNvSpPr>
          <p:nvPr/>
        </p:nvSpPr>
        <p:spPr bwMode="auto">
          <a:xfrm>
            <a:off x="1905000" y="4419600"/>
            <a:ext cx="54340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divide and conquer:</a:t>
            </a:r>
          </a:p>
          <a:p>
            <a:r>
              <a:rPr lang="en-US"/>
              <a:t>	divide </a:t>
            </a:r>
            <a:r>
              <a:rPr lang="en-US" i="1"/>
              <a:t>C </a:t>
            </a:r>
            <a:r>
              <a:rPr lang="en-US"/>
              <a:t>into 4 blocks</a:t>
            </a:r>
          </a:p>
          <a:p>
            <a:r>
              <a:rPr lang="en-US"/>
              <a:t>	compute block multiply recursively</a:t>
            </a:r>
          </a:p>
        </p:txBody>
      </p:sp>
      <p:sp>
        <p:nvSpPr>
          <p:cNvPr id="3148" name="Text Box 76"/>
          <p:cNvSpPr txBox="1">
            <a:spLocks noChangeArrowheads="1"/>
          </p:cNvSpPr>
          <p:nvPr/>
        </p:nvSpPr>
        <p:spPr bwMode="auto">
          <a:xfrm>
            <a:off x="1447800" y="5791200"/>
            <a:ext cx="65528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achieves </a:t>
            </a:r>
            <a:r>
              <a:rPr lang="en-US" dirty="0">
                <a:solidFill>
                  <a:srgbClr val="FF0000"/>
                </a:solidFill>
              </a:rPr>
              <a:t>optimal </a:t>
            </a:r>
            <a:r>
              <a:rPr lang="el-GR" dirty="0" smtClean="0">
                <a:solidFill>
                  <a:srgbClr val="FF0000"/>
                </a:solidFill>
                <a:sym typeface="Symbol" charset="0"/>
              </a:rPr>
              <a:t>Θ</a:t>
            </a:r>
            <a:r>
              <a:rPr lang="en-US" dirty="0" smtClean="0">
                <a:solidFill>
                  <a:srgbClr val="FF0000"/>
                </a:solidFill>
                <a:sym typeface="Symbol" charset="0"/>
              </a:rPr>
              <a:t>(</a:t>
            </a:r>
            <a:r>
              <a:rPr lang="en-US" i="1" dirty="0">
                <a:solidFill>
                  <a:srgbClr val="FF0000"/>
                </a:solidFill>
                <a:sym typeface="Symbol" charset="0"/>
              </a:rPr>
              <a:t>n</a:t>
            </a:r>
            <a:r>
              <a:rPr lang="en-US" baseline="30000" dirty="0">
                <a:solidFill>
                  <a:srgbClr val="FF0000"/>
                </a:solidFill>
                <a:sym typeface="Symbol" charset="0"/>
              </a:rPr>
              <a:t>3</a:t>
            </a:r>
            <a:r>
              <a:rPr lang="en-US" dirty="0" smtClean="0">
                <a:solidFill>
                  <a:srgbClr val="FF0000"/>
                </a:solidFill>
                <a:sym typeface="Symbol" charset="0"/>
              </a:rPr>
              <a:t>/√</a:t>
            </a:r>
            <a:r>
              <a:rPr lang="en-US" i="1" dirty="0" smtClean="0">
                <a:solidFill>
                  <a:srgbClr val="FF0000"/>
                </a:solidFill>
                <a:sym typeface="Symbol" charset="0"/>
              </a:rPr>
              <a:t>Z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)</a:t>
            </a:r>
            <a:r>
              <a:rPr lang="en-US" dirty="0">
                <a:sym typeface="Symbol" charset="0"/>
              </a:rPr>
              <a:t> cache </a:t>
            </a:r>
            <a:r>
              <a:rPr lang="en-US" dirty="0" smtClean="0">
                <a:sym typeface="Symbol" charset="0"/>
              </a:rPr>
              <a:t>complexity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  <a:sym typeface="Symbol" charset="0"/>
              </a:rPr>
              <a:t>without knowing the </a:t>
            </a:r>
            <a:r>
              <a:rPr lang="en-US" i="1" dirty="0" smtClean="0">
                <a:solidFill>
                  <a:srgbClr val="0000FF"/>
                </a:solidFill>
                <a:sym typeface="Symbol" charset="0"/>
              </a:rPr>
              <a:t>Z</a:t>
            </a:r>
            <a:r>
              <a:rPr lang="en-US" dirty="0" smtClean="0">
                <a:sym typeface="Symbol" charset="0"/>
              </a:rPr>
              <a:t>, works for </a:t>
            </a:r>
            <a:r>
              <a:rPr lang="en-US" dirty="0" smtClean="0">
                <a:solidFill>
                  <a:srgbClr val="0000FF"/>
                </a:solidFill>
                <a:sym typeface="Symbol" charset="0"/>
              </a:rPr>
              <a:t>nested caches </a:t>
            </a:r>
            <a:r>
              <a:rPr lang="en-US" dirty="0" smtClean="0">
                <a:sym typeface="Symbol" charset="0"/>
              </a:rPr>
              <a:t>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7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/>
              <a:t>A little C implementation </a:t>
            </a:r>
            <a:r>
              <a:rPr lang="en-US" sz="2800"/>
              <a:t>(~25 lines)</a:t>
            </a:r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0325" y="1066800"/>
            <a:ext cx="7635875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accent2"/>
                </a:solidFill>
                <a:latin typeface="Courier" charset="0"/>
              </a:rPr>
              <a:t>/* </a:t>
            </a:r>
            <a:r>
              <a:rPr lang="en-US" sz="900">
                <a:solidFill>
                  <a:srgbClr val="FF0000"/>
                </a:solidFill>
                <a:latin typeface="Courier" charset="0"/>
              </a:rPr>
              <a:t>C = C + AB</a:t>
            </a:r>
            <a:r>
              <a:rPr lang="en-US" sz="900">
                <a:solidFill>
                  <a:schemeClr val="accent2"/>
                </a:solidFill>
                <a:latin typeface="Courier" charset="0"/>
              </a:rPr>
              <a:t>, where A is m x n, B is n x p, and C is m x p, in</a:t>
            </a:r>
          </a:p>
          <a:p>
            <a:r>
              <a:rPr lang="en-US" sz="900">
                <a:solidFill>
                  <a:schemeClr val="accent2"/>
                </a:solidFill>
                <a:latin typeface="Courier" charset="0"/>
              </a:rPr>
              <a:t>   row-major order.  Actually, the physical size of A, B, and C</a:t>
            </a:r>
          </a:p>
          <a:p>
            <a:r>
              <a:rPr lang="en-US" sz="900">
                <a:solidFill>
                  <a:schemeClr val="accent2"/>
                </a:solidFill>
                <a:latin typeface="Courier" charset="0"/>
              </a:rPr>
              <a:t>   are m x fdA, n x fdB, and m x fdC, but only the first n/p/p</a:t>
            </a:r>
          </a:p>
          <a:p>
            <a:r>
              <a:rPr lang="en-US" sz="900">
                <a:solidFill>
                  <a:schemeClr val="accent2"/>
                </a:solidFill>
                <a:latin typeface="Courier" charset="0"/>
              </a:rPr>
              <a:t>   columns are used, respectively. */</a:t>
            </a:r>
            <a:endParaRPr lang="en-US" sz="900">
              <a:latin typeface="Courier" charset="0"/>
            </a:endParaRPr>
          </a:p>
          <a:p>
            <a:r>
              <a:rPr lang="en-US" sz="900">
                <a:latin typeface="Courier" charset="0"/>
              </a:rPr>
              <a:t>void add_matmul_rec(const double *A, const double *B, double *C, </a:t>
            </a:r>
          </a:p>
          <a:p>
            <a:r>
              <a:rPr lang="en-US" sz="900">
                <a:latin typeface="Courier" charset="0"/>
              </a:rPr>
              <a:t>		int m, int n, int p, int fdA, int fdB, int fdC)</a:t>
            </a:r>
          </a:p>
          <a:p>
            <a:r>
              <a:rPr lang="en-US" sz="900">
                <a:latin typeface="Courier" charset="0"/>
              </a:rPr>
              <a:t>{</a:t>
            </a:r>
          </a:p>
          <a:p>
            <a:r>
              <a:rPr lang="en-US" sz="900">
                <a:latin typeface="Courier" charset="0"/>
              </a:rPr>
              <a:t>     if (m+n+p &lt;= 48) { /* &lt;= 16x16 matrices "on average" */</a:t>
            </a:r>
          </a:p>
          <a:p>
            <a:r>
              <a:rPr lang="en-US" sz="900">
                <a:latin typeface="Courier" charset="0"/>
              </a:rPr>
              <a:t>	  int i, j, k;</a:t>
            </a:r>
          </a:p>
          <a:p>
            <a:r>
              <a:rPr lang="en-US" sz="900">
                <a:latin typeface="Courier" charset="0"/>
              </a:rPr>
              <a:t>	  for (i = 0; i &lt; m; ++i)</a:t>
            </a:r>
          </a:p>
          <a:p>
            <a:r>
              <a:rPr lang="en-US" sz="900">
                <a:latin typeface="Courier" charset="0"/>
              </a:rPr>
              <a:t>	       for (k = 0; k &lt; p; ++k) {</a:t>
            </a:r>
          </a:p>
          <a:p>
            <a:r>
              <a:rPr lang="en-US" sz="900">
                <a:latin typeface="Courier" charset="0"/>
              </a:rPr>
              <a:t>		    double sum = 0;</a:t>
            </a:r>
          </a:p>
          <a:p>
            <a:r>
              <a:rPr lang="en-US" sz="900">
                <a:latin typeface="Courier" charset="0"/>
              </a:rPr>
              <a:t>		    for (j = 0; j &lt; n; ++j)</a:t>
            </a:r>
          </a:p>
          <a:p>
            <a:r>
              <a:rPr lang="en-US" sz="900">
                <a:latin typeface="Courier" charset="0"/>
              </a:rPr>
              <a:t>			 sum += A[i*fdA +j] * B[j*fdB + k];</a:t>
            </a:r>
          </a:p>
          <a:p>
            <a:r>
              <a:rPr lang="en-US" sz="900">
                <a:latin typeface="Courier" charset="0"/>
              </a:rPr>
              <a:t>		    C[i*fdC + k] += sum;</a:t>
            </a:r>
          </a:p>
          <a:p>
            <a:r>
              <a:rPr lang="en-US" sz="900">
                <a:latin typeface="Courier" charset="0"/>
              </a:rPr>
              <a:t>	       }</a:t>
            </a:r>
          </a:p>
          <a:p>
            <a:r>
              <a:rPr lang="en-US" sz="900">
                <a:latin typeface="Courier" charset="0"/>
              </a:rPr>
              <a:t>     }</a:t>
            </a:r>
          </a:p>
          <a:p>
            <a:r>
              <a:rPr lang="en-US" sz="900">
                <a:latin typeface="Courier" charset="0"/>
              </a:rPr>
              <a:t>     else { /* divide and conquer */</a:t>
            </a:r>
          </a:p>
          <a:p>
            <a:r>
              <a:rPr lang="en-US" sz="900">
                <a:latin typeface="Courier" charset="0"/>
              </a:rPr>
              <a:t>	  int m2 = m/2, n2 = n/2, p2 = p/2;</a:t>
            </a:r>
          </a:p>
          <a:p>
            <a:endParaRPr lang="en-US" sz="900">
              <a:latin typeface="Courier" charset="0"/>
            </a:endParaRPr>
          </a:p>
          <a:p>
            <a:r>
              <a:rPr lang="en-US" sz="900">
                <a:latin typeface="Courier" charset="0"/>
              </a:rPr>
              <a:t>	  add_matmul_rec(A, B, C, m2, n2, p2, fdA, fdB, fdC);</a:t>
            </a:r>
          </a:p>
          <a:p>
            <a:r>
              <a:rPr lang="en-US" sz="900">
                <a:latin typeface="Courier" charset="0"/>
              </a:rPr>
              <a:t>	  add_matmul_rec(A+n2, B+n2*fdB, C, m2, n-n2, p2, fdA, fdB, fdC);</a:t>
            </a:r>
          </a:p>
          <a:p>
            <a:endParaRPr lang="en-US" sz="900">
              <a:latin typeface="Courier" charset="0"/>
            </a:endParaRPr>
          </a:p>
          <a:p>
            <a:r>
              <a:rPr lang="en-US" sz="900">
                <a:latin typeface="Courier" charset="0"/>
              </a:rPr>
              <a:t>	  add_matmul_rec(A, B+p2, C+p2, m2, n2, p-p2, fdA, fdB, fdC);</a:t>
            </a:r>
          </a:p>
          <a:p>
            <a:r>
              <a:rPr lang="en-US" sz="900">
                <a:latin typeface="Courier" charset="0"/>
              </a:rPr>
              <a:t>	  add_matmul_rec(A+n2, B+p2+n2*fdB, C+p2, m2, n-n2, p-p2, fdA, fdB, fdC);</a:t>
            </a:r>
          </a:p>
          <a:p>
            <a:endParaRPr lang="en-US" sz="900">
              <a:latin typeface="Courier" charset="0"/>
            </a:endParaRPr>
          </a:p>
          <a:p>
            <a:r>
              <a:rPr lang="en-US" sz="900">
                <a:latin typeface="Courier" charset="0"/>
              </a:rPr>
              <a:t>	  add_matmul_rec(A+m2*fdA, B, C+m2*fdC, m-m2, n2, p2, fdA, fdB, fdC);</a:t>
            </a:r>
          </a:p>
          <a:p>
            <a:r>
              <a:rPr lang="en-US" sz="900">
                <a:latin typeface="Courier" charset="0"/>
              </a:rPr>
              <a:t>	  add_matmul_rec(A+m2*fdA+n2, B+n2*fdB, C+m2*fdC, m-m2, n-n2, p2, fdA, fdB, fdC);</a:t>
            </a:r>
          </a:p>
          <a:p>
            <a:endParaRPr lang="en-US" sz="900">
              <a:latin typeface="Courier" charset="0"/>
            </a:endParaRPr>
          </a:p>
          <a:p>
            <a:r>
              <a:rPr lang="en-US" sz="900">
                <a:latin typeface="Courier" charset="0"/>
              </a:rPr>
              <a:t>	  add_matmul_rec(A+m2*fdA, B+p2, C+m2*fdC+p2, m-m2, n2, p-p2, fdA, fdB, fdC);</a:t>
            </a:r>
          </a:p>
          <a:p>
            <a:r>
              <a:rPr lang="en-US" sz="900">
                <a:latin typeface="Courier" charset="0"/>
              </a:rPr>
              <a:t>	  add_matmul_rec(A+m2*fdA+n2, B+p2+n2*fdB, C+m2*fdC+p2, m-m2, n-n2, p-p2, fdA, fdB, fdC);	  </a:t>
            </a:r>
          </a:p>
          <a:p>
            <a:r>
              <a:rPr lang="en-US" sz="900">
                <a:latin typeface="Courier" charset="0"/>
              </a:rPr>
              <a:t>     }</a:t>
            </a:r>
          </a:p>
          <a:p>
            <a:r>
              <a:rPr lang="en-US" sz="900">
                <a:latin typeface="Courier" charset="0"/>
              </a:rPr>
              <a:t>}</a:t>
            </a:r>
          </a:p>
          <a:p>
            <a:endParaRPr lang="en-US" sz="900">
              <a:latin typeface="Courier" charset="0"/>
            </a:endParaRPr>
          </a:p>
          <a:p>
            <a:r>
              <a:rPr lang="en-US" sz="900">
                <a:latin typeface="Courier" charset="0"/>
              </a:rPr>
              <a:t>void matmul_rec(const double *A, const double *B, double *C,</a:t>
            </a:r>
          </a:p>
          <a:p>
            <a:r>
              <a:rPr lang="en-US" sz="900">
                <a:latin typeface="Courier" charset="0"/>
              </a:rPr>
              <a:t>		int m, int n, int p)</a:t>
            </a:r>
          </a:p>
          <a:p>
            <a:r>
              <a:rPr lang="en-US" sz="900">
                <a:latin typeface="Courier" charset="0"/>
              </a:rPr>
              <a:t>{</a:t>
            </a:r>
          </a:p>
          <a:p>
            <a:r>
              <a:rPr lang="en-US" sz="900">
                <a:latin typeface="Courier" charset="0"/>
              </a:rPr>
              <a:t>     memset(C, 0, sizeof(double) * m*p);</a:t>
            </a:r>
          </a:p>
          <a:p>
            <a:r>
              <a:rPr lang="en-US" sz="900">
                <a:latin typeface="Courier" charset="0"/>
              </a:rPr>
              <a:t>     add_matmul_rec(A, B, C, m, n, p, n, p, p);</a:t>
            </a:r>
          </a:p>
          <a:p>
            <a:r>
              <a:rPr lang="en-US" sz="900">
                <a:latin typeface="Courier" charset="0"/>
              </a:rPr>
              <a:t>}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979800" y="1949450"/>
            <a:ext cx="33452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note: base case is ~</a:t>
            </a:r>
            <a:r>
              <a:rPr lang="en-US" dirty="0" smtClean="0">
                <a:solidFill>
                  <a:srgbClr val="FF0000"/>
                </a:solidFill>
              </a:rPr>
              <a:t>16×16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sz="2000" i="1" dirty="0" err="1"/>
              <a:t>recursing</a:t>
            </a:r>
            <a:r>
              <a:rPr lang="en-US" sz="2000" i="1" dirty="0"/>
              <a:t> down to </a:t>
            </a:r>
            <a:r>
              <a:rPr lang="en-US" sz="2000" i="1" dirty="0" smtClean="0"/>
              <a:t>1</a:t>
            </a:r>
            <a:r>
              <a:rPr lang="en-US" sz="2000" i="1" dirty="0" smtClean="0">
                <a:sym typeface="Symbol" charset="0"/>
              </a:rPr>
              <a:t>×</a:t>
            </a:r>
            <a:r>
              <a:rPr lang="en-US" sz="2000" i="1" dirty="0" smtClean="0"/>
              <a:t>1</a:t>
            </a:r>
            <a:endParaRPr lang="en-US" sz="2000" i="1" dirty="0"/>
          </a:p>
          <a:p>
            <a:pPr algn="ctr"/>
            <a:r>
              <a:rPr lang="en-US" sz="2000" i="1" dirty="0"/>
              <a:t>would kill performance</a:t>
            </a:r>
            <a:endParaRPr lang="en-US" sz="2000" dirty="0"/>
          </a:p>
          <a:p>
            <a:pPr algn="ctr"/>
            <a:r>
              <a:rPr lang="en-US" sz="1600" dirty="0"/>
              <a:t>(1 function call per element,</a:t>
            </a:r>
          </a:p>
          <a:p>
            <a:pPr algn="ctr"/>
            <a:r>
              <a:rPr lang="en-US" sz="1600" dirty="0"/>
              <a:t>no register re-use)</a:t>
            </a:r>
            <a:endParaRPr lang="en-US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591300" y="3657600"/>
            <a:ext cx="25527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dividing </a:t>
            </a:r>
            <a:r>
              <a:rPr lang="en-US" i="1"/>
              <a:t>C</a:t>
            </a:r>
            <a:r>
              <a:rPr lang="en-US"/>
              <a:t> into 4</a:t>
            </a:r>
          </a:p>
          <a:p>
            <a:r>
              <a:rPr lang="en-US" sz="1800"/>
              <a:t>— note that, instead, for</a:t>
            </a:r>
          </a:p>
          <a:p>
            <a:r>
              <a:rPr lang="en-US" sz="1800"/>
              <a:t>very non-square matrices,</a:t>
            </a:r>
          </a:p>
          <a:p>
            <a:r>
              <a:rPr lang="en-US" sz="1800"/>
              <a:t>we might want to divide</a:t>
            </a:r>
          </a:p>
          <a:p>
            <a:r>
              <a:rPr lang="en-US" sz="1800" i="1"/>
              <a:t>C</a:t>
            </a:r>
            <a:r>
              <a:rPr lang="en-US" sz="1800"/>
              <a:t> in 2 along longest axis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No Cache-based Performance Drops!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93763"/>
            <a:ext cx="7632700" cy="596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6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…but absolute performance still sucks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7010400" cy="546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4770438" y="396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181600" y="4070350"/>
            <a:ext cx="25336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this difference</a:t>
            </a:r>
          </a:p>
          <a:p>
            <a:r>
              <a:rPr lang="en-US"/>
              <a:t>is not L1/L2 cache,</a:t>
            </a:r>
          </a:p>
          <a:p>
            <a:r>
              <a:rPr lang="en-US"/>
              <a:t>what is it?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1828800" y="3886200"/>
            <a:ext cx="5867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625600" y="3930650"/>
            <a:ext cx="287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÷ </a:t>
            </a:r>
            <a:r>
              <a:rPr lang="ja-JP" altLang="en-US" sz="1800" dirty="0">
                <a:solidFill>
                  <a:schemeClr val="accent2"/>
                </a:solidFill>
                <a:latin typeface="Arial"/>
              </a:rPr>
              <a:t>“</a:t>
            </a:r>
            <a:r>
              <a:rPr lang="en-US" sz="1800" dirty="0">
                <a:solidFill>
                  <a:schemeClr val="accent2"/>
                </a:solidFill>
              </a:rPr>
              <a:t>unfair</a:t>
            </a:r>
            <a:r>
              <a:rPr lang="ja-JP" altLang="en-US" sz="1800" dirty="0">
                <a:solidFill>
                  <a:schemeClr val="accent2"/>
                </a:solidFill>
                <a:latin typeface="Arial"/>
              </a:rPr>
              <a:t>”</a:t>
            </a:r>
            <a:r>
              <a:rPr lang="en-US" sz="1800" dirty="0">
                <a:solidFill>
                  <a:schemeClr val="accent2"/>
                </a:solidFill>
              </a:rPr>
              <a:t> factor of 2</a:t>
            </a:r>
          </a:p>
          <a:p>
            <a:pPr algn="ctr"/>
            <a:r>
              <a:rPr lang="en-US" sz="1800" dirty="0">
                <a:solidFill>
                  <a:schemeClr val="accent2"/>
                </a:solidFill>
              </a:rPr>
              <a:t>from using SSE2 instructions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710113" y="449580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505200" y="2667000"/>
            <a:ext cx="31670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(of course, there are lots</a:t>
            </a:r>
          </a:p>
          <a:p>
            <a:r>
              <a:rPr lang="en-US" sz="1600"/>
              <a:t>of little optimizations,</a:t>
            </a:r>
          </a:p>
          <a:p>
            <a:r>
              <a:rPr lang="en-US" sz="1600"/>
              <a:t>but there must be something big…?)</a:t>
            </a:r>
          </a:p>
        </p:txBody>
      </p:sp>
    </p:spTree>
    <p:extLst>
      <p:ext uri="{BB962C8B-B14F-4D97-AF65-F5344CB8AC3E}">
        <p14:creationId xmlns:p14="http://schemas.microsoft.com/office/powerpoint/2010/main" val="83141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/>
              <a:t>Registers </a:t>
            </a:r>
            <a:r>
              <a:rPr lang="en-US" dirty="0" smtClean="0"/>
              <a:t>== </a:t>
            </a:r>
            <a:r>
              <a:rPr lang="en-US" dirty="0"/>
              <a:t>Cache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240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registers (~100) form a very small, almost ideal cache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Three nested loops is not the right way to use this </a:t>
            </a:r>
            <a:r>
              <a:rPr lang="en-US" sz="2400" dirty="0" smtClean="0">
                <a:latin typeface="Arial"/>
              </a:rPr>
              <a:t>“</a:t>
            </a:r>
            <a:r>
              <a:rPr lang="en-US" sz="2400" dirty="0" smtClean="0"/>
              <a:t>cache</a:t>
            </a:r>
            <a:r>
              <a:rPr lang="en-US" sz="2400" dirty="0" smtClean="0">
                <a:latin typeface="Arial"/>
              </a:rPr>
              <a:t>”</a:t>
            </a:r>
            <a:r>
              <a:rPr lang="en-US" sz="2400" dirty="0" smtClean="0"/>
              <a:t> </a:t>
            </a:r>
            <a:r>
              <a:rPr lang="en-US" sz="2400" dirty="0"/>
              <a:t>for the same reason as with other caches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Need long blocks of unrolled code: load blocks of matrix into local variables (= registers), do matrix multiply, write results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Loop-free blocks = many optimized hard-coded base cases of recursion for different-sized blocks … often automatically generated (ATLAS)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Unrolled </a:t>
            </a:r>
            <a:r>
              <a:rPr lang="en-US" sz="2400" i="1" dirty="0" err="1" smtClean="0"/>
              <a:t>n</a:t>
            </a:r>
            <a:r>
              <a:rPr lang="en-US" sz="2400" i="1" dirty="0" err="1" smtClean="0">
                <a:sym typeface="Symbol" charset="0"/>
              </a:rPr>
              <a:t>×</a:t>
            </a:r>
            <a:r>
              <a:rPr lang="en-US" sz="2400" i="1" dirty="0" err="1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multiply has (</a:t>
            </a:r>
            <a:r>
              <a:rPr lang="en-US" sz="2400" i="1" dirty="0"/>
              <a:t>n</a:t>
            </a:r>
            <a:r>
              <a:rPr lang="en-US" sz="2400" baseline="30000" dirty="0"/>
              <a:t>3</a:t>
            </a:r>
            <a:r>
              <a:rPr lang="en-US" sz="2400" dirty="0"/>
              <a:t>)! possible code orderings — compiler cannot find optimal schedule (NP hard) — cache-oblivious scheduling can help (c.f. FFTW), but ultimately requires some </a:t>
            </a:r>
            <a:r>
              <a:rPr lang="en-US" sz="2400" dirty="0" smtClean="0"/>
              <a:t>experimentation/wizardry </a:t>
            </a:r>
            <a:r>
              <a:rPr lang="en-US" sz="2400" dirty="0"/>
              <a:t>(automated in ATLAS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Optimal blocks are non-square to balance load/store cost, and details (e.g. scheduling) turn out to depend on the CPU.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166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072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No data re-use = no possibility of temporal locality </a:t>
            </a:r>
            <a:r>
              <a:rPr lang="en-US" dirty="0" smtClean="0"/>
              <a:t>… what then?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457272"/>
            <a:ext cx="782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we are computing the dot product </a:t>
            </a:r>
            <a:r>
              <a:rPr lang="en-US" b="1" dirty="0" smtClean="0"/>
              <a:t>x</a:t>
            </a:r>
            <a:r>
              <a:rPr lang="en-US" baseline="30000" dirty="0"/>
              <a:t>*</a:t>
            </a:r>
            <a:r>
              <a:rPr lang="en-US" b="1" dirty="0" smtClean="0"/>
              <a:t>y</a:t>
            </a:r>
            <a:r>
              <a:rPr lang="en-US" dirty="0" smtClean="0"/>
              <a:t> of two vectors: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950905"/>
              </p:ext>
            </p:extLst>
          </p:nvPr>
        </p:nvGraphicFramePr>
        <p:xfrm>
          <a:off x="2819400" y="3003372"/>
          <a:ext cx="2376768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3" imgW="800100" imgH="431800" progId="Equation.3">
                  <p:embed/>
                </p:oleObj>
              </mc:Choice>
              <mc:Fallback>
                <p:oleObj name="Equation" r:id="rId3" imgW="800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3003372"/>
                        <a:ext cx="2376768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4590872"/>
            <a:ext cx="673774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element of </a:t>
            </a:r>
            <a:r>
              <a:rPr lang="en-US" b="1" dirty="0" smtClean="0"/>
              <a:t>x</a:t>
            </a:r>
            <a:r>
              <a:rPr lang="en-US" dirty="0" smtClean="0"/>
              <a:t> and </a:t>
            </a:r>
            <a:r>
              <a:rPr lang="en-US" b="1" dirty="0" smtClean="0"/>
              <a:t>y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used exactly once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Does this mean we get </a:t>
            </a:r>
            <a:r>
              <a:rPr lang="en-US" b="1" dirty="0" smtClean="0">
                <a:solidFill>
                  <a:srgbClr val="FF0000"/>
                </a:solidFill>
              </a:rPr>
              <a:t>no benefit from the caches?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8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Cache lines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spatial locality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7156" y="990600"/>
            <a:ext cx="743650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speed up algorithms with little or no data re-use, caches</a:t>
            </a:r>
          </a:p>
          <a:p>
            <a:r>
              <a:rPr lang="en-US" dirty="0" smtClean="0"/>
              <a:t>exploit the fact that </a:t>
            </a:r>
            <a:r>
              <a:rPr lang="en-US" dirty="0" smtClean="0">
                <a:solidFill>
                  <a:srgbClr val="FF0000"/>
                </a:solidFill>
              </a:rPr>
              <a:t>memory access is often consecutive</a:t>
            </a:r>
          </a:p>
          <a:p>
            <a:r>
              <a:rPr lang="en-US" dirty="0" smtClean="0"/>
              <a:t>by reading in a </a:t>
            </a:r>
            <a:r>
              <a:rPr lang="en-US" dirty="0" smtClean="0">
                <a:solidFill>
                  <a:srgbClr val="0000FF"/>
                </a:solidFill>
              </a:rPr>
              <a:t>whole cache line of </a:t>
            </a:r>
            <a:r>
              <a:rPr lang="en-US" i="1" dirty="0" smtClean="0">
                <a:solidFill>
                  <a:srgbClr val="0000FF"/>
                </a:solidFill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 items on a miss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52600" y="2971800"/>
            <a:ext cx="6096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276600" y="2743200"/>
            <a:ext cx="4800600" cy="2514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52600" y="3124200"/>
            <a:ext cx="6096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3276600"/>
            <a:ext cx="6096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752600" y="3429000"/>
            <a:ext cx="609600" cy="1524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52600" y="3581400"/>
            <a:ext cx="6096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752600" y="3733800"/>
            <a:ext cx="6096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752600" y="3886200"/>
            <a:ext cx="6096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52600" y="4038600"/>
            <a:ext cx="6096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752600" y="4191000"/>
            <a:ext cx="6096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752600" y="4343400"/>
            <a:ext cx="6096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752600" y="4495800"/>
            <a:ext cx="6096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752600" y="4648200"/>
            <a:ext cx="6096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752600" y="4800600"/>
            <a:ext cx="6096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52600" y="4953000"/>
            <a:ext cx="6096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752600" y="5105400"/>
            <a:ext cx="6096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752600" y="5257800"/>
            <a:ext cx="6096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105400" y="3810000"/>
            <a:ext cx="609600" cy="1524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50516" y="2743200"/>
            <a:ext cx="1951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main memory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95400" y="2438400"/>
            <a:ext cx="1677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ideal cache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" y="2895600"/>
            <a:ext cx="16301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i="1" dirty="0" smtClean="0"/>
              <a:t>Ζ</a:t>
            </a:r>
            <a:r>
              <a:rPr lang="en-US" dirty="0"/>
              <a:t> </a:t>
            </a:r>
            <a:r>
              <a:rPr lang="en-US" dirty="0" smtClean="0"/>
              <a:t>items</a:t>
            </a:r>
          </a:p>
          <a:p>
            <a:pPr algn="ctr"/>
            <a:r>
              <a:rPr lang="en-US" dirty="0" smtClean="0"/>
              <a:t>organized</a:t>
            </a:r>
          </a:p>
          <a:p>
            <a:pPr algn="ctr"/>
            <a:r>
              <a:rPr lang="en-US" dirty="0" smtClean="0"/>
              <a:t>in </a:t>
            </a:r>
            <a:r>
              <a:rPr lang="en-US" i="1" dirty="0" smtClean="0">
                <a:solidFill>
                  <a:srgbClr val="0000FF"/>
                </a:solidFill>
              </a:rPr>
              <a:t>Z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i="1" dirty="0" smtClean="0">
                <a:solidFill>
                  <a:srgbClr val="0000FF"/>
                </a:solidFill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 lines</a:t>
            </a:r>
          </a:p>
          <a:p>
            <a:pPr algn="ctr"/>
            <a:r>
              <a:rPr lang="en-US" dirty="0" smtClean="0"/>
              <a:t>of </a:t>
            </a:r>
            <a:r>
              <a:rPr lang="en-US" i="1" dirty="0" smtClean="0">
                <a:solidFill>
                  <a:srgbClr val="0000FF"/>
                </a:solidFill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 items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52600" y="3352800"/>
            <a:ext cx="6143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L</a:t>
            </a:r>
            <a:r>
              <a:rPr lang="en-US" sz="1100" dirty="0" smtClean="0"/>
              <a:t> items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092700" y="3746500"/>
            <a:ext cx="6143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L</a:t>
            </a:r>
            <a:r>
              <a:rPr lang="en-US" sz="1100" dirty="0" smtClean="0"/>
              <a:t> items</a:t>
            </a:r>
            <a:endParaRPr lang="en-US" sz="1100" dirty="0"/>
          </a:p>
        </p:txBody>
      </p:sp>
      <p:cxnSp>
        <p:nvCxnSpPr>
          <p:cNvPr id="28" name="Curved Connector 27"/>
          <p:cNvCxnSpPr>
            <a:endCxn id="8" idx="3"/>
          </p:cNvCxnSpPr>
          <p:nvPr/>
        </p:nvCxnSpPr>
        <p:spPr bwMode="auto">
          <a:xfrm rot="10800000">
            <a:off x="2362200" y="3505200"/>
            <a:ext cx="2667000" cy="38100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276600" y="3849469"/>
            <a:ext cx="2056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load </a:t>
            </a:r>
            <a:r>
              <a:rPr lang="en-US" sz="1800" dirty="0" smtClean="0">
                <a:solidFill>
                  <a:srgbClr val="FF0000"/>
                </a:solidFill>
              </a:rPr>
              <a:t>whole line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into cache </a:t>
            </a:r>
            <a:r>
              <a:rPr lang="en-US" sz="1800" dirty="0" smtClean="0"/>
              <a:t>on a miss</a:t>
            </a:r>
            <a:endParaRPr 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" y="4655403"/>
            <a:ext cx="1557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typically assume</a:t>
            </a:r>
          </a:p>
          <a:p>
            <a:pPr algn="ctr"/>
            <a:r>
              <a:rPr lang="en-US" sz="1600" dirty="0" smtClean="0"/>
              <a:t>“tall cache:”</a:t>
            </a:r>
            <a:br>
              <a:rPr lang="en-US" sz="1600" dirty="0" smtClean="0"/>
            </a:br>
            <a:r>
              <a:rPr lang="en-US" sz="1600" i="1" dirty="0" smtClean="0"/>
              <a:t>Z</a:t>
            </a:r>
            <a:r>
              <a:rPr lang="en-US" sz="1600" dirty="0" smtClean="0"/>
              <a:t>/</a:t>
            </a:r>
            <a:r>
              <a:rPr lang="en-US" sz="1600" i="1" dirty="0" smtClean="0"/>
              <a:t>L</a:t>
            </a:r>
            <a:r>
              <a:rPr lang="en-US" sz="1600" dirty="0" smtClean="0"/>
              <a:t> &gt; </a:t>
            </a:r>
            <a:r>
              <a:rPr lang="en-US" sz="1600" i="1" dirty="0" smtClean="0"/>
              <a:t>L</a:t>
            </a:r>
            <a:endParaRPr lang="en-US" sz="1600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5655308"/>
            <a:ext cx="860017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Cache-optimization strategy:</a:t>
            </a:r>
          </a:p>
          <a:p>
            <a:r>
              <a:rPr lang="en-US" dirty="0" smtClean="0"/>
              <a:t>	when you access data in memory, </a:t>
            </a:r>
            <a:r>
              <a:rPr lang="en-US" dirty="0" smtClean="0">
                <a:solidFill>
                  <a:srgbClr val="FF0000"/>
                </a:solidFill>
              </a:rPr>
              <a:t>try to access </a:t>
            </a:r>
            <a:r>
              <a:rPr lang="en-US" i="1" dirty="0" smtClean="0">
                <a:solidFill>
                  <a:srgbClr val="FF0000"/>
                </a:solidFill>
              </a:rPr>
              <a:t>nearby data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	soon afterwards … maximize “</a:t>
            </a:r>
            <a:r>
              <a:rPr lang="en-US" dirty="0" smtClean="0">
                <a:solidFill>
                  <a:srgbClr val="FF0000"/>
                </a:solidFill>
              </a:rPr>
              <a:t>spatial locality</a:t>
            </a:r>
            <a:r>
              <a:rPr lang="en-US" dirty="0" smtClean="0"/>
              <a:t>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35085" y="2133600"/>
            <a:ext cx="3280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typically, </a:t>
            </a:r>
            <a:r>
              <a:rPr lang="en-US" i="1" dirty="0" smtClean="0"/>
              <a:t>L</a:t>
            </a:r>
            <a:r>
              <a:rPr lang="en-US" dirty="0" smtClean="0"/>
              <a:t> ~ 64 bytes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59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Example: Matrix addition</a:t>
            </a:r>
            <a:endParaRPr lang="en-US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352800" y="1644650"/>
            <a:ext cx="44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964788" y="2743200"/>
            <a:ext cx="7567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i="1" dirty="0"/>
              <a:t>C</a:t>
            </a:r>
          </a:p>
          <a:p>
            <a:pPr algn="ctr"/>
            <a:r>
              <a:rPr lang="en-US" i="1" dirty="0" err="1"/>
              <a:t>m</a:t>
            </a:r>
            <a:r>
              <a:rPr lang="en-US" dirty="0" err="1" smtClean="0"/>
              <a:t>×</a:t>
            </a:r>
            <a:r>
              <a:rPr lang="en-US" i="1" dirty="0" err="1"/>
              <a:t>n</a:t>
            </a:r>
            <a:endParaRPr lang="en-US" sz="3600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419600" y="2727325"/>
            <a:ext cx="8169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i="1" dirty="0"/>
              <a:t>A</a:t>
            </a:r>
          </a:p>
          <a:p>
            <a:pPr algn="ctr"/>
            <a:r>
              <a:rPr lang="en-US" i="1" dirty="0" err="1"/>
              <a:t>m</a:t>
            </a:r>
            <a:r>
              <a:rPr lang="en-US" dirty="0" err="1" smtClean="0"/>
              <a:t>×</a:t>
            </a:r>
            <a:r>
              <a:rPr lang="en-US" i="1" dirty="0" err="1" smtClean="0"/>
              <a:t>n</a:t>
            </a:r>
            <a:endParaRPr lang="en-US" i="1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6426532" y="2743200"/>
            <a:ext cx="8169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i="1" dirty="0"/>
              <a:t>B</a:t>
            </a:r>
          </a:p>
          <a:p>
            <a:pPr algn="ctr"/>
            <a:r>
              <a:rPr lang="en-US" i="1" dirty="0" err="1"/>
              <a:t>m</a:t>
            </a:r>
            <a:r>
              <a:rPr lang="en-US" dirty="0" err="1" smtClean="0"/>
              <a:t>×</a:t>
            </a:r>
            <a:r>
              <a:rPr lang="en-US" i="1" dirty="0" err="1"/>
              <a:t>n</a:t>
            </a:r>
            <a:endParaRPr lang="en-US" i="1" dirty="0"/>
          </a:p>
        </p:txBody>
      </p:sp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1676400" y="137160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62600" y="1644650"/>
            <a:ext cx="4450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+</a:t>
            </a:r>
            <a:endParaRPr lang="en-US" sz="3600" dirty="0"/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4038600" y="137160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6096000" y="137160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47800" y="4572000"/>
            <a:ext cx="24094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i="1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= 1 to </a:t>
            </a:r>
            <a:r>
              <a:rPr lang="en-US" i="1" dirty="0" smtClean="0"/>
              <a:t>m</a:t>
            </a:r>
          </a:p>
          <a:p>
            <a:r>
              <a:rPr lang="en-US" dirty="0"/>
              <a:t> </a:t>
            </a:r>
            <a:r>
              <a:rPr lang="en-US" dirty="0" smtClean="0"/>
              <a:t>   for </a:t>
            </a:r>
            <a:r>
              <a:rPr lang="en-US" i="1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 = 1 to </a:t>
            </a:r>
            <a:r>
              <a:rPr lang="en-US" i="1" dirty="0" smtClean="0"/>
              <a:t>n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 +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ij</a:t>
            </a:r>
            <a:endParaRPr lang="en-US" i="1" baseline="-250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439185" y="4572000"/>
            <a:ext cx="24094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i="1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 = 1 to </a:t>
            </a:r>
            <a:r>
              <a:rPr lang="en-US" i="1" dirty="0" smtClean="0"/>
              <a:t>n</a:t>
            </a:r>
          </a:p>
          <a:p>
            <a:r>
              <a:rPr lang="en-US" dirty="0"/>
              <a:t> </a:t>
            </a:r>
            <a:r>
              <a:rPr lang="en-US" dirty="0" smtClean="0"/>
              <a:t>   for </a:t>
            </a:r>
            <a:r>
              <a:rPr lang="en-US" i="1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= 1 to </a:t>
            </a:r>
            <a:r>
              <a:rPr lang="en-US" i="1" dirty="0"/>
              <a:t>m</a:t>
            </a:r>
            <a:endParaRPr lang="en-US" i="1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 +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ij</a:t>
            </a:r>
            <a:endParaRPr lang="en-US" i="1" baseline="-25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4359454" y="49530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600" y="3962400"/>
            <a:ext cx="3211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two possible algorithms: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19200" y="6096000"/>
            <a:ext cx="6979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one to use? </a:t>
            </a:r>
            <a:r>
              <a:rPr lang="en-US" dirty="0" smtClean="0">
                <a:solidFill>
                  <a:srgbClr val="0000FF"/>
                </a:solidFill>
              </a:rPr>
              <a:t>depends on how matrices are stored!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2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/>
          <p:cNvSpPr/>
          <p:nvPr/>
        </p:nvSpPr>
        <p:spPr bwMode="auto">
          <a:xfrm>
            <a:off x="1981200" y="2057400"/>
            <a:ext cx="6172200" cy="19812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3184332" y="2734234"/>
            <a:ext cx="3379375" cy="229100"/>
            <a:chOff x="1651893" y="3039034"/>
            <a:chExt cx="3379375" cy="229100"/>
          </a:xfrm>
        </p:grpSpPr>
        <p:sp>
          <p:nvSpPr>
            <p:cNvPr id="85" name="Rectangle 84"/>
            <p:cNvSpPr/>
            <p:nvPr/>
          </p:nvSpPr>
          <p:spPr bwMode="auto">
            <a:xfrm rot="16200000">
              <a:off x="1651893" y="30393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 rot="16200000">
              <a:off x="1876147" y="30393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 rot="16200000">
              <a:off x="2100401" y="30393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 rot="16200000">
              <a:off x="2324655" y="30393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 rot="16200000">
              <a:off x="2548909" y="30393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 rot="16200000">
              <a:off x="2779697" y="3039034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 rot="16200000">
              <a:off x="3003951" y="3039034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 rot="16200000">
              <a:off x="3228205" y="3039034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 rot="16200000">
              <a:off x="3452459" y="3039034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 rot="16200000">
              <a:off x="3676713" y="3039034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 rot="16200000">
              <a:off x="3905652" y="3039534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 rot="16200000">
              <a:off x="4129906" y="3039534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 rot="16200000">
              <a:off x="4354160" y="3039534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 rot="16200000">
              <a:off x="4578414" y="3039534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 rot="16200000">
              <a:off x="4802668" y="3039534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Column-major storage</a:t>
            </a:r>
            <a:br>
              <a:rPr lang="en-US" dirty="0" smtClean="0"/>
            </a:br>
            <a:r>
              <a:rPr lang="en-US" sz="2400" dirty="0" smtClean="0"/>
              <a:t>used by Fortran, </a:t>
            </a:r>
            <a:r>
              <a:rPr lang="en-US" sz="2400" dirty="0" err="1" smtClean="0"/>
              <a:t>Matlab</a:t>
            </a:r>
            <a:r>
              <a:rPr lang="en-US" sz="2400" dirty="0" smtClean="0"/>
              <a:t>, Julia, …</a:t>
            </a:r>
            <a:endParaRPr lang="en-US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533400" y="3099137"/>
            <a:ext cx="66601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i="1" dirty="0"/>
              <a:t>A</a:t>
            </a:r>
          </a:p>
          <a:p>
            <a:pPr algn="ctr"/>
            <a:r>
              <a:rPr lang="en-US" dirty="0"/>
              <a:t>5</a:t>
            </a:r>
            <a:r>
              <a:rPr lang="en-US" dirty="0" smtClean="0"/>
              <a:t>×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7503" y="1367135"/>
            <a:ext cx="5939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store </a:t>
            </a:r>
            <a:r>
              <a:rPr lang="en-US" dirty="0" smtClean="0">
                <a:solidFill>
                  <a:srgbClr val="0000FF"/>
                </a:solidFill>
              </a:rPr>
              <a:t>columns</a:t>
            </a:r>
            <a:r>
              <a:rPr lang="en-US" dirty="0" smtClean="0"/>
              <a:t> of </a:t>
            </a:r>
            <a:r>
              <a:rPr lang="en-US" i="1" dirty="0" smtClean="0"/>
              <a:t>A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</a:rPr>
              <a:t>consecutively</a:t>
            </a:r>
            <a:r>
              <a:rPr lang="en-US" dirty="0" smtClean="0"/>
              <a:t> in memory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99646" y="1871583"/>
            <a:ext cx="287258" cy="338554"/>
            <a:chOff x="499646" y="1591846"/>
            <a:chExt cx="287258" cy="338554"/>
          </a:xfrm>
        </p:grpSpPr>
        <p:sp>
          <p:nvSpPr>
            <p:cNvPr id="9" name="Rectangle 8"/>
            <p:cNvSpPr/>
            <p:nvPr/>
          </p:nvSpPr>
          <p:spPr bwMode="auto">
            <a:xfrm>
              <a:off x="533400" y="1661755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9646" y="15918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0</a:t>
              </a:r>
              <a:endParaRPr lang="en-US" sz="16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9646" y="2095837"/>
            <a:ext cx="287258" cy="338554"/>
            <a:chOff x="499646" y="1591846"/>
            <a:chExt cx="287258" cy="338554"/>
          </a:xfrm>
        </p:grpSpPr>
        <p:sp>
          <p:nvSpPr>
            <p:cNvPr id="43" name="Rectangle 42"/>
            <p:cNvSpPr/>
            <p:nvPr/>
          </p:nvSpPr>
          <p:spPr bwMode="auto">
            <a:xfrm>
              <a:off x="533400" y="1661755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9646" y="15918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1</a:t>
              </a:r>
              <a:endParaRPr lang="en-US" sz="16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9646" y="2320091"/>
            <a:ext cx="287258" cy="338554"/>
            <a:chOff x="499646" y="1591846"/>
            <a:chExt cx="287258" cy="338554"/>
          </a:xfrm>
        </p:grpSpPr>
        <p:sp>
          <p:nvSpPr>
            <p:cNvPr id="46" name="Rectangle 45"/>
            <p:cNvSpPr/>
            <p:nvPr/>
          </p:nvSpPr>
          <p:spPr bwMode="auto">
            <a:xfrm>
              <a:off x="533400" y="1661755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9646" y="15918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9646" y="2544345"/>
            <a:ext cx="287258" cy="338554"/>
            <a:chOff x="499646" y="1591846"/>
            <a:chExt cx="287258" cy="338554"/>
          </a:xfrm>
        </p:grpSpPr>
        <p:sp>
          <p:nvSpPr>
            <p:cNvPr id="49" name="Rectangle 48"/>
            <p:cNvSpPr/>
            <p:nvPr/>
          </p:nvSpPr>
          <p:spPr bwMode="auto">
            <a:xfrm>
              <a:off x="533400" y="1661755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9646" y="15918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99646" y="2768599"/>
            <a:ext cx="287258" cy="338554"/>
            <a:chOff x="499646" y="1591846"/>
            <a:chExt cx="287258" cy="338554"/>
          </a:xfrm>
        </p:grpSpPr>
        <p:sp>
          <p:nvSpPr>
            <p:cNvPr id="52" name="Rectangle 51"/>
            <p:cNvSpPr/>
            <p:nvPr/>
          </p:nvSpPr>
          <p:spPr bwMode="auto">
            <a:xfrm>
              <a:off x="533400" y="1661755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9646" y="15918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30250" y="1873587"/>
            <a:ext cx="287258" cy="338554"/>
            <a:chOff x="499646" y="1591846"/>
            <a:chExt cx="287258" cy="338554"/>
          </a:xfrm>
        </p:grpSpPr>
        <p:sp>
          <p:nvSpPr>
            <p:cNvPr id="55" name="Rectangle 54"/>
            <p:cNvSpPr/>
            <p:nvPr/>
          </p:nvSpPr>
          <p:spPr bwMode="auto">
            <a:xfrm>
              <a:off x="533400" y="1661755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9646" y="15918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  <a:endParaRPr lang="en-US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0250" y="2097841"/>
            <a:ext cx="287258" cy="338554"/>
            <a:chOff x="499646" y="1591846"/>
            <a:chExt cx="287258" cy="338554"/>
          </a:xfrm>
        </p:grpSpPr>
        <p:sp>
          <p:nvSpPr>
            <p:cNvPr id="58" name="Rectangle 57"/>
            <p:cNvSpPr/>
            <p:nvPr/>
          </p:nvSpPr>
          <p:spPr bwMode="auto">
            <a:xfrm>
              <a:off x="533400" y="1661755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9646" y="15918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6</a:t>
              </a:r>
              <a:endParaRPr lang="en-US" sz="16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30250" y="2322095"/>
            <a:ext cx="287258" cy="338554"/>
            <a:chOff x="499646" y="1591846"/>
            <a:chExt cx="287258" cy="338554"/>
          </a:xfrm>
        </p:grpSpPr>
        <p:sp>
          <p:nvSpPr>
            <p:cNvPr id="61" name="Rectangle 60"/>
            <p:cNvSpPr/>
            <p:nvPr/>
          </p:nvSpPr>
          <p:spPr bwMode="auto">
            <a:xfrm>
              <a:off x="533400" y="1661755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9646" y="15918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7</a:t>
              </a:r>
              <a:endParaRPr lang="en-US" sz="16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30250" y="2546349"/>
            <a:ext cx="287258" cy="338554"/>
            <a:chOff x="499646" y="1591846"/>
            <a:chExt cx="287258" cy="338554"/>
          </a:xfrm>
        </p:grpSpPr>
        <p:sp>
          <p:nvSpPr>
            <p:cNvPr id="64" name="Rectangle 63"/>
            <p:cNvSpPr/>
            <p:nvPr/>
          </p:nvSpPr>
          <p:spPr bwMode="auto">
            <a:xfrm>
              <a:off x="533400" y="1661755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9646" y="15918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8</a:t>
              </a:r>
              <a:endParaRPr lang="en-US" sz="16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30250" y="2770603"/>
            <a:ext cx="287258" cy="338554"/>
            <a:chOff x="499646" y="1591846"/>
            <a:chExt cx="287258" cy="338554"/>
          </a:xfrm>
        </p:grpSpPr>
        <p:sp>
          <p:nvSpPr>
            <p:cNvPr id="67" name="Rectangle 66"/>
            <p:cNvSpPr/>
            <p:nvPr/>
          </p:nvSpPr>
          <p:spPr bwMode="auto">
            <a:xfrm>
              <a:off x="533400" y="1661755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9646" y="15918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9</a:t>
              </a:r>
              <a:endParaRPr lang="en-US" sz="16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07554" y="1873587"/>
            <a:ext cx="389850" cy="338554"/>
            <a:chOff x="448350" y="1591846"/>
            <a:chExt cx="389850" cy="338554"/>
          </a:xfrm>
        </p:grpSpPr>
        <p:sp>
          <p:nvSpPr>
            <p:cNvPr id="70" name="Rectangle 69"/>
            <p:cNvSpPr/>
            <p:nvPr/>
          </p:nvSpPr>
          <p:spPr bwMode="auto">
            <a:xfrm>
              <a:off x="533400" y="1661755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8350" y="159184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10</a:t>
              </a:r>
              <a:endParaRPr lang="en-US" sz="16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11311" y="2097841"/>
            <a:ext cx="382336" cy="338554"/>
            <a:chOff x="452107" y="1591846"/>
            <a:chExt cx="382336" cy="338554"/>
          </a:xfrm>
        </p:grpSpPr>
        <p:sp>
          <p:nvSpPr>
            <p:cNvPr id="73" name="Rectangle 72"/>
            <p:cNvSpPr/>
            <p:nvPr/>
          </p:nvSpPr>
          <p:spPr bwMode="auto">
            <a:xfrm>
              <a:off x="533400" y="1661755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2107" y="1591846"/>
              <a:ext cx="3823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11</a:t>
              </a:r>
              <a:endParaRPr lang="en-US" sz="16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07554" y="2322095"/>
            <a:ext cx="389850" cy="338554"/>
            <a:chOff x="448350" y="1591846"/>
            <a:chExt cx="389850" cy="338554"/>
          </a:xfrm>
        </p:grpSpPr>
        <p:sp>
          <p:nvSpPr>
            <p:cNvPr id="76" name="Rectangle 75"/>
            <p:cNvSpPr/>
            <p:nvPr/>
          </p:nvSpPr>
          <p:spPr bwMode="auto">
            <a:xfrm>
              <a:off x="533400" y="1661755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8350" y="159184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12</a:t>
              </a:r>
              <a:endParaRPr lang="en-US" sz="16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07554" y="2546349"/>
            <a:ext cx="389850" cy="338554"/>
            <a:chOff x="448350" y="1591846"/>
            <a:chExt cx="389850" cy="338554"/>
          </a:xfrm>
        </p:grpSpPr>
        <p:sp>
          <p:nvSpPr>
            <p:cNvPr id="79" name="Rectangle 78"/>
            <p:cNvSpPr/>
            <p:nvPr/>
          </p:nvSpPr>
          <p:spPr bwMode="auto">
            <a:xfrm>
              <a:off x="533400" y="1661755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8350" y="159184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13</a:t>
              </a:r>
              <a:endParaRPr lang="en-US" sz="16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07554" y="2770603"/>
            <a:ext cx="389850" cy="338554"/>
            <a:chOff x="448350" y="1591846"/>
            <a:chExt cx="389850" cy="33855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533400" y="1661755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48350" y="159184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14</a:t>
              </a:r>
              <a:endParaRPr lang="en-US" sz="1600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3140071" y="268395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3364325" y="268395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3588579" y="268395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3812833" y="268395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037087" y="268395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67875" y="26836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492129" y="26836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716383" y="26836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7</a:t>
            </a:r>
            <a:endParaRPr 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940637" y="26836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164891" y="26836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534" y="268418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570545" y="2684182"/>
            <a:ext cx="38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791042" y="268418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15296" y="268418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239550" y="268418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057400" y="2057400"/>
            <a:ext cx="121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1219200" y="4819472"/>
            <a:ext cx="24094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i="1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= 1 to </a:t>
            </a:r>
            <a:r>
              <a:rPr lang="en-US" i="1" dirty="0" smtClean="0"/>
              <a:t>m</a:t>
            </a:r>
          </a:p>
          <a:p>
            <a:r>
              <a:rPr lang="en-US" dirty="0"/>
              <a:t> </a:t>
            </a:r>
            <a:r>
              <a:rPr lang="en-US" dirty="0" smtClean="0"/>
              <a:t>   for </a:t>
            </a:r>
            <a:r>
              <a:rPr lang="en-US" i="1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 = 1 to </a:t>
            </a:r>
            <a:r>
              <a:rPr lang="en-US" i="1" dirty="0" smtClean="0"/>
              <a:t>n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 +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ij</a:t>
            </a:r>
            <a:endParaRPr lang="en-US" i="1" baseline="-25000" dirty="0" smtClean="0"/>
          </a:p>
        </p:txBody>
      </p:sp>
      <p:sp>
        <p:nvSpPr>
          <p:cNvPr id="137" name="TextBox 136"/>
          <p:cNvSpPr txBox="1"/>
          <p:nvPr/>
        </p:nvSpPr>
        <p:spPr>
          <a:xfrm>
            <a:off x="5434613" y="4819472"/>
            <a:ext cx="24094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i="1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 = 1 to </a:t>
            </a:r>
            <a:r>
              <a:rPr lang="en-US" i="1" dirty="0" smtClean="0"/>
              <a:t>n</a:t>
            </a:r>
          </a:p>
          <a:p>
            <a:r>
              <a:rPr lang="en-US" dirty="0"/>
              <a:t> </a:t>
            </a:r>
            <a:r>
              <a:rPr lang="en-US" dirty="0" smtClean="0"/>
              <a:t>   for </a:t>
            </a:r>
            <a:r>
              <a:rPr lang="en-US" i="1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= 1 to </a:t>
            </a:r>
            <a:r>
              <a:rPr lang="en-US" i="1" dirty="0"/>
              <a:t>m</a:t>
            </a:r>
            <a:endParaRPr lang="en-US" i="1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 +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ij</a:t>
            </a:r>
            <a:endParaRPr lang="en-US" i="1" baseline="-25000" dirty="0" smtClean="0"/>
          </a:p>
        </p:txBody>
      </p:sp>
      <p:sp>
        <p:nvSpPr>
          <p:cNvPr id="139" name="TextBox 138"/>
          <p:cNvSpPr txBox="1"/>
          <p:nvPr/>
        </p:nvSpPr>
        <p:spPr>
          <a:xfrm>
            <a:off x="838200" y="4438472"/>
            <a:ext cx="3500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access rows consecutively: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876800" y="4438472"/>
            <a:ext cx="394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access </a:t>
            </a:r>
            <a:r>
              <a:rPr lang="en-US" dirty="0" smtClean="0">
                <a:solidFill>
                  <a:srgbClr val="FF0000"/>
                </a:solidFill>
              </a:rPr>
              <a:t>columns</a:t>
            </a:r>
            <a:r>
              <a:rPr lang="en-US" dirty="0" smtClean="0">
                <a:solidFill>
                  <a:srgbClr val="0000FF"/>
                </a:solidFill>
              </a:rPr>
              <a:t> consecutively: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524000" y="6096000"/>
            <a:ext cx="2170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= </a:t>
            </a:r>
            <a:r>
              <a:rPr lang="en-US" dirty="0" err="1" smtClean="0">
                <a:solidFill>
                  <a:srgbClr val="0000FF"/>
                </a:solidFill>
              </a:rPr>
              <a:t>Θ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i="1" dirty="0" err="1" smtClean="0">
                <a:solidFill>
                  <a:srgbClr val="0000FF"/>
                </a:solidFill>
              </a:rPr>
              <a:t>mn</a:t>
            </a:r>
            <a:r>
              <a:rPr lang="en-US" dirty="0" smtClean="0">
                <a:solidFill>
                  <a:srgbClr val="0000FF"/>
                </a:solidFill>
              </a:rPr>
              <a:t>) misses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601914" y="6096000"/>
            <a:ext cx="2443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= </a:t>
            </a:r>
            <a:r>
              <a:rPr lang="en-US" dirty="0" err="1" smtClean="0">
                <a:solidFill>
                  <a:srgbClr val="0000FF"/>
                </a:solidFill>
              </a:rPr>
              <a:t>Θ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i="1" dirty="0" err="1" smtClean="0">
                <a:solidFill>
                  <a:srgbClr val="0000FF"/>
                </a:solidFill>
              </a:rPr>
              <a:t>mn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i="1" dirty="0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) misses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1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r>
              <a:rPr lang="en-US"/>
              <a:t>A trivial problem?</a:t>
            </a:r>
            <a:br>
              <a:rPr lang="en-US"/>
            </a:br>
            <a:r>
              <a:rPr lang="en-US" i="1"/>
              <a:t>C</a:t>
            </a:r>
            <a:r>
              <a:rPr lang="en-US"/>
              <a:t> = </a:t>
            </a:r>
            <a:r>
              <a:rPr lang="en-US" i="1"/>
              <a:t>A</a:t>
            </a:r>
            <a:r>
              <a:rPr lang="en-US"/>
              <a:t>  </a:t>
            </a:r>
            <a:r>
              <a:rPr lang="en-US" i="1"/>
              <a:t>B</a:t>
            </a:r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451225" y="1371600"/>
            <a:ext cx="7550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err="1" smtClean="0"/>
              <a:t>m</a:t>
            </a:r>
            <a:r>
              <a:rPr lang="en-US" dirty="0" err="1" smtClean="0"/>
              <a:t>×</a:t>
            </a:r>
            <a:r>
              <a:rPr lang="en-US" i="1" dirty="0" err="1" smtClean="0"/>
              <a:t>p</a:t>
            </a:r>
            <a:endParaRPr lang="en-US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351338" y="1371600"/>
            <a:ext cx="756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err="1" smtClean="0"/>
              <a:t>m</a:t>
            </a:r>
            <a:r>
              <a:rPr lang="en-US" dirty="0" err="1" smtClean="0"/>
              <a:t>×</a:t>
            </a:r>
            <a:r>
              <a:rPr lang="en-US" i="1" dirty="0" err="1" smtClean="0"/>
              <a:t>n</a:t>
            </a:r>
            <a:endParaRPr lang="en-US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067300" y="1371600"/>
            <a:ext cx="6866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err="1" smtClean="0"/>
              <a:t>n</a:t>
            </a:r>
            <a:r>
              <a:rPr lang="en-US" dirty="0" err="1" smtClean="0"/>
              <a:t>×</a:t>
            </a:r>
            <a:r>
              <a:rPr lang="en-US" i="1" dirty="0" err="1" smtClean="0"/>
              <a:t>p</a:t>
            </a:r>
            <a:endParaRPr lang="en-US" dirty="0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6096000" y="2255838"/>
            <a:ext cx="2663825" cy="1630362"/>
            <a:chOff x="86" y="1814"/>
            <a:chExt cx="1678" cy="1027"/>
          </a:xfrm>
        </p:grpSpPr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86" y="1814"/>
              <a:ext cx="130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for</a:t>
              </a:r>
              <a:r>
                <a:rPr lang="en-US"/>
                <a:t> </a:t>
              </a:r>
              <a:r>
                <a:rPr lang="en-US" i="1"/>
                <a:t>i</a:t>
              </a:r>
              <a:r>
                <a:rPr lang="en-US"/>
                <a:t> = 1 </a:t>
              </a:r>
              <a:r>
                <a:rPr lang="en-US" b="1"/>
                <a:t>to</a:t>
              </a:r>
              <a:r>
                <a:rPr lang="en-US"/>
                <a:t> </a:t>
              </a:r>
              <a:r>
                <a:rPr lang="en-US" i="1"/>
                <a:t>m</a:t>
              </a:r>
              <a:endParaRPr lang="en-US"/>
            </a:p>
            <a:p>
              <a:r>
                <a:rPr lang="en-US"/>
                <a:t>    </a:t>
              </a:r>
              <a:r>
                <a:rPr lang="en-US" b="1"/>
                <a:t>for</a:t>
              </a:r>
              <a:r>
                <a:rPr lang="en-US"/>
                <a:t> </a:t>
              </a:r>
              <a:r>
                <a:rPr lang="en-US" i="1"/>
                <a:t>j</a:t>
              </a:r>
              <a:r>
                <a:rPr lang="en-US"/>
                <a:t> = 1 </a:t>
              </a:r>
              <a:r>
                <a:rPr lang="en-US" b="1"/>
                <a:t>to</a:t>
              </a:r>
              <a:r>
                <a:rPr lang="en-US"/>
                <a:t> </a:t>
              </a:r>
              <a:r>
                <a:rPr lang="en-US" i="1"/>
                <a:t>p</a:t>
              </a:r>
              <a:endParaRPr lang="en-US"/>
            </a:p>
          </p:txBody>
        </p:sp>
        <p:graphicFrame>
          <p:nvGraphicFramePr>
            <p:cNvPr id="3080" name="Object 8"/>
            <p:cNvGraphicFramePr>
              <a:graphicFrameLocks noChangeAspect="1"/>
            </p:cNvGraphicFramePr>
            <p:nvPr/>
          </p:nvGraphicFramePr>
          <p:xfrm>
            <a:off x="576" y="2256"/>
            <a:ext cx="1188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Equation" r:id="rId3" imgW="876300" imgH="431800" progId="Equation.3">
                    <p:embed/>
                  </p:oleObj>
                </mc:Choice>
                <mc:Fallback>
                  <p:oleObj name="Equation" r:id="rId3" imgW="876300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256"/>
                          <a:ext cx="1188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304800" y="2209800"/>
            <a:ext cx="5802202" cy="40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the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obvious</a:t>
            </a:r>
            <a:r>
              <a:rPr lang="en-US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C </a:t>
            </a:r>
            <a:r>
              <a:rPr lang="en-US" dirty="0" smtClean="0"/>
              <a:t>code (rows </a:t>
            </a:r>
            <a:r>
              <a:rPr lang="en-US" dirty="0"/>
              <a:t>⋅</a:t>
            </a:r>
            <a:r>
              <a:rPr lang="en-US" dirty="0" smtClean="0"/>
              <a:t> columns):</a:t>
            </a:r>
            <a:endParaRPr lang="en-US" dirty="0"/>
          </a:p>
          <a:p>
            <a:endParaRPr lang="en-US" dirty="0"/>
          </a:p>
          <a:p>
            <a:r>
              <a:rPr lang="en-US" sz="1400" dirty="0">
                <a:solidFill>
                  <a:schemeClr val="accent2"/>
                </a:solidFill>
                <a:latin typeface="Courier" charset="0"/>
              </a:rPr>
              <a:t>/* C = A B, where A is m x n, B is n x p, </a:t>
            </a:r>
          </a:p>
          <a:p>
            <a:r>
              <a:rPr lang="en-US" sz="1400" dirty="0">
                <a:solidFill>
                  <a:schemeClr val="accent2"/>
                </a:solidFill>
                <a:latin typeface="Courier" charset="0"/>
              </a:rPr>
              <a:t>            and C is m x p, in row-major order */</a:t>
            </a:r>
          </a:p>
          <a:p>
            <a:r>
              <a:rPr lang="en-US" sz="1400" dirty="0">
                <a:latin typeface="Courier" charset="0"/>
              </a:rPr>
              <a:t>void </a:t>
            </a:r>
            <a:r>
              <a:rPr lang="en-US" sz="1400" dirty="0" err="1">
                <a:latin typeface="Courier" charset="0"/>
              </a:rPr>
              <a:t>matmul</a:t>
            </a:r>
            <a:r>
              <a:rPr lang="en-US" sz="1400" dirty="0">
                <a:latin typeface="Courier" charset="0"/>
              </a:rPr>
              <a:t>(</a:t>
            </a:r>
            <a:r>
              <a:rPr lang="en-US" sz="1400" dirty="0" err="1">
                <a:latin typeface="Courier" charset="0"/>
              </a:rPr>
              <a:t>const</a:t>
            </a:r>
            <a:r>
              <a:rPr lang="en-US" sz="1400" dirty="0">
                <a:latin typeface="Courier" charset="0"/>
              </a:rPr>
              <a:t> double *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A</a:t>
            </a:r>
            <a:r>
              <a:rPr lang="en-US" sz="1400" dirty="0">
                <a:latin typeface="Courier" charset="0"/>
              </a:rPr>
              <a:t>, </a:t>
            </a:r>
            <a:r>
              <a:rPr lang="en-US" sz="1400" dirty="0" err="1">
                <a:latin typeface="Courier" charset="0"/>
              </a:rPr>
              <a:t>const</a:t>
            </a:r>
            <a:r>
              <a:rPr lang="en-US" sz="1400" dirty="0">
                <a:latin typeface="Courier" charset="0"/>
              </a:rPr>
              <a:t> double *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B</a:t>
            </a:r>
            <a:r>
              <a:rPr lang="en-US" sz="1400" dirty="0">
                <a:latin typeface="Courier" charset="0"/>
              </a:rPr>
              <a:t>, </a:t>
            </a:r>
          </a:p>
          <a:p>
            <a:r>
              <a:rPr lang="en-US" sz="1400" dirty="0">
                <a:latin typeface="Courier" charset="0"/>
              </a:rPr>
              <a:t>            double *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C</a:t>
            </a:r>
            <a:r>
              <a:rPr lang="en-US" sz="1400" dirty="0">
                <a:latin typeface="Courier" charset="0"/>
              </a:rPr>
              <a:t>, </a:t>
            </a:r>
            <a:r>
              <a:rPr lang="en-US" sz="1400" dirty="0" err="1">
                <a:latin typeface="Courier" charset="0"/>
              </a:rPr>
              <a:t>int</a:t>
            </a:r>
            <a:r>
              <a:rPr lang="en-US" sz="1400" dirty="0">
                <a:latin typeface="Courier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m</a:t>
            </a:r>
            <a:r>
              <a:rPr lang="en-US" sz="1400" dirty="0">
                <a:latin typeface="Courier" charset="0"/>
              </a:rPr>
              <a:t>, </a:t>
            </a:r>
            <a:r>
              <a:rPr lang="en-US" sz="1400" dirty="0" err="1">
                <a:latin typeface="Courier" charset="0"/>
              </a:rPr>
              <a:t>int</a:t>
            </a:r>
            <a:r>
              <a:rPr lang="en-US" sz="1400" dirty="0">
                <a:latin typeface="Courier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n</a:t>
            </a:r>
            <a:r>
              <a:rPr lang="en-US" sz="1400" dirty="0">
                <a:latin typeface="Courier" charset="0"/>
              </a:rPr>
              <a:t>, </a:t>
            </a:r>
            <a:r>
              <a:rPr lang="en-US" sz="1400" dirty="0" err="1">
                <a:latin typeface="Courier" charset="0"/>
              </a:rPr>
              <a:t>int</a:t>
            </a:r>
            <a:r>
              <a:rPr lang="en-US" sz="1400" dirty="0">
                <a:latin typeface="Courier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p</a:t>
            </a:r>
            <a:r>
              <a:rPr lang="en-US" sz="1400" dirty="0">
                <a:latin typeface="Courier" charset="0"/>
              </a:rPr>
              <a:t>)</a:t>
            </a:r>
          </a:p>
          <a:p>
            <a:r>
              <a:rPr lang="en-US" sz="1400" dirty="0">
                <a:latin typeface="Courier" charset="0"/>
              </a:rPr>
              <a:t>{</a:t>
            </a:r>
          </a:p>
          <a:p>
            <a:r>
              <a:rPr lang="en-US" sz="1400" dirty="0">
                <a:latin typeface="Courier" charset="0"/>
              </a:rPr>
              <a:t>     </a:t>
            </a:r>
            <a:r>
              <a:rPr lang="en-US" sz="1400" dirty="0" err="1">
                <a:latin typeface="Courier" charset="0"/>
              </a:rPr>
              <a:t>int</a:t>
            </a:r>
            <a:r>
              <a:rPr lang="en-US" sz="1400" dirty="0">
                <a:latin typeface="Courier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</a:rPr>
              <a:t>i</a:t>
            </a:r>
            <a:r>
              <a:rPr lang="en-US" sz="1400" dirty="0">
                <a:latin typeface="Courier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j</a:t>
            </a:r>
            <a:r>
              <a:rPr lang="en-US" sz="1400" dirty="0">
                <a:latin typeface="Courier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k</a:t>
            </a:r>
            <a:r>
              <a:rPr lang="en-US" sz="1400" dirty="0">
                <a:latin typeface="Courier" charset="0"/>
              </a:rPr>
              <a:t>;</a:t>
            </a:r>
          </a:p>
          <a:p>
            <a:r>
              <a:rPr lang="en-US" sz="1400" dirty="0">
                <a:latin typeface="Courier" charset="0"/>
              </a:rPr>
              <a:t>     for (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</a:rPr>
              <a:t>i</a:t>
            </a:r>
            <a:r>
              <a:rPr lang="en-US" sz="1400" dirty="0">
                <a:latin typeface="Courier" charset="0"/>
              </a:rPr>
              <a:t> = 0; 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</a:rPr>
              <a:t>i</a:t>
            </a:r>
            <a:r>
              <a:rPr lang="en-US" sz="1400" dirty="0">
                <a:latin typeface="Courier" charset="0"/>
              </a:rPr>
              <a:t> &lt; 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m</a:t>
            </a:r>
            <a:r>
              <a:rPr lang="en-US" sz="1400" dirty="0">
                <a:latin typeface="Courier" charset="0"/>
              </a:rPr>
              <a:t>; ++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</a:rPr>
              <a:t>i</a:t>
            </a:r>
            <a:r>
              <a:rPr lang="en-US" sz="1400" dirty="0">
                <a:latin typeface="Courier" charset="0"/>
              </a:rPr>
              <a:t>)</a:t>
            </a:r>
          </a:p>
          <a:p>
            <a:r>
              <a:rPr lang="en-US" sz="1400" dirty="0">
                <a:latin typeface="Courier" charset="0"/>
              </a:rPr>
              <a:t>	  for (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j</a:t>
            </a:r>
            <a:r>
              <a:rPr lang="en-US" sz="1400" dirty="0">
                <a:latin typeface="Courier" charset="0"/>
              </a:rPr>
              <a:t> = 0; 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j</a:t>
            </a:r>
            <a:r>
              <a:rPr lang="en-US" sz="1400" dirty="0">
                <a:latin typeface="Courier" charset="0"/>
              </a:rPr>
              <a:t> &lt; 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p</a:t>
            </a:r>
            <a:r>
              <a:rPr lang="en-US" sz="1400" dirty="0">
                <a:latin typeface="Courier" charset="0"/>
              </a:rPr>
              <a:t>; ++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j</a:t>
            </a:r>
            <a:r>
              <a:rPr lang="en-US" sz="1400" dirty="0">
                <a:latin typeface="Courier" charset="0"/>
              </a:rPr>
              <a:t>) {</a:t>
            </a:r>
          </a:p>
          <a:p>
            <a:r>
              <a:rPr lang="en-US" sz="1400" dirty="0">
                <a:latin typeface="Courier" charset="0"/>
              </a:rPr>
              <a:t>	       double sum = 0;</a:t>
            </a:r>
          </a:p>
          <a:p>
            <a:r>
              <a:rPr lang="en-US" sz="1400" dirty="0">
                <a:latin typeface="Courier" charset="0"/>
              </a:rPr>
              <a:t>	       for (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k</a:t>
            </a:r>
            <a:r>
              <a:rPr lang="en-US" sz="1400" dirty="0">
                <a:latin typeface="Courier" charset="0"/>
              </a:rPr>
              <a:t> = 0; 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k</a:t>
            </a:r>
            <a:r>
              <a:rPr lang="en-US" sz="1400" dirty="0">
                <a:latin typeface="Courier" charset="0"/>
              </a:rPr>
              <a:t> &lt; 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n</a:t>
            </a:r>
            <a:r>
              <a:rPr lang="en-US" sz="1400" dirty="0">
                <a:latin typeface="Courier" charset="0"/>
              </a:rPr>
              <a:t>; ++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k</a:t>
            </a:r>
            <a:r>
              <a:rPr lang="en-US" sz="1400" dirty="0">
                <a:latin typeface="Courier" charset="0"/>
              </a:rPr>
              <a:t>)</a:t>
            </a:r>
          </a:p>
          <a:p>
            <a:r>
              <a:rPr lang="en-US" sz="1400" dirty="0">
                <a:latin typeface="Courier" charset="0"/>
              </a:rPr>
              <a:t>		    sum += 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A</a:t>
            </a:r>
            <a:r>
              <a:rPr lang="en-US" sz="1400" dirty="0">
                <a:latin typeface="Courier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</a:rPr>
              <a:t>i</a:t>
            </a:r>
            <a:r>
              <a:rPr lang="en-US" sz="1400" dirty="0">
                <a:latin typeface="Courier" charset="0"/>
              </a:rPr>
              <a:t>*n + 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k</a:t>
            </a:r>
            <a:r>
              <a:rPr lang="en-US" sz="1400" dirty="0">
                <a:latin typeface="Courier" charset="0"/>
              </a:rPr>
              <a:t>] * 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B</a:t>
            </a:r>
            <a:r>
              <a:rPr lang="en-US" sz="1400" dirty="0">
                <a:latin typeface="Courier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k</a:t>
            </a:r>
            <a:r>
              <a:rPr lang="en-US" sz="1400" dirty="0">
                <a:latin typeface="Courier" charset="0"/>
              </a:rPr>
              <a:t>*p + 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j</a:t>
            </a:r>
            <a:r>
              <a:rPr lang="en-US" sz="1400" dirty="0">
                <a:latin typeface="Courier" charset="0"/>
              </a:rPr>
              <a:t>];</a:t>
            </a:r>
          </a:p>
          <a:p>
            <a:r>
              <a:rPr lang="en-US" sz="1400" dirty="0">
                <a:latin typeface="Courier" charset="0"/>
              </a:rPr>
              <a:t>	       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C</a:t>
            </a:r>
            <a:r>
              <a:rPr lang="en-US" sz="1400" dirty="0">
                <a:latin typeface="Courier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</a:rPr>
              <a:t>i</a:t>
            </a:r>
            <a:r>
              <a:rPr lang="en-US" sz="1400" dirty="0">
                <a:latin typeface="Courier" charset="0"/>
              </a:rPr>
              <a:t>*p + 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j</a:t>
            </a:r>
            <a:r>
              <a:rPr lang="en-US" sz="1400" dirty="0">
                <a:latin typeface="Courier" charset="0"/>
              </a:rPr>
              <a:t>] = sum;</a:t>
            </a:r>
          </a:p>
          <a:p>
            <a:r>
              <a:rPr lang="en-US" sz="1400" dirty="0">
                <a:latin typeface="Courier" charset="0"/>
              </a:rPr>
              <a:t>	  }</a:t>
            </a:r>
          </a:p>
          <a:p>
            <a:r>
              <a:rPr lang="en-US" sz="1400" dirty="0">
                <a:latin typeface="Courier" charset="0"/>
              </a:rPr>
              <a:t>}</a:t>
            </a:r>
          </a:p>
          <a:p>
            <a:endParaRPr lang="en-US" sz="1400" dirty="0">
              <a:latin typeface="Courier" charset="0"/>
            </a:endParaRP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619184" y="4267200"/>
            <a:ext cx="208259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i="1" dirty="0">
                <a:solidFill>
                  <a:srgbClr val="FF0000"/>
                </a:solidFill>
              </a:rPr>
              <a:t>mnp</a:t>
            </a:r>
            <a:r>
              <a:rPr lang="en-US" sz="3200" dirty="0">
                <a:solidFill>
                  <a:srgbClr val="FF0000"/>
                </a:solidFill>
              </a:rPr>
              <a:t> flops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adds+mults</a:t>
            </a:r>
            <a:r>
              <a:rPr lang="en-US" sz="2800" dirty="0" smtClean="0"/>
              <a:t>)</a:t>
            </a:r>
          </a:p>
          <a:p>
            <a:pPr algn="ctr"/>
            <a:r>
              <a:rPr lang="en-US" sz="2000" dirty="0" smtClean="0"/>
              <a:t>“floating-point</a:t>
            </a:r>
          </a:p>
          <a:p>
            <a:pPr algn="ctr"/>
            <a:r>
              <a:rPr lang="en-US" sz="2000" dirty="0" smtClean="0"/>
              <a:t>operations”</a:t>
            </a:r>
            <a:endParaRPr lang="en-US" sz="2000" dirty="0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783031" y="6172200"/>
            <a:ext cx="56845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just </a:t>
            </a:r>
            <a:r>
              <a:rPr lang="en-US" dirty="0"/>
              <a:t>three loops, how complicated can it get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flops/time is not constant!</a:t>
            </a:r>
            <a:br>
              <a:rPr lang="en-US"/>
            </a:br>
            <a:r>
              <a:rPr lang="en-US" sz="2800"/>
              <a:t>(square matrices, </a:t>
            </a:r>
            <a:r>
              <a:rPr lang="en-US" sz="2800" i="1"/>
              <a:t>m</a:t>
            </a:r>
            <a:r>
              <a:rPr lang="en-US" sz="2800"/>
              <a:t>=</a:t>
            </a:r>
            <a:r>
              <a:rPr lang="en-US" sz="2800" i="1"/>
              <a:t>n</a:t>
            </a:r>
            <a:r>
              <a:rPr lang="en-US" sz="2800"/>
              <a:t>=</a:t>
            </a:r>
            <a:r>
              <a:rPr lang="en-US" sz="2800" i="1"/>
              <a:t>p</a:t>
            </a:r>
            <a:r>
              <a:rPr lang="en-US" sz="2800"/>
              <a:t>)</a:t>
            </a:r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7818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752600" y="2362200"/>
            <a:ext cx="927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L1 cache</a:t>
            </a:r>
          </a:p>
          <a:p>
            <a:r>
              <a:rPr lang="en-US" sz="1400"/>
              <a:t>exceeded?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819400" y="3962400"/>
            <a:ext cx="927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L2 cache</a:t>
            </a:r>
          </a:p>
          <a:p>
            <a:r>
              <a:rPr lang="en-US" sz="1400"/>
              <a:t>exceeded?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800600" y="5181600"/>
            <a:ext cx="12604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L1 cache</a:t>
            </a:r>
          </a:p>
          <a:p>
            <a:r>
              <a:rPr lang="en-US" sz="1400"/>
              <a:t>exceeded</a:t>
            </a:r>
          </a:p>
          <a:p>
            <a:r>
              <a:rPr lang="en-US" sz="1400"/>
              <a:t>for single row?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419600" y="2362200"/>
            <a:ext cx="278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(2.66GHz processor?</a:t>
            </a:r>
          </a:p>
          <a:p>
            <a:r>
              <a:rPr lang="en-US"/>
              <a:t>  why &lt; 1 gigaflops?)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Speed is limited by access to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memory hierarchy </a:t>
            </a:r>
            <a:r>
              <a:rPr lang="en-US" sz="2800" i="1" baseline="30000" dirty="0" smtClean="0">
                <a:solidFill>
                  <a:schemeClr val="tx1"/>
                </a:solidFill>
              </a:rPr>
              <a:t>[not to scale!]</a:t>
            </a:r>
            <a:endParaRPr lang="en-US" sz="4800" i="1" baseline="30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52400" y="1828800"/>
            <a:ext cx="1143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CPU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(~100 registers)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447800" y="1600200"/>
            <a:ext cx="17526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L1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 cache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(~10 </a:t>
            </a:r>
            <a:r>
              <a:rPr lang="en-US" dirty="0" err="1" smtClean="0"/>
              <a:t>kB</a:t>
            </a:r>
            <a:r>
              <a:rPr lang="en-US" dirty="0" smtClean="0"/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52800" y="1524000"/>
            <a:ext cx="2828925" cy="2590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L2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 cache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(~100 </a:t>
            </a:r>
            <a:r>
              <a:rPr lang="en-US" dirty="0" err="1" smtClean="0"/>
              <a:t>kB</a:t>
            </a:r>
            <a:r>
              <a:rPr lang="en-US" dirty="0" smtClean="0"/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324600" y="1524000"/>
            <a:ext cx="2743200" cy="518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L3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 cache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(~10 MB)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4343400"/>
            <a:ext cx="4267200" cy="2362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main memory (RAM)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(~10 GB)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9" name="Straight Arrow Connector 8"/>
          <p:cNvCxnSpPr>
            <a:stCxn id="3" idx="3"/>
            <a:endCxn id="4" idx="1"/>
          </p:cNvCxnSpPr>
          <p:nvPr/>
        </p:nvCxnSpPr>
        <p:spPr bwMode="auto">
          <a:xfrm>
            <a:off x="1295400" y="2362200"/>
            <a:ext cx="1524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stCxn id="4" idx="3"/>
          </p:cNvCxnSpPr>
          <p:nvPr/>
        </p:nvCxnSpPr>
        <p:spPr bwMode="auto">
          <a:xfrm>
            <a:off x="3200400" y="2438400"/>
            <a:ext cx="152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5" idx="3"/>
          </p:cNvCxnSpPr>
          <p:nvPr/>
        </p:nvCxnSpPr>
        <p:spPr bwMode="auto">
          <a:xfrm>
            <a:off x="6181725" y="2819400"/>
            <a:ext cx="142875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endCxn id="7" idx="3"/>
          </p:cNvCxnSpPr>
          <p:nvPr/>
        </p:nvCxnSpPr>
        <p:spPr bwMode="auto">
          <a:xfrm flipH="1">
            <a:off x="6019800" y="5257800"/>
            <a:ext cx="304800" cy="266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0" y="5029200"/>
            <a:ext cx="160020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 network,</a:t>
            </a:r>
          </a:p>
          <a:p>
            <a:pPr algn="ctr"/>
            <a:r>
              <a:rPr lang="en-US" dirty="0" smtClean="0"/>
              <a:t>&amp; disk</a:t>
            </a:r>
          </a:p>
          <a:p>
            <a:pPr algn="ctr"/>
            <a:r>
              <a:rPr lang="en-US" dirty="0"/>
              <a:t>≳</a:t>
            </a:r>
            <a:r>
              <a:rPr lang="en-US" dirty="0" smtClean="0"/>
              <a:t> TB ]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1371600" y="5486400"/>
            <a:ext cx="3810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04800" y="3453824"/>
            <a:ext cx="27494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smaller = faster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03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All flops are not created equal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1628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962150" y="3140075"/>
            <a:ext cx="31432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/>
              <a:t>same</a:t>
            </a:r>
            <a:r>
              <a:rPr lang="en-US"/>
              <a:t> #operations</a:t>
            </a:r>
          </a:p>
          <a:p>
            <a:pPr algn="ctr"/>
            <a:r>
              <a:rPr lang="en-US"/>
              <a:t>same </a:t>
            </a:r>
            <a:r>
              <a:rPr lang="en-US" i="1"/>
              <a:t>abstract</a:t>
            </a:r>
            <a:r>
              <a:rPr lang="en-US"/>
              <a:t> algorithm</a:t>
            </a:r>
          </a:p>
          <a:p>
            <a:pPr algn="ctr"/>
            <a:r>
              <a:rPr lang="en-US"/>
              <a:t>factor of 10 in speed</a:t>
            </a:r>
            <a:endParaRPr lang="en-US" i="1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V="1">
            <a:off x="3505200" y="1752600"/>
            <a:ext cx="0" cy="1447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3505200" y="4267200"/>
            <a:ext cx="0" cy="1447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953000" y="1676400"/>
            <a:ext cx="27908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nearly peak</a:t>
            </a:r>
          </a:p>
          <a:p>
            <a:pPr algn="ctr"/>
            <a:r>
              <a:rPr lang="en-US" sz="2000"/>
              <a:t>theoretical flop rate</a:t>
            </a:r>
          </a:p>
          <a:p>
            <a:pPr algn="ctr"/>
            <a:r>
              <a:rPr lang="en-US" sz="1400"/>
              <a:t>(2 flops/cycle via SSE2 instructions)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Things to remember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191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/>
              <a:t>We </a:t>
            </a:r>
            <a:r>
              <a:rPr lang="en-US" sz="2800" dirty="0" smtClean="0"/>
              <a:t>often </a:t>
            </a:r>
            <a:r>
              <a:rPr lang="en-US" sz="2800" dirty="0" smtClean="0">
                <a:solidFill>
                  <a:srgbClr val="FF0000"/>
                </a:solidFill>
              </a:rPr>
              <a:t>cannot </a:t>
            </a:r>
            <a:r>
              <a:rPr lang="en-US" sz="2800" dirty="0">
                <a:solidFill>
                  <a:srgbClr val="FF0000"/>
                </a:solidFill>
              </a:rPr>
              <a:t>understand performance without       understanding memory</a:t>
            </a:r>
            <a:r>
              <a:rPr lang="en-US" sz="2800" dirty="0"/>
              <a:t> efficiency (caches).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often ~</a:t>
            </a:r>
            <a:r>
              <a:rPr lang="en-US" sz="2400" dirty="0"/>
              <a:t>10 times more important than arithmetic </a:t>
            </a:r>
            <a:r>
              <a:rPr lang="en-US" sz="2400" dirty="0" smtClean="0"/>
              <a:t>count when working with lots of data</a:t>
            </a:r>
            <a:endParaRPr lang="en-US" sz="2400" dirty="0"/>
          </a:p>
          <a:p>
            <a:pPr>
              <a:lnSpc>
                <a:spcPct val="110000"/>
              </a:lnSpc>
              <a:buClr>
                <a:schemeClr val="accent2"/>
              </a:buClr>
            </a:pPr>
            <a:r>
              <a:rPr lang="en-US" sz="2800" dirty="0"/>
              <a:t>Computers are </a:t>
            </a:r>
            <a:r>
              <a:rPr lang="en-US" sz="2800" dirty="0">
                <a:solidFill>
                  <a:schemeClr val="accent2"/>
                </a:solidFill>
              </a:rPr>
              <a:t>more complicated than you think</a:t>
            </a:r>
            <a:r>
              <a:rPr lang="en-US" sz="28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Even a trivial algorithm is nontrivial to implement </a:t>
            </a:r>
            <a:r>
              <a:rPr lang="en-US" sz="2800" i="1" dirty="0"/>
              <a:t>well</a:t>
            </a:r>
            <a:r>
              <a:rPr lang="en-US" sz="28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matrix multiplication: 10 lines of code </a:t>
            </a:r>
            <a:r>
              <a:rPr lang="en-US" sz="2400" dirty="0" smtClean="0"/>
              <a:t> ⟶</a:t>
            </a:r>
            <a:r>
              <a:rPr lang="en-US" sz="2400" dirty="0" smtClean="0">
                <a:sym typeface="Symbol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Symbol" charset="0"/>
              </a:rPr>
              <a:t>130,000+</a:t>
            </a:r>
            <a:r>
              <a:rPr lang="en-US" sz="2400" dirty="0">
                <a:sym typeface="Symbol" charset="0"/>
              </a:rPr>
              <a:t> (ATLAS</a:t>
            </a:r>
            <a:r>
              <a:rPr lang="en-US" sz="2400" dirty="0" smtClean="0">
                <a:sym typeface="Symbol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ym typeface="Symbol" charset="0"/>
              </a:rPr>
              <a:t>getting the </a:t>
            </a:r>
            <a:r>
              <a:rPr lang="en-US" sz="2400" dirty="0" smtClean="0">
                <a:solidFill>
                  <a:srgbClr val="0000FF"/>
                </a:solidFill>
                <a:sym typeface="Symbol" charset="0"/>
              </a:rPr>
              <a:t>last factor of 2 in speed often requires wizardry </a:t>
            </a:r>
            <a:r>
              <a:rPr lang="en-US" sz="2400" dirty="0" smtClean="0">
                <a:solidFill>
                  <a:srgbClr val="FF0000"/>
                </a:solidFill>
                <a:sym typeface="Symbol" charset="0"/>
              </a:rPr>
              <a:t>(and is usually not worth it</a:t>
            </a:r>
            <a:r>
              <a:rPr lang="en-US" sz="2400" dirty="0" smtClean="0">
                <a:sym typeface="Symbol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ym typeface="Symbol" charset="0"/>
              </a:rPr>
              <a:t>but </a:t>
            </a:r>
            <a:r>
              <a:rPr lang="en-US" sz="2400" dirty="0" smtClean="0">
                <a:solidFill>
                  <a:srgbClr val="0000FF"/>
                </a:solidFill>
                <a:sym typeface="Symbol" charset="0"/>
              </a:rPr>
              <a:t>factors of 10 are often worthwhile and not too hard</a:t>
            </a:r>
            <a:r>
              <a:rPr lang="en-US" sz="2400" dirty="0">
                <a:solidFill>
                  <a:srgbClr val="0000FF"/>
                </a:solidFill>
                <a:sym typeface="Symbol" charset="0"/>
              </a:rPr>
              <a:t>…</a:t>
            </a:r>
            <a:endParaRPr lang="en-US" sz="2400" dirty="0" smtClean="0">
              <a:solidFill>
                <a:srgbClr val="0000FF"/>
              </a:solidFill>
              <a:sym typeface="Symbo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5715000" cy="1143000"/>
          </a:xfrm>
        </p:spPr>
        <p:txBody>
          <a:bodyPr/>
          <a:lstStyle/>
          <a:p>
            <a:r>
              <a:rPr lang="en-US" dirty="0" smtClean="0"/>
              <a:t>Ideal Cache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9026" y="762000"/>
            <a:ext cx="8356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simplified model of cache to help us understand/design algorithms</a:t>
            </a:r>
            <a:endParaRPr lang="en-US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416050"/>
            <a:ext cx="502285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57800" y="1447800"/>
            <a:ext cx="3863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CPU needs an item, either:</a:t>
            </a:r>
          </a:p>
          <a:p>
            <a:r>
              <a:rPr lang="en-US" sz="2000" dirty="0" smtClean="0"/>
              <a:t>• </a:t>
            </a:r>
            <a:r>
              <a:rPr lang="en-US" sz="2000" dirty="0" smtClean="0">
                <a:solidFill>
                  <a:srgbClr val="0000FF"/>
                </a:solidFill>
              </a:rPr>
              <a:t>cache hit: already in cache </a:t>
            </a:r>
            <a:r>
              <a:rPr lang="en-US" sz="2000" dirty="0" smtClean="0"/>
              <a:t>(fast)</a:t>
            </a:r>
          </a:p>
          <a:p>
            <a:r>
              <a:rPr lang="en-US" sz="2000" dirty="0" smtClean="0"/>
              <a:t>• </a:t>
            </a:r>
            <a:r>
              <a:rPr lang="en-US" sz="2000" dirty="0" smtClean="0">
                <a:solidFill>
                  <a:srgbClr val="0000FF"/>
                </a:solidFill>
              </a:rPr>
              <a:t>cache miss: load into cache </a:t>
            </a:r>
            <a:r>
              <a:rPr lang="en-US" sz="2000" dirty="0" smtClean="0"/>
              <a:t>(slow)</a:t>
            </a:r>
          </a:p>
          <a:p>
            <a:r>
              <a:rPr lang="en-US" sz="2000" dirty="0" smtClean="0"/>
              <a:t>goal: analyze </a:t>
            </a:r>
            <a:r>
              <a:rPr lang="en-US" sz="2000" dirty="0" smtClean="0">
                <a:solidFill>
                  <a:srgbClr val="FF0000"/>
                </a:solidFill>
              </a:rPr>
              <a:t># of cache misses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276600"/>
            <a:ext cx="90897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Simplification: </a:t>
            </a:r>
            <a:r>
              <a:rPr lang="en-US" dirty="0" smtClean="0">
                <a:solidFill>
                  <a:srgbClr val="0000FF"/>
                </a:solidFill>
              </a:rPr>
              <a:t>cache is “ideal”</a:t>
            </a:r>
          </a:p>
          <a:p>
            <a:r>
              <a:rPr lang="en-US" dirty="0" smtClean="0"/>
              <a:t>   — </a:t>
            </a:r>
            <a:r>
              <a:rPr lang="en-US" dirty="0" smtClean="0">
                <a:solidFill>
                  <a:srgbClr val="FF0000"/>
                </a:solidFill>
              </a:rPr>
              <a:t>fully associative</a:t>
            </a:r>
            <a:r>
              <a:rPr lang="en-US" dirty="0" smtClean="0"/>
              <a:t>: any item in memory can replace any item in cache</a:t>
            </a:r>
          </a:p>
          <a:p>
            <a:r>
              <a:rPr lang="en-US" dirty="0" smtClean="0"/>
              <a:t>   — </a:t>
            </a:r>
            <a:r>
              <a:rPr lang="en-US" dirty="0" smtClean="0">
                <a:solidFill>
                  <a:srgbClr val="FF0000"/>
                </a:solidFill>
              </a:rPr>
              <a:t>optimal replacement</a:t>
            </a:r>
            <a:r>
              <a:rPr lang="en-US" dirty="0" smtClean="0"/>
              <a:t>: cache miss replaces “best” item</a:t>
            </a:r>
            <a:endParaRPr lang="en-US" dirty="0"/>
          </a:p>
          <a:p>
            <a:r>
              <a:rPr lang="en-US" dirty="0" smtClean="0"/>
              <a:t>		(= item not needed for longest time in the future)</a:t>
            </a:r>
          </a:p>
          <a:p>
            <a:r>
              <a:rPr lang="en-US" dirty="0"/>
              <a:t>	</a:t>
            </a:r>
            <a:r>
              <a:rPr lang="en-US" dirty="0" smtClean="0"/>
              <a:t>	… within a ~constant factor of more realistic caches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5486400"/>
            <a:ext cx="804288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Cache complexity</a:t>
            </a:r>
            <a:r>
              <a:rPr lang="en-US" dirty="0" smtClean="0"/>
              <a:t>: for problem with n items, cache size Z,</a:t>
            </a:r>
          </a:p>
          <a:p>
            <a:r>
              <a:rPr lang="en-US" dirty="0"/>
              <a:t>	</a:t>
            </a:r>
            <a:r>
              <a:rPr lang="en-US" dirty="0" smtClean="0"/>
              <a:t>want </a:t>
            </a:r>
            <a:r>
              <a:rPr lang="en-US" dirty="0" smtClean="0">
                <a:solidFill>
                  <a:srgbClr val="0000FF"/>
                </a:solidFill>
              </a:rPr>
              <a:t># misses for large </a:t>
            </a:r>
            <a:r>
              <a:rPr lang="en-US" i="1" dirty="0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 “big O” or “big </a:t>
            </a:r>
            <a:r>
              <a:rPr lang="en-US" dirty="0" err="1" smtClean="0"/>
              <a:t>Θ</a:t>
            </a:r>
            <a:r>
              <a:rPr lang="en-US" dirty="0" smtClean="0"/>
              <a:t>” notation</a:t>
            </a:r>
          </a:p>
          <a:p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ignoring constant factors</a:t>
            </a:r>
            <a:r>
              <a:rPr lang="en-US" dirty="0" smtClean="0"/>
              <a:t>), e.g. </a:t>
            </a:r>
            <a:r>
              <a:rPr lang="en-US" dirty="0" err="1" smtClean="0"/>
              <a:t>Θ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Z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152400"/>
            <a:ext cx="274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 </a:t>
            </a:r>
            <a:r>
              <a:rPr lang="en-US" sz="1600" dirty="0" err="1" smtClean="0"/>
              <a:t>Frigo</a:t>
            </a:r>
            <a:r>
              <a:rPr lang="en-US" sz="1600" dirty="0" smtClean="0"/>
              <a:t>, </a:t>
            </a:r>
            <a:r>
              <a:rPr lang="en-US" sz="1600" dirty="0" err="1" smtClean="0"/>
              <a:t>Leiserson</a:t>
            </a:r>
            <a:r>
              <a:rPr lang="en-US" sz="1600" dirty="0" smtClean="0"/>
              <a:t>, </a:t>
            </a:r>
            <a:r>
              <a:rPr lang="en-US" sz="1600" dirty="0" err="1" smtClean="0"/>
              <a:t>Prokop</a:t>
            </a:r>
            <a:r>
              <a:rPr lang="en-US" sz="1600" dirty="0" smtClean="0"/>
              <a:t>, and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Ramachandran</a:t>
            </a:r>
            <a:r>
              <a:rPr lang="en-US" sz="1600" dirty="0" smtClean="0"/>
              <a:t> (1999) ]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600980"/>
            <a:ext cx="1982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(define “item” as</a:t>
            </a:r>
          </a:p>
          <a:p>
            <a:pPr algn="ctr"/>
            <a:r>
              <a:rPr lang="en-US" sz="1400" i="1" dirty="0" smtClean="0"/>
              <a:t>whatever is convenient)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94935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 smtClean="0"/>
              <a:t>Strategy for efficient cache utilization: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Maximize </a:t>
            </a:r>
            <a:r>
              <a:rPr lang="en-US" dirty="0" smtClean="0">
                <a:solidFill>
                  <a:srgbClr val="FF0000"/>
                </a:solidFill>
              </a:rPr>
              <a:t>temporal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ocality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2556808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we read an item from memory, we</a:t>
            </a:r>
            <a:r>
              <a:rPr lang="en-US" dirty="0" smtClean="0">
                <a:solidFill>
                  <a:srgbClr val="0000FF"/>
                </a:solidFill>
              </a:rPr>
              <a:t> want as much computation as possible before reading the next item</a:t>
            </a:r>
            <a:r>
              <a:rPr lang="en-US" dirty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Re-arrange our algorithm </a:t>
            </a:r>
            <a:r>
              <a:rPr lang="en-US" dirty="0" smtClean="0"/>
              <a:t>so that </a:t>
            </a:r>
            <a:r>
              <a:rPr lang="en-US" dirty="0" smtClean="0">
                <a:solidFill>
                  <a:srgbClr val="0000FF"/>
                </a:solidFill>
              </a:rPr>
              <a:t>computations on the same data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occur at close to the same time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902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dirty="0"/>
              <a:t>(optimal) </a:t>
            </a:r>
            <a:r>
              <a:rPr lang="en-US" dirty="0" smtClean="0"/>
              <a:t>Blocked </a:t>
            </a:r>
            <a:r>
              <a:rPr lang="en-US" dirty="0"/>
              <a:t>Matrix </a:t>
            </a:r>
            <a:r>
              <a:rPr lang="en-US" dirty="0" smtClean="0"/>
              <a:t>Multiply</a:t>
            </a:r>
            <a:endParaRPr lang="en-US" dirty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352800" y="1949450"/>
            <a:ext cx="44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=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149248" y="3048000"/>
            <a:ext cx="69260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i="1" dirty="0"/>
              <a:t>C</a:t>
            </a:r>
          </a:p>
          <a:p>
            <a:pPr algn="ctr"/>
            <a:r>
              <a:rPr lang="en-US" i="1" dirty="0" err="1"/>
              <a:t>n</a:t>
            </a:r>
            <a:r>
              <a:rPr lang="en-US" dirty="0" err="1" smtClean="0"/>
              <a:t>×</a:t>
            </a:r>
            <a:r>
              <a:rPr lang="en-US" i="1" dirty="0" err="1"/>
              <a:t>n</a:t>
            </a:r>
            <a:endParaRPr lang="en-US" sz="3600" dirty="0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4292989" y="3032125"/>
            <a:ext cx="74852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i="1" dirty="0"/>
              <a:t>A</a:t>
            </a:r>
          </a:p>
          <a:p>
            <a:pPr algn="ctr"/>
            <a:r>
              <a:rPr lang="en-US" i="1" dirty="0" err="1"/>
              <a:t>n</a:t>
            </a:r>
            <a:r>
              <a:rPr lang="en-US" dirty="0" err="1" smtClean="0"/>
              <a:t>×</a:t>
            </a:r>
            <a:r>
              <a:rPr lang="en-US" i="1" dirty="0" err="1" smtClean="0"/>
              <a:t>n</a:t>
            </a:r>
            <a:endParaRPr lang="en-US" i="1" dirty="0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6003521" y="3048000"/>
            <a:ext cx="74852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i="1" dirty="0"/>
              <a:t>B</a:t>
            </a:r>
          </a:p>
          <a:p>
            <a:pPr algn="ctr"/>
            <a:r>
              <a:rPr lang="en-US" i="1" dirty="0" err="1" smtClean="0"/>
              <a:t>n</a:t>
            </a:r>
            <a:r>
              <a:rPr lang="en-US" dirty="0" err="1" smtClean="0"/>
              <a:t>×</a:t>
            </a:r>
            <a:r>
              <a:rPr lang="en-US" i="1" dirty="0" err="1"/>
              <a:t>n</a:t>
            </a:r>
            <a:endParaRPr lang="en-US" i="1" dirty="0"/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21336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40386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43434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46482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49530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" name="Rectangle 61"/>
          <p:cNvSpPr>
            <a:spLocks noChangeArrowheads="1"/>
          </p:cNvSpPr>
          <p:nvPr/>
        </p:nvSpPr>
        <p:spPr bwMode="auto">
          <a:xfrm rot="16200000" flipH="1">
            <a:off x="59436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auto">
          <a:xfrm rot="16200000" flipH="1">
            <a:off x="59436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auto">
          <a:xfrm rot="16200000" flipH="1">
            <a:off x="59436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auto">
          <a:xfrm rot="16200000" flipH="1">
            <a:off x="59436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7" name="Text Box 75"/>
          <p:cNvSpPr txBox="1">
            <a:spLocks noChangeArrowheads="1"/>
          </p:cNvSpPr>
          <p:nvPr/>
        </p:nvSpPr>
        <p:spPr bwMode="auto">
          <a:xfrm>
            <a:off x="479433" y="4267200"/>
            <a:ext cx="8308998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divide </a:t>
            </a:r>
            <a:r>
              <a:rPr lang="en-US" dirty="0" smtClean="0">
                <a:solidFill>
                  <a:srgbClr val="FF0000"/>
                </a:solidFill>
              </a:rPr>
              <a:t>matrices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into </a:t>
            </a:r>
            <a:r>
              <a:rPr lang="en-US" i="1" dirty="0" err="1" smtClean="0">
                <a:solidFill>
                  <a:srgbClr val="FF0000"/>
                </a:solidFill>
              </a:rPr>
              <a:t>b</a:t>
            </a:r>
            <a:r>
              <a:rPr lang="en-US" dirty="0" err="1" smtClean="0">
                <a:solidFill>
                  <a:srgbClr val="FF0000"/>
                </a:solidFill>
              </a:rPr>
              <a:t>×</a:t>
            </a:r>
            <a:r>
              <a:rPr lang="en-US" i="1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 blocks </a:t>
            </a:r>
            <a:r>
              <a:rPr lang="en-US" dirty="0" smtClean="0"/>
              <a:t>of </a:t>
            </a:r>
            <a:r>
              <a:rPr lang="en-US" i="1" dirty="0" smtClean="0"/>
              <a:t>b</a:t>
            </a:r>
            <a:r>
              <a:rPr lang="en-US" dirty="0" smtClean="0"/>
              <a:t>=√</a:t>
            </a:r>
            <a:r>
              <a:rPr lang="en-US" i="1" dirty="0" smtClean="0"/>
              <a:t>Z</a:t>
            </a:r>
            <a:r>
              <a:rPr lang="en-US" dirty="0" smtClean="0"/>
              <a:t>/3 numbers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load 3 </a:t>
            </a:r>
            <a:r>
              <a:rPr lang="en-US" i="1" dirty="0" err="1" smtClean="0"/>
              <a:t>b</a:t>
            </a:r>
            <a:r>
              <a:rPr lang="en-US" dirty="0" err="1" smtClean="0"/>
              <a:t>×</a:t>
            </a:r>
            <a:r>
              <a:rPr lang="en-US" i="1" dirty="0" err="1" smtClean="0"/>
              <a:t>b</a:t>
            </a:r>
            <a:r>
              <a:rPr lang="en-US" dirty="0" smtClean="0"/>
              <a:t> blocks into cache and </a:t>
            </a:r>
            <a:r>
              <a:rPr lang="en-US" i="1" dirty="0" smtClean="0"/>
              <a:t>multiply blocks in-cache</a:t>
            </a:r>
          </a:p>
          <a:p>
            <a:endParaRPr lang="en-US" dirty="0"/>
          </a:p>
        </p:txBody>
      </p:sp>
      <p:sp>
        <p:nvSpPr>
          <p:cNvPr id="3148" name="Text Box 76"/>
          <p:cNvSpPr txBox="1">
            <a:spLocks noChangeArrowheads="1"/>
          </p:cNvSpPr>
          <p:nvPr/>
        </p:nvSpPr>
        <p:spPr bwMode="auto">
          <a:xfrm>
            <a:off x="231462" y="5638800"/>
            <a:ext cx="8683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(provably optimal) </a:t>
            </a:r>
            <a:r>
              <a:rPr lang="en-US" dirty="0" smtClean="0"/>
              <a:t>cache misses:    </a:t>
            </a:r>
            <a:r>
              <a:rPr lang="el-GR" dirty="0" smtClean="0">
                <a:sym typeface="Symbol" charset="0"/>
              </a:rPr>
              <a:t>Θ</a:t>
            </a:r>
            <a:r>
              <a:rPr lang="en-US" dirty="0" smtClean="0">
                <a:sym typeface="Symbol" charset="0"/>
              </a:rPr>
              <a:t>(</a:t>
            </a:r>
            <a:r>
              <a:rPr lang="en-US" i="1" dirty="0">
                <a:sym typeface="Symbol" charset="0"/>
              </a:rPr>
              <a:t>n</a:t>
            </a:r>
            <a:r>
              <a:rPr lang="en-US" baseline="30000" dirty="0">
                <a:sym typeface="Symbol" charset="0"/>
              </a:rPr>
              <a:t>3</a:t>
            </a:r>
            <a:r>
              <a:rPr lang="en-US" dirty="0" smtClean="0">
                <a:sym typeface="Symbol" charset="0"/>
              </a:rPr>
              <a:t>/</a:t>
            </a:r>
            <a:r>
              <a:rPr lang="en-US" i="1" dirty="0" smtClean="0">
                <a:sym typeface="Symbol" charset="0"/>
              </a:rPr>
              <a:t>b</a:t>
            </a:r>
            <a:r>
              <a:rPr lang="en-US" baseline="30000" dirty="0" smtClean="0">
                <a:sym typeface="Symbol" charset="0"/>
              </a:rPr>
              <a:t>3</a:t>
            </a:r>
            <a:r>
              <a:rPr lang="en-US" dirty="0" smtClean="0">
                <a:sym typeface="Symbol" charset="0"/>
              </a:rPr>
              <a:t>)    </a:t>
            </a:r>
            <a:r>
              <a:rPr lang="en-US" dirty="0" smtClean="0"/>
              <a:t>×   </a:t>
            </a:r>
            <a:r>
              <a:rPr lang="el-GR" dirty="0" smtClean="0">
                <a:sym typeface="Symbol" charset="0"/>
              </a:rPr>
              <a:t>Θ</a:t>
            </a:r>
            <a:r>
              <a:rPr lang="en-US" dirty="0" smtClean="0">
                <a:sym typeface="Symbol" charset="0"/>
              </a:rPr>
              <a:t>(</a:t>
            </a:r>
            <a:r>
              <a:rPr lang="en-US" i="1" dirty="0" smtClean="0">
                <a:sym typeface="Symbol" charset="0"/>
              </a:rPr>
              <a:t>b</a:t>
            </a:r>
            <a:r>
              <a:rPr lang="en-US" baseline="30000" dirty="0" smtClean="0">
                <a:sym typeface="Symbol" charset="0"/>
              </a:rPr>
              <a:t>2</a:t>
            </a:r>
            <a:r>
              <a:rPr lang="en-US" dirty="0" smtClean="0">
                <a:sym typeface="Symbol" charset="0"/>
              </a:rPr>
              <a:t>)   =  </a:t>
            </a:r>
            <a:r>
              <a:rPr lang="el-GR" dirty="0" smtClean="0">
                <a:solidFill>
                  <a:srgbClr val="FF0000"/>
                </a:solidFill>
                <a:sym typeface="Symbol" charset="0"/>
              </a:rPr>
              <a:t>Θ</a:t>
            </a:r>
            <a:r>
              <a:rPr lang="en-US" dirty="0" smtClean="0">
                <a:solidFill>
                  <a:srgbClr val="FF0000"/>
                </a:solidFill>
                <a:sym typeface="Symbol" charset="0"/>
              </a:rPr>
              <a:t>(</a:t>
            </a:r>
            <a:r>
              <a:rPr lang="en-US" i="1" dirty="0" smtClean="0">
                <a:solidFill>
                  <a:srgbClr val="FF0000"/>
                </a:solidFill>
                <a:sym typeface="Symbol" charset="0"/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  <a:sym typeface="Symbol" charset="0"/>
              </a:rPr>
              <a:t>3</a:t>
            </a:r>
            <a:r>
              <a:rPr lang="en-US" dirty="0" smtClean="0">
                <a:solidFill>
                  <a:srgbClr val="FF0000"/>
                </a:solidFill>
                <a:sym typeface="Symbol" charset="0"/>
              </a:rPr>
              <a:t>/√</a:t>
            </a:r>
            <a:r>
              <a:rPr lang="en-US" i="1" dirty="0" smtClean="0">
                <a:solidFill>
                  <a:srgbClr val="FF0000"/>
                </a:solidFill>
                <a:sym typeface="Symbol" charset="0"/>
              </a:rPr>
              <a:t>Z</a:t>
            </a:r>
            <a:r>
              <a:rPr lang="en-US" dirty="0" smtClean="0">
                <a:solidFill>
                  <a:srgbClr val="FF0000"/>
                </a:solidFill>
                <a:sym typeface="Symbol" charset="0"/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Rectangle 37"/>
          <p:cNvSpPr>
            <a:spLocks noChangeArrowheads="1"/>
          </p:cNvSpPr>
          <p:nvPr/>
        </p:nvSpPr>
        <p:spPr bwMode="auto">
          <a:xfrm>
            <a:off x="1828800" y="167640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4038600" y="167640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" name="Rectangle 64"/>
          <p:cNvSpPr>
            <a:spLocks noChangeArrowheads="1"/>
          </p:cNvSpPr>
          <p:nvPr/>
        </p:nvSpPr>
        <p:spPr bwMode="auto">
          <a:xfrm rot="16200000" flipH="1">
            <a:off x="5638800" y="167640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41936" y="6096000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# </a:t>
            </a:r>
            <a:r>
              <a:rPr lang="en-US" sz="1800" dirty="0" smtClean="0"/>
              <a:t>block × block</a:t>
            </a:r>
            <a:endParaRPr lang="en-US" sz="1800" dirty="0" smtClean="0"/>
          </a:p>
          <a:p>
            <a:pPr algn="ctr"/>
            <a:r>
              <a:rPr lang="en-US" sz="1800" dirty="0" smtClean="0"/>
              <a:t>multiplications</a:t>
            </a:r>
            <a:endParaRPr lang="en-US" sz="1800" dirty="0"/>
          </a:p>
        </p:txBody>
      </p:sp>
      <p:sp>
        <p:nvSpPr>
          <p:cNvPr id="58" name="TextBox 57"/>
          <p:cNvSpPr txBox="1"/>
          <p:nvPr/>
        </p:nvSpPr>
        <p:spPr>
          <a:xfrm>
            <a:off x="6009438" y="6096000"/>
            <a:ext cx="1556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# </a:t>
            </a:r>
            <a:r>
              <a:rPr lang="en-US" sz="1800" dirty="0" smtClean="0"/>
              <a:t>cache </a:t>
            </a:r>
            <a:r>
              <a:rPr lang="en-US" sz="1800" dirty="0" smtClean="0"/>
              <a:t>misses</a:t>
            </a:r>
          </a:p>
          <a:p>
            <a:pPr algn="ctr"/>
            <a:r>
              <a:rPr lang="en-US" sz="1800" dirty="0" smtClean="0"/>
              <a:t>per block</a:t>
            </a:r>
            <a:endParaRPr lang="en-US" sz="1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248400" y="4343400"/>
            <a:ext cx="38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5313793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1351</Words>
  <Application>Microsoft Macintosh PowerPoint</Application>
  <PresentationFormat>On-screen Show (4:3)</PresentationFormat>
  <Paragraphs>289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Blank Presentation</vt:lpstr>
      <vt:lpstr>Equation</vt:lpstr>
      <vt:lpstr>18.S096 January 2017: Memory and Matrices</vt:lpstr>
      <vt:lpstr>A trivial problem? C = A  B</vt:lpstr>
      <vt:lpstr>flops/time is not constant! (square matrices, m=n=p)</vt:lpstr>
      <vt:lpstr>Speed is limited by access to the memory hierarchy [not to scale!]</vt:lpstr>
      <vt:lpstr>All flops are not created equal</vt:lpstr>
      <vt:lpstr>Things to remember</vt:lpstr>
      <vt:lpstr>Ideal Cache Model</vt:lpstr>
      <vt:lpstr>Strategy for efficient cache utilization: Maximize temporal locality</vt:lpstr>
      <vt:lpstr>(optimal) Blocked Matrix Multiply</vt:lpstr>
      <vt:lpstr>Challenges with blocking</vt:lpstr>
      <vt:lpstr>(optimal) Cache-Oblivious Matrix Multiply</vt:lpstr>
      <vt:lpstr>A little C implementation (~25 lines)</vt:lpstr>
      <vt:lpstr>No Cache-based Performance Drops!</vt:lpstr>
      <vt:lpstr>…but absolute performance still sucks</vt:lpstr>
      <vt:lpstr>Registers == Cache</vt:lpstr>
      <vt:lpstr>No data re-use = no possibility of temporal locality … what then?</vt:lpstr>
      <vt:lpstr>Cache lines and spatial locality</vt:lpstr>
      <vt:lpstr>Example: Matrix addition</vt:lpstr>
      <vt:lpstr>Column-major storage used by Fortran, Matlab, Julia, …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18.335 Fall 2008 Performance Experiments with Matrix Multiplication</dc:title>
  <dc:creator>Steven G. Johnson</dc:creator>
  <cp:lastModifiedBy>Steven G. Johnson</cp:lastModifiedBy>
  <cp:revision>50</cp:revision>
  <dcterms:created xsi:type="dcterms:W3CDTF">2008-09-05T00:57:20Z</dcterms:created>
  <dcterms:modified xsi:type="dcterms:W3CDTF">2017-01-11T16:47:10Z</dcterms:modified>
</cp:coreProperties>
</file>