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70" r:id="rId4"/>
    <p:sldId id="272" r:id="rId5"/>
    <p:sldId id="287" r:id="rId6"/>
    <p:sldId id="278" r:id="rId7"/>
    <p:sldId id="277" r:id="rId8"/>
    <p:sldId id="279" r:id="rId9"/>
    <p:sldId id="286" r:id="rId10"/>
    <p:sldId id="280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91D6FCC-9EC5-472C-BA06-20993D1C5881}">
          <p14:sldIdLst/>
        </p14:section>
        <p14:section name="版权归李杰瑞所有" id="{1ACC5CC8-65C4-4E37-8337-ACE153B6D272}">
          <p14:sldIdLst>
            <p14:sldId id="268"/>
          </p14:sldIdLst>
        </p14:section>
        <p14:section name="目录" id="{DB08DA32-F043-4B17-8893-D457EAECB551}">
          <p14:sldIdLst>
            <p14:sldId id="259"/>
          </p14:sldIdLst>
        </p14:section>
        <p14:section name="正文" id="{AAC7C197-B5AD-4681-90E3-54C3DA0AADFC}">
          <p14:sldIdLst>
            <p14:sldId id="270"/>
            <p14:sldId id="272"/>
            <p14:sldId id="287"/>
            <p14:sldId id="278"/>
            <p14:sldId id="277"/>
            <p14:sldId id="279"/>
            <p14:sldId id="286"/>
            <p14:sldId id="280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CA0"/>
    <a:srgbClr val="92B6D0"/>
    <a:srgbClr val="A6A6A6"/>
    <a:srgbClr val="D9D9D9"/>
    <a:srgbClr val="5E7A86"/>
    <a:srgbClr val="2673B7"/>
    <a:srgbClr val="0E58A3"/>
    <a:srgbClr val="122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2239C-3B8D-4962-B382-D909844F97BF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1_2" csCatId="accent1" phldr="1"/>
      <dgm:spPr/>
    </dgm:pt>
    <dgm:pt modelId="{A180C562-F6DB-4FA9-BDD5-D2B1C9F1218C}">
      <dgm:prSet phldrT="[文本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48C002A6-6C54-48E8-8441-6A3A0A92213D}" type="parTrans" cxnId="{242A01A1-B956-4812-AC88-953CD1FEF9DB}">
      <dgm:prSet/>
      <dgm:spPr/>
      <dgm:t>
        <a:bodyPr/>
        <a:lstStyle/>
        <a:p>
          <a:endParaRPr lang="zh-CN" altLang="en-US"/>
        </a:p>
      </dgm:t>
    </dgm:pt>
    <dgm:pt modelId="{6343AA5A-C985-4CC0-8FAA-F42CBDCD5F43}" type="sibTrans" cxnId="{242A01A1-B956-4812-AC88-953CD1FEF9DB}">
      <dgm:prSet/>
      <dgm:spPr/>
      <dgm:t>
        <a:bodyPr/>
        <a:lstStyle/>
        <a:p>
          <a:endParaRPr lang="zh-CN" altLang="en-US"/>
        </a:p>
      </dgm:t>
    </dgm:pt>
    <dgm:pt modelId="{BE9B0945-9DBA-4959-84BF-8C0263CD373F}">
      <dgm:prSet phldrT="[文本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FA00503C-51AF-4582-AE9E-0FBC09BD4AFA}" type="parTrans" cxnId="{F7650EE6-49CF-45E8-9892-1C3206C0A9F5}">
      <dgm:prSet/>
      <dgm:spPr/>
      <dgm:t>
        <a:bodyPr/>
        <a:lstStyle/>
        <a:p>
          <a:endParaRPr lang="zh-CN" altLang="en-US"/>
        </a:p>
      </dgm:t>
    </dgm:pt>
    <dgm:pt modelId="{837393E3-3C9E-4C6C-A18D-36DF1345C586}" type="sibTrans" cxnId="{F7650EE6-49CF-45E8-9892-1C3206C0A9F5}">
      <dgm:prSet/>
      <dgm:spPr/>
      <dgm:t>
        <a:bodyPr/>
        <a:lstStyle/>
        <a:p>
          <a:endParaRPr lang="zh-CN" altLang="en-US"/>
        </a:p>
      </dgm:t>
    </dgm:pt>
    <dgm:pt modelId="{6A9767C2-30FD-4664-BBD7-0AEBD082DC7D}" type="pres">
      <dgm:prSet presAssocID="{F092239C-3B8D-4962-B382-D909844F97BF}" presName="linearFlow" presStyleCnt="0">
        <dgm:presLayoutVars>
          <dgm:dir/>
          <dgm:resizeHandles val="exact"/>
        </dgm:presLayoutVars>
      </dgm:prSet>
      <dgm:spPr/>
    </dgm:pt>
    <dgm:pt modelId="{2ED993FF-95A5-4E0D-9E86-B24195A76434}" type="pres">
      <dgm:prSet presAssocID="{A180C562-F6DB-4FA9-BDD5-D2B1C9F1218C}" presName="comp" presStyleCnt="0"/>
      <dgm:spPr/>
    </dgm:pt>
    <dgm:pt modelId="{377921B8-F9A3-4B4A-9225-4B0A30C1C0B7}" type="pres">
      <dgm:prSet presAssocID="{A180C562-F6DB-4FA9-BDD5-D2B1C9F1218C}" presName="rect2" presStyleLbl="node1" presStyleIdx="0" presStyleCnt="2" custScaleX="217479" custLinFactNeighborX="42489" custLinFactNeighborY="-1278">
        <dgm:presLayoutVars>
          <dgm:bulletEnabled val="1"/>
        </dgm:presLayoutVars>
      </dgm:prSet>
      <dgm:spPr/>
    </dgm:pt>
    <dgm:pt modelId="{D26708FB-0059-429E-838D-E42DA7B2E0E4}" type="pres">
      <dgm:prSet presAssocID="{A180C562-F6DB-4FA9-BDD5-D2B1C9F1218C}" presName="rect1" presStyleLbl="lnNode1" presStyleIdx="0" presStyleCnt="2" custScaleX="159770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7AF367CD-878B-4A2A-AB07-D3B0D4F6869E}" type="pres">
      <dgm:prSet presAssocID="{6343AA5A-C985-4CC0-8FAA-F42CBDCD5F43}" presName="sibTrans" presStyleCnt="0"/>
      <dgm:spPr/>
    </dgm:pt>
    <dgm:pt modelId="{205D1F46-6555-4A6C-8D96-B2C46C045285}" type="pres">
      <dgm:prSet presAssocID="{BE9B0945-9DBA-4959-84BF-8C0263CD373F}" presName="comp" presStyleCnt="0"/>
      <dgm:spPr/>
    </dgm:pt>
    <dgm:pt modelId="{4AC05BC5-EB14-4EAA-926E-9C3690A49641}" type="pres">
      <dgm:prSet presAssocID="{BE9B0945-9DBA-4959-84BF-8C0263CD373F}" presName="rect2" presStyleLbl="node1" presStyleIdx="1" presStyleCnt="2" custScaleX="213282">
        <dgm:presLayoutVars>
          <dgm:bulletEnabled val="1"/>
        </dgm:presLayoutVars>
      </dgm:prSet>
      <dgm:spPr/>
    </dgm:pt>
    <dgm:pt modelId="{C7A6443A-96DE-44B6-B2A4-A47B213F11F7}" type="pres">
      <dgm:prSet presAssocID="{BE9B0945-9DBA-4959-84BF-8C0263CD373F}" presName="rect1" presStyleLbl="lnNode1" presStyleIdx="1" presStyleCnt="2" custScaleX="170072"/>
      <dgm:spPr>
        <a:blipFill dpi="0" rotWithShape="1">
          <a:blip xmlns:r="http://schemas.openxmlformats.org/officeDocument/2006/relationships" r:embed="rId2"/>
          <a:srcRect/>
          <a:stretch>
            <a:fillRect l="-2231" t="-66121" r="2231" b="-1879"/>
          </a:stretch>
        </a:blipFill>
      </dgm:spPr>
    </dgm:pt>
  </dgm:ptLst>
  <dgm:cxnLst>
    <dgm:cxn modelId="{242A01A1-B956-4812-AC88-953CD1FEF9DB}" srcId="{F092239C-3B8D-4962-B382-D909844F97BF}" destId="{A180C562-F6DB-4FA9-BDD5-D2B1C9F1218C}" srcOrd="0" destOrd="0" parTransId="{48C002A6-6C54-48E8-8441-6A3A0A92213D}" sibTransId="{6343AA5A-C985-4CC0-8FAA-F42CBDCD5F43}"/>
    <dgm:cxn modelId="{B34996A5-AD77-47E6-9F5F-CD190DBE490D}" type="presOf" srcId="{BE9B0945-9DBA-4959-84BF-8C0263CD373F}" destId="{4AC05BC5-EB14-4EAA-926E-9C3690A49641}" srcOrd="0" destOrd="0" presId="urn:microsoft.com/office/officeart/2008/layout/AlternatingPictureBlocks"/>
    <dgm:cxn modelId="{D18D0ECA-3ECE-4DBD-B3C6-87723A95C64D}" type="presOf" srcId="{A180C562-F6DB-4FA9-BDD5-D2B1C9F1218C}" destId="{377921B8-F9A3-4B4A-9225-4B0A30C1C0B7}" srcOrd="0" destOrd="0" presId="urn:microsoft.com/office/officeart/2008/layout/AlternatingPictureBlocks"/>
    <dgm:cxn modelId="{F34CC6E3-D76F-4BCD-AF4E-D6C5AF6E6D99}" type="presOf" srcId="{F092239C-3B8D-4962-B382-D909844F97BF}" destId="{6A9767C2-30FD-4664-BBD7-0AEBD082DC7D}" srcOrd="0" destOrd="0" presId="urn:microsoft.com/office/officeart/2008/layout/AlternatingPictureBlocks"/>
    <dgm:cxn modelId="{F7650EE6-49CF-45E8-9892-1C3206C0A9F5}" srcId="{F092239C-3B8D-4962-B382-D909844F97BF}" destId="{BE9B0945-9DBA-4959-84BF-8C0263CD373F}" srcOrd="1" destOrd="0" parTransId="{FA00503C-51AF-4582-AE9E-0FBC09BD4AFA}" sibTransId="{837393E3-3C9E-4C6C-A18D-36DF1345C586}"/>
    <dgm:cxn modelId="{BFDC2694-4330-4C3B-A21B-849BB1DF91C6}" type="presParOf" srcId="{6A9767C2-30FD-4664-BBD7-0AEBD082DC7D}" destId="{2ED993FF-95A5-4E0D-9E86-B24195A76434}" srcOrd="0" destOrd="0" presId="urn:microsoft.com/office/officeart/2008/layout/AlternatingPictureBlocks"/>
    <dgm:cxn modelId="{4B8E714A-8786-41B9-9E08-E9E5AA3391EE}" type="presParOf" srcId="{2ED993FF-95A5-4E0D-9E86-B24195A76434}" destId="{377921B8-F9A3-4B4A-9225-4B0A30C1C0B7}" srcOrd="0" destOrd="0" presId="urn:microsoft.com/office/officeart/2008/layout/AlternatingPictureBlocks"/>
    <dgm:cxn modelId="{5B6B11AE-085A-40F4-AD3B-7270D84C0AA2}" type="presParOf" srcId="{2ED993FF-95A5-4E0D-9E86-B24195A76434}" destId="{D26708FB-0059-429E-838D-E42DA7B2E0E4}" srcOrd="1" destOrd="0" presId="urn:microsoft.com/office/officeart/2008/layout/AlternatingPictureBlocks"/>
    <dgm:cxn modelId="{F0E5750A-BF4F-476D-888F-E815D2BCA641}" type="presParOf" srcId="{6A9767C2-30FD-4664-BBD7-0AEBD082DC7D}" destId="{7AF367CD-878B-4A2A-AB07-D3B0D4F6869E}" srcOrd="1" destOrd="0" presId="urn:microsoft.com/office/officeart/2008/layout/AlternatingPictureBlocks"/>
    <dgm:cxn modelId="{CBEEA72C-4556-4069-B143-F219A5FBFD82}" type="presParOf" srcId="{6A9767C2-30FD-4664-BBD7-0AEBD082DC7D}" destId="{205D1F46-6555-4A6C-8D96-B2C46C045285}" srcOrd="2" destOrd="0" presId="urn:microsoft.com/office/officeart/2008/layout/AlternatingPictureBlocks"/>
    <dgm:cxn modelId="{914564C9-1353-4EFE-9566-F379A7364FAF}" type="presParOf" srcId="{205D1F46-6555-4A6C-8D96-B2C46C045285}" destId="{4AC05BC5-EB14-4EAA-926E-9C3690A49641}" srcOrd="0" destOrd="0" presId="urn:microsoft.com/office/officeart/2008/layout/AlternatingPictureBlocks"/>
    <dgm:cxn modelId="{E8286B09-9995-40BE-900E-B616ED659686}" type="presParOf" srcId="{205D1F46-6555-4A6C-8D96-B2C46C045285}" destId="{C7A6443A-96DE-44B6-B2A4-A47B213F11F7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921B8-F9A3-4B4A-9225-4B0A30C1C0B7}">
      <dsp:nvSpPr>
        <dsp:cNvPr id="0" name=""/>
        <dsp:cNvSpPr/>
      </dsp:nvSpPr>
      <dsp:spPr>
        <a:xfrm>
          <a:off x="-310609" y="0"/>
          <a:ext cx="9609746" cy="1998507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 </a:t>
          </a:r>
          <a:endParaRPr lang="zh-CN" altLang="en-US" sz="6500" kern="1200" dirty="0"/>
        </a:p>
      </dsp:txBody>
      <dsp:txXfrm>
        <a:off x="-310609" y="0"/>
        <a:ext cx="9609746" cy="1998507"/>
      </dsp:txXfrm>
    </dsp:sp>
    <dsp:sp modelId="{D26708FB-0059-429E-838D-E42DA7B2E0E4}">
      <dsp:nvSpPr>
        <dsp:cNvPr id="0" name=""/>
        <dsp:cNvSpPr/>
      </dsp:nvSpPr>
      <dsp:spPr>
        <a:xfrm>
          <a:off x="-482743" y="1018"/>
          <a:ext cx="3161085" cy="199850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05BC5-EB14-4EAA-926E-9C3690A49641}">
      <dsp:nvSpPr>
        <dsp:cNvPr id="0" name=""/>
        <dsp:cNvSpPr/>
      </dsp:nvSpPr>
      <dsp:spPr>
        <a:xfrm>
          <a:off x="-487336" y="2329280"/>
          <a:ext cx="9424293" cy="1998507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 </a:t>
          </a:r>
          <a:endParaRPr lang="zh-CN" altLang="en-US" sz="6500" kern="1200" dirty="0"/>
        </a:p>
      </dsp:txBody>
      <dsp:txXfrm>
        <a:off x="-487336" y="2329280"/>
        <a:ext cx="9424293" cy="1998507"/>
      </dsp:txXfrm>
    </dsp:sp>
    <dsp:sp modelId="{C7A6443A-96DE-44B6-B2A4-A47B213F11F7}">
      <dsp:nvSpPr>
        <dsp:cNvPr id="0" name=""/>
        <dsp:cNvSpPr/>
      </dsp:nvSpPr>
      <dsp:spPr>
        <a:xfrm>
          <a:off x="5938817" y="2329280"/>
          <a:ext cx="3364913" cy="1998507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l="-2231" t="-66121" r="2231" b="-1879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木卫林制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木卫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87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C14EC5A-C194-408E-CCF3-8B525707052B}"/>
              </a:ext>
            </a:extLst>
          </p:cNvPr>
          <p:cNvSpPr txBox="1"/>
          <p:nvPr userDrawn="1"/>
        </p:nvSpPr>
        <p:spPr>
          <a:xfrm>
            <a:off x="0" y="0"/>
            <a:ext cx="13574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/>
                </a:solidFill>
              </a:rPr>
              <a:t>木卫林</a:t>
            </a:r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4166B3-D0D8-E67D-ECB8-72D3F47305A8}"/>
              </a:ext>
            </a:extLst>
          </p:cNvPr>
          <p:cNvSpPr txBox="1"/>
          <p:nvPr userDrawn="1"/>
        </p:nvSpPr>
        <p:spPr>
          <a:xfrm>
            <a:off x="0" y="-11947"/>
            <a:ext cx="273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dirty="0">
                <a:solidFill>
                  <a:schemeClr val="bg1"/>
                </a:solidFill>
              </a:rPr>
              <a:t>木卫林</a:t>
            </a:r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9485" y="285540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latin typeface="+mn-ea"/>
                <a:cs typeface="+mn-ea"/>
              </a:rPr>
              <a:t>毕业论文答辩模板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9485" y="3782884"/>
            <a:ext cx="562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600" dirty="0">
                <a:solidFill>
                  <a:schemeClr val="bg1"/>
                </a:solidFill>
                <a:latin typeface="Arial" panose="020B0604020202020204" pitchFamily="34" charset="0"/>
                <a:cs typeface="+mn-ea"/>
              </a:rPr>
              <a:t>Graduation thesis defense template</a:t>
            </a:r>
            <a:endParaRPr lang="zh-CN" altLang="en-US" sz="1400" spc="6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D3814CA-7B12-0B2B-2BD5-E5D48E682FA1}"/>
              </a:ext>
            </a:extLst>
          </p:cNvPr>
          <p:cNvSpPr txBox="1"/>
          <p:nvPr/>
        </p:nvSpPr>
        <p:spPr>
          <a:xfrm>
            <a:off x="2120551" y="2283758"/>
            <a:ext cx="79508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基于</a:t>
            </a:r>
            <a:r>
              <a:rPr lang="en-US" altLang="zh-CN" sz="6000" b="1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AI</a:t>
            </a:r>
            <a:r>
              <a:rPr lang="zh-CN" altLang="en-US" sz="6000" b="1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自主学习对于侮辱性表情包的识别</a:t>
            </a:r>
          </a:p>
          <a:p>
            <a:pPr algn="ctr"/>
            <a:endParaRPr lang="zh-CN" altLang="en-US" sz="6000" b="1" spc="600" dirty="0">
              <a:solidFill>
                <a:srgbClr val="122E66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1FCE8F0-B43B-9F87-99EC-FEEFF4CEAEA8}"/>
              </a:ext>
            </a:extLst>
          </p:cNvPr>
          <p:cNvSpPr txBox="1"/>
          <p:nvPr/>
        </p:nvSpPr>
        <p:spPr>
          <a:xfrm>
            <a:off x="4890361" y="4258051"/>
            <a:ext cx="2377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rgbClr val="122E66"/>
                </a:solidFill>
                <a:latin typeface="+mn-ea"/>
                <a:cs typeface="+mn-ea"/>
              </a:rPr>
              <a:t>上海市西南位育中学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C21EFED-D7AC-C064-51AC-E6E6051EC567}"/>
              </a:ext>
            </a:extLst>
          </p:cNvPr>
          <p:cNvGrpSpPr/>
          <p:nvPr/>
        </p:nvGrpSpPr>
        <p:grpSpPr>
          <a:xfrm>
            <a:off x="2226817" y="5550746"/>
            <a:ext cx="10525797" cy="403386"/>
            <a:chOff x="297350" y="5605502"/>
            <a:chExt cx="8890493" cy="392077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52101BF-27BE-99DB-2B47-EDE7BE8ABEBB}"/>
                </a:ext>
              </a:extLst>
            </p:cNvPr>
            <p:cNvGrpSpPr/>
            <p:nvPr/>
          </p:nvGrpSpPr>
          <p:grpSpPr>
            <a:xfrm>
              <a:off x="666682" y="5628247"/>
              <a:ext cx="5860850" cy="369332"/>
              <a:chOff x="1056281" y="5009099"/>
              <a:chExt cx="5860850" cy="369332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AC455B9-482B-7E07-084E-94E7E8E18520}"/>
                  </a:ext>
                </a:extLst>
              </p:cNvPr>
              <p:cNvSpPr txBox="1"/>
              <p:nvPr/>
            </p:nvSpPr>
            <p:spPr>
              <a:xfrm>
                <a:off x="1056281" y="5009099"/>
                <a:ext cx="2969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汇报人：陈佳天 李杰瑞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D334145-ADCB-2391-399C-7029D95A9842}"/>
                  </a:ext>
                </a:extLst>
              </p:cNvPr>
              <p:cNvSpPr txBox="1"/>
              <p:nvPr/>
            </p:nvSpPr>
            <p:spPr>
              <a:xfrm>
                <a:off x="5396365" y="5013680"/>
                <a:ext cx="1520766" cy="358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导师：佘成良</a:t>
                </a:r>
              </a:p>
            </p:txBody>
          </p:sp>
        </p:grpSp>
        <p:sp>
          <p:nvSpPr>
            <p:cNvPr id="69" name="iconfont-1047-784241">
              <a:extLst>
                <a:ext uri="{FF2B5EF4-FFF2-40B4-BE49-F238E27FC236}">
                  <a16:creationId xmlns:a16="http://schemas.microsoft.com/office/drawing/2014/main" id="{FF0ECE92-0C57-7FC0-95E6-707EC9239729}"/>
                </a:ext>
              </a:extLst>
            </p:cNvPr>
            <p:cNvSpPr/>
            <p:nvPr/>
          </p:nvSpPr>
          <p:spPr>
            <a:xfrm>
              <a:off x="8872548" y="5640618"/>
              <a:ext cx="315295" cy="314885"/>
            </a:xfrm>
            <a:custGeom>
              <a:avLst/>
              <a:gdLst>
                <a:gd name="T0" fmla="*/ 11189 w 11189"/>
                <a:gd name="T1" fmla="*/ 5643 h 11177"/>
                <a:gd name="T2" fmla="*/ 11189 w 11189"/>
                <a:gd name="T3" fmla="*/ 5589 h 11177"/>
                <a:gd name="T4" fmla="*/ 11189 w 11189"/>
                <a:gd name="T5" fmla="*/ 5535 h 11177"/>
                <a:gd name="T6" fmla="*/ 5595 w 11189"/>
                <a:gd name="T7" fmla="*/ 0 h 11177"/>
                <a:gd name="T8" fmla="*/ 0 w 11189"/>
                <a:gd name="T9" fmla="*/ 5535 h 11177"/>
                <a:gd name="T10" fmla="*/ 1 w 11189"/>
                <a:gd name="T11" fmla="*/ 5589 h 11177"/>
                <a:gd name="T12" fmla="*/ 0 w 11189"/>
                <a:gd name="T13" fmla="*/ 5643 h 11177"/>
                <a:gd name="T14" fmla="*/ 5595 w 11189"/>
                <a:gd name="T15" fmla="*/ 11177 h 11177"/>
                <a:gd name="T16" fmla="*/ 11189 w 11189"/>
                <a:gd name="T17" fmla="*/ 5643 h 11177"/>
                <a:gd name="T18" fmla="*/ 5595 w 11189"/>
                <a:gd name="T19" fmla="*/ 10124 h 11177"/>
                <a:gd name="T20" fmla="*/ 1156 w 11189"/>
                <a:gd name="T21" fmla="*/ 5643 h 11177"/>
                <a:gd name="T22" fmla="*/ 1156 w 11189"/>
                <a:gd name="T23" fmla="*/ 5611 h 11177"/>
                <a:gd name="T24" fmla="*/ 1156 w 11189"/>
                <a:gd name="T25" fmla="*/ 5611 h 11177"/>
                <a:gd name="T26" fmla="*/ 1156 w 11189"/>
                <a:gd name="T27" fmla="*/ 5589 h 11177"/>
                <a:gd name="T28" fmla="*/ 1156 w 11189"/>
                <a:gd name="T29" fmla="*/ 5567 h 11177"/>
                <a:gd name="T30" fmla="*/ 1156 w 11189"/>
                <a:gd name="T31" fmla="*/ 5567 h 11177"/>
                <a:gd name="T32" fmla="*/ 1156 w 11189"/>
                <a:gd name="T33" fmla="*/ 5535 h 11177"/>
                <a:gd name="T34" fmla="*/ 5595 w 11189"/>
                <a:gd name="T35" fmla="*/ 1054 h 11177"/>
                <a:gd name="T36" fmla="*/ 10034 w 11189"/>
                <a:gd name="T37" fmla="*/ 5535 h 11177"/>
                <a:gd name="T38" fmla="*/ 10033 w 11189"/>
                <a:gd name="T39" fmla="*/ 5567 h 11177"/>
                <a:gd name="T40" fmla="*/ 10033 w 11189"/>
                <a:gd name="T41" fmla="*/ 5567 h 11177"/>
                <a:gd name="T42" fmla="*/ 10033 w 11189"/>
                <a:gd name="T43" fmla="*/ 5589 h 11177"/>
                <a:gd name="T44" fmla="*/ 10033 w 11189"/>
                <a:gd name="T45" fmla="*/ 5611 h 11177"/>
                <a:gd name="T46" fmla="*/ 10033 w 11189"/>
                <a:gd name="T47" fmla="*/ 5611 h 11177"/>
                <a:gd name="T48" fmla="*/ 10034 w 11189"/>
                <a:gd name="T49" fmla="*/ 5643 h 11177"/>
                <a:gd name="T50" fmla="*/ 5595 w 11189"/>
                <a:gd name="T51" fmla="*/ 10124 h 11177"/>
                <a:gd name="T52" fmla="*/ 4818 w 11189"/>
                <a:gd name="T53" fmla="*/ 5514 h 11177"/>
                <a:gd name="T54" fmla="*/ 4804 w 11189"/>
                <a:gd name="T55" fmla="*/ 5611 h 11177"/>
                <a:gd name="T56" fmla="*/ 4804 w 11189"/>
                <a:gd name="T57" fmla="*/ 6034 h 11177"/>
                <a:gd name="T58" fmla="*/ 5167 w 11189"/>
                <a:gd name="T59" fmla="*/ 6397 h 11177"/>
                <a:gd name="T60" fmla="*/ 8440 w 11189"/>
                <a:gd name="T61" fmla="*/ 6397 h 11177"/>
                <a:gd name="T62" fmla="*/ 8803 w 11189"/>
                <a:gd name="T63" fmla="*/ 6034 h 11177"/>
                <a:gd name="T64" fmla="*/ 8803 w 11189"/>
                <a:gd name="T65" fmla="*/ 5611 h 11177"/>
                <a:gd name="T66" fmla="*/ 8440 w 11189"/>
                <a:gd name="T67" fmla="*/ 5249 h 11177"/>
                <a:gd name="T68" fmla="*/ 5966 w 11189"/>
                <a:gd name="T69" fmla="*/ 5249 h 11177"/>
                <a:gd name="T70" fmla="*/ 5966 w 11189"/>
                <a:gd name="T71" fmla="*/ 2069 h 11177"/>
                <a:gd name="T72" fmla="*/ 5604 w 11189"/>
                <a:gd name="T73" fmla="*/ 1706 h 11177"/>
                <a:gd name="T74" fmla="*/ 5180 w 11189"/>
                <a:gd name="T75" fmla="*/ 1706 h 11177"/>
                <a:gd name="T76" fmla="*/ 4818 w 11189"/>
                <a:gd name="T77" fmla="*/ 2069 h 11177"/>
                <a:gd name="T78" fmla="*/ 4818 w 11189"/>
                <a:gd name="T79" fmla="*/ 5514 h 1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189" h="11177">
                  <a:moveTo>
                    <a:pt x="11189" y="5643"/>
                  </a:moveTo>
                  <a:cubicBezTo>
                    <a:pt x="11189" y="5625"/>
                    <a:pt x="11189" y="5607"/>
                    <a:pt x="11189" y="5589"/>
                  </a:cubicBezTo>
                  <a:cubicBezTo>
                    <a:pt x="11189" y="5571"/>
                    <a:pt x="11189" y="5553"/>
                    <a:pt x="11189" y="5535"/>
                  </a:cubicBezTo>
                  <a:cubicBezTo>
                    <a:pt x="11189" y="2478"/>
                    <a:pt x="8684" y="0"/>
                    <a:pt x="5595" y="0"/>
                  </a:cubicBezTo>
                  <a:cubicBezTo>
                    <a:pt x="2505" y="0"/>
                    <a:pt x="0" y="2478"/>
                    <a:pt x="0" y="5535"/>
                  </a:cubicBezTo>
                  <a:cubicBezTo>
                    <a:pt x="0" y="5553"/>
                    <a:pt x="1" y="5571"/>
                    <a:pt x="1" y="5589"/>
                  </a:cubicBezTo>
                  <a:cubicBezTo>
                    <a:pt x="1" y="5607"/>
                    <a:pt x="0" y="5625"/>
                    <a:pt x="0" y="5643"/>
                  </a:cubicBezTo>
                  <a:cubicBezTo>
                    <a:pt x="0" y="8700"/>
                    <a:pt x="2505" y="11177"/>
                    <a:pt x="5595" y="11177"/>
                  </a:cubicBezTo>
                  <a:cubicBezTo>
                    <a:pt x="8684" y="11177"/>
                    <a:pt x="11189" y="8700"/>
                    <a:pt x="11189" y="5643"/>
                  </a:cubicBezTo>
                  <a:close/>
                  <a:moveTo>
                    <a:pt x="5595" y="10124"/>
                  </a:moveTo>
                  <a:cubicBezTo>
                    <a:pt x="3143" y="10124"/>
                    <a:pt x="1156" y="8118"/>
                    <a:pt x="1156" y="5643"/>
                  </a:cubicBezTo>
                  <a:cubicBezTo>
                    <a:pt x="1156" y="5632"/>
                    <a:pt x="1156" y="5622"/>
                    <a:pt x="1156" y="5611"/>
                  </a:cubicBezTo>
                  <a:lnTo>
                    <a:pt x="1156" y="5611"/>
                  </a:lnTo>
                  <a:cubicBezTo>
                    <a:pt x="1156" y="5604"/>
                    <a:pt x="1156" y="5596"/>
                    <a:pt x="1156" y="5589"/>
                  </a:cubicBezTo>
                  <a:cubicBezTo>
                    <a:pt x="1156" y="5582"/>
                    <a:pt x="1156" y="5574"/>
                    <a:pt x="1156" y="5567"/>
                  </a:cubicBezTo>
                  <a:lnTo>
                    <a:pt x="1156" y="5567"/>
                  </a:lnTo>
                  <a:cubicBezTo>
                    <a:pt x="1156" y="5556"/>
                    <a:pt x="1156" y="5546"/>
                    <a:pt x="1156" y="5535"/>
                  </a:cubicBezTo>
                  <a:cubicBezTo>
                    <a:pt x="1156" y="3060"/>
                    <a:pt x="3143" y="1054"/>
                    <a:pt x="5595" y="1054"/>
                  </a:cubicBezTo>
                  <a:cubicBezTo>
                    <a:pt x="8046" y="1054"/>
                    <a:pt x="10034" y="3060"/>
                    <a:pt x="10034" y="5535"/>
                  </a:cubicBezTo>
                  <a:cubicBezTo>
                    <a:pt x="10034" y="5546"/>
                    <a:pt x="10033" y="5556"/>
                    <a:pt x="10033" y="5567"/>
                  </a:cubicBezTo>
                  <a:lnTo>
                    <a:pt x="10033" y="5567"/>
                  </a:lnTo>
                  <a:cubicBezTo>
                    <a:pt x="10033" y="5574"/>
                    <a:pt x="10033" y="5582"/>
                    <a:pt x="10033" y="5589"/>
                  </a:cubicBezTo>
                  <a:cubicBezTo>
                    <a:pt x="10033" y="5596"/>
                    <a:pt x="10033" y="5604"/>
                    <a:pt x="10033" y="5611"/>
                  </a:cubicBezTo>
                  <a:lnTo>
                    <a:pt x="10033" y="5611"/>
                  </a:lnTo>
                  <a:cubicBezTo>
                    <a:pt x="10034" y="5622"/>
                    <a:pt x="10034" y="5632"/>
                    <a:pt x="10034" y="5643"/>
                  </a:cubicBezTo>
                  <a:cubicBezTo>
                    <a:pt x="10034" y="8118"/>
                    <a:pt x="8046" y="10124"/>
                    <a:pt x="5595" y="10124"/>
                  </a:cubicBezTo>
                  <a:close/>
                  <a:moveTo>
                    <a:pt x="4818" y="5514"/>
                  </a:moveTo>
                  <a:cubicBezTo>
                    <a:pt x="4809" y="5545"/>
                    <a:pt x="4804" y="5577"/>
                    <a:pt x="4804" y="5611"/>
                  </a:cubicBezTo>
                  <a:lnTo>
                    <a:pt x="4804" y="6034"/>
                  </a:lnTo>
                  <a:cubicBezTo>
                    <a:pt x="4804" y="6235"/>
                    <a:pt x="4967" y="6397"/>
                    <a:pt x="5167" y="6397"/>
                  </a:cubicBezTo>
                  <a:lnTo>
                    <a:pt x="8440" y="6397"/>
                  </a:lnTo>
                  <a:cubicBezTo>
                    <a:pt x="8640" y="6397"/>
                    <a:pt x="8803" y="6235"/>
                    <a:pt x="8803" y="6034"/>
                  </a:cubicBezTo>
                  <a:lnTo>
                    <a:pt x="8803" y="5611"/>
                  </a:lnTo>
                  <a:cubicBezTo>
                    <a:pt x="8803" y="5411"/>
                    <a:pt x="8640" y="5249"/>
                    <a:pt x="8440" y="5249"/>
                  </a:cubicBezTo>
                  <a:lnTo>
                    <a:pt x="5966" y="5249"/>
                  </a:lnTo>
                  <a:lnTo>
                    <a:pt x="5966" y="2069"/>
                  </a:lnTo>
                  <a:cubicBezTo>
                    <a:pt x="5966" y="1869"/>
                    <a:pt x="5804" y="1706"/>
                    <a:pt x="5604" y="1706"/>
                  </a:cubicBezTo>
                  <a:lnTo>
                    <a:pt x="5180" y="1706"/>
                  </a:lnTo>
                  <a:cubicBezTo>
                    <a:pt x="4980" y="1706"/>
                    <a:pt x="4818" y="1869"/>
                    <a:pt x="4818" y="2069"/>
                  </a:cubicBezTo>
                  <a:lnTo>
                    <a:pt x="4818" y="5514"/>
                  </a:ln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E66"/>
                </a:solidFill>
                <a:cs typeface="+mn-ea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A655CC33-D2B4-FC9A-F882-EDF213729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350" y="5605502"/>
              <a:ext cx="369332" cy="369332"/>
            </a:xfrm>
            <a:prstGeom prst="rect">
              <a:avLst/>
            </a:prstGeom>
          </p:spPr>
        </p:pic>
        <p:pic>
          <p:nvPicPr>
            <p:cNvPr id="71" name="图形 70">
              <a:extLst>
                <a:ext uri="{FF2B5EF4-FFF2-40B4-BE49-F238E27FC236}">
                  <a16:creationId xmlns:a16="http://schemas.microsoft.com/office/drawing/2014/main" id="{2576A352-E022-74F4-5067-CD5324D55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0886" y="5640228"/>
              <a:ext cx="292924" cy="292924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9D99656-E43F-AEB9-E50C-2C370B564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2986" y="404571"/>
            <a:ext cx="248602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9D9943-2FC6-8BAB-6D63-95EB695E6EAF}"/>
              </a:ext>
            </a:extLst>
          </p:cNvPr>
          <p:cNvCxnSpPr>
            <a:cxnSpLocks/>
          </p:cNvCxnSpPr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4E42A1-1173-BF65-9D51-B943970D3E2D}"/>
              </a:ext>
            </a:extLst>
          </p:cNvPr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022AB89-6D0B-C080-6500-2EB0B2CD2722}"/>
                </a:ext>
              </a:extLst>
            </p:cNvPr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7BBD986-2291-1F82-C6D6-5A39C9F1F1B9}"/>
                </a:ext>
              </a:extLst>
            </p:cNvPr>
            <p:cNvSpPr txBox="1"/>
            <p:nvPr/>
          </p:nvSpPr>
          <p:spPr>
            <a:xfrm>
              <a:off x="3313348" y="2879824"/>
              <a:ext cx="852286" cy="22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分析展望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2C36C23-5CCB-7DCD-395D-9BF5E016C560}"/>
              </a:ext>
            </a:extLst>
          </p:cNvPr>
          <p:cNvSpPr txBox="1"/>
          <p:nvPr/>
        </p:nvSpPr>
        <p:spPr>
          <a:xfrm>
            <a:off x="1960642" y="2121849"/>
            <a:ext cx="258764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04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34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5D2321-05FE-9F25-86C1-AEFCCDE9F710}"/>
              </a:ext>
            </a:extLst>
          </p:cNvPr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19D9943-2FC6-8BAB-6D63-95EB695E6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61DDB0D-F6B0-8357-BAF3-6B13EA04797F}"/>
                </a:ext>
              </a:extLst>
            </p:cNvPr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4.1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存在的问题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041B2FF-99F9-3DC5-5329-46BA0E677879}"/>
              </a:ext>
            </a:extLst>
          </p:cNvPr>
          <p:cNvGrpSpPr/>
          <p:nvPr/>
        </p:nvGrpSpPr>
        <p:grpSpPr>
          <a:xfrm>
            <a:off x="970947" y="1725983"/>
            <a:ext cx="10235814" cy="3756471"/>
            <a:chOff x="897377" y="1274473"/>
            <a:chExt cx="10235814" cy="3756471"/>
          </a:xfrm>
        </p:grpSpPr>
        <p:sp>
          <p:nvSpPr>
            <p:cNvPr id="26" name="左中括号 25">
              <a:extLst>
                <a:ext uri="{FF2B5EF4-FFF2-40B4-BE49-F238E27FC236}">
                  <a16:creationId xmlns:a16="http://schemas.microsoft.com/office/drawing/2014/main" id="{C9780B81-87C8-47E3-E81D-2D9A53C467A9}"/>
                </a:ext>
              </a:extLst>
            </p:cNvPr>
            <p:cNvSpPr/>
            <p:nvPr/>
          </p:nvSpPr>
          <p:spPr>
            <a:xfrm>
              <a:off x="3235843" y="2038866"/>
              <a:ext cx="531368" cy="2476259"/>
            </a:xfrm>
            <a:prstGeom prst="leftBracket">
              <a:avLst>
                <a:gd name="adj" fmla="val 106991"/>
              </a:avLst>
            </a:prstGeom>
            <a:noFill/>
            <a:ln w="412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54D3687-4A78-2C85-19C9-8CD234639ED7}"/>
                </a:ext>
              </a:extLst>
            </p:cNvPr>
            <p:cNvGrpSpPr/>
            <p:nvPr/>
          </p:nvGrpSpPr>
          <p:grpSpPr>
            <a:xfrm>
              <a:off x="4184926" y="1274473"/>
              <a:ext cx="6948265" cy="1159456"/>
              <a:chOff x="4367402" y="1090552"/>
              <a:chExt cx="6948265" cy="1159456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453F1A7-8B37-2C6A-7EDA-D553012B473C}"/>
                  </a:ext>
                </a:extLst>
              </p:cNvPr>
              <p:cNvSpPr/>
              <p:nvPr/>
            </p:nvSpPr>
            <p:spPr>
              <a:xfrm>
                <a:off x="4367402" y="1090552"/>
                <a:ext cx="6948265" cy="115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4200000" sx="101000" sy="101000" algn="tl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E419C"/>
                  </a:buClr>
                </a:pPr>
                <a:endParaRPr lang="en-US" altLang="zh-CN" noProof="1">
                  <a:solidFill>
                    <a:srgbClr val="122E66"/>
                  </a:solidFill>
                  <a:latin typeface="+mj-ea"/>
                  <a:ea typeface="+mj-ea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  <a:p>
                <a:pPr>
                  <a:buClr>
                    <a:srgbClr val="0E419C"/>
                  </a:buClr>
                </a:pPr>
                <a:endParaRPr lang="en-US" altLang="zh-CN" sz="1600" noProof="1">
                  <a:solidFill>
                    <a:srgbClr val="122E66"/>
                  </a:solidFill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B2520D-0523-45C5-D918-E822C90C3437}"/>
                  </a:ext>
                </a:extLst>
              </p:cNvPr>
              <p:cNvSpPr txBox="1"/>
              <p:nvPr/>
            </p:nvSpPr>
            <p:spPr>
              <a:xfrm>
                <a:off x="4509385" y="1485614"/>
                <a:ext cx="66642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Clr>
                    <a:srgbClr val="0E419C"/>
                  </a:buClr>
                </a:pPr>
                <a:r>
                  <a:rPr kumimoji="0" lang="zh-CN" alt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Open Sans Light" panose="020B0306030504020204" pitchFamily="34" charset="0"/>
                    <a:cs typeface="Arial" panose="020B0604020202020204" pitchFamily="34" charset="0"/>
                    <a:sym typeface="Segoe UI Symbol" panose="020B0502040204020203" pitchFamily="34" charset="0"/>
                  </a:rPr>
                  <a:t>模型的准确度不够高</a:t>
                </a:r>
                <a:endPara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  <a:p>
                <a:pPr algn="just">
                  <a:buClr>
                    <a:srgbClr val="0E419C"/>
                  </a:buClr>
                </a:pPr>
                <a:r>
                  <a:rPr lang="zh-CN" altLang="en-US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Open Sans Light" panose="020B0306030504020204" pitchFamily="34" charset="0"/>
                    <a:cs typeface="Arial" panose="020B0604020202020204" pitchFamily="34" charset="0"/>
                    <a:sym typeface="Segoe UI Symbol" panose="020B0502040204020203" pitchFamily="34" charset="0"/>
                  </a:rPr>
                  <a:t>与传统的卷积神经网络相比还有一点差距</a:t>
                </a:r>
                <a:endPara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6B5293F-9788-96F2-E825-1A9C64D1058C}"/>
                </a:ext>
              </a:extLst>
            </p:cNvPr>
            <p:cNvGrpSpPr/>
            <p:nvPr/>
          </p:nvGrpSpPr>
          <p:grpSpPr>
            <a:xfrm>
              <a:off x="4148819" y="3871488"/>
              <a:ext cx="6948265" cy="1159456"/>
              <a:chOff x="4331295" y="2211228"/>
              <a:chExt cx="6948265" cy="1159456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8EEB6FF-2A31-EA2F-D01C-FCBFE144D629}"/>
                  </a:ext>
                </a:extLst>
              </p:cNvPr>
              <p:cNvSpPr/>
              <p:nvPr/>
            </p:nvSpPr>
            <p:spPr>
              <a:xfrm>
                <a:off x="4331295" y="2211228"/>
                <a:ext cx="6948265" cy="115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4200000" sx="101000" sy="101000" algn="tl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E419C"/>
                  </a:buClr>
                </a:pPr>
                <a:endParaRPr lang="en-US" altLang="zh-CN" noProof="1">
                  <a:solidFill>
                    <a:srgbClr val="122E66"/>
                  </a:solidFill>
                  <a:latin typeface="+mj-ea"/>
                  <a:ea typeface="+mj-ea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  <a:p>
                <a:pPr>
                  <a:buClr>
                    <a:srgbClr val="0E419C"/>
                  </a:buClr>
                </a:pPr>
                <a:endParaRPr lang="en-US" altLang="zh-CN" sz="1600" noProof="1">
                  <a:solidFill>
                    <a:srgbClr val="122E66"/>
                  </a:solidFill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19C3CE-13E1-E545-8FEB-D9138352D2AC}"/>
                  </a:ext>
                </a:extLst>
              </p:cNvPr>
              <p:cNvSpPr txBox="1"/>
              <p:nvPr/>
            </p:nvSpPr>
            <p:spPr>
              <a:xfrm>
                <a:off x="4509385" y="2672749"/>
                <a:ext cx="66642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Clr>
                    <a:srgbClr val="0E419C"/>
                  </a:buClr>
                </a:pPr>
                <a:r>
                  <a:rPr kumimoji="0" lang="zh-CN" alt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Open Sans Light" panose="020B0306030504020204" pitchFamily="34" charset="0"/>
                    <a:cs typeface="Arial" panose="020B0604020202020204" pitchFamily="34" charset="0"/>
                    <a:sym typeface="Segoe UI Symbol" panose="020B0502040204020203" pitchFamily="34" charset="0"/>
                  </a:rPr>
                  <a:t>数据集中还有一点无用的数据</a:t>
                </a:r>
                <a:endPara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  <a:p>
                <a:pPr algn="just">
                  <a:buClr>
                    <a:srgbClr val="0E419C"/>
                  </a:buClr>
                </a:pPr>
                <a:r>
                  <a:rPr lang="zh-CN" altLang="en-US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Open Sans Light" panose="020B0306030504020204" pitchFamily="34" charset="0"/>
                    <a:cs typeface="Arial" panose="020B0604020202020204" pitchFamily="34" charset="0"/>
                    <a:sym typeface="Segoe UI Symbol" panose="020B0502040204020203" pitchFamily="34" charset="0"/>
                  </a:rPr>
                  <a:t>如只有几条线的图片，这种数据没能洗掉</a:t>
                </a:r>
                <a:endPara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3EE81038-2E8E-C49A-0F80-F82AF8289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7377" y="2997200"/>
              <a:ext cx="426129" cy="42612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31000"/>
                </a:prstClr>
              </a:outerShdw>
            </a:effectLst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EB6F48D-9DA4-C9CB-6657-FFE8A645C23D}"/>
                </a:ext>
              </a:extLst>
            </p:cNvPr>
            <p:cNvSpPr txBox="1"/>
            <p:nvPr/>
          </p:nvSpPr>
          <p:spPr>
            <a:xfrm>
              <a:off x="1399757" y="2984500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pc="600" dirty="0">
                  <a:solidFill>
                    <a:srgbClr val="122E66"/>
                  </a:solidFill>
                </a:rPr>
                <a:t>问题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7037A3B-DC16-BDA4-4E5C-9426D34E91D8}"/>
              </a:ext>
            </a:extLst>
          </p:cNvPr>
          <p:cNvGrpSpPr/>
          <p:nvPr/>
        </p:nvGrpSpPr>
        <p:grpSpPr>
          <a:xfrm>
            <a:off x="274736" y="6453336"/>
            <a:ext cx="6072812" cy="378301"/>
            <a:chOff x="274736" y="6453336"/>
            <a:chExt cx="6072812" cy="378301"/>
          </a:xfrm>
        </p:grpSpPr>
        <p:sp>
          <p:nvSpPr>
            <p:cNvPr id="3" name="箭头: 五边形 2">
              <a:extLst>
                <a:ext uri="{FF2B5EF4-FFF2-40B4-BE49-F238E27FC236}">
                  <a16:creationId xmlns:a16="http://schemas.microsoft.com/office/drawing/2014/main" id="{F1000562-BCFC-E25B-E403-8DEAF32759FA}"/>
                </a:ext>
              </a:extLst>
            </p:cNvPr>
            <p:cNvSpPr/>
            <p:nvPr/>
          </p:nvSpPr>
          <p:spPr>
            <a:xfrm>
              <a:off x="518154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202C526-130A-6D2B-D5FF-45252594081E}"/>
                </a:ext>
              </a:extLst>
            </p:cNvPr>
            <p:cNvGrpSpPr/>
            <p:nvPr/>
          </p:nvGrpSpPr>
          <p:grpSpPr>
            <a:xfrm>
              <a:off x="274736" y="6493083"/>
              <a:ext cx="5908576" cy="338554"/>
              <a:chOff x="3496021" y="338920"/>
              <a:chExt cx="5908576" cy="338554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CE84BB-D6CE-B5C3-3DBE-E2FDD089FB37}"/>
                  </a:ext>
                </a:extLst>
              </p:cNvPr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理论依据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BC7BBFF-F5C5-578F-C48D-E139AC7FB6EF}"/>
                  </a:ext>
                </a:extLst>
              </p:cNvPr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目前进展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5885A2-4957-B8A3-0184-34A43FDDC134}"/>
                  </a:ext>
                </a:extLst>
              </p:cNvPr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分析展望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9043EC4-3781-617F-232D-EA90645DAAD9}"/>
                  </a:ext>
                </a:extLst>
              </p:cNvPr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课题来源</a:t>
                </a: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437919B4-27A2-4BDC-5B0A-655BA022E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C3073CEA-18B7-79E6-0801-6EF07D5C2B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CE355E1-052D-ADBA-CACB-9BFD5BF93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8049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F0FDE0F-3511-D544-E28E-2FC8FDB7A37C}"/>
              </a:ext>
            </a:extLst>
          </p:cNvPr>
          <p:cNvGrpSpPr/>
          <p:nvPr/>
        </p:nvGrpSpPr>
        <p:grpSpPr>
          <a:xfrm>
            <a:off x="730867" y="809908"/>
            <a:ext cx="3828219" cy="430887"/>
            <a:chOff x="707718" y="813975"/>
            <a:chExt cx="3828219" cy="430887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47C3025-AB9C-658F-2467-D9CC452B0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A74E73E-C29A-1EAA-F02F-E217FCC0F88B}"/>
                </a:ext>
              </a:extLst>
            </p:cNvPr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200" dirty="0">
                  <a:solidFill>
                    <a:srgbClr val="00156C"/>
                  </a:solidFill>
                  <a:latin typeface="+mn-ea"/>
                  <a:cs typeface="+mn-ea"/>
                </a:rPr>
                <a:t>参考文献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C3C356B9-7E0D-F0B1-920F-40F505DBBB29}"/>
              </a:ext>
            </a:extLst>
          </p:cNvPr>
          <p:cNvSpPr txBox="1"/>
          <p:nvPr/>
        </p:nvSpPr>
        <p:spPr>
          <a:xfrm>
            <a:off x="992028" y="1563082"/>
            <a:ext cx="10501632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sym typeface="+mn-lt"/>
              </a:rPr>
              <a:t>[1]</a:t>
            </a:r>
            <a:r>
              <a:rPr lang="zh-CN" altLang="en-US" sz="1600" dirty="0">
                <a:sym typeface="+mn-lt"/>
              </a:rPr>
              <a:t> </a:t>
            </a:r>
            <a:r>
              <a:rPr lang="en-US" altLang="zh-CN" sz="1600" dirty="0">
                <a:sym typeface="+mn-lt"/>
              </a:rPr>
              <a:t>[</a:t>
            </a:r>
            <a:r>
              <a:rPr lang="zh-CN" altLang="en-US" sz="1600" dirty="0">
                <a:sym typeface="+mn-lt"/>
              </a:rPr>
              <a:t>美</a:t>
            </a:r>
            <a:r>
              <a:rPr lang="en-US" altLang="zh-CN" sz="1600" dirty="0">
                <a:sym typeface="+mn-lt"/>
              </a:rPr>
              <a:t>] </a:t>
            </a:r>
            <a:r>
              <a:rPr lang="zh-CN" altLang="en-US" sz="1600" dirty="0">
                <a:sym typeface="+mn-lt"/>
              </a:rPr>
              <a:t>弗朗索瓦</a:t>
            </a:r>
            <a:r>
              <a:rPr lang="en-US" altLang="zh-CN" sz="1600" dirty="0">
                <a:sym typeface="+mn-lt"/>
              </a:rPr>
              <a:t>·</a:t>
            </a:r>
            <a:r>
              <a:rPr lang="zh-CN" altLang="en-US" sz="1600" dirty="0">
                <a:sym typeface="+mn-lt"/>
              </a:rPr>
              <a:t>肖莱　著 张亮　译 </a:t>
            </a:r>
            <a:r>
              <a:rPr lang="en-US" altLang="zh-CN" sz="1600" dirty="0">
                <a:sym typeface="+mn-lt"/>
              </a:rPr>
              <a:t>《python</a:t>
            </a:r>
            <a:r>
              <a:rPr lang="zh-CN" altLang="en-US" sz="1600" dirty="0">
                <a:sym typeface="+mn-lt"/>
              </a:rPr>
              <a:t>深度学习</a:t>
            </a:r>
            <a:r>
              <a:rPr lang="en-US" altLang="zh-CN" sz="1600" dirty="0">
                <a:sym typeface="+mn-lt"/>
              </a:rPr>
              <a:t>》</a:t>
            </a:r>
            <a:r>
              <a:rPr lang="zh-CN" altLang="en-US" sz="1600" dirty="0">
                <a:sym typeface="+mn-lt"/>
              </a:rPr>
              <a:t> </a:t>
            </a:r>
            <a:r>
              <a:rPr lang="en-US" altLang="zh-CN" sz="1600" dirty="0">
                <a:sym typeface="+mn-lt"/>
              </a:rPr>
              <a:t>2018</a:t>
            </a:r>
            <a:r>
              <a:rPr lang="zh-CN" altLang="en-US" sz="1600" dirty="0">
                <a:sym typeface="+mn-lt"/>
              </a:rPr>
              <a:t>人 民 邮 电 出 版 社</a:t>
            </a:r>
            <a:endParaRPr lang="en-US" altLang="zh-CN" sz="1600" dirty="0"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en-US" altLang="zh-CN" sz="1600" dirty="0"/>
              <a:t>[2]</a:t>
            </a:r>
            <a:r>
              <a:rPr lang="zh-CN" altLang="en-US" sz="1600" dirty="0"/>
              <a:t>谈钱辉 温佳璇 唐继辉 孙玉宝</a:t>
            </a:r>
            <a:r>
              <a:rPr lang="en-US" altLang="zh-CN" sz="1600" dirty="0"/>
              <a:t>《</a:t>
            </a:r>
            <a:r>
              <a:rPr lang="zh-CN" altLang="en-US" sz="1600" dirty="0"/>
              <a:t>图像情感分析的层次图卷积网络模型</a:t>
            </a:r>
            <a:r>
              <a:rPr lang="en-US" altLang="zh-CN" sz="1600" dirty="0"/>
              <a:t>》2023 p2-9</a:t>
            </a: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en-US" altLang="zh-CN" sz="1600" dirty="0"/>
              <a:t>[3] Qianqian Song </a:t>
            </a:r>
            <a:r>
              <a:rPr lang="zh-CN" altLang="en-US" sz="1600" dirty="0"/>
              <a:t>，</a:t>
            </a:r>
            <a:r>
              <a:rPr lang="en-US" altLang="zh-CN" sz="1600" dirty="0"/>
              <a:t>Jing Su </a:t>
            </a:r>
            <a:r>
              <a:rPr lang="zh-CN" altLang="en-US" sz="1600" dirty="0"/>
              <a:t>，</a:t>
            </a:r>
            <a:r>
              <a:rPr lang="en-US" altLang="zh-CN" sz="1600" dirty="0"/>
              <a:t>Wei </a:t>
            </a:r>
            <a:r>
              <a:rPr lang="en-US" altLang="zh-CN" sz="1600" dirty="0" err="1"/>
              <a:t>Zhang《scGCN</a:t>
            </a:r>
            <a:r>
              <a:rPr lang="en-US" altLang="zh-CN" sz="1600" dirty="0"/>
              <a:t> is a graph convolutional networks algorithm for knowledge transfer in single cell </a:t>
            </a:r>
            <a:r>
              <a:rPr lang="en-US" altLang="zh-CN" sz="1600"/>
              <a:t>omics》2021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2579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9485" y="285540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latin typeface="+mn-ea"/>
                <a:cs typeface="+mn-ea"/>
              </a:rPr>
              <a:t>毕业论文答辩模板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9485" y="3782884"/>
            <a:ext cx="562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600" dirty="0">
                <a:solidFill>
                  <a:schemeClr val="bg1"/>
                </a:solidFill>
                <a:latin typeface="Arial" panose="020B0604020202020204" pitchFamily="34" charset="0"/>
                <a:cs typeface="+mn-ea"/>
              </a:rPr>
              <a:t>Graduation thesis defense template</a:t>
            </a:r>
            <a:endParaRPr lang="zh-CN" altLang="en-US" sz="1400" spc="6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5A38F16-B526-24A5-90B1-BDE8B02607EF}"/>
              </a:ext>
            </a:extLst>
          </p:cNvPr>
          <p:cNvGrpSpPr/>
          <p:nvPr/>
        </p:nvGrpSpPr>
        <p:grpSpPr>
          <a:xfrm>
            <a:off x="2207568" y="2411204"/>
            <a:ext cx="7950894" cy="1337893"/>
            <a:chOff x="2207567" y="2599267"/>
            <a:chExt cx="7950894" cy="1337893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D3814CA-7B12-0B2B-2BD5-E5D48E682FA1}"/>
                </a:ext>
              </a:extLst>
            </p:cNvPr>
            <p:cNvSpPr txBox="1"/>
            <p:nvPr/>
          </p:nvSpPr>
          <p:spPr>
            <a:xfrm>
              <a:off x="2207567" y="2599267"/>
              <a:ext cx="79508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000" b="1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恳请老师批评指正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8BEFA39-E263-A1B0-2AE3-736533A567BA}"/>
                </a:ext>
              </a:extLst>
            </p:cNvPr>
            <p:cNvSpPr txBox="1"/>
            <p:nvPr/>
          </p:nvSpPr>
          <p:spPr>
            <a:xfrm>
              <a:off x="4157004" y="3629383"/>
              <a:ext cx="3877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pc="600" dirty="0">
                  <a:solidFill>
                    <a:srgbClr val="122E66"/>
                  </a:solidFill>
                  <a:latin typeface="Arial" panose="020B0604020202020204" pitchFamily="34" charset="0"/>
                  <a:cs typeface="+mn-ea"/>
                </a:rPr>
                <a:t>THANKS FOR LISTENING</a:t>
              </a:r>
              <a:endParaRPr lang="zh-CN" altLang="en-US" sz="1400" spc="600" dirty="0">
                <a:solidFill>
                  <a:srgbClr val="122E66"/>
                </a:solidFill>
                <a:latin typeface="Arial" panose="020B0604020202020204" pitchFamily="34" charset="0"/>
                <a:cs typeface="+mn-ea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1FCE8F0-B43B-9F87-99EC-FEEFF4CEAEA8}"/>
              </a:ext>
            </a:extLst>
          </p:cNvPr>
          <p:cNvSpPr txBox="1"/>
          <p:nvPr/>
        </p:nvSpPr>
        <p:spPr>
          <a:xfrm>
            <a:off x="4805345" y="4130605"/>
            <a:ext cx="2377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rgbClr val="122E66"/>
                </a:solidFill>
                <a:latin typeface="+mn-ea"/>
                <a:cs typeface="+mn-ea"/>
              </a:rPr>
              <a:t>上海市西南位育中学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246BEE-4B9E-53ED-4681-9A1C29AEC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2986" y="404571"/>
            <a:ext cx="2486025" cy="18669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E27090DB-D642-216F-FDDA-BF3717460E01}"/>
              </a:ext>
            </a:extLst>
          </p:cNvPr>
          <p:cNvGrpSpPr/>
          <p:nvPr/>
        </p:nvGrpSpPr>
        <p:grpSpPr>
          <a:xfrm>
            <a:off x="2226817" y="5550746"/>
            <a:ext cx="10525797" cy="403386"/>
            <a:chOff x="297350" y="5605502"/>
            <a:chExt cx="8890493" cy="39207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ADFB934-66D1-7571-6D31-C97F53DAF7D7}"/>
                </a:ext>
              </a:extLst>
            </p:cNvPr>
            <p:cNvGrpSpPr/>
            <p:nvPr/>
          </p:nvGrpSpPr>
          <p:grpSpPr>
            <a:xfrm>
              <a:off x="666682" y="5628247"/>
              <a:ext cx="5860850" cy="369332"/>
              <a:chOff x="1056281" y="5009099"/>
              <a:chExt cx="5860850" cy="369332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BFCFCC-DF6E-C35A-B081-F4827B1612E1}"/>
                  </a:ext>
                </a:extLst>
              </p:cNvPr>
              <p:cNvSpPr txBox="1"/>
              <p:nvPr/>
            </p:nvSpPr>
            <p:spPr>
              <a:xfrm>
                <a:off x="1056281" y="5009099"/>
                <a:ext cx="2969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汇报人：陈佳天 李杰瑞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D031DB4-AFDF-31E0-0B85-71729D7B342C}"/>
                  </a:ext>
                </a:extLst>
              </p:cNvPr>
              <p:cNvSpPr txBox="1"/>
              <p:nvPr/>
            </p:nvSpPr>
            <p:spPr>
              <a:xfrm>
                <a:off x="5396365" y="5013680"/>
                <a:ext cx="1520766" cy="358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导师：佘成良</a:t>
                </a:r>
              </a:p>
            </p:txBody>
          </p:sp>
        </p:grpSp>
        <p:sp>
          <p:nvSpPr>
            <p:cNvPr id="10" name="iconfont-1047-784241">
              <a:extLst>
                <a:ext uri="{FF2B5EF4-FFF2-40B4-BE49-F238E27FC236}">
                  <a16:creationId xmlns:a16="http://schemas.microsoft.com/office/drawing/2014/main" id="{0AE131A6-8F30-A2F0-FE30-1F5770986C52}"/>
                </a:ext>
              </a:extLst>
            </p:cNvPr>
            <p:cNvSpPr/>
            <p:nvPr/>
          </p:nvSpPr>
          <p:spPr>
            <a:xfrm>
              <a:off x="8872548" y="5640618"/>
              <a:ext cx="315295" cy="314885"/>
            </a:xfrm>
            <a:custGeom>
              <a:avLst/>
              <a:gdLst>
                <a:gd name="T0" fmla="*/ 11189 w 11189"/>
                <a:gd name="T1" fmla="*/ 5643 h 11177"/>
                <a:gd name="T2" fmla="*/ 11189 w 11189"/>
                <a:gd name="T3" fmla="*/ 5589 h 11177"/>
                <a:gd name="T4" fmla="*/ 11189 w 11189"/>
                <a:gd name="T5" fmla="*/ 5535 h 11177"/>
                <a:gd name="T6" fmla="*/ 5595 w 11189"/>
                <a:gd name="T7" fmla="*/ 0 h 11177"/>
                <a:gd name="T8" fmla="*/ 0 w 11189"/>
                <a:gd name="T9" fmla="*/ 5535 h 11177"/>
                <a:gd name="T10" fmla="*/ 1 w 11189"/>
                <a:gd name="T11" fmla="*/ 5589 h 11177"/>
                <a:gd name="T12" fmla="*/ 0 w 11189"/>
                <a:gd name="T13" fmla="*/ 5643 h 11177"/>
                <a:gd name="T14" fmla="*/ 5595 w 11189"/>
                <a:gd name="T15" fmla="*/ 11177 h 11177"/>
                <a:gd name="T16" fmla="*/ 11189 w 11189"/>
                <a:gd name="T17" fmla="*/ 5643 h 11177"/>
                <a:gd name="T18" fmla="*/ 5595 w 11189"/>
                <a:gd name="T19" fmla="*/ 10124 h 11177"/>
                <a:gd name="T20" fmla="*/ 1156 w 11189"/>
                <a:gd name="T21" fmla="*/ 5643 h 11177"/>
                <a:gd name="T22" fmla="*/ 1156 w 11189"/>
                <a:gd name="T23" fmla="*/ 5611 h 11177"/>
                <a:gd name="T24" fmla="*/ 1156 w 11189"/>
                <a:gd name="T25" fmla="*/ 5611 h 11177"/>
                <a:gd name="T26" fmla="*/ 1156 w 11189"/>
                <a:gd name="T27" fmla="*/ 5589 h 11177"/>
                <a:gd name="T28" fmla="*/ 1156 w 11189"/>
                <a:gd name="T29" fmla="*/ 5567 h 11177"/>
                <a:gd name="T30" fmla="*/ 1156 w 11189"/>
                <a:gd name="T31" fmla="*/ 5567 h 11177"/>
                <a:gd name="T32" fmla="*/ 1156 w 11189"/>
                <a:gd name="T33" fmla="*/ 5535 h 11177"/>
                <a:gd name="T34" fmla="*/ 5595 w 11189"/>
                <a:gd name="T35" fmla="*/ 1054 h 11177"/>
                <a:gd name="T36" fmla="*/ 10034 w 11189"/>
                <a:gd name="T37" fmla="*/ 5535 h 11177"/>
                <a:gd name="T38" fmla="*/ 10033 w 11189"/>
                <a:gd name="T39" fmla="*/ 5567 h 11177"/>
                <a:gd name="T40" fmla="*/ 10033 w 11189"/>
                <a:gd name="T41" fmla="*/ 5567 h 11177"/>
                <a:gd name="T42" fmla="*/ 10033 w 11189"/>
                <a:gd name="T43" fmla="*/ 5589 h 11177"/>
                <a:gd name="T44" fmla="*/ 10033 w 11189"/>
                <a:gd name="T45" fmla="*/ 5611 h 11177"/>
                <a:gd name="T46" fmla="*/ 10033 w 11189"/>
                <a:gd name="T47" fmla="*/ 5611 h 11177"/>
                <a:gd name="T48" fmla="*/ 10034 w 11189"/>
                <a:gd name="T49" fmla="*/ 5643 h 11177"/>
                <a:gd name="T50" fmla="*/ 5595 w 11189"/>
                <a:gd name="T51" fmla="*/ 10124 h 11177"/>
                <a:gd name="T52" fmla="*/ 4818 w 11189"/>
                <a:gd name="T53" fmla="*/ 5514 h 11177"/>
                <a:gd name="T54" fmla="*/ 4804 w 11189"/>
                <a:gd name="T55" fmla="*/ 5611 h 11177"/>
                <a:gd name="T56" fmla="*/ 4804 w 11189"/>
                <a:gd name="T57" fmla="*/ 6034 h 11177"/>
                <a:gd name="T58" fmla="*/ 5167 w 11189"/>
                <a:gd name="T59" fmla="*/ 6397 h 11177"/>
                <a:gd name="T60" fmla="*/ 8440 w 11189"/>
                <a:gd name="T61" fmla="*/ 6397 h 11177"/>
                <a:gd name="T62" fmla="*/ 8803 w 11189"/>
                <a:gd name="T63" fmla="*/ 6034 h 11177"/>
                <a:gd name="T64" fmla="*/ 8803 w 11189"/>
                <a:gd name="T65" fmla="*/ 5611 h 11177"/>
                <a:gd name="T66" fmla="*/ 8440 w 11189"/>
                <a:gd name="T67" fmla="*/ 5249 h 11177"/>
                <a:gd name="T68" fmla="*/ 5966 w 11189"/>
                <a:gd name="T69" fmla="*/ 5249 h 11177"/>
                <a:gd name="T70" fmla="*/ 5966 w 11189"/>
                <a:gd name="T71" fmla="*/ 2069 h 11177"/>
                <a:gd name="T72" fmla="*/ 5604 w 11189"/>
                <a:gd name="T73" fmla="*/ 1706 h 11177"/>
                <a:gd name="T74" fmla="*/ 5180 w 11189"/>
                <a:gd name="T75" fmla="*/ 1706 h 11177"/>
                <a:gd name="T76" fmla="*/ 4818 w 11189"/>
                <a:gd name="T77" fmla="*/ 2069 h 11177"/>
                <a:gd name="T78" fmla="*/ 4818 w 11189"/>
                <a:gd name="T79" fmla="*/ 5514 h 1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189" h="11177">
                  <a:moveTo>
                    <a:pt x="11189" y="5643"/>
                  </a:moveTo>
                  <a:cubicBezTo>
                    <a:pt x="11189" y="5625"/>
                    <a:pt x="11189" y="5607"/>
                    <a:pt x="11189" y="5589"/>
                  </a:cubicBezTo>
                  <a:cubicBezTo>
                    <a:pt x="11189" y="5571"/>
                    <a:pt x="11189" y="5553"/>
                    <a:pt x="11189" y="5535"/>
                  </a:cubicBezTo>
                  <a:cubicBezTo>
                    <a:pt x="11189" y="2478"/>
                    <a:pt x="8684" y="0"/>
                    <a:pt x="5595" y="0"/>
                  </a:cubicBezTo>
                  <a:cubicBezTo>
                    <a:pt x="2505" y="0"/>
                    <a:pt x="0" y="2478"/>
                    <a:pt x="0" y="5535"/>
                  </a:cubicBezTo>
                  <a:cubicBezTo>
                    <a:pt x="0" y="5553"/>
                    <a:pt x="1" y="5571"/>
                    <a:pt x="1" y="5589"/>
                  </a:cubicBezTo>
                  <a:cubicBezTo>
                    <a:pt x="1" y="5607"/>
                    <a:pt x="0" y="5625"/>
                    <a:pt x="0" y="5643"/>
                  </a:cubicBezTo>
                  <a:cubicBezTo>
                    <a:pt x="0" y="8700"/>
                    <a:pt x="2505" y="11177"/>
                    <a:pt x="5595" y="11177"/>
                  </a:cubicBezTo>
                  <a:cubicBezTo>
                    <a:pt x="8684" y="11177"/>
                    <a:pt x="11189" y="8700"/>
                    <a:pt x="11189" y="5643"/>
                  </a:cubicBezTo>
                  <a:close/>
                  <a:moveTo>
                    <a:pt x="5595" y="10124"/>
                  </a:moveTo>
                  <a:cubicBezTo>
                    <a:pt x="3143" y="10124"/>
                    <a:pt x="1156" y="8118"/>
                    <a:pt x="1156" y="5643"/>
                  </a:cubicBezTo>
                  <a:cubicBezTo>
                    <a:pt x="1156" y="5632"/>
                    <a:pt x="1156" y="5622"/>
                    <a:pt x="1156" y="5611"/>
                  </a:cubicBezTo>
                  <a:lnTo>
                    <a:pt x="1156" y="5611"/>
                  </a:lnTo>
                  <a:cubicBezTo>
                    <a:pt x="1156" y="5604"/>
                    <a:pt x="1156" y="5596"/>
                    <a:pt x="1156" y="5589"/>
                  </a:cubicBezTo>
                  <a:cubicBezTo>
                    <a:pt x="1156" y="5582"/>
                    <a:pt x="1156" y="5574"/>
                    <a:pt x="1156" y="5567"/>
                  </a:cubicBezTo>
                  <a:lnTo>
                    <a:pt x="1156" y="5567"/>
                  </a:lnTo>
                  <a:cubicBezTo>
                    <a:pt x="1156" y="5556"/>
                    <a:pt x="1156" y="5546"/>
                    <a:pt x="1156" y="5535"/>
                  </a:cubicBezTo>
                  <a:cubicBezTo>
                    <a:pt x="1156" y="3060"/>
                    <a:pt x="3143" y="1054"/>
                    <a:pt x="5595" y="1054"/>
                  </a:cubicBezTo>
                  <a:cubicBezTo>
                    <a:pt x="8046" y="1054"/>
                    <a:pt x="10034" y="3060"/>
                    <a:pt x="10034" y="5535"/>
                  </a:cubicBezTo>
                  <a:cubicBezTo>
                    <a:pt x="10034" y="5546"/>
                    <a:pt x="10033" y="5556"/>
                    <a:pt x="10033" y="5567"/>
                  </a:cubicBezTo>
                  <a:lnTo>
                    <a:pt x="10033" y="5567"/>
                  </a:lnTo>
                  <a:cubicBezTo>
                    <a:pt x="10033" y="5574"/>
                    <a:pt x="10033" y="5582"/>
                    <a:pt x="10033" y="5589"/>
                  </a:cubicBezTo>
                  <a:cubicBezTo>
                    <a:pt x="10033" y="5596"/>
                    <a:pt x="10033" y="5604"/>
                    <a:pt x="10033" y="5611"/>
                  </a:cubicBezTo>
                  <a:lnTo>
                    <a:pt x="10033" y="5611"/>
                  </a:lnTo>
                  <a:cubicBezTo>
                    <a:pt x="10034" y="5622"/>
                    <a:pt x="10034" y="5632"/>
                    <a:pt x="10034" y="5643"/>
                  </a:cubicBezTo>
                  <a:cubicBezTo>
                    <a:pt x="10034" y="8118"/>
                    <a:pt x="8046" y="10124"/>
                    <a:pt x="5595" y="10124"/>
                  </a:cubicBezTo>
                  <a:close/>
                  <a:moveTo>
                    <a:pt x="4818" y="5514"/>
                  </a:moveTo>
                  <a:cubicBezTo>
                    <a:pt x="4809" y="5545"/>
                    <a:pt x="4804" y="5577"/>
                    <a:pt x="4804" y="5611"/>
                  </a:cubicBezTo>
                  <a:lnTo>
                    <a:pt x="4804" y="6034"/>
                  </a:lnTo>
                  <a:cubicBezTo>
                    <a:pt x="4804" y="6235"/>
                    <a:pt x="4967" y="6397"/>
                    <a:pt x="5167" y="6397"/>
                  </a:cubicBezTo>
                  <a:lnTo>
                    <a:pt x="8440" y="6397"/>
                  </a:lnTo>
                  <a:cubicBezTo>
                    <a:pt x="8640" y="6397"/>
                    <a:pt x="8803" y="6235"/>
                    <a:pt x="8803" y="6034"/>
                  </a:cubicBezTo>
                  <a:lnTo>
                    <a:pt x="8803" y="5611"/>
                  </a:lnTo>
                  <a:cubicBezTo>
                    <a:pt x="8803" y="5411"/>
                    <a:pt x="8640" y="5249"/>
                    <a:pt x="8440" y="5249"/>
                  </a:cubicBezTo>
                  <a:lnTo>
                    <a:pt x="5966" y="5249"/>
                  </a:lnTo>
                  <a:lnTo>
                    <a:pt x="5966" y="2069"/>
                  </a:lnTo>
                  <a:cubicBezTo>
                    <a:pt x="5966" y="1869"/>
                    <a:pt x="5804" y="1706"/>
                    <a:pt x="5604" y="1706"/>
                  </a:cubicBezTo>
                  <a:lnTo>
                    <a:pt x="5180" y="1706"/>
                  </a:lnTo>
                  <a:cubicBezTo>
                    <a:pt x="4980" y="1706"/>
                    <a:pt x="4818" y="1869"/>
                    <a:pt x="4818" y="2069"/>
                  </a:cubicBezTo>
                  <a:lnTo>
                    <a:pt x="4818" y="5514"/>
                  </a:ln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E66"/>
                </a:solidFill>
                <a:cs typeface="+mn-ea"/>
              </a:endParaRPr>
            </a:p>
          </p:txBody>
        </p:sp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BCAE84A9-CABB-619F-E704-4BE40FB0B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7350" y="5605502"/>
              <a:ext cx="369332" cy="369332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6F5153E2-8CF9-C80C-D4AE-0DC8449AA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10886" y="5640228"/>
              <a:ext cx="292924" cy="292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0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ṡ1íḋe">
            <a:extLst>
              <a:ext uri="{FF2B5EF4-FFF2-40B4-BE49-F238E27FC236}">
                <a16:creationId xmlns:a16="http://schemas.microsoft.com/office/drawing/2014/main" id="{C87E4BDF-5709-8B2D-1BB2-665720B0B5FC}"/>
              </a:ext>
            </a:extLst>
          </p:cNvPr>
          <p:cNvSpPr>
            <a:spLocks/>
          </p:cNvSpPr>
          <p:nvPr/>
        </p:nvSpPr>
        <p:spPr>
          <a:xfrm>
            <a:off x="9108" y="0"/>
            <a:ext cx="12173784" cy="3423173"/>
          </a:xfrm>
          <a:prstGeom prst="rect">
            <a:avLst/>
          </a:prstGeom>
          <a:solidFill>
            <a:srgbClr val="122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4" name="iš1íḍè">
            <a:extLst>
              <a:ext uri="{FF2B5EF4-FFF2-40B4-BE49-F238E27FC236}">
                <a16:creationId xmlns:a16="http://schemas.microsoft.com/office/drawing/2014/main" id="{8252E94C-87D3-2023-99DC-4DDB07576459}"/>
              </a:ext>
            </a:extLst>
          </p:cNvPr>
          <p:cNvSpPr/>
          <p:nvPr/>
        </p:nvSpPr>
        <p:spPr>
          <a:xfrm>
            <a:off x="274736" y="451250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3" name="iṡ1íḋe">
            <a:extLst>
              <a:ext uri="{FF2B5EF4-FFF2-40B4-BE49-F238E27FC236}">
                <a16:creationId xmlns:a16="http://schemas.microsoft.com/office/drawing/2014/main" id="{23AD242B-63F2-D35F-E5C6-7DABE4A1125C}"/>
              </a:ext>
            </a:extLst>
          </p:cNvPr>
          <p:cNvSpPr/>
          <p:nvPr/>
        </p:nvSpPr>
        <p:spPr>
          <a:xfrm>
            <a:off x="481360" y="696817"/>
            <a:ext cx="11229278" cy="5464366"/>
          </a:xfrm>
          <a:prstGeom prst="rect">
            <a:avLst/>
          </a:prstGeom>
          <a:solidFill>
            <a:schemeClr val="bg1"/>
          </a:solidFill>
          <a:ln w="22225">
            <a:solidFill>
              <a:srgbClr val="0E41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EB44E2-C8FC-6C1E-5C51-1495D317C872}"/>
              </a:ext>
            </a:extLst>
          </p:cNvPr>
          <p:cNvSpPr txBox="1"/>
          <p:nvPr/>
        </p:nvSpPr>
        <p:spPr>
          <a:xfrm>
            <a:off x="4945685" y="1557545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pc="600" dirty="0">
                <a:solidFill>
                  <a:schemeClr val="bg1">
                    <a:lumMod val="95000"/>
                  </a:schemeClr>
                </a:solidFill>
                <a:latin typeface="Perpetua Titling MT" panose="02020502060505020804" pitchFamily="18" charset="0"/>
                <a:cs typeface="+mn-ea"/>
              </a:rPr>
              <a:t>CONTENTS</a:t>
            </a:r>
            <a:endParaRPr lang="zh-CN" altLang="en-US" b="1" spc="600" dirty="0">
              <a:solidFill>
                <a:schemeClr val="bg1">
                  <a:lumMod val="95000"/>
                </a:schemeClr>
              </a:solidFill>
              <a:latin typeface="Perpetua Titling MT" panose="02020502060505020804" pitchFamily="18" charset="0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522964-A3AF-5DD6-1281-3B3F29F73962}"/>
              </a:ext>
            </a:extLst>
          </p:cNvPr>
          <p:cNvSpPr txBox="1"/>
          <p:nvPr/>
        </p:nvSpPr>
        <p:spPr>
          <a:xfrm>
            <a:off x="5102779" y="873760"/>
            <a:ext cx="1986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2500" dirty="0">
                <a:solidFill>
                  <a:srgbClr val="122E66"/>
                </a:solidFill>
                <a:latin typeface="+mn-ea"/>
                <a:cs typeface="+mn-ea"/>
              </a:rPr>
              <a:t>目录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9FCE9A-C0AD-CA89-F4B3-DD3CA00CD1B3}"/>
              </a:ext>
            </a:extLst>
          </p:cNvPr>
          <p:cNvGrpSpPr/>
          <p:nvPr/>
        </p:nvGrpSpPr>
        <p:grpSpPr>
          <a:xfrm>
            <a:off x="1678322" y="2074644"/>
            <a:ext cx="3725153" cy="1084606"/>
            <a:chOff x="2377440" y="2130511"/>
            <a:chExt cx="3137754" cy="91358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F170150-757A-04BD-E05D-5EF56D614607}"/>
                </a:ext>
              </a:extLst>
            </p:cNvPr>
            <p:cNvSpPr/>
            <p:nvPr/>
          </p:nvSpPr>
          <p:spPr>
            <a:xfrm>
              <a:off x="2377440" y="2397760"/>
              <a:ext cx="2741369" cy="646331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7857AE7-7537-5DE3-F5A9-E57C6D3D94EC}"/>
                </a:ext>
              </a:extLst>
            </p:cNvPr>
            <p:cNvSpPr txBox="1"/>
            <p:nvPr/>
          </p:nvSpPr>
          <p:spPr>
            <a:xfrm>
              <a:off x="2377440" y="2130511"/>
              <a:ext cx="60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E419C">
                      <a:alpha val="62000"/>
                    </a:srgbClr>
                  </a:solidFill>
                  <a:latin typeface="Impact" panose="020B0806030902050204" pitchFamily="34" charset="0"/>
                  <a:cs typeface="+mn-ea"/>
                </a:rPr>
                <a:t>01</a:t>
              </a:r>
              <a:endParaRPr lang="zh-CN" altLang="en-US" sz="3600" dirty="0">
                <a:solidFill>
                  <a:srgbClr val="0E419C">
                    <a:alpha val="62000"/>
                  </a:srgbClr>
                </a:solidFill>
                <a:latin typeface="Impact" panose="020B0806030902050204" pitchFamily="34" charset="0"/>
                <a:cs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CB8D87-2DFC-F88D-4607-DB0135892A70}"/>
                </a:ext>
              </a:extLst>
            </p:cNvPr>
            <p:cNvSpPr txBox="1"/>
            <p:nvPr/>
          </p:nvSpPr>
          <p:spPr>
            <a:xfrm>
              <a:off x="3238579" y="2532216"/>
              <a:ext cx="2276615" cy="31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latin typeface="+mn-ea"/>
                  <a:cs typeface="+mn-ea"/>
                </a:rPr>
                <a:t>课题来源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19C301-16EA-6757-B865-EF872C2731DD}"/>
              </a:ext>
            </a:extLst>
          </p:cNvPr>
          <p:cNvGrpSpPr/>
          <p:nvPr/>
        </p:nvGrpSpPr>
        <p:grpSpPr>
          <a:xfrm>
            <a:off x="1678321" y="4047211"/>
            <a:ext cx="3254563" cy="1084606"/>
            <a:chOff x="2377440" y="2130511"/>
            <a:chExt cx="2741369" cy="913580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4CCD29C-234A-C7C5-FF3A-5907BBB022A2}"/>
                </a:ext>
              </a:extLst>
            </p:cNvPr>
            <p:cNvSpPr/>
            <p:nvPr/>
          </p:nvSpPr>
          <p:spPr>
            <a:xfrm>
              <a:off x="2377440" y="2397760"/>
              <a:ext cx="2741369" cy="646331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54869B-75BD-47E5-96E4-E8A8406B400E}"/>
                </a:ext>
              </a:extLst>
            </p:cNvPr>
            <p:cNvSpPr txBox="1"/>
            <p:nvPr/>
          </p:nvSpPr>
          <p:spPr>
            <a:xfrm>
              <a:off x="2377440" y="2130511"/>
              <a:ext cx="570069" cy="544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E419C">
                      <a:alpha val="62000"/>
                    </a:srgbClr>
                  </a:solidFill>
                  <a:latin typeface="Impact" panose="020B0806030902050204" pitchFamily="34" charset="0"/>
                  <a:cs typeface="+mn-ea"/>
                </a:rPr>
                <a:t>03</a:t>
              </a:r>
              <a:endParaRPr lang="zh-CN" altLang="en-US" sz="3600" dirty="0">
                <a:solidFill>
                  <a:srgbClr val="0E419C">
                    <a:alpha val="62000"/>
                  </a:srgbClr>
                </a:solidFill>
                <a:latin typeface="Impact" panose="020B0806030902050204" pitchFamily="34" charset="0"/>
                <a:cs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C071DCF-52D2-3251-AADF-4852C44E90CC}"/>
                </a:ext>
              </a:extLst>
            </p:cNvPr>
            <p:cNvSpPr txBox="1"/>
            <p:nvPr/>
          </p:nvSpPr>
          <p:spPr>
            <a:xfrm>
              <a:off x="3238580" y="2550336"/>
              <a:ext cx="1344148" cy="31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latin typeface="+mn-ea"/>
                  <a:cs typeface="+mn-ea"/>
                </a:rPr>
                <a:t>目前进展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06A8805-B754-7869-7D02-CC4A1F978213}"/>
              </a:ext>
            </a:extLst>
          </p:cNvPr>
          <p:cNvGrpSpPr/>
          <p:nvPr/>
        </p:nvGrpSpPr>
        <p:grpSpPr>
          <a:xfrm>
            <a:off x="6915255" y="2042377"/>
            <a:ext cx="3254563" cy="1084606"/>
            <a:chOff x="2377440" y="2130511"/>
            <a:chExt cx="2741369" cy="91358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5E5315F-1F18-79CE-CB09-F7999227B29E}"/>
                </a:ext>
              </a:extLst>
            </p:cNvPr>
            <p:cNvSpPr/>
            <p:nvPr/>
          </p:nvSpPr>
          <p:spPr>
            <a:xfrm>
              <a:off x="2377440" y="2397760"/>
              <a:ext cx="2741369" cy="646331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926F4ED-13C0-4B2A-EE58-CC70B51B1109}"/>
                </a:ext>
              </a:extLst>
            </p:cNvPr>
            <p:cNvSpPr txBox="1"/>
            <p:nvPr/>
          </p:nvSpPr>
          <p:spPr>
            <a:xfrm>
              <a:off x="2377440" y="2130511"/>
              <a:ext cx="559267" cy="544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E419C">
                      <a:alpha val="62000"/>
                    </a:srgbClr>
                  </a:solidFill>
                  <a:latin typeface="Impact" panose="020B0806030902050204" pitchFamily="34" charset="0"/>
                  <a:cs typeface="+mn-ea"/>
                </a:rPr>
                <a:t>02</a:t>
              </a:r>
              <a:endParaRPr lang="zh-CN" altLang="en-US" sz="3600" dirty="0">
                <a:solidFill>
                  <a:srgbClr val="0E419C">
                    <a:alpha val="62000"/>
                  </a:srgbClr>
                </a:solidFill>
                <a:latin typeface="Impact" panose="020B0806030902050204" pitchFamily="34" charset="0"/>
                <a:cs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07A952C-C04B-22D8-2E78-9EC05788EA36}"/>
                </a:ext>
              </a:extLst>
            </p:cNvPr>
            <p:cNvSpPr txBox="1"/>
            <p:nvPr/>
          </p:nvSpPr>
          <p:spPr>
            <a:xfrm>
              <a:off x="3326197" y="2489200"/>
              <a:ext cx="1344148" cy="31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pc="300" dirty="0">
                <a:latin typeface="+mn-ea"/>
                <a:cs typeface="+mn-ea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642B567-EA4B-F328-5546-BEA4885445C9}"/>
              </a:ext>
            </a:extLst>
          </p:cNvPr>
          <p:cNvGrpSpPr/>
          <p:nvPr/>
        </p:nvGrpSpPr>
        <p:grpSpPr>
          <a:xfrm>
            <a:off x="6915255" y="4052717"/>
            <a:ext cx="3254563" cy="1084606"/>
            <a:chOff x="2377440" y="2130511"/>
            <a:chExt cx="2741369" cy="91358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07CAC9D9-AC81-B728-0E0A-74EA2E10DE25}"/>
                </a:ext>
              </a:extLst>
            </p:cNvPr>
            <p:cNvSpPr/>
            <p:nvPr/>
          </p:nvSpPr>
          <p:spPr>
            <a:xfrm>
              <a:off x="2377440" y="2397760"/>
              <a:ext cx="2741369" cy="646331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D3BB787-23C5-CF8B-331C-7D3FD18E044B}"/>
                </a:ext>
              </a:extLst>
            </p:cNvPr>
            <p:cNvSpPr txBox="1"/>
            <p:nvPr/>
          </p:nvSpPr>
          <p:spPr>
            <a:xfrm>
              <a:off x="2377440" y="2130511"/>
              <a:ext cx="557917" cy="544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E419C">
                      <a:alpha val="62000"/>
                    </a:srgbClr>
                  </a:solidFill>
                  <a:latin typeface="Impact" panose="020B0806030902050204" pitchFamily="34" charset="0"/>
                  <a:cs typeface="+mn-ea"/>
                </a:rPr>
                <a:t>04</a:t>
              </a:r>
              <a:endParaRPr lang="zh-CN" altLang="en-US" sz="3600" dirty="0">
                <a:solidFill>
                  <a:srgbClr val="0E419C">
                    <a:alpha val="62000"/>
                  </a:srgbClr>
                </a:solidFill>
                <a:latin typeface="Impact" panose="020B0806030902050204" pitchFamily="34" charset="0"/>
                <a:cs typeface="+mn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9DF66D6-B0ED-2DD7-C30C-A70BB130E8A1}"/>
                </a:ext>
              </a:extLst>
            </p:cNvPr>
            <p:cNvSpPr txBox="1"/>
            <p:nvPr/>
          </p:nvSpPr>
          <p:spPr>
            <a:xfrm>
              <a:off x="3283654" y="2560740"/>
              <a:ext cx="1344148" cy="31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latin typeface="+mn-ea"/>
                  <a:cs typeface="+mn-ea"/>
                </a:rPr>
                <a:t>分析展望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732AA87-1DB3-E4FC-A134-F612A4907BC5}"/>
              </a:ext>
            </a:extLst>
          </p:cNvPr>
          <p:cNvSpPr txBox="1"/>
          <p:nvPr/>
        </p:nvSpPr>
        <p:spPr>
          <a:xfrm>
            <a:off x="7943431" y="2545892"/>
            <a:ext cx="15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+mn-ea"/>
                <a:cs typeface="+mn-ea"/>
              </a:rPr>
              <a:t>理论依据</a:t>
            </a:r>
          </a:p>
        </p:txBody>
      </p:sp>
    </p:spTree>
    <p:extLst>
      <p:ext uri="{BB962C8B-B14F-4D97-AF65-F5344CB8AC3E}">
        <p14:creationId xmlns:p14="http://schemas.microsoft.com/office/powerpoint/2010/main" val="136192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9D9943-2FC6-8BAB-6D63-95EB695E6EAF}"/>
              </a:ext>
            </a:extLst>
          </p:cNvPr>
          <p:cNvCxnSpPr>
            <a:cxnSpLocks/>
          </p:cNvCxnSpPr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4E42A1-1173-BF65-9D51-B943970D3E2D}"/>
              </a:ext>
            </a:extLst>
          </p:cNvPr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022AB89-6D0B-C080-6500-2EB0B2CD2722}"/>
                </a:ext>
              </a:extLst>
            </p:cNvPr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7BBD986-2291-1F82-C6D6-5A39C9F1F1B9}"/>
                </a:ext>
              </a:extLst>
            </p:cNvPr>
            <p:cNvSpPr txBox="1"/>
            <p:nvPr/>
          </p:nvSpPr>
          <p:spPr>
            <a:xfrm>
              <a:off x="3313348" y="2879824"/>
              <a:ext cx="852286" cy="22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课题来源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2C36C23-5CCB-7DCD-395D-9BF5E016C560}"/>
              </a:ext>
            </a:extLst>
          </p:cNvPr>
          <p:cNvSpPr txBox="1"/>
          <p:nvPr/>
        </p:nvSpPr>
        <p:spPr>
          <a:xfrm>
            <a:off x="1960642" y="2121849"/>
            <a:ext cx="258764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01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D479B77-7CC9-B2D4-B141-41E2E09DC91B}"/>
              </a:ext>
            </a:extLst>
          </p:cNvPr>
          <p:cNvGrpSpPr/>
          <p:nvPr/>
        </p:nvGrpSpPr>
        <p:grpSpPr>
          <a:xfrm>
            <a:off x="274736" y="6453336"/>
            <a:ext cx="5908576" cy="378301"/>
            <a:chOff x="274736" y="6453336"/>
            <a:chExt cx="5908576" cy="378301"/>
          </a:xfrm>
        </p:grpSpPr>
        <p:sp>
          <p:nvSpPr>
            <p:cNvPr id="3" name="箭头: 五边形 2">
              <a:extLst>
                <a:ext uri="{FF2B5EF4-FFF2-40B4-BE49-F238E27FC236}">
                  <a16:creationId xmlns:a16="http://schemas.microsoft.com/office/drawing/2014/main" id="{A05D110F-D9E6-00B1-B863-A8FC9C5F2CC5}"/>
                </a:ext>
              </a:extLst>
            </p:cNvPr>
            <p:cNvSpPr/>
            <p:nvPr/>
          </p:nvSpPr>
          <p:spPr>
            <a:xfrm>
              <a:off x="28442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B9090DA-7A83-AF1A-384C-27FFF764A81A}"/>
                </a:ext>
              </a:extLst>
            </p:cNvPr>
            <p:cNvGrpSpPr/>
            <p:nvPr/>
          </p:nvGrpSpPr>
          <p:grpSpPr>
            <a:xfrm>
              <a:off x="274736" y="6493083"/>
              <a:ext cx="5908576" cy="338554"/>
              <a:chOff x="3496021" y="338920"/>
              <a:chExt cx="5908576" cy="338554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A48168A-87E9-C2ED-1A38-2B0496999B6C}"/>
                  </a:ext>
                </a:extLst>
              </p:cNvPr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理论依据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0D8E571-EF54-EAC8-C260-AF3D485BC863}"/>
                  </a:ext>
                </a:extLst>
              </p:cNvPr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目前进展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79B1B28-1CD9-5C25-FCBB-025BA9B808DB}"/>
                  </a:ext>
                </a:extLst>
              </p:cNvPr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分析展望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CD81C5-E81C-74B4-A491-DE6D10B663B2}"/>
                  </a:ext>
                </a:extLst>
              </p:cNvPr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课题来源</a:t>
                </a: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E231CA5D-AECA-0511-F6B3-D7E5155E2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81A50C28-D3CF-D353-2DB0-8E11E4441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BF4A473-ED83-DE4A-EF87-79ABA9DEA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5D2321-05FE-9F25-86C1-AEFCCDE9F710}"/>
              </a:ext>
            </a:extLst>
          </p:cNvPr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19D9943-2FC6-8BAB-6D63-95EB695E6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61DDB0D-F6B0-8357-BAF3-6B13EA04797F}"/>
                </a:ext>
              </a:extLst>
            </p:cNvPr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1.1 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课题提出背景</a:t>
              </a:r>
            </a:p>
          </p:txBody>
        </p:sp>
      </p:grpSp>
      <p:graphicFrame>
        <p:nvGraphicFramePr>
          <p:cNvPr id="25" name="图示 24">
            <a:extLst>
              <a:ext uri="{FF2B5EF4-FFF2-40B4-BE49-F238E27FC236}">
                <a16:creationId xmlns:a16="http://schemas.microsoft.com/office/drawing/2014/main" id="{6355CD93-6519-7DB6-BE43-F16C5A551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758947"/>
              </p:ext>
            </p:extLst>
          </p:nvPr>
        </p:nvGraphicFramePr>
        <p:xfrm>
          <a:off x="1876319" y="1505669"/>
          <a:ext cx="8816394" cy="432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12901325-ED99-4FA9-A508-580830C3166F}"/>
              </a:ext>
            </a:extLst>
          </p:cNvPr>
          <p:cNvGrpSpPr/>
          <p:nvPr/>
        </p:nvGrpSpPr>
        <p:grpSpPr>
          <a:xfrm>
            <a:off x="4934159" y="1593616"/>
            <a:ext cx="3615155" cy="463588"/>
            <a:chOff x="5005335" y="1391485"/>
            <a:chExt cx="3615155" cy="463588"/>
          </a:xfrm>
        </p:grpSpPr>
        <p:sp>
          <p:nvSpPr>
            <p:cNvPr id="27" name="graduation-student-cap_42920">
              <a:extLst>
                <a:ext uri="{FF2B5EF4-FFF2-40B4-BE49-F238E27FC236}">
                  <a16:creationId xmlns:a16="http://schemas.microsoft.com/office/drawing/2014/main" id="{53658261-3F93-7CA9-5E22-728BC2C9FE6C}"/>
                </a:ext>
              </a:extLst>
            </p:cNvPr>
            <p:cNvSpPr/>
            <p:nvPr/>
          </p:nvSpPr>
          <p:spPr>
            <a:xfrm>
              <a:off x="5005335" y="1515292"/>
              <a:ext cx="361209" cy="256754"/>
            </a:xfrm>
            <a:custGeom>
              <a:avLst/>
              <a:gdLst>
                <a:gd name="connsiteX0" fmla="*/ 139317 w 597041"/>
                <a:gd name="connsiteY0" fmla="*/ 213573 h 424388"/>
                <a:gd name="connsiteX1" fmla="*/ 394782 w 597041"/>
                <a:gd name="connsiteY1" fmla="*/ 299620 h 424388"/>
                <a:gd name="connsiteX2" fmla="*/ 488070 w 597041"/>
                <a:gd name="connsiteY2" fmla="*/ 216441 h 424388"/>
                <a:gd name="connsiteX3" fmla="*/ 488070 w 597041"/>
                <a:gd name="connsiteY3" fmla="*/ 326868 h 424388"/>
                <a:gd name="connsiteX4" fmla="*/ 434968 w 597041"/>
                <a:gd name="connsiteY4" fmla="*/ 362721 h 424388"/>
                <a:gd name="connsiteX5" fmla="*/ 377560 w 597041"/>
                <a:gd name="connsiteY5" fmla="*/ 424388 h 424388"/>
                <a:gd name="connsiteX6" fmla="*/ 241216 w 597041"/>
                <a:gd name="connsiteY6" fmla="*/ 355550 h 424388"/>
                <a:gd name="connsiteX7" fmla="*/ 139317 w 597041"/>
                <a:gd name="connsiteY7" fmla="*/ 355550 h 424388"/>
                <a:gd name="connsiteX8" fmla="*/ 262641 w 597041"/>
                <a:gd name="connsiteY8" fmla="*/ 0 h 424388"/>
                <a:gd name="connsiteX9" fmla="*/ 597041 w 597041"/>
                <a:gd name="connsiteY9" fmla="*/ 96010 h 424388"/>
                <a:gd name="connsiteX10" fmla="*/ 391808 w 597041"/>
                <a:gd name="connsiteY10" fmla="*/ 279433 h 424388"/>
                <a:gd name="connsiteX11" fmla="*/ 68889 w 597041"/>
                <a:gd name="connsiteY11" fmla="*/ 174825 h 424388"/>
                <a:gd name="connsiteX12" fmla="*/ 68889 w 597041"/>
                <a:gd name="connsiteY12" fmla="*/ 283732 h 424388"/>
                <a:gd name="connsiteX13" fmla="*/ 87547 w 597041"/>
                <a:gd name="connsiteY13" fmla="*/ 283732 h 424388"/>
                <a:gd name="connsiteX14" fmla="*/ 87547 w 597041"/>
                <a:gd name="connsiteY14" fmla="*/ 362546 h 424388"/>
                <a:gd name="connsiteX15" fmla="*/ 22963 w 597041"/>
                <a:gd name="connsiteY15" fmla="*/ 362546 h 424388"/>
                <a:gd name="connsiteX16" fmla="*/ 22963 w 597041"/>
                <a:gd name="connsiteY16" fmla="*/ 283732 h 424388"/>
                <a:gd name="connsiteX17" fmla="*/ 41621 w 597041"/>
                <a:gd name="connsiteY17" fmla="*/ 283732 h 424388"/>
                <a:gd name="connsiteX18" fmla="*/ 41621 w 597041"/>
                <a:gd name="connsiteY18" fmla="*/ 166227 h 424388"/>
                <a:gd name="connsiteX19" fmla="*/ 0 w 597041"/>
                <a:gd name="connsiteY19" fmla="*/ 153330 h 42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7041" h="424388">
                  <a:moveTo>
                    <a:pt x="139317" y="213573"/>
                  </a:moveTo>
                  <a:lnTo>
                    <a:pt x="394782" y="299620"/>
                  </a:lnTo>
                  <a:lnTo>
                    <a:pt x="488070" y="216441"/>
                  </a:lnTo>
                  <a:lnTo>
                    <a:pt x="488070" y="326868"/>
                  </a:lnTo>
                  <a:cubicBezTo>
                    <a:pt x="488070" y="326868"/>
                    <a:pt x="465107" y="342643"/>
                    <a:pt x="434968" y="362721"/>
                  </a:cubicBezTo>
                  <a:cubicBezTo>
                    <a:pt x="403393" y="381365"/>
                    <a:pt x="377560" y="424388"/>
                    <a:pt x="377560" y="424388"/>
                  </a:cubicBezTo>
                  <a:cubicBezTo>
                    <a:pt x="377560" y="424388"/>
                    <a:pt x="292883" y="372760"/>
                    <a:pt x="241216" y="355550"/>
                  </a:cubicBezTo>
                  <a:cubicBezTo>
                    <a:pt x="190984" y="338341"/>
                    <a:pt x="139317" y="355550"/>
                    <a:pt x="139317" y="355550"/>
                  </a:cubicBezTo>
                  <a:close/>
                  <a:moveTo>
                    <a:pt x="262641" y="0"/>
                  </a:moveTo>
                  <a:lnTo>
                    <a:pt x="597041" y="96010"/>
                  </a:lnTo>
                  <a:lnTo>
                    <a:pt x="391808" y="279433"/>
                  </a:lnTo>
                  <a:lnTo>
                    <a:pt x="68889" y="174825"/>
                  </a:lnTo>
                  <a:lnTo>
                    <a:pt x="68889" y="283732"/>
                  </a:lnTo>
                  <a:lnTo>
                    <a:pt x="87547" y="283732"/>
                  </a:lnTo>
                  <a:lnTo>
                    <a:pt x="87547" y="362546"/>
                  </a:lnTo>
                  <a:lnTo>
                    <a:pt x="22963" y="362546"/>
                  </a:lnTo>
                  <a:lnTo>
                    <a:pt x="22963" y="283732"/>
                  </a:lnTo>
                  <a:lnTo>
                    <a:pt x="41621" y="283732"/>
                  </a:lnTo>
                  <a:lnTo>
                    <a:pt x="41621" y="166227"/>
                  </a:lnTo>
                  <a:lnTo>
                    <a:pt x="0" y="153330"/>
                  </a:ln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405F8A3-F4AF-8C1B-EBAD-A300A041B259}"/>
                </a:ext>
              </a:extLst>
            </p:cNvPr>
            <p:cNvSpPr txBox="1"/>
            <p:nvPr/>
          </p:nvSpPr>
          <p:spPr>
            <a:xfrm>
              <a:off x="5565640" y="1391485"/>
              <a:ext cx="3054850" cy="46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表情包使用频繁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61820FF9-E7E0-7C6F-3B33-27DA6BB4064E}"/>
              </a:ext>
            </a:extLst>
          </p:cNvPr>
          <p:cNvSpPr txBox="1"/>
          <p:nvPr/>
        </p:nvSpPr>
        <p:spPr>
          <a:xfrm>
            <a:off x="1828798" y="4564721"/>
            <a:ext cx="5562448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然而，一些表情包可能包含侮辱、歧视、暴力或不当内容，对他人的尊严和社会和谐构成了威胁。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。</a:t>
            </a:r>
            <a:endParaRPr lang="zh-CN" altLang="en-US" sz="1800" dirty="0">
              <a:solidFill>
                <a:schemeClr val="bg1">
                  <a:lumMod val="85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36A9DDD-E917-F280-6ABB-AF62D8FB8477}"/>
              </a:ext>
            </a:extLst>
          </p:cNvPr>
          <p:cNvGrpSpPr/>
          <p:nvPr/>
        </p:nvGrpSpPr>
        <p:grpSpPr>
          <a:xfrm>
            <a:off x="1696937" y="3959827"/>
            <a:ext cx="1998057" cy="463588"/>
            <a:chOff x="5005335" y="1391485"/>
            <a:chExt cx="1998057" cy="463588"/>
          </a:xfrm>
        </p:grpSpPr>
        <p:sp>
          <p:nvSpPr>
            <p:cNvPr id="33" name="graduation-student-cap_42920">
              <a:extLst>
                <a:ext uri="{FF2B5EF4-FFF2-40B4-BE49-F238E27FC236}">
                  <a16:creationId xmlns:a16="http://schemas.microsoft.com/office/drawing/2014/main" id="{8D07B73B-A71C-6324-A188-ABE244BBBC9C}"/>
                </a:ext>
              </a:extLst>
            </p:cNvPr>
            <p:cNvSpPr/>
            <p:nvPr/>
          </p:nvSpPr>
          <p:spPr>
            <a:xfrm>
              <a:off x="5005335" y="1515292"/>
              <a:ext cx="361209" cy="256754"/>
            </a:xfrm>
            <a:custGeom>
              <a:avLst/>
              <a:gdLst>
                <a:gd name="connsiteX0" fmla="*/ 139317 w 597041"/>
                <a:gd name="connsiteY0" fmla="*/ 213573 h 424388"/>
                <a:gd name="connsiteX1" fmla="*/ 394782 w 597041"/>
                <a:gd name="connsiteY1" fmla="*/ 299620 h 424388"/>
                <a:gd name="connsiteX2" fmla="*/ 488070 w 597041"/>
                <a:gd name="connsiteY2" fmla="*/ 216441 h 424388"/>
                <a:gd name="connsiteX3" fmla="*/ 488070 w 597041"/>
                <a:gd name="connsiteY3" fmla="*/ 326868 h 424388"/>
                <a:gd name="connsiteX4" fmla="*/ 434968 w 597041"/>
                <a:gd name="connsiteY4" fmla="*/ 362721 h 424388"/>
                <a:gd name="connsiteX5" fmla="*/ 377560 w 597041"/>
                <a:gd name="connsiteY5" fmla="*/ 424388 h 424388"/>
                <a:gd name="connsiteX6" fmla="*/ 241216 w 597041"/>
                <a:gd name="connsiteY6" fmla="*/ 355550 h 424388"/>
                <a:gd name="connsiteX7" fmla="*/ 139317 w 597041"/>
                <a:gd name="connsiteY7" fmla="*/ 355550 h 424388"/>
                <a:gd name="connsiteX8" fmla="*/ 262641 w 597041"/>
                <a:gd name="connsiteY8" fmla="*/ 0 h 424388"/>
                <a:gd name="connsiteX9" fmla="*/ 597041 w 597041"/>
                <a:gd name="connsiteY9" fmla="*/ 96010 h 424388"/>
                <a:gd name="connsiteX10" fmla="*/ 391808 w 597041"/>
                <a:gd name="connsiteY10" fmla="*/ 279433 h 424388"/>
                <a:gd name="connsiteX11" fmla="*/ 68889 w 597041"/>
                <a:gd name="connsiteY11" fmla="*/ 174825 h 424388"/>
                <a:gd name="connsiteX12" fmla="*/ 68889 w 597041"/>
                <a:gd name="connsiteY12" fmla="*/ 283732 h 424388"/>
                <a:gd name="connsiteX13" fmla="*/ 87547 w 597041"/>
                <a:gd name="connsiteY13" fmla="*/ 283732 h 424388"/>
                <a:gd name="connsiteX14" fmla="*/ 87547 w 597041"/>
                <a:gd name="connsiteY14" fmla="*/ 362546 h 424388"/>
                <a:gd name="connsiteX15" fmla="*/ 22963 w 597041"/>
                <a:gd name="connsiteY15" fmla="*/ 362546 h 424388"/>
                <a:gd name="connsiteX16" fmla="*/ 22963 w 597041"/>
                <a:gd name="connsiteY16" fmla="*/ 283732 h 424388"/>
                <a:gd name="connsiteX17" fmla="*/ 41621 w 597041"/>
                <a:gd name="connsiteY17" fmla="*/ 283732 h 424388"/>
                <a:gd name="connsiteX18" fmla="*/ 41621 w 597041"/>
                <a:gd name="connsiteY18" fmla="*/ 166227 h 424388"/>
                <a:gd name="connsiteX19" fmla="*/ 0 w 597041"/>
                <a:gd name="connsiteY19" fmla="*/ 153330 h 42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7041" h="424388">
                  <a:moveTo>
                    <a:pt x="139317" y="213573"/>
                  </a:moveTo>
                  <a:lnTo>
                    <a:pt x="394782" y="299620"/>
                  </a:lnTo>
                  <a:lnTo>
                    <a:pt x="488070" y="216441"/>
                  </a:lnTo>
                  <a:lnTo>
                    <a:pt x="488070" y="326868"/>
                  </a:lnTo>
                  <a:cubicBezTo>
                    <a:pt x="488070" y="326868"/>
                    <a:pt x="465107" y="342643"/>
                    <a:pt x="434968" y="362721"/>
                  </a:cubicBezTo>
                  <a:cubicBezTo>
                    <a:pt x="403393" y="381365"/>
                    <a:pt x="377560" y="424388"/>
                    <a:pt x="377560" y="424388"/>
                  </a:cubicBezTo>
                  <a:cubicBezTo>
                    <a:pt x="377560" y="424388"/>
                    <a:pt x="292883" y="372760"/>
                    <a:pt x="241216" y="355550"/>
                  </a:cubicBezTo>
                  <a:cubicBezTo>
                    <a:pt x="190984" y="338341"/>
                    <a:pt x="139317" y="355550"/>
                    <a:pt x="139317" y="355550"/>
                  </a:cubicBezTo>
                  <a:close/>
                  <a:moveTo>
                    <a:pt x="262641" y="0"/>
                  </a:moveTo>
                  <a:lnTo>
                    <a:pt x="597041" y="96010"/>
                  </a:lnTo>
                  <a:lnTo>
                    <a:pt x="391808" y="279433"/>
                  </a:lnTo>
                  <a:lnTo>
                    <a:pt x="68889" y="174825"/>
                  </a:lnTo>
                  <a:lnTo>
                    <a:pt x="68889" y="283732"/>
                  </a:lnTo>
                  <a:lnTo>
                    <a:pt x="87547" y="283732"/>
                  </a:lnTo>
                  <a:lnTo>
                    <a:pt x="87547" y="362546"/>
                  </a:lnTo>
                  <a:lnTo>
                    <a:pt x="22963" y="362546"/>
                  </a:lnTo>
                  <a:lnTo>
                    <a:pt x="22963" y="283732"/>
                  </a:lnTo>
                  <a:lnTo>
                    <a:pt x="41621" y="283732"/>
                  </a:lnTo>
                  <a:lnTo>
                    <a:pt x="41621" y="166227"/>
                  </a:lnTo>
                  <a:lnTo>
                    <a:pt x="0" y="153330"/>
                  </a:ln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A41F0CE-D8C1-A858-3A04-ADC15F3323B8}"/>
                </a:ext>
              </a:extLst>
            </p:cNvPr>
            <p:cNvSpPr txBox="1"/>
            <p:nvPr/>
          </p:nvSpPr>
          <p:spPr>
            <a:xfrm>
              <a:off x="5565640" y="1391485"/>
              <a:ext cx="1437752" cy="46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问题出现</a:t>
              </a:r>
              <a:endParaRPr lang="zh-CN" altLang="en-US" sz="1800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4240242-1DD4-54E6-B49A-6E9809F07536}"/>
              </a:ext>
            </a:extLst>
          </p:cNvPr>
          <p:cNvSpPr txBox="1"/>
          <p:nvPr/>
        </p:nvSpPr>
        <p:spPr>
          <a:xfrm>
            <a:off x="5130265" y="2156044"/>
            <a:ext cx="5562448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随着社交媒体的普及和表情包的广泛使用，人们在日常沟通中越来越频繁地使用表情包来表达情感和观点。</a:t>
            </a:r>
          </a:p>
        </p:txBody>
      </p:sp>
    </p:spTree>
    <p:extLst>
      <p:ext uri="{BB962C8B-B14F-4D97-AF65-F5344CB8AC3E}">
        <p14:creationId xmlns:p14="http://schemas.microsoft.com/office/powerpoint/2010/main" val="393100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933C115-0343-C1D4-43C6-44350A8855B5}"/>
              </a:ext>
            </a:extLst>
          </p:cNvPr>
          <p:cNvGrpSpPr/>
          <p:nvPr/>
        </p:nvGrpSpPr>
        <p:grpSpPr>
          <a:xfrm>
            <a:off x="1207802" y="1404828"/>
            <a:ext cx="9956671" cy="3706248"/>
            <a:chOff x="1207802" y="1371777"/>
            <a:chExt cx="9956671" cy="370624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F354C90-ECD3-BBA5-8C0E-294D8D1656BE}"/>
                </a:ext>
              </a:extLst>
            </p:cNvPr>
            <p:cNvGrpSpPr/>
            <p:nvPr/>
          </p:nvGrpSpPr>
          <p:grpSpPr>
            <a:xfrm>
              <a:off x="1207802" y="3251146"/>
              <a:ext cx="2921938" cy="1826879"/>
              <a:chOff x="1207802" y="3087677"/>
              <a:chExt cx="2921938" cy="1826879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9D4B10-F03B-BB63-1BF8-F680A45E9331}"/>
                  </a:ext>
                </a:extLst>
              </p:cNvPr>
              <p:cNvSpPr txBox="1"/>
              <p:nvPr/>
            </p:nvSpPr>
            <p:spPr>
              <a:xfrm>
                <a:off x="1207802" y="3753597"/>
                <a:ext cx="2921938" cy="1160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保护用户免受恶意和不适宜的内容的侵害，减轻个体的负面情绪和心理压力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B45123-53CA-9BB2-0A88-8576DCC24A62}"/>
                  </a:ext>
                </a:extLst>
              </p:cNvPr>
              <p:cNvSpPr txBox="1"/>
              <p:nvPr/>
            </p:nvSpPr>
            <p:spPr>
              <a:xfrm>
                <a:off x="1660599" y="3087677"/>
                <a:ext cx="2056296" cy="46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b="1" spc="300" dirty="0">
                    <a:solidFill>
                      <a:srgbClr val="122E66"/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保护心理健康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7CF67B1-F096-78EC-22B6-5363CC4D2BDA}"/>
                </a:ext>
              </a:extLst>
            </p:cNvPr>
            <p:cNvGrpSpPr/>
            <p:nvPr/>
          </p:nvGrpSpPr>
          <p:grpSpPr>
            <a:xfrm>
              <a:off x="1892596" y="1371777"/>
              <a:ext cx="1552353" cy="1552353"/>
              <a:chOff x="1892596" y="1148489"/>
              <a:chExt cx="1552353" cy="1552353"/>
            </a:xfrm>
          </p:grpSpPr>
          <p:sp>
            <p:nvSpPr>
              <p:cNvPr id="22" name="圆: 空心 21">
                <a:extLst>
                  <a:ext uri="{FF2B5EF4-FFF2-40B4-BE49-F238E27FC236}">
                    <a16:creationId xmlns:a16="http://schemas.microsoft.com/office/drawing/2014/main" id="{F913EE6E-036F-3D53-8208-19DDAB793263}"/>
                  </a:ext>
                </a:extLst>
              </p:cNvPr>
              <p:cNvSpPr/>
              <p:nvPr/>
            </p:nvSpPr>
            <p:spPr>
              <a:xfrm>
                <a:off x="1892596" y="1148489"/>
                <a:ext cx="1552353" cy="1552353"/>
              </a:xfrm>
              <a:prstGeom prst="donut">
                <a:avLst>
                  <a:gd name="adj" fmla="val 5237"/>
                </a:avLst>
              </a:pr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usiness-report-with-growth_28700">
                <a:extLst>
                  <a:ext uri="{FF2B5EF4-FFF2-40B4-BE49-F238E27FC236}">
                    <a16:creationId xmlns:a16="http://schemas.microsoft.com/office/drawing/2014/main" id="{9B2444E0-6BEE-BD7C-9BF1-C42A98C91830}"/>
                  </a:ext>
                </a:extLst>
              </p:cNvPr>
              <p:cNvSpPr/>
              <p:nvPr/>
            </p:nvSpPr>
            <p:spPr>
              <a:xfrm>
                <a:off x="2363930" y="1662126"/>
                <a:ext cx="609684" cy="525077"/>
              </a:xfrm>
              <a:custGeom>
                <a:avLst/>
                <a:gdLst>
                  <a:gd name="connsiteX0" fmla="*/ 234945 w 604604"/>
                  <a:gd name="connsiteY0" fmla="*/ 497949 h 520702"/>
                  <a:gd name="connsiteX1" fmla="*/ 234945 w 604604"/>
                  <a:gd name="connsiteY1" fmla="*/ 506406 h 520702"/>
                  <a:gd name="connsiteX2" fmla="*/ 369861 w 604604"/>
                  <a:gd name="connsiteY2" fmla="*/ 506406 h 520702"/>
                  <a:gd name="connsiteX3" fmla="*/ 369861 w 604604"/>
                  <a:gd name="connsiteY3" fmla="*/ 497949 h 520702"/>
                  <a:gd name="connsiteX4" fmla="*/ 234945 w 604604"/>
                  <a:gd name="connsiteY4" fmla="*/ 474995 h 520702"/>
                  <a:gd name="connsiteX5" fmla="*/ 234945 w 604604"/>
                  <a:gd name="connsiteY5" fmla="*/ 483451 h 520702"/>
                  <a:gd name="connsiteX6" fmla="*/ 369861 w 604604"/>
                  <a:gd name="connsiteY6" fmla="*/ 483451 h 520702"/>
                  <a:gd name="connsiteX7" fmla="*/ 369861 w 604604"/>
                  <a:gd name="connsiteY7" fmla="*/ 474995 h 520702"/>
                  <a:gd name="connsiteX8" fmla="*/ 332956 w 604604"/>
                  <a:gd name="connsiteY8" fmla="*/ 474995 h 520702"/>
                  <a:gd name="connsiteX9" fmla="*/ 271649 w 604604"/>
                  <a:gd name="connsiteY9" fmla="*/ 474995 h 520702"/>
                  <a:gd name="connsiteX10" fmla="*/ 278909 w 604604"/>
                  <a:gd name="connsiteY10" fmla="*/ 412575 h 520702"/>
                  <a:gd name="connsiteX11" fmla="*/ 278909 w 604604"/>
                  <a:gd name="connsiteY11" fmla="*/ 460698 h 520702"/>
                  <a:gd name="connsiteX12" fmla="*/ 325898 w 604604"/>
                  <a:gd name="connsiteY12" fmla="*/ 460698 h 520702"/>
                  <a:gd name="connsiteX13" fmla="*/ 325898 w 604604"/>
                  <a:gd name="connsiteY13" fmla="*/ 412575 h 520702"/>
                  <a:gd name="connsiteX14" fmla="*/ 514240 w 604604"/>
                  <a:gd name="connsiteY14" fmla="*/ 83556 h 520702"/>
                  <a:gd name="connsiteX15" fmla="*/ 515047 w 604604"/>
                  <a:gd name="connsiteY15" fmla="*/ 93624 h 520702"/>
                  <a:gd name="connsiteX16" fmla="*/ 416238 w 604604"/>
                  <a:gd name="connsiteY16" fmla="*/ 210807 h 520702"/>
                  <a:gd name="connsiteX17" fmla="*/ 415029 w 604604"/>
                  <a:gd name="connsiteY17" fmla="*/ 211813 h 520702"/>
                  <a:gd name="connsiteX18" fmla="*/ 414020 w 604604"/>
                  <a:gd name="connsiteY18" fmla="*/ 212619 h 520702"/>
                  <a:gd name="connsiteX19" fmla="*/ 410794 w 604604"/>
                  <a:gd name="connsiteY19" fmla="*/ 213424 h 520702"/>
                  <a:gd name="connsiteX20" fmla="*/ 407769 w 604604"/>
                  <a:gd name="connsiteY20" fmla="*/ 212820 h 520702"/>
                  <a:gd name="connsiteX21" fmla="*/ 407366 w 604604"/>
                  <a:gd name="connsiteY21" fmla="*/ 212619 h 520702"/>
                  <a:gd name="connsiteX22" fmla="*/ 348484 w 604604"/>
                  <a:gd name="connsiteY22" fmla="*/ 182014 h 520702"/>
                  <a:gd name="connsiteX23" fmla="*/ 272664 w 604604"/>
                  <a:gd name="connsiteY23" fmla="*/ 261747 h 520702"/>
                  <a:gd name="connsiteX24" fmla="*/ 272462 w 604604"/>
                  <a:gd name="connsiteY24" fmla="*/ 261747 h 520702"/>
                  <a:gd name="connsiteX25" fmla="*/ 272462 w 604604"/>
                  <a:gd name="connsiteY25" fmla="*/ 261948 h 520702"/>
                  <a:gd name="connsiteX26" fmla="*/ 271051 w 604604"/>
                  <a:gd name="connsiteY26" fmla="*/ 262955 h 520702"/>
                  <a:gd name="connsiteX27" fmla="*/ 270244 w 604604"/>
                  <a:gd name="connsiteY27" fmla="*/ 263358 h 520702"/>
                  <a:gd name="connsiteX28" fmla="*/ 267421 w 604604"/>
                  <a:gd name="connsiteY28" fmla="*/ 263962 h 520702"/>
                  <a:gd name="connsiteX29" fmla="*/ 264800 w 604604"/>
                  <a:gd name="connsiteY29" fmla="*/ 263358 h 520702"/>
                  <a:gd name="connsiteX30" fmla="*/ 263993 w 604604"/>
                  <a:gd name="connsiteY30" fmla="*/ 262955 h 520702"/>
                  <a:gd name="connsiteX31" fmla="*/ 262380 w 604604"/>
                  <a:gd name="connsiteY31" fmla="*/ 261948 h 520702"/>
                  <a:gd name="connsiteX32" fmla="*/ 262380 w 604604"/>
                  <a:gd name="connsiteY32" fmla="*/ 261747 h 520702"/>
                  <a:gd name="connsiteX33" fmla="*/ 262178 w 604604"/>
                  <a:gd name="connsiteY33" fmla="*/ 261747 h 520702"/>
                  <a:gd name="connsiteX34" fmla="*/ 212169 w 604604"/>
                  <a:gd name="connsiteY34" fmla="*/ 210203 h 520702"/>
                  <a:gd name="connsiteX35" fmla="*/ 116184 w 604604"/>
                  <a:gd name="connsiteY35" fmla="*/ 318728 h 520702"/>
                  <a:gd name="connsiteX36" fmla="*/ 110941 w 604604"/>
                  <a:gd name="connsiteY36" fmla="*/ 321144 h 520702"/>
                  <a:gd name="connsiteX37" fmla="*/ 106101 w 604604"/>
                  <a:gd name="connsiteY37" fmla="*/ 319332 h 520702"/>
                  <a:gd name="connsiteX38" fmla="*/ 105496 w 604604"/>
                  <a:gd name="connsiteY38" fmla="*/ 309063 h 520702"/>
                  <a:gd name="connsiteX39" fmla="*/ 206523 w 604604"/>
                  <a:gd name="connsiteY39" fmla="*/ 194900 h 520702"/>
                  <a:gd name="connsiteX40" fmla="*/ 206724 w 604604"/>
                  <a:gd name="connsiteY40" fmla="*/ 194699 h 520702"/>
                  <a:gd name="connsiteX41" fmla="*/ 206926 w 604604"/>
                  <a:gd name="connsiteY41" fmla="*/ 194498 h 520702"/>
                  <a:gd name="connsiteX42" fmla="*/ 207934 w 604604"/>
                  <a:gd name="connsiteY42" fmla="*/ 193894 h 520702"/>
                  <a:gd name="connsiteX43" fmla="*/ 209144 w 604604"/>
                  <a:gd name="connsiteY43" fmla="*/ 193088 h 520702"/>
                  <a:gd name="connsiteX44" fmla="*/ 210354 w 604604"/>
                  <a:gd name="connsiteY44" fmla="*/ 192686 h 520702"/>
                  <a:gd name="connsiteX45" fmla="*/ 211766 w 604604"/>
                  <a:gd name="connsiteY45" fmla="*/ 192484 h 520702"/>
                  <a:gd name="connsiteX46" fmla="*/ 213177 w 604604"/>
                  <a:gd name="connsiteY46" fmla="*/ 192686 h 520702"/>
                  <a:gd name="connsiteX47" fmla="*/ 214589 w 604604"/>
                  <a:gd name="connsiteY47" fmla="*/ 192887 h 520702"/>
                  <a:gd name="connsiteX48" fmla="*/ 215799 w 604604"/>
                  <a:gd name="connsiteY48" fmla="*/ 193692 h 520702"/>
                  <a:gd name="connsiteX49" fmla="*/ 216807 w 604604"/>
                  <a:gd name="connsiteY49" fmla="*/ 194296 h 520702"/>
                  <a:gd name="connsiteX50" fmla="*/ 217009 w 604604"/>
                  <a:gd name="connsiteY50" fmla="*/ 194498 h 520702"/>
                  <a:gd name="connsiteX51" fmla="*/ 217210 w 604604"/>
                  <a:gd name="connsiteY51" fmla="*/ 194699 h 520702"/>
                  <a:gd name="connsiteX52" fmla="*/ 267421 w 604604"/>
                  <a:gd name="connsiteY52" fmla="*/ 246244 h 520702"/>
                  <a:gd name="connsiteX53" fmla="*/ 341628 w 604604"/>
                  <a:gd name="connsiteY53" fmla="*/ 168122 h 520702"/>
                  <a:gd name="connsiteX54" fmla="*/ 342031 w 604604"/>
                  <a:gd name="connsiteY54" fmla="*/ 167920 h 520702"/>
                  <a:gd name="connsiteX55" fmla="*/ 343241 w 604604"/>
                  <a:gd name="connsiteY55" fmla="*/ 167115 h 520702"/>
                  <a:gd name="connsiteX56" fmla="*/ 344250 w 604604"/>
                  <a:gd name="connsiteY56" fmla="*/ 166511 h 520702"/>
                  <a:gd name="connsiteX57" fmla="*/ 345661 w 604604"/>
                  <a:gd name="connsiteY57" fmla="*/ 166108 h 520702"/>
                  <a:gd name="connsiteX58" fmla="*/ 347073 w 604604"/>
                  <a:gd name="connsiteY58" fmla="*/ 165907 h 520702"/>
                  <a:gd name="connsiteX59" fmla="*/ 348283 w 604604"/>
                  <a:gd name="connsiteY59" fmla="*/ 166108 h 520702"/>
                  <a:gd name="connsiteX60" fmla="*/ 349896 w 604604"/>
                  <a:gd name="connsiteY60" fmla="*/ 166712 h 520702"/>
                  <a:gd name="connsiteX61" fmla="*/ 350299 w 604604"/>
                  <a:gd name="connsiteY61" fmla="*/ 166712 h 520702"/>
                  <a:gd name="connsiteX62" fmla="*/ 408979 w 604604"/>
                  <a:gd name="connsiteY62" fmla="*/ 197115 h 520702"/>
                  <a:gd name="connsiteX63" fmla="*/ 503956 w 604604"/>
                  <a:gd name="connsiteY63" fmla="*/ 84362 h 520702"/>
                  <a:gd name="connsiteX64" fmla="*/ 514240 w 604604"/>
                  <a:gd name="connsiteY64" fmla="*/ 83556 h 520702"/>
                  <a:gd name="connsiteX65" fmla="*/ 36099 w 604604"/>
                  <a:gd name="connsiteY65" fmla="*/ 14498 h 520702"/>
                  <a:gd name="connsiteX66" fmla="*/ 14520 w 604604"/>
                  <a:gd name="connsiteY66" fmla="*/ 36042 h 520702"/>
                  <a:gd name="connsiteX67" fmla="*/ 14520 w 604604"/>
                  <a:gd name="connsiteY67" fmla="*/ 336664 h 520702"/>
                  <a:gd name="connsiteX68" fmla="*/ 590286 w 604604"/>
                  <a:gd name="connsiteY68" fmla="*/ 336664 h 520702"/>
                  <a:gd name="connsiteX69" fmla="*/ 590286 w 604604"/>
                  <a:gd name="connsiteY69" fmla="*/ 36042 h 520702"/>
                  <a:gd name="connsiteX70" fmla="*/ 568505 w 604604"/>
                  <a:gd name="connsiteY70" fmla="*/ 14498 h 520702"/>
                  <a:gd name="connsiteX71" fmla="*/ 36099 w 604604"/>
                  <a:gd name="connsiteY71" fmla="*/ 0 h 520702"/>
                  <a:gd name="connsiteX72" fmla="*/ 568505 w 604604"/>
                  <a:gd name="connsiteY72" fmla="*/ 0 h 520702"/>
                  <a:gd name="connsiteX73" fmla="*/ 604604 w 604604"/>
                  <a:gd name="connsiteY73" fmla="*/ 36042 h 520702"/>
                  <a:gd name="connsiteX74" fmla="*/ 604604 w 604604"/>
                  <a:gd name="connsiteY74" fmla="*/ 376532 h 520702"/>
                  <a:gd name="connsiteX75" fmla="*/ 568505 w 604604"/>
                  <a:gd name="connsiteY75" fmla="*/ 412575 h 520702"/>
                  <a:gd name="connsiteX76" fmla="*/ 340216 w 604604"/>
                  <a:gd name="connsiteY76" fmla="*/ 412575 h 520702"/>
                  <a:gd name="connsiteX77" fmla="*/ 340216 w 604604"/>
                  <a:gd name="connsiteY77" fmla="*/ 460698 h 520702"/>
                  <a:gd name="connsiteX78" fmla="*/ 376920 w 604604"/>
                  <a:gd name="connsiteY78" fmla="*/ 460698 h 520702"/>
                  <a:gd name="connsiteX79" fmla="*/ 384180 w 604604"/>
                  <a:gd name="connsiteY79" fmla="*/ 467746 h 520702"/>
                  <a:gd name="connsiteX80" fmla="*/ 384180 w 604604"/>
                  <a:gd name="connsiteY80" fmla="*/ 513453 h 520702"/>
                  <a:gd name="connsiteX81" fmla="*/ 376920 w 604604"/>
                  <a:gd name="connsiteY81" fmla="*/ 520702 h 520702"/>
                  <a:gd name="connsiteX82" fmla="*/ 227685 w 604604"/>
                  <a:gd name="connsiteY82" fmla="*/ 520702 h 520702"/>
                  <a:gd name="connsiteX83" fmla="*/ 220425 w 604604"/>
                  <a:gd name="connsiteY83" fmla="*/ 513453 h 520702"/>
                  <a:gd name="connsiteX84" fmla="*/ 220425 w 604604"/>
                  <a:gd name="connsiteY84" fmla="*/ 467746 h 520702"/>
                  <a:gd name="connsiteX85" fmla="*/ 227685 w 604604"/>
                  <a:gd name="connsiteY85" fmla="*/ 460698 h 520702"/>
                  <a:gd name="connsiteX86" fmla="*/ 264388 w 604604"/>
                  <a:gd name="connsiteY86" fmla="*/ 460698 h 520702"/>
                  <a:gd name="connsiteX87" fmla="*/ 264388 w 604604"/>
                  <a:gd name="connsiteY87" fmla="*/ 412575 h 520702"/>
                  <a:gd name="connsiteX88" fmla="*/ 36099 w 604604"/>
                  <a:gd name="connsiteY88" fmla="*/ 412575 h 520702"/>
                  <a:gd name="connsiteX89" fmla="*/ 0 w 604604"/>
                  <a:gd name="connsiteY89" fmla="*/ 376331 h 520702"/>
                  <a:gd name="connsiteX90" fmla="*/ 0 w 604604"/>
                  <a:gd name="connsiteY90" fmla="*/ 36042 h 520702"/>
                  <a:gd name="connsiteX91" fmla="*/ 36099 w 604604"/>
                  <a:gd name="connsiteY91" fmla="*/ 0 h 52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604604" h="520702">
                    <a:moveTo>
                      <a:pt x="234945" y="497949"/>
                    </a:moveTo>
                    <a:lnTo>
                      <a:pt x="234945" y="506406"/>
                    </a:lnTo>
                    <a:lnTo>
                      <a:pt x="369861" y="506406"/>
                    </a:lnTo>
                    <a:lnTo>
                      <a:pt x="369861" y="497949"/>
                    </a:lnTo>
                    <a:close/>
                    <a:moveTo>
                      <a:pt x="234945" y="474995"/>
                    </a:moveTo>
                    <a:lnTo>
                      <a:pt x="234945" y="483451"/>
                    </a:lnTo>
                    <a:lnTo>
                      <a:pt x="369861" y="483451"/>
                    </a:lnTo>
                    <a:lnTo>
                      <a:pt x="369861" y="474995"/>
                    </a:lnTo>
                    <a:lnTo>
                      <a:pt x="332956" y="474995"/>
                    </a:lnTo>
                    <a:lnTo>
                      <a:pt x="271649" y="474995"/>
                    </a:lnTo>
                    <a:close/>
                    <a:moveTo>
                      <a:pt x="278909" y="412575"/>
                    </a:moveTo>
                    <a:lnTo>
                      <a:pt x="278909" y="460698"/>
                    </a:lnTo>
                    <a:lnTo>
                      <a:pt x="325898" y="460698"/>
                    </a:lnTo>
                    <a:lnTo>
                      <a:pt x="325898" y="412575"/>
                    </a:lnTo>
                    <a:close/>
                    <a:moveTo>
                      <a:pt x="514240" y="83556"/>
                    </a:moveTo>
                    <a:cubicBezTo>
                      <a:pt x="517265" y="85973"/>
                      <a:pt x="517668" y="90604"/>
                      <a:pt x="515047" y="93624"/>
                    </a:cubicBezTo>
                    <a:lnTo>
                      <a:pt x="416238" y="210807"/>
                    </a:lnTo>
                    <a:cubicBezTo>
                      <a:pt x="415835" y="211209"/>
                      <a:pt x="415432" y="211612"/>
                      <a:pt x="415029" y="211813"/>
                    </a:cubicBezTo>
                    <a:cubicBezTo>
                      <a:pt x="414625" y="212015"/>
                      <a:pt x="414424" y="212418"/>
                      <a:pt x="414020" y="212619"/>
                    </a:cubicBezTo>
                    <a:cubicBezTo>
                      <a:pt x="413012" y="213022"/>
                      <a:pt x="412004" y="213424"/>
                      <a:pt x="410794" y="213424"/>
                    </a:cubicBezTo>
                    <a:cubicBezTo>
                      <a:pt x="409786" y="213424"/>
                      <a:pt x="408777" y="213223"/>
                      <a:pt x="407769" y="212820"/>
                    </a:cubicBezTo>
                    <a:cubicBezTo>
                      <a:pt x="407769" y="212619"/>
                      <a:pt x="407568" y="212619"/>
                      <a:pt x="407366" y="212619"/>
                    </a:cubicBezTo>
                    <a:lnTo>
                      <a:pt x="348484" y="182014"/>
                    </a:lnTo>
                    <a:lnTo>
                      <a:pt x="272664" y="261747"/>
                    </a:lnTo>
                    <a:cubicBezTo>
                      <a:pt x="272664" y="261747"/>
                      <a:pt x="272664" y="261747"/>
                      <a:pt x="272462" y="261747"/>
                    </a:cubicBezTo>
                    <a:cubicBezTo>
                      <a:pt x="272462" y="261747"/>
                      <a:pt x="272462" y="261948"/>
                      <a:pt x="272462" y="261948"/>
                    </a:cubicBezTo>
                    <a:cubicBezTo>
                      <a:pt x="272059" y="262351"/>
                      <a:pt x="271454" y="262552"/>
                      <a:pt x="271051" y="262955"/>
                    </a:cubicBezTo>
                    <a:cubicBezTo>
                      <a:pt x="270647" y="262955"/>
                      <a:pt x="270446" y="263358"/>
                      <a:pt x="270244" y="263358"/>
                    </a:cubicBezTo>
                    <a:cubicBezTo>
                      <a:pt x="269236" y="263761"/>
                      <a:pt x="268429" y="263962"/>
                      <a:pt x="267421" y="263962"/>
                    </a:cubicBezTo>
                    <a:cubicBezTo>
                      <a:pt x="266413" y="263962"/>
                      <a:pt x="265606" y="263761"/>
                      <a:pt x="264800" y="263358"/>
                    </a:cubicBezTo>
                    <a:cubicBezTo>
                      <a:pt x="264396" y="263358"/>
                      <a:pt x="264195" y="263157"/>
                      <a:pt x="263993" y="262955"/>
                    </a:cubicBezTo>
                    <a:cubicBezTo>
                      <a:pt x="263388" y="262754"/>
                      <a:pt x="262985" y="262351"/>
                      <a:pt x="262380" y="261948"/>
                    </a:cubicBezTo>
                    <a:cubicBezTo>
                      <a:pt x="262380" y="261948"/>
                      <a:pt x="262380" y="261948"/>
                      <a:pt x="262380" y="261747"/>
                    </a:cubicBezTo>
                    <a:cubicBezTo>
                      <a:pt x="262380" y="261747"/>
                      <a:pt x="262178" y="261747"/>
                      <a:pt x="262178" y="261747"/>
                    </a:cubicBezTo>
                    <a:lnTo>
                      <a:pt x="212169" y="210203"/>
                    </a:lnTo>
                    <a:lnTo>
                      <a:pt x="116184" y="318728"/>
                    </a:lnTo>
                    <a:cubicBezTo>
                      <a:pt x="114772" y="320339"/>
                      <a:pt x="112756" y="321144"/>
                      <a:pt x="110941" y="321144"/>
                    </a:cubicBezTo>
                    <a:cubicBezTo>
                      <a:pt x="109126" y="321144"/>
                      <a:pt x="107513" y="320540"/>
                      <a:pt x="106101" y="319332"/>
                    </a:cubicBezTo>
                    <a:cubicBezTo>
                      <a:pt x="103077" y="316513"/>
                      <a:pt x="102673" y="312083"/>
                      <a:pt x="105496" y="309063"/>
                    </a:cubicBezTo>
                    <a:lnTo>
                      <a:pt x="206523" y="194900"/>
                    </a:lnTo>
                    <a:cubicBezTo>
                      <a:pt x="206724" y="194699"/>
                      <a:pt x="206724" y="194699"/>
                      <a:pt x="206724" y="194699"/>
                    </a:cubicBezTo>
                    <a:cubicBezTo>
                      <a:pt x="206926" y="194699"/>
                      <a:pt x="206926" y="194498"/>
                      <a:pt x="206926" y="194498"/>
                    </a:cubicBezTo>
                    <a:cubicBezTo>
                      <a:pt x="207329" y="194095"/>
                      <a:pt x="207531" y="194095"/>
                      <a:pt x="207934" y="193894"/>
                    </a:cubicBezTo>
                    <a:cubicBezTo>
                      <a:pt x="208338" y="193491"/>
                      <a:pt x="208741" y="193290"/>
                      <a:pt x="209144" y="193088"/>
                    </a:cubicBezTo>
                    <a:cubicBezTo>
                      <a:pt x="209548" y="192887"/>
                      <a:pt x="209951" y="192887"/>
                      <a:pt x="210354" y="192686"/>
                    </a:cubicBezTo>
                    <a:cubicBezTo>
                      <a:pt x="210959" y="192686"/>
                      <a:pt x="211362" y="192484"/>
                      <a:pt x="211766" y="192484"/>
                    </a:cubicBezTo>
                    <a:cubicBezTo>
                      <a:pt x="212371" y="192484"/>
                      <a:pt x="212774" y="192484"/>
                      <a:pt x="213177" y="192686"/>
                    </a:cubicBezTo>
                    <a:cubicBezTo>
                      <a:pt x="213581" y="192686"/>
                      <a:pt x="214186" y="192686"/>
                      <a:pt x="214589" y="192887"/>
                    </a:cubicBezTo>
                    <a:cubicBezTo>
                      <a:pt x="214992" y="193088"/>
                      <a:pt x="215395" y="193290"/>
                      <a:pt x="215799" y="193692"/>
                    </a:cubicBezTo>
                    <a:cubicBezTo>
                      <a:pt x="216202" y="193894"/>
                      <a:pt x="216404" y="193894"/>
                      <a:pt x="216807" y="194296"/>
                    </a:cubicBezTo>
                    <a:cubicBezTo>
                      <a:pt x="216807" y="194296"/>
                      <a:pt x="216807" y="194296"/>
                      <a:pt x="217009" y="194498"/>
                    </a:cubicBezTo>
                    <a:cubicBezTo>
                      <a:pt x="217009" y="194498"/>
                      <a:pt x="217210" y="194498"/>
                      <a:pt x="217210" y="194699"/>
                    </a:cubicBezTo>
                    <a:lnTo>
                      <a:pt x="267421" y="246244"/>
                    </a:lnTo>
                    <a:lnTo>
                      <a:pt x="341628" y="168122"/>
                    </a:lnTo>
                    <a:cubicBezTo>
                      <a:pt x="341628" y="168122"/>
                      <a:pt x="341830" y="168122"/>
                      <a:pt x="342031" y="167920"/>
                    </a:cubicBezTo>
                    <a:cubicBezTo>
                      <a:pt x="342233" y="167518"/>
                      <a:pt x="342838" y="167316"/>
                      <a:pt x="343241" y="167115"/>
                    </a:cubicBezTo>
                    <a:cubicBezTo>
                      <a:pt x="343645" y="166913"/>
                      <a:pt x="343846" y="166511"/>
                      <a:pt x="344250" y="166511"/>
                    </a:cubicBezTo>
                    <a:cubicBezTo>
                      <a:pt x="344854" y="166309"/>
                      <a:pt x="345258" y="166309"/>
                      <a:pt x="345661" y="166108"/>
                    </a:cubicBezTo>
                    <a:cubicBezTo>
                      <a:pt x="346064" y="166108"/>
                      <a:pt x="346669" y="165907"/>
                      <a:pt x="347073" y="165907"/>
                    </a:cubicBezTo>
                    <a:cubicBezTo>
                      <a:pt x="347476" y="165907"/>
                      <a:pt x="347879" y="166108"/>
                      <a:pt x="348283" y="166108"/>
                    </a:cubicBezTo>
                    <a:cubicBezTo>
                      <a:pt x="348887" y="166309"/>
                      <a:pt x="349291" y="166309"/>
                      <a:pt x="349896" y="166712"/>
                    </a:cubicBezTo>
                    <a:cubicBezTo>
                      <a:pt x="349896" y="166712"/>
                      <a:pt x="350097" y="166712"/>
                      <a:pt x="350299" y="166712"/>
                    </a:cubicBezTo>
                    <a:lnTo>
                      <a:pt x="408979" y="197115"/>
                    </a:lnTo>
                    <a:lnTo>
                      <a:pt x="503956" y="84362"/>
                    </a:lnTo>
                    <a:cubicBezTo>
                      <a:pt x="506578" y="81342"/>
                      <a:pt x="511014" y="80939"/>
                      <a:pt x="514240" y="83556"/>
                    </a:cubicBezTo>
                    <a:close/>
                    <a:moveTo>
                      <a:pt x="36099" y="14498"/>
                    </a:moveTo>
                    <a:cubicBezTo>
                      <a:pt x="24200" y="14498"/>
                      <a:pt x="14520" y="24163"/>
                      <a:pt x="14520" y="36042"/>
                    </a:cubicBezTo>
                    <a:lnTo>
                      <a:pt x="14520" y="336664"/>
                    </a:lnTo>
                    <a:lnTo>
                      <a:pt x="590286" y="336664"/>
                    </a:lnTo>
                    <a:lnTo>
                      <a:pt x="590286" y="36042"/>
                    </a:lnTo>
                    <a:cubicBezTo>
                      <a:pt x="590286" y="24163"/>
                      <a:pt x="580404" y="14498"/>
                      <a:pt x="568505" y="14498"/>
                    </a:cubicBezTo>
                    <a:close/>
                    <a:moveTo>
                      <a:pt x="36099" y="0"/>
                    </a:moveTo>
                    <a:lnTo>
                      <a:pt x="568505" y="0"/>
                    </a:lnTo>
                    <a:cubicBezTo>
                      <a:pt x="588471" y="0"/>
                      <a:pt x="604604" y="16108"/>
                      <a:pt x="604604" y="36042"/>
                    </a:cubicBezTo>
                    <a:lnTo>
                      <a:pt x="604604" y="376532"/>
                    </a:lnTo>
                    <a:cubicBezTo>
                      <a:pt x="604604" y="396265"/>
                      <a:pt x="588471" y="412575"/>
                      <a:pt x="568505" y="412575"/>
                    </a:cubicBezTo>
                    <a:lnTo>
                      <a:pt x="340216" y="412575"/>
                    </a:lnTo>
                    <a:lnTo>
                      <a:pt x="340216" y="460698"/>
                    </a:lnTo>
                    <a:lnTo>
                      <a:pt x="376920" y="460698"/>
                    </a:lnTo>
                    <a:cubicBezTo>
                      <a:pt x="380953" y="460698"/>
                      <a:pt x="384180" y="463920"/>
                      <a:pt x="384180" y="467746"/>
                    </a:cubicBezTo>
                    <a:lnTo>
                      <a:pt x="384180" y="513453"/>
                    </a:lnTo>
                    <a:cubicBezTo>
                      <a:pt x="384180" y="517480"/>
                      <a:pt x="380953" y="520702"/>
                      <a:pt x="376920" y="520702"/>
                    </a:cubicBezTo>
                    <a:lnTo>
                      <a:pt x="227685" y="520702"/>
                    </a:lnTo>
                    <a:cubicBezTo>
                      <a:pt x="223651" y="520702"/>
                      <a:pt x="220425" y="517480"/>
                      <a:pt x="220425" y="513453"/>
                    </a:cubicBezTo>
                    <a:lnTo>
                      <a:pt x="220425" y="467746"/>
                    </a:lnTo>
                    <a:cubicBezTo>
                      <a:pt x="220425" y="463920"/>
                      <a:pt x="223651" y="460698"/>
                      <a:pt x="227685" y="460698"/>
                    </a:cubicBezTo>
                    <a:lnTo>
                      <a:pt x="264388" y="460698"/>
                    </a:lnTo>
                    <a:lnTo>
                      <a:pt x="264388" y="412575"/>
                    </a:lnTo>
                    <a:lnTo>
                      <a:pt x="36099" y="412575"/>
                    </a:lnTo>
                    <a:cubicBezTo>
                      <a:pt x="16133" y="412575"/>
                      <a:pt x="0" y="396265"/>
                      <a:pt x="0" y="376331"/>
                    </a:cubicBezTo>
                    <a:lnTo>
                      <a:pt x="0" y="36042"/>
                    </a:lnTo>
                    <a:cubicBezTo>
                      <a:pt x="0" y="16108"/>
                      <a:pt x="16133" y="0"/>
                      <a:pt x="36099" y="0"/>
                    </a:cubicBezTo>
                    <a:close/>
                  </a:path>
                </a:pathLst>
              </a:cu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616C562-DFF9-ED32-5F13-E03E14E9BBB9}"/>
                </a:ext>
              </a:extLst>
            </p:cNvPr>
            <p:cNvGrpSpPr/>
            <p:nvPr/>
          </p:nvGrpSpPr>
          <p:grpSpPr>
            <a:xfrm>
              <a:off x="5319824" y="1371777"/>
              <a:ext cx="1552353" cy="1552353"/>
              <a:chOff x="5071731" y="1261785"/>
              <a:chExt cx="1552353" cy="1552353"/>
            </a:xfrm>
          </p:grpSpPr>
          <p:sp>
            <p:nvSpPr>
              <p:cNvPr id="20" name="圆: 空心 19">
                <a:extLst>
                  <a:ext uri="{FF2B5EF4-FFF2-40B4-BE49-F238E27FC236}">
                    <a16:creationId xmlns:a16="http://schemas.microsoft.com/office/drawing/2014/main" id="{7F18B335-61C3-EA2C-DDB5-83EC276419F4}"/>
                  </a:ext>
                </a:extLst>
              </p:cNvPr>
              <p:cNvSpPr/>
              <p:nvPr/>
            </p:nvSpPr>
            <p:spPr>
              <a:xfrm>
                <a:off x="5071731" y="1261785"/>
                <a:ext cx="1552353" cy="1552353"/>
              </a:xfrm>
              <a:prstGeom prst="donut">
                <a:avLst>
                  <a:gd name="adj" fmla="val 5237"/>
                </a:avLst>
              </a:pr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ack-graduation-cap-tool-of-university-student-for-head_43132">
                <a:extLst>
                  <a:ext uri="{FF2B5EF4-FFF2-40B4-BE49-F238E27FC236}">
                    <a16:creationId xmlns:a16="http://schemas.microsoft.com/office/drawing/2014/main" id="{A4030F7C-5AB8-FB4B-AFBE-B8B0C3319873}"/>
                  </a:ext>
                </a:extLst>
              </p:cNvPr>
              <p:cNvSpPr/>
              <p:nvPr/>
            </p:nvSpPr>
            <p:spPr>
              <a:xfrm>
                <a:off x="5426106" y="1768453"/>
                <a:ext cx="837292" cy="525075"/>
              </a:xfrm>
              <a:custGeom>
                <a:avLst/>
                <a:gdLst>
                  <a:gd name="connsiteX0" fmla="*/ 275179 w 551492"/>
                  <a:gd name="connsiteY0" fmla="*/ 150972 h 345847"/>
                  <a:gd name="connsiteX1" fmla="*/ 432827 w 551492"/>
                  <a:gd name="connsiteY1" fmla="*/ 192259 h 345847"/>
                  <a:gd name="connsiteX2" fmla="*/ 432827 w 551492"/>
                  <a:gd name="connsiteY2" fmla="*/ 279992 h 345847"/>
                  <a:gd name="connsiteX3" fmla="*/ 276471 w 551492"/>
                  <a:gd name="connsiteY3" fmla="*/ 245157 h 345847"/>
                  <a:gd name="connsiteX4" fmla="*/ 120115 w 551492"/>
                  <a:gd name="connsiteY4" fmla="*/ 279992 h 345847"/>
                  <a:gd name="connsiteX5" fmla="*/ 120115 w 551492"/>
                  <a:gd name="connsiteY5" fmla="*/ 193549 h 345847"/>
                  <a:gd name="connsiteX6" fmla="*/ 275179 w 551492"/>
                  <a:gd name="connsiteY6" fmla="*/ 150972 h 345847"/>
                  <a:gd name="connsiteX7" fmla="*/ 501122 w 551492"/>
                  <a:gd name="connsiteY7" fmla="*/ 145824 h 345847"/>
                  <a:gd name="connsiteX8" fmla="*/ 488206 w 551492"/>
                  <a:gd name="connsiteY8" fmla="*/ 158729 h 345847"/>
                  <a:gd name="connsiteX9" fmla="*/ 501122 w 551492"/>
                  <a:gd name="connsiteY9" fmla="*/ 171633 h 345847"/>
                  <a:gd name="connsiteX10" fmla="*/ 514037 w 551492"/>
                  <a:gd name="connsiteY10" fmla="*/ 158729 h 345847"/>
                  <a:gd name="connsiteX11" fmla="*/ 501122 w 551492"/>
                  <a:gd name="connsiteY11" fmla="*/ 145824 h 345847"/>
                  <a:gd name="connsiteX12" fmla="*/ 500315 w 551492"/>
                  <a:gd name="connsiteY12" fmla="*/ 117917 h 345847"/>
                  <a:gd name="connsiteX13" fmla="*/ 489498 w 551492"/>
                  <a:gd name="connsiteY13" fmla="*/ 122595 h 345847"/>
                  <a:gd name="connsiteX14" fmla="*/ 506288 w 551492"/>
                  <a:gd name="connsiteY14" fmla="*/ 131629 h 345847"/>
                  <a:gd name="connsiteX15" fmla="*/ 506288 w 551492"/>
                  <a:gd name="connsiteY15" fmla="*/ 123886 h 345847"/>
                  <a:gd name="connsiteX16" fmla="*/ 500315 w 551492"/>
                  <a:gd name="connsiteY16" fmla="*/ 117917 h 345847"/>
                  <a:gd name="connsiteX17" fmla="*/ 269934 w 551492"/>
                  <a:gd name="connsiteY17" fmla="*/ 0 h 345847"/>
                  <a:gd name="connsiteX18" fmla="*/ 473999 w 551492"/>
                  <a:gd name="connsiteY18" fmla="*/ 114852 h 345847"/>
                  <a:gd name="connsiteX19" fmla="*/ 479165 w 551492"/>
                  <a:gd name="connsiteY19" fmla="*/ 109691 h 345847"/>
                  <a:gd name="connsiteX20" fmla="*/ 520495 w 551492"/>
                  <a:gd name="connsiteY20" fmla="*/ 131629 h 345847"/>
                  <a:gd name="connsiteX21" fmla="*/ 520495 w 551492"/>
                  <a:gd name="connsiteY21" fmla="*/ 139371 h 345847"/>
                  <a:gd name="connsiteX22" fmla="*/ 551492 w 551492"/>
                  <a:gd name="connsiteY22" fmla="*/ 156148 h 345847"/>
                  <a:gd name="connsiteX23" fmla="*/ 520495 w 551492"/>
                  <a:gd name="connsiteY23" fmla="*/ 172924 h 345847"/>
                  <a:gd name="connsiteX24" fmla="*/ 520495 w 551492"/>
                  <a:gd name="connsiteY24" fmla="*/ 301971 h 345847"/>
                  <a:gd name="connsiteX25" fmla="*/ 539868 w 551492"/>
                  <a:gd name="connsiteY25" fmla="*/ 301971 h 345847"/>
                  <a:gd name="connsiteX26" fmla="*/ 539868 w 551492"/>
                  <a:gd name="connsiteY26" fmla="*/ 345847 h 345847"/>
                  <a:gd name="connsiteX27" fmla="*/ 512746 w 551492"/>
                  <a:gd name="connsiteY27" fmla="*/ 329071 h 345847"/>
                  <a:gd name="connsiteX28" fmla="*/ 488206 w 551492"/>
                  <a:gd name="connsiteY28" fmla="*/ 345847 h 345847"/>
                  <a:gd name="connsiteX29" fmla="*/ 488206 w 551492"/>
                  <a:gd name="connsiteY29" fmla="*/ 301971 h 345847"/>
                  <a:gd name="connsiteX30" fmla="*/ 506288 w 551492"/>
                  <a:gd name="connsiteY30" fmla="*/ 301971 h 345847"/>
                  <a:gd name="connsiteX31" fmla="*/ 506288 w 551492"/>
                  <a:gd name="connsiteY31" fmla="*/ 180667 h 345847"/>
                  <a:gd name="connsiteX32" fmla="*/ 450751 w 551492"/>
                  <a:gd name="connsiteY32" fmla="*/ 210347 h 345847"/>
                  <a:gd name="connsiteX33" fmla="*/ 450751 w 551492"/>
                  <a:gd name="connsiteY33" fmla="*/ 184538 h 345847"/>
                  <a:gd name="connsiteX34" fmla="*/ 275100 w 551492"/>
                  <a:gd name="connsiteY34" fmla="*/ 138081 h 345847"/>
                  <a:gd name="connsiteX35" fmla="*/ 102033 w 551492"/>
                  <a:gd name="connsiteY35" fmla="*/ 185828 h 345847"/>
                  <a:gd name="connsiteX36" fmla="*/ 102033 w 551492"/>
                  <a:gd name="connsiteY36" fmla="*/ 201314 h 345847"/>
                  <a:gd name="connsiteX37" fmla="*/ 0 w 551492"/>
                  <a:gd name="connsiteY37" fmla="*/ 154857 h 34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51492" h="345847">
                    <a:moveTo>
                      <a:pt x="275179" y="150972"/>
                    </a:moveTo>
                    <a:cubicBezTo>
                      <a:pt x="352711" y="150972"/>
                      <a:pt x="432827" y="192259"/>
                      <a:pt x="432827" y="192259"/>
                    </a:cubicBezTo>
                    <a:lnTo>
                      <a:pt x="432827" y="279992"/>
                    </a:lnTo>
                    <a:cubicBezTo>
                      <a:pt x="432827" y="279992"/>
                      <a:pt x="348834" y="245157"/>
                      <a:pt x="276471" y="245157"/>
                    </a:cubicBezTo>
                    <a:cubicBezTo>
                      <a:pt x="202816" y="245157"/>
                      <a:pt x="120115" y="279992"/>
                      <a:pt x="120115" y="279992"/>
                    </a:cubicBezTo>
                    <a:lnTo>
                      <a:pt x="120115" y="193549"/>
                    </a:lnTo>
                    <a:cubicBezTo>
                      <a:pt x="120115" y="193549"/>
                      <a:pt x="196355" y="150972"/>
                      <a:pt x="275179" y="150972"/>
                    </a:cubicBezTo>
                    <a:close/>
                    <a:moveTo>
                      <a:pt x="501122" y="145824"/>
                    </a:moveTo>
                    <a:cubicBezTo>
                      <a:pt x="493372" y="145824"/>
                      <a:pt x="488206" y="150986"/>
                      <a:pt x="488206" y="158729"/>
                    </a:cubicBezTo>
                    <a:cubicBezTo>
                      <a:pt x="488206" y="165181"/>
                      <a:pt x="493372" y="171633"/>
                      <a:pt x="501122" y="171633"/>
                    </a:cubicBezTo>
                    <a:cubicBezTo>
                      <a:pt x="507580" y="171633"/>
                      <a:pt x="514037" y="165181"/>
                      <a:pt x="514037" y="158729"/>
                    </a:cubicBezTo>
                    <a:cubicBezTo>
                      <a:pt x="514037" y="150986"/>
                      <a:pt x="507580" y="145824"/>
                      <a:pt x="501122" y="145824"/>
                    </a:cubicBezTo>
                    <a:close/>
                    <a:moveTo>
                      <a:pt x="500315" y="117917"/>
                    </a:moveTo>
                    <a:cubicBezTo>
                      <a:pt x="496924" y="118401"/>
                      <a:pt x="492727" y="120660"/>
                      <a:pt x="489498" y="122595"/>
                    </a:cubicBezTo>
                    <a:lnTo>
                      <a:pt x="506288" y="131629"/>
                    </a:lnTo>
                    <a:lnTo>
                      <a:pt x="506288" y="123886"/>
                    </a:lnTo>
                    <a:cubicBezTo>
                      <a:pt x="506288" y="118724"/>
                      <a:pt x="503705" y="117433"/>
                      <a:pt x="500315" y="117917"/>
                    </a:cubicBezTo>
                    <a:close/>
                    <a:moveTo>
                      <a:pt x="269934" y="0"/>
                    </a:moveTo>
                    <a:lnTo>
                      <a:pt x="473999" y="114852"/>
                    </a:lnTo>
                    <a:cubicBezTo>
                      <a:pt x="475291" y="112271"/>
                      <a:pt x="476582" y="110981"/>
                      <a:pt x="479165" y="109691"/>
                    </a:cubicBezTo>
                    <a:cubicBezTo>
                      <a:pt x="528244" y="86462"/>
                      <a:pt x="520495" y="131629"/>
                      <a:pt x="520495" y="131629"/>
                    </a:cubicBezTo>
                    <a:lnTo>
                      <a:pt x="520495" y="139371"/>
                    </a:lnTo>
                    <a:lnTo>
                      <a:pt x="551492" y="156148"/>
                    </a:lnTo>
                    <a:lnTo>
                      <a:pt x="520495" y="172924"/>
                    </a:lnTo>
                    <a:lnTo>
                      <a:pt x="520495" y="301971"/>
                    </a:lnTo>
                    <a:lnTo>
                      <a:pt x="539868" y="301971"/>
                    </a:lnTo>
                    <a:lnTo>
                      <a:pt x="539868" y="345847"/>
                    </a:lnTo>
                    <a:lnTo>
                      <a:pt x="512746" y="329071"/>
                    </a:lnTo>
                    <a:lnTo>
                      <a:pt x="488206" y="345847"/>
                    </a:lnTo>
                    <a:lnTo>
                      <a:pt x="488206" y="301971"/>
                    </a:lnTo>
                    <a:lnTo>
                      <a:pt x="506288" y="301971"/>
                    </a:lnTo>
                    <a:lnTo>
                      <a:pt x="506288" y="180667"/>
                    </a:lnTo>
                    <a:lnTo>
                      <a:pt x="450751" y="210347"/>
                    </a:lnTo>
                    <a:lnTo>
                      <a:pt x="450751" y="184538"/>
                    </a:lnTo>
                    <a:cubicBezTo>
                      <a:pt x="450751" y="184538"/>
                      <a:pt x="361634" y="138081"/>
                      <a:pt x="275100" y="138081"/>
                    </a:cubicBezTo>
                    <a:cubicBezTo>
                      <a:pt x="187275" y="138081"/>
                      <a:pt x="102033" y="185828"/>
                      <a:pt x="102033" y="185828"/>
                    </a:cubicBezTo>
                    <a:lnTo>
                      <a:pt x="102033" y="201314"/>
                    </a:lnTo>
                    <a:lnTo>
                      <a:pt x="0" y="154857"/>
                    </a:lnTo>
                    <a:close/>
                  </a:path>
                </a:pathLst>
              </a:cu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2339BBE-D0B0-D133-FF09-E747F5CCAD20}"/>
                </a:ext>
              </a:extLst>
            </p:cNvPr>
            <p:cNvGrpSpPr/>
            <p:nvPr/>
          </p:nvGrpSpPr>
          <p:grpSpPr>
            <a:xfrm>
              <a:off x="8747051" y="1371777"/>
              <a:ext cx="1552353" cy="1552353"/>
              <a:chOff x="8471494" y="1411026"/>
              <a:chExt cx="1552353" cy="1552353"/>
            </a:xfrm>
          </p:grpSpPr>
          <p:sp>
            <p:nvSpPr>
              <p:cNvPr id="18" name="圆: 空心 17">
                <a:extLst>
                  <a:ext uri="{FF2B5EF4-FFF2-40B4-BE49-F238E27FC236}">
                    <a16:creationId xmlns:a16="http://schemas.microsoft.com/office/drawing/2014/main" id="{DB00EAF0-9963-4FB5-1353-6733663EF919}"/>
                  </a:ext>
                </a:extLst>
              </p:cNvPr>
              <p:cNvSpPr/>
              <p:nvPr/>
            </p:nvSpPr>
            <p:spPr>
              <a:xfrm>
                <a:off x="8471494" y="1411026"/>
                <a:ext cx="1552353" cy="1552353"/>
              </a:xfrm>
              <a:prstGeom prst="donut">
                <a:avLst>
                  <a:gd name="adj" fmla="val 5237"/>
                </a:avLst>
              </a:pr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iconfont-11145-6996227">
                <a:extLst>
                  <a:ext uri="{FF2B5EF4-FFF2-40B4-BE49-F238E27FC236}">
                    <a16:creationId xmlns:a16="http://schemas.microsoft.com/office/drawing/2014/main" id="{E323D021-D43B-4A99-C7F9-DF6AEABF7CC1}"/>
                  </a:ext>
                </a:extLst>
              </p:cNvPr>
              <p:cNvSpPr/>
              <p:nvPr/>
            </p:nvSpPr>
            <p:spPr>
              <a:xfrm>
                <a:off x="8958655" y="1882359"/>
                <a:ext cx="578030" cy="609685"/>
              </a:xfrm>
              <a:custGeom>
                <a:avLst/>
                <a:gdLst>
                  <a:gd name="T0" fmla="*/ 9001 w 10802"/>
                  <a:gd name="T1" fmla="*/ 4637 h 11394"/>
                  <a:gd name="T2" fmla="*/ 8903 w 10802"/>
                  <a:gd name="T3" fmla="*/ 789 h 11394"/>
                  <a:gd name="T4" fmla="*/ 789 w 10802"/>
                  <a:gd name="T5" fmla="*/ 888 h 11394"/>
                  <a:gd name="T6" fmla="*/ 887 w 10802"/>
                  <a:gd name="T7" fmla="*/ 10260 h 11394"/>
                  <a:gd name="T8" fmla="*/ 4846 w 10802"/>
                  <a:gd name="T9" fmla="*/ 10655 h 11394"/>
                  <a:gd name="T10" fmla="*/ 394 w 10802"/>
                  <a:gd name="T11" fmla="*/ 11049 h 11394"/>
                  <a:gd name="T12" fmla="*/ 0 w 10802"/>
                  <a:gd name="T13" fmla="*/ 395 h 11394"/>
                  <a:gd name="T14" fmla="*/ 9396 w 10802"/>
                  <a:gd name="T15" fmla="*/ 0 h 11394"/>
                  <a:gd name="T16" fmla="*/ 9791 w 10802"/>
                  <a:gd name="T17" fmla="*/ 4637 h 11394"/>
                  <a:gd name="T18" fmla="*/ 1812 w 10802"/>
                  <a:gd name="T19" fmla="*/ 2540 h 11394"/>
                  <a:gd name="T20" fmla="*/ 8015 w 10802"/>
                  <a:gd name="T21" fmla="*/ 2935 h 11394"/>
                  <a:gd name="T22" fmla="*/ 1812 w 10802"/>
                  <a:gd name="T23" fmla="*/ 3330 h 11394"/>
                  <a:gd name="T24" fmla="*/ 1812 w 10802"/>
                  <a:gd name="T25" fmla="*/ 2540 h 11394"/>
                  <a:gd name="T26" fmla="*/ 4488 w 10802"/>
                  <a:gd name="T27" fmla="*/ 5081 h 11394"/>
                  <a:gd name="T28" fmla="*/ 4488 w 10802"/>
                  <a:gd name="T29" fmla="*/ 5870 h 11394"/>
                  <a:gd name="T30" fmla="*/ 1479 w 10802"/>
                  <a:gd name="T31" fmla="*/ 5475 h 11394"/>
                  <a:gd name="T32" fmla="*/ 1874 w 10802"/>
                  <a:gd name="T33" fmla="*/ 7621 h 11394"/>
                  <a:gd name="T34" fmla="*/ 4883 w 10802"/>
                  <a:gd name="T35" fmla="*/ 8016 h 11394"/>
                  <a:gd name="T36" fmla="*/ 1874 w 10802"/>
                  <a:gd name="T37" fmla="*/ 8410 h 11394"/>
                  <a:gd name="T38" fmla="*/ 1874 w 10802"/>
                  <a:gd name="T39" fmla="*/ 7621 h 11394"/>
                  <a:gd name="T40" fmla="*/ 6165 w 10802"/>
                  <a:gd name="T41" fmla="*/ 5081 h 11394"/>
                  <a:gd name="T42" fmla="*/ 6165 w 10802"/>
                  <a:gd name="T43" fmla="*/ 5870 h 11394"/>
                  <a:gd name="T44" fmla="*/ 5228 w 10802"/>
                  <a:gd name="T45" fmla="*/ 5475 h 11394"/>
                  <a:gd name="T46" fmla="*/ 8453 w 10802"/>
                  <a:gd name="T47" fmla="*/ 5525 h 11394"/>
                  <a:gd name="T48" fmla="*/ 9544 w 10802"/>
                  <a:gd name="T49" fmla="*/ 8379 h 11394"/>
                  <a:gd name="T50" fmla="*/ 7361 w 10802"/>
                  <a:gd name="T51" fmla="*/ 8379 h 11394"/>
                  <a:gd name="T52" fmla="*/ 8453 w 10802"/>
                  <a:gd name="T53" fmla="*/ 5525 h 11394"/>
                  <a:gd name="T54" fmla="*/ 8052 w 10802"/>
                  <a:gd name="T55" fmla="*/ 6616 h 11394"/>
                  <a:gd name="T56" fmla="*/ 8453 w 10802"/>
                  <a:gd name="T57" fmla="*/ 8780 h 11394"/>
                  <a:gd name="T58" fmla="*/ 8853 w 10802"/>
                  <a:gd name="T59" fmla="*/ 6616 h 11394"/>
                  <a:gd name="T60" fmla="*/ 8804 w 10802"/>
                  <a:gd name="T61" fmla="*/ 10427 h 11394"/>
                  <a:gd name="T62" fmla="*/ 9137 w 10802"/>
                  <a:gd name="T63" fmla="*/ 10704 h 11394"/>
                  <a:gd name="T64" fmla="*/ 9137 w 10802"/>
                  <a:gd name="T65" fmla="*/ 11394 h 11394"/>
                  <a:gd name="T66" fmla="*/ 7361 w 10802"/>
                  <a:gd name="T67" fmla="*/ 11049 h 11394"/>
                  <a:gd name="T68" fmla="*/ 8114 w 10802"/>
                  <a:gd name="T69" fmla="*/ 10704 h 11394"/>
                  <a:gd name="T70" fmla="*/ 6042 w 10802"/>
                  <a:gd name="T71" fmla="*/ 8077 h 11394"/>
                  <a:gd name="T72" fmla="*/ 6387 w 10802"/>
                  <a:gd name="T73" fmla="*/ 7547 h 11394"/>
                  <a:gd name="T74" fmla="*/ 6732 w 10802"/>
                  <a:gd name="T75" fmla="*/ 8077 h 11394"/>
                  <a:gd name="T76" fmla="*/ 10111 w 10802"/>
                  <a:gd name="T77" fmla="*/ 8077 h 11394"/>
                  <a:gd name="T78" fmla="*/ 10457 w 10802"/>
                  <a:gd name="T79" fmla="*/ 7547 h 11394"/>
                  <a:gd name="T80" fmla="*/ 10802 w 10802"/>
                  <a:gd name="T81" fmla="*/ 8077 h 11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802" h="11394">
                    <a:moveTo>
                      <a:pt x="9396" y="5031"/>
                    </a:moveTo>
                    <a:cubicBezTo>
                      <a:pt x="9178" y="5031"/>
                      <a:pt x="9001" y="4855"/>
                      <a:pt x="9001" y="4637"/>
                    </a:cubicBezTo>
                    <a:lnTo>
                      <a:pt x="9001" y="888"/>
                    </a:lnTo>
                    <a:cubicBezTo>
                      <a:pt x="9001" y="834"/>
                      <a:pt x="8957" y="789"/>
                      <a:pt x="8903" y="789"/>
                    </a:cubicBezTo>
                    <a:lnTo>
                      <a:pt x="887" y="789"/>
                    </a:lnTo>
                    <a:cubicBezTo>
                      <a:pt x="833" y="789"/>
                      <a:pt x="789" y="834"/>
                      <a:pt x="789" y="888"/>
                    </a:cubicBezTo>
                    <a:lnTo>
                      <a:pt x="789" y="10161"/>
                    </a:lnTo>
                    <a:cubicBezTo>
                      <a:pt x="789" y="10216"/>
                      <a:pt x="833" y="10260"/>
                      <a:pt x="887" y="10260"/>
                    </a:cubicBezTo>
                    <a:lnTo>
                      <a:pt x="4451" y="10260"/>
                    </a:lnTo>
                    <a:cubicBezTo>
                      <a:pt x="4669" y="10260"/>
                      <a:pt x="4846" y="10437"/>
                      <a:pt x="4846" y="10655"/>
                    </a:cubicBezTo>
                    <a:cubicBezTo>
                      <a:pt x="4846" y="10872"/>
                      <a:pt x="4669" y="11049"/>
                      <a:pt x="4451" y="11049"/>
                    </a:cubicBezTo>
                    <a:lnTo>
                      <a:pt x="394" y="11049"/>
                    </a:lnTo>
                    <a:cubicBezTo>
                      <a:pt x="176" y="11049"/>
                      <a:pt x="0" y="10872"/>
                      <a:pt x="0" y="10655"/>
                    </a:cubicBezTo>
                    <a:lnTo>
                      <a:pt x="0" y="395"/>
                    </a:lnTo>
                    <a:cubicBezTo>
                      <a:pt x="0" y="177"/>
                      <a:pt x="176" y="0"/>
                      <a:pt x="394" y="0"/>
                    </a:cubicBezTo>
                    <a:lnTo>
                      <a:pt x="9396" y="0"/>
                    </a:lnTo>
                    <a:cubicBezTo>
                      <a:pt x="9614" y="0"/>
                      <a:pt x="9791" y="177"/>
                      <a:pt x="9791" y="395"/>
                    </a:cubicBezTo>
                    <a:lnTo>
                      <a:pt x="9791" y="4637"/>
                    </a:lnTo>
                    <a:cubicBezTo>
                      <a:pt x="9791" y="4855"/>
                      <a:pt x="9614" y="5031"/>
                      <a:pt x="9396" y="5031"/>
                    </a:cubicBezTo>
                    <a:close/>
                    <a:moveTo>
                      <a:pt x="1812" y="2540"/>
                    </a:moveTo>
                    <a:lnTo>
                      <a:pt x="7620" y="2540"/>
                    </a:lnTo>
                    <a:cubicBezTo>
                      <a:pt x="7838" y="2540"/>
                      <a:pt x="8015" y="2717"/>
                      <a:pt x="8015" y="2935"/>
                    </a:cubicBezTo>
                    <a:cubicBezTo>
                      <a:pt x="8015" y="3153"/>
                      <a:pt x="7838" y="3330"/>
                      <a:pt x="7620" y="3330"/>
                    </a:cubicBezTo>
                    <a:lnTo>
                      <a:pt x="1812" y="3330"/>
                    </a:lnTo>
                    <a:cubicBezTo>
                      <a:pt x="1594" y="3330"/>
                      <a:pt x="1418" y="3153"/>
                      <a:pt x="1418" y="2935"/>
                    </a:cubicBezTo>
                    <a:cubicBezTo>
                      <a:pt x="1418" y="2717"/>
                      <a:pt x="1594" y="2540"/>
                      <a:pt x="1812" y="2540"/>
                    </a:cubicBezTo>
                    <a:close/>
                    <a:moveTo>
                      <a:pt x="1874" y="5081"/>
                    </a:moveTo>
                    <a:lnTo>
                      <a:pt x="4488" y="5081"/>
                    </a:lnTo>
                    <a:cubicBezTo>
                      <a:pt x="4706" y="5081"/>
                      <a:pt x="4883" y="5257"/>
                      <a:pt x="4883" y="5475"/>
                    </a:cubicBezTo>
                    <a:cubicBezTo>
                      <a:pt x="4883" y="5693"/>
                      <a:pt x="4706" y="5870"/>
                      <a:pt x="4488" y="5870"/>
                    </a:cubicBezTo>
                    <a:lnTo>
                      <a:pt x="1874" y="5870"/>
                    </a:lnTo>
                    <a:cubicBezTo>
                      <a:pt x="1656" y="5870"/>
                      <a:pt x="1479" y="5693"/>
                      <a:pt x="1479" y="5475"/>
                    </a:cubicBezTo>
                    <a:cubicBezTo>
                      <a:pt x="1479" y="5257"/>
                      <a:pt x="1656" y="5081"/>
                      <a:pt x="1874" y="5081"/>
                    </a:cubicBezTo>
                    <a:close/>
                    <a:moveTo>
                      <a:pt x="1874" y="7621"/>
                    </a:moveTo>
                    <a:lnTo>
                      <a:pt x="4488" y="7621"/>
                    </a:lnTo>
                    <a:cubicBezTo>
                      <a:pt x="4706" y="7621"/>
                      <a:pt x="4883" y="7798"/>
                      <a:pt x="4883" y="8016"/>
                    </a:cubicBezTo>
                    <a:cubicBezTo>
                      <a:pt x="4883" y="8234"/>
                      <a:pt x="4706" y="8410"/>
                      <a:pt x="4488" y="8410"/>
                    </a:cubicBezTo>
                    <a:lnTo>
                      <a:pt x="1874" y="8410"/>
                    </a:lnTo>
                    <a:cubicBezTo>
                      <a:pt x="1656" y="8410"/>
                      <a:pt x="1479" y="8234"/>
                      <a:pt x="1479" y="8016"/>
                    </a:cubicBezTo>
                    <a:cubicBezTo>
                      <a:pt x="1479" y="7798"/>
                      <a:pt x="1656" y="7621"/>
                      <a:pt x="1874" y="7621"/>
                    </a:cubicBezTo>
                    <a:close/>
                    <a:moveTo>
                      <a:pt x="5623" y="5081"/>
                    </a:moveTo>
                    <a:lnTo>
                      <a:pt x="6165" y="5081"/>
                    </a:lnTo>
                    <a:cubicBezTo>
                      <a:pt x="6383" y="5081"/>
                      <a:pt x="6560" y="5257"/>
                      <a:pt x="6560" y="5475"/>
                    </a:cubicBezTo>
                    <a:cubicBezTo>
                      <a:pt x="6560" y="5693"/>
                      <a:pt x="6383" y="5870"/>
                      <a:pt x="6165" y="5870"/>
                    </a:cubicBezTo>
                    <a:lnTo>
                      <a:pt x="5623" y="5870"/>
                    </a:lnTo>
                    <a:cubicBezTo>
                      <a:pt x="5405" y="5870"/>
                      <a:pt x="5228" y="5693"/>
                      <a:pt x="5228" y="5475"/>
                    </a:cubicBezTo>
                    <a:cubicBezTo>
                      <a:pt x="5228" y="5257"/>
                      <a:pt x="5405" y="5081"/>
                      <a:pt x="5623" y="5081"/>
                    </a:cubicBezTo>
                    <a:close/>
                    <a:moveTo>
                      <a:pt x="8453" y="5525"/>
                    </a:moveTo>
                    <a:cubicBezTo>
                      <a:pt x="9055" y="5525"/>
                      <a:pt x="9544" y="6013"/>
                      <a:pt x="9544" y="6616"/>
                    </a:cubicBezTo>
                    <a:lnTo>
                      <a:pt x="9544" y="8379"/>
                    </a:lnTo>
                    <a:cubicBezTo>
                      <a:pt x="9544" y="8982"/>
                      <a:pt x="9055" y="9471"/>
                      <a:pt x="8453" y="9471"/>
                    </a:cubicBezTo>
                    <a:cubicBezTo>
                      <a:pt x="7850" y="9471"/>
                      <a:pt x="7361" y="8982"/>
                      <a:pt x="7361" y="8379"/>
                    </a:cubicBezTo>
                    <a:lnTo>
                      <a:pt x="7361" y="6616"/>
                    </a:lnTo>
                    <a:cubicBezTo>
                      <a:pt x="7361" y="6013"/>
                      <a:pt x="7850" y="5525"/>
                      <a:pt x="8453" y="5525"/>
                    </a:cubicBezTo>
                    <a:close/>
                    <a:moveTo>
                      <a:pt x="8453" y="6215"/>
                    </a:moveTo>
                    <a:cubicBezTo>
                      <a:pt x="8231" y="6215"/>
                      <a:pt x="8052" y="6395"/>
                      <a:pt x="8052" y="6616"/>
                    </a:cubicBezTo>
                    <a:lnTo>
                      <a:pt x="8052" y="8379"/>
                    </a:lnTo>
                    <a:cubicBezTo>
                      <a:pt x="8052" y="8601"/>
                      <a:pt x="8231" y="8780"/>
                      <a:pt x="8453" y="8780"/>
                    </a:cubicBezTo>
                    <a:cubicBezTo>
                      <a:pt x="8674" y="8780"/>
                      <a:pt x="8853" y="8601"/>
                      <a:pt x="8853" y="8379"/>
                    </a:cubicBezTo>
                    <a:lnTo>
                      <a:pt x="8853" y="6616"/>
                    </a:lnTo>
                    <a:cubicBezTo>
                      <a:pt x="8853" y="6395"/>
                      <a:pt x="8674" y="6215"/>
                      <a:pt x="8453" y="6215"/>
                    </a:cubicBezTo>
                    <a:close/>
                    <a:moveTo>
                      <a:pt x="8804" y="10427"/>
                    </a:moveTo>
                    <a:lnTo>
                      <a:pt x="8804" y="10704"/>
                    </a:lnTo>
                    <a:lnTo>
                      <a:pt x="9137" y="10704"/>
                    </a:lnTo>
                    <a:cubicBezTo>
                      <a:pt x="9328" y="10704"/>
                      <a:pt x="9482" y="10858"/>
                      <a:pt x="9482" y="11049"/>
                    </a:cubicBezTo>
                    <a:cubicBezTo>
                      <a:pt x="9482" y="11240"/>
                      <a:pt x="9328" y="11394"/>
                      <a:pt x="9137" y="11394"/>
                    </a:cubicBezTo>
                    <a:lnTo>
                      <a:pt x="7707" y="11394"/>
                    </a:lnTo>
                    <a:cubicBezTo>
                      <a:pt x="7516" y="11394"/>
                      <a:pt x="7361" y="11240"/>
                      <a:pt x="7361" y="11049"/>
                    </a:cubicBezTo>
                    <a:cubicBezTo>
                      <a:pt x="7361" y="10858"/>
                      <a:pt x="7516" y="10704"/>
                      <a:pt x="7707" y="10704"/>
                    </a:cubicBezTo>
                    <a:lnTo>
                      <a:pt x="8114" y="10704"/>
                    </a:lnTo>
                    <a:lnTo>
                      <a:pt x="8114" y="10437"/>
                    </a:lnTo>
                    <a:cubicBezTo>
                      <a:pt x="6945" y="10286"/>
                      <a:pt x="6042" y="9287"/>
                      <a:pt x="6042" y="8077"/>
                    </a:cubicBezTo>
                    <a:lnTo>
                      <a:pt x="6042" y="7892"/>
                    </a:lnTo>
                    <a:cubicBezTo>
                      <a:pt x="6042" y="7702"/>
                      <a:pt x="6196" y="7547"/>
                      <a:pt x="6387" y="7547"/>
                    </a:cubicBezTo>
                    <a:cubicBezTo>
                      <a:pt x="6578" y="7547"/>
                      <a:pt x="6732" y="7702"/>
                      <a:pt x="6732" y="7892"/>
                    </a:cubicBezTo>
                    <a:lnTo>
                      <a:pt x="6732" y="8077"/>
                    </a:lnTo>
                    <a:cubicBezTo>
                      <a:pt x="6732" y="9010"/>
                      <a:pt x="7489" y="9767"/>
                      <a:pt x="8422" y="9767"/>
                    </a:cubicBezTo>
                    <a:cubicBezTo>
                      <a:pt x="9355" y="9767"/>
                      <a:pt x="10111" y="9010"/>
                      <a:pt x="10111" y="8077"/>
                    </a:cubicBezTo>
                    <a:lnTo>
                      <a:pt x="10111" y="7892"/>
                    </a:lnTo>
                    <a:cubicBezTo>
                      <a:pt x="10111" y="7702"/>
                      <a:pt x="10266" y="7547"/>
                      <a:pt x="10457" y="7547"/>
                    </a:cubicBezTo>
                    <a:cubicBezTo>
                      <a:pt x="10647" y="7547"/>
                      <a:pt x="10802" y="7702"/>
                      <a:pt x="10802" y="7892"/>
                    </a:cubicBezTo>
                    <a:lnTo>
                      <a:pt x="10802" y="8077"/>
                    </a:lnTo>
                    <a:cubicBezTo>
                      <a:pt x="10802" y="9262"/>
                      <a:pt x="9937" y="10244"/>
                      <a:pt x="8804" y="10427"/>
                    </a:cubicBezTo>
                    <a:close/>
                  </a:path>
                </a:pathLst>
              </a:cu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26FC05B-0CD7-D654-C8E3-614215B1628A}"/>
                </a:ext>
              </a:extLst>
            </p:cNvPr>
            <p:cNvGrpSpPr/>
            <p:nvPr/>
          </p:nvGrpSpPr>
          <p:grpSpPr>
            <a:xfrm>
              <a:off x="4725169" y="3232911"/>
              <a:ext cx="3695846" cy="1475782"/>
              <a:chOff x="1207802" y="3069442"/>
              <a:chExt cx="3695846" cy="1475782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D382E9-D5D1-2F5D-2644-692481B787DF}"/>
                  </a:ext>
                </a:extLst>
              </p:cNvPr>
              <p:cNvSpPr txBox="1"/>
              <p:nvPr/>
            </p:nvSpPr>
            <p:spPr>
              <a:xfrm>
                <a:off x="1207802" y="3753597"/>
                <a:ext cx="2921938" cy="791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营造一个更加友好和尊重的网络环境。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33574F4-3953-703B-C584-7977E0C4CC80}"/>
                  </a:ext>
                </a:extLst>
              </p:cNvPr>
              <p:cNvSpPr txBox="1"/>
              <p:nvPr/>
            </p:nvSpPr>
            <p:spPr>
              <a:xfrm>
                <a:off x="1805971" y="3069442"/>
                <a:ext cx="3097677" cy="46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b="1" spc="300" dirty="0">
                    <a:solidFill>
                      <a:srgbClr val="122E66"/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建设网络文化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F8E20FC-4204-BD96-CFB4-18CD98A53D76}"/>
                </a:ext>
              </a:extLst>
            </p:cNvPr>
            <p:cNvGrpSpPr/>
            <p:nvPr/>
          </p:nvGrpSpPr>
          <p:grpSpPr>
            <a:xfrm>
              <a:off x="8242535" y="3251146"/>
              <a:ext cx="2921938" cy="1826879"/>
              <a:chOff x="1207802" y="3087677"/>
              <a:chExt cx="2921938" cy="1826879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1C6DD35-9377-CBF6-8D02-D4578DAF8A83}"/>
                  </a:ext>
                </a:extLst>
              </p:cNvPr>
              <p:cNvSpPr txBox="1"/>
              <p:nvPr/>
            </p:nvSpPr>
            <p:spPr>
              <a:xfrm>
                <a:off x="1207802" y="3753597"/>
                <a:ext cx="2921938" cy="1160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在一些国家和地区，侮辱性表情包可能违反法律法规，涉及到诽谤、人身攻击等问题。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DF0FD1-D4DC-ECB9-723C-6DD3080BB3A5}"/>
                  </a:ext>
                </a:extLst>
              </p:cNvPr>
              <p:cNvSpPr txBox="1"/>
              <p:nvPr/>
            </p:nvSpPr>
            <p:spPr>
              <a:xfrm>
                <a:off x="1640623" y="3087677"/>
                <a:ext cx="2056296" cy="46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b="1" spc="300" dirty="0">
                    <a:solidFill>
                      <a:srgbClr val="122E66"/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维护法律合规</a:t>
                </a:r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2207E52-F099-0A5F-2E1F-403289209E12}"/>
              </a:ext>
            </a:extLst>
          </p:cNvPr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100684E-3897-1363-CF31-9567922E4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3EC44E1-E870-5958-D79E-DC4C5D2E00EE}"/>
                </a:ext>
              </a:extLst>
            </p:cNvPr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1.2 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课题研究价值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F799937-E0BB-AB87-6D37-41F2EC4C93D2}"/>
              </a:ext>
            </a:extLst>
          </p:cNvPr>
          <p:cNvGrpSpPr/>
          <p:nvPr/>
        </p:nvGrpSpPr>
        <p:grpSpPr>
          <a:xfrm>
            <a:off x="274736" y="6453336"/>
            <a:ext cx="5908576" cy="378301"/>
            <a:chOff x="274736" y="6453336"/>
            <a:chExt cx="5908576" cy="378301"/>
          </a:xfrm>
        </p:grpSpPr>
        <p:sp>
          <p:nvSpPr>
            <p:cNvPr id="52" name="箭头: 五边形 51">
              <a:extLst>
                <a:ext uri="{FF2B5EF4-FFF2-40B4-BE49-F238E27FC236}">
                  <a16:creationId xmlns:a16="http://schemas.microsoft.com/office/drawing/2014/main" id="{349635F8-BDB8-13B2-90CC-214E9FCE9DB7}"/>
                </a:ext>
              </a:extLst>
            </p:cNvPr>
            <p:cNvSpPr/>
            <p:nvPr/>
          </p:nvSpPr>
          <p:spPr>
            <a:xfrm>
              <a:off x="28442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A05C4BB5-C2F9-8902-715C-B22675271FF7}"/>
                </a:ext>
              </a:extLst>
            </p:cNvPr>
            <p:cNvGrpSpPr/>
            <p:nvPr/>
          </p:nvGrpSpPr>
          <p:grpSpPr>
            <a:xfrm>
              <a:off x="274736" y="6493083"/>
              <a:ext cx="5908576" cy="338554"/>
              <a:chOff x="3496021" y="338920"/>
              <a:chExt cx="5908576" cy="338554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7A1C98C-8792-758A-DD85-5394E967DE0E}"/>
                  </a:ext>
                </a:extLst>
              </p:cNvPr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理论依据</a:t>
                </a: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3495B97-4514-8C76-B0F8-70C2102DD86D}"/>
                  </a:ext>
                </a:extLst>
              </p:cNvPr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目前进展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8F6E596-DDCC-94FA-77F1-BDE589569545}"/>
                  </a:ext>
                </a:extLst>
              </p:cNvPr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分析展望</a:t>
                </a: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F095BBC-67D4-D1CF-F6BB-9A4D19123D56}"/>
                  </a:ext>
                </a:extLst>
              </p:cNvPr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课题来源</a:t>
                </a:r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7E5D7AAC-D8FF-CB94-95CB-EFADFFDBA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329A1120-1675-AD6B-0030-5CFD54676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5077C324-DE24-4CB1-29DD-C3C4FFD0A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937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9D9943-2FC6-8BAB-6D63-95EB695E6EAF}"/>
              </a:ext>
            </a:extLst>
          </p:cNvPr>
          <p:cNvCxnSpPr>
            <a:cxnSpLocks/>
          </p:cNvCxnSpPr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4E42A1-1173-BF65-9D51-B943970D3E2D}"/>
              </a:ext>
            </a:extLst>
          </p:cNvPr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022AB89-6D0B-C080-6500-2EB0B2CD2722}"/>
                </a:ext>
              </a:extLst>
            </p:cNvPr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7BBD986-2291-1F82-C6D6-5A39C9F1F1B9}"/>
                </a:ext>
              </a:extLst>
            </p:cNvPr>
            <p:cNvSpPr txBox="1"/>
            <p:nvPr/>
          </p:nvSpPr>
          <p:spPr>
            <a:xfrm>
              <a:off x="3313348" y="2879824"/>
              <a:ext cx="852286" cy="22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理论依据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2C36C23-5CCB-7DCD-395D-9BF5E016C560}"/>
              </a:ext>
            </a:extLst>
          </p:cNvPr>
          <p:cNvSpPr txBox="1"/>
          <p:nvPr/>
        </p:nvSpPr>
        <p:spPr>
          <a:xfrm>
            <a:off x="1960642" y="2121849"/>
            <a:ext cx="258764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02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440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32363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5D2321-05FE-9F25-86C1-AEFCCDE9F710}"/>
              </a:ext>
            </a:extLst>
          </p:cNvPr>
          <p:cNvGrpSpPr/>
          <p:nvPr/>
        </p:nvGrpSpPr>
        <p:grpSpPr>
          <a:xfrm>
            <a:off x="707718" y="663501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19D9943-2FC6-8BAB-6D63-95EB695E6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61DDB0D-F6B0-8357-BAF3-6B13EA04797F}"/>
                </a:ext>
              </a:extLst>
            </p:cNvPr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2.1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理论依据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9651474-E60A-EB4E-F34F-1BCB4C599441}"/>
              </a:ext>
            </a:extLst>
          </p:cNvPr>
          <p:cNvGrpSpPr/>
          <p:nvPr/>
        </p:nvGrpSpPr>
        <p:grpSpPr>
          <a:xfrm>
            <a:off x="1179559" y="3768927"/>
            <a:ext cx="8982866" cy="2646878"/>
            <a:chOff x="1697834" y="1462814"/>
            <a:chExt cx="8982866" cy="2646878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829F690-205F-1F4E-EE42-F8124FFD71BB}"/>
                </a:ext>
              </a:extLst>
            </p:cNvPr>
            <p:cNvSpPr/>
            <p:nvPr/>
          </p:nvSpPr>
          <p:spPr>
            <a:xfrm>
              <a:off x="2881180" y="1937473"/>
              <a:ext cx="7799520" cy="1950913"/>
            </a:xfrm>
            <a:prstGeom prst="roundRect">
              <a:avLst>
                <a:gd name="adj" fmla="val 53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E4EB7B0-CB5B-3F35-40D9-3264E9DA0038}"/>
                </a:ext>
              </a:extLst>
            </p:cNvPr>
            <p:cNvSpPr txBox="1"/>
            <p:nvPr/>
          </p:nvSpPr>
          <p:spPr>
            <a:xfrm>
              <a:off x="3660602" y="2429915"/>
              <a:ext cx="62406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Clr>
                  <a:srgbClr val="0E419C"/>
                </a:buClr>
              </a:pPr>
              <a:r>
                <a:rPr lang="en-US" altLang="zh-CN" sz="1600" dirty="0"/>
                <a:t>1</a:t>
              </a:r>
              <a:r>
                <a:rPr lang="zh-CN" altLang="en-US" sz="1600" dirty="0"/>
                <a:t>、选用</a:t>
              </a:r>
              <a:r>
                <a:rPr lang="en-US" altLang="zh-CN" sz="1600" dirty="0" err="1"/>
                <a:t>ResNet</a:t>
              </a:r>
              <a:r>
                <a:rPr lang="zh-CN" altLang="en-US" sz="1600" dirty="0"/>
                <a:t>作为主干网络</a:t>
              </a:r>
              <a:r>
                <a:rPr lang="en-US" altLang="zh-CN" sz="1600" dirty="0"/>
                <a:t>,</a:t>
              </a:r>
              <a:r>
                <a:rPr lang="zh-CN" altLang="en-US" sz="1600" dirty="0"/>
                <a:t>提取</a:t>
              </a:r>
              <a:r>
                <a:rPr lang="en-US" altLang="zh-CN" sz="1600" dirty="0"/>
                <a:t>3</a:t>
              </a:r>
              <a:r>
                <a:rPr lang="zh-CN" altLang="en-US" sz="1600" dirty="0"/>
                <a:t>个层级的情感特征</a:t>
              </a:r>
              <a:r>
                <a:rPr lang="en-US" altLang="zh-CN" sz="1600" dirty="0"/>
                <a:t>{C2 ,C3 ,C4  }</a:t>
              </a:r>
            </a:p>
            <a:p>
              <a:pPr algn="just">
                <a:buClr>
                  <a:srgbClr val="0E419C"/>
                </a:buClr>
              </a:pPr>
              <a:r>
                <a:rPr lang="en-US" altLang="zh-CN" sz="1600" dirty="0"/>
                <a:t>2</a:t>
              </a:r>
              <a:r>
                <a:rPr lang="zh-CN" altLang="en-US" sz="1600" dirty="0"/>
                <a:t>、遵循</a:t>
              </a:r>
              <a:r>
                <a:rPr lang="en-US" altLang="zh-CN" sz="1600" dirty="0"/>
                <a:t>FPN</a:t>
              </a:r>
              <a:r>
                <a:rPr lang="zh-CN" altLang="en-US" sz="1600" dirty="0"/>
                <a:t>的设计</a:t>
              </a:r>
              <a:r>
                <a:rPr lang="en-US" altLang="zh-CN" sz="1600" dirty="0"/>
                <a:t>,</a:t>
              </a:r>
              <a:r>
                <a:rPr lang="zh-CN" altLang="en-US" sz="1600" dirty="0"/>
                <a:t>自顶向下地融合相邻层级的层次特征</a:t>
              </a:r>
              <a:r>
                <a:rPr lang="en-US" altLang="zh-CN" sz="1600" dirty="0"/>
                <a:t>,</a:t>
              </a:r>
              <a:r>
                <a:rPr lang="zh-CN" altLang="en-US" sz="1600" dirty="0"/>
                <a:t>先在单个层级上学习情感表示</a:t>
              </a:r>
              <a:r>
                <a:rPr lang="en-US" altLang="zh-CN" sz="1600" dirty="0"/>
                <a:t>,</a:t>
              </a:r>
              <a:r>
                <a:rPr lang="zh-CN" altLang="en-US" sz="1600" dirty="0"/>
                <a:t>再将</a:t>
              </a:r>
              <a:r>
                <a:rPr lang="en-US" altLang="zh-CN" sz="1600" dirty="0"/>
                <a:t>3</a:t>
              </a:r>
              <a:r>
                <a:rPr lang="zh-CN" altLang="en-US" sz="1600" dirty="0"/>
                <a:t>个尺度情感特征融合</a:t>
              </a:r>
              <a:r>
                <a:rPr lang="en-US" altLang="zh-CN" sz="1600" dirty="0"/>
                <a:t>,</a:t>
              </a:r>
              <a:r>
                <a:rPr lang="zh-CN" altLang="en-US" sz="1600" dirty="0"/>
                <a:t>并联合优化层次分类和全局情感分类。</a:t>
              </a:r>
              <a:endParaRPr lang="en-US" altLang="zh-CN" sz="1600" dirty="0"/>
            </a:p>
            <a:p>
              <a:pPr algn="just">
                <a:buClr>
                  <a:srgbClr val="0E419C"/>
                </a:buClr>
              </a:pPr>
              <a:endPara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  <a:sym typeface="Segoe UI Symbol" panose="020B0502040204020203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B533908-69DB-62D2-48C6-DC90BAC1442E}"/>
                </a:ext>
              </a:extLst>
            </p:cNvPr>
            <p:cNvSpPr txBox="1"/>
            <p:nvPr/>
          </p:nvSpPr>
          <p:spPr>
            <a:xfrm>
              <a:off x="1697834" y="1462814"/>
              <a:ext cx="17653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dirty="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“</a:t>
              </a:r>
              <a:endParaRPr lang="zh-CN" altLang="en-US" sz="16600" dirty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0E1C351-CDFC-8CE1-D2F6-F7A18D4A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329" y="878944"/>
            <a:ext cx="7459965" cy="329116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2913E3A-E91E-345A-814A-F345744B4A1E}"/>
              </a:ext>
            </a:extLst>
          </p:cNvPr>
          <p:cNvGrpSpPr/>
          <p:nvPr/>
        </p:nvGrpSpPr>
        <p:grpSpPr>
          <a:xfrm>
            <a:off x="274736" y="6453336"/>
            <a:ext cx="5908576" cy="378301"/>
            <a:chOff x="274736" y="6453336"/>
            <a:chExt cx="5908576" cy="378301"/>
          </a:xfrm>
        </p:grpSpPr>
        <p:sp>
          <p:nvSpPr>
            <p:cNvPr id="11" name="箭头: 五边形 10">
              <a:extLst>
                <a:ext uri="{FF2B5EF4-FFF2-40B4-BE49-F238E27FC236}">
                  <a16:creationId xmlns:a16="http://schemas.microsoft.com/office/drawing/2014/main" id="{A25F131C-ED31-FCB8-8FAC-7EEE508DF9DF}"/>
                </a:ext>
              </a:extLst>
            </p:cNvPr>
            <p:cNvSpPr/>
            <p:nvPr/>
          </p:nvSpPr>
          <p:spPr>
            <a:xfrm>
              <a:off x="191002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4360ED0-5B54-380C-162F-9678A492CB62}"/>
                </a:ext>
              </a:extLst>
            </p:cNvPr>
            <p:cNvGrpSpPr/>
            <p:nvPr/>
          </p:nvGrpSpPr>
          <p:grpSpPr>
            <a:xfrm>
              <a:off x="274736" y="6493083"/>
              <a:ext cx="5908576" cy="338554"/>
              <a:chOff x="3496021" y="338920"/>
              <a:chExt cx="5908576" cy="338554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F207C4F-2DDC-BDC2-A759-F48120525052}"/>
                  </a:ext>
                </a:extLst>
              </p:cNvPr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理论依据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6966926-BB3D-2CE5-2E9C-9E5248D38F4A}"/>
                  </a:ext>
                </a:extLst>
              </p:cNvPr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目前进展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D86E596-5674-A4B7-A354-F32E15103801}"/>
                  </a:ext>
                </a:extLst>
              </p:cNvPr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分析展望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36B9531-7DA6-419C-64FD-DCF8C144B371}"/>
                  </a:ext>
                </a:extLst>
              </p:cNvPr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课题来源</a:t>
                </a: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3DB69DF3-9471-9474-2071-BD4373302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ABFA2D9-28D5-03BC-CB4C-B0B508C4F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0B11F8C7-DEB8-0B94-05C7-D47F65818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652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9D9943-2FC6-8BAB-6D63-95EB695E6EAF}"/>
              </a:ext>
            </a:extLst>
          </p:cNvPr>
          <p:cNvCxnSpPr>
            <a:cxnSpLocks/>
          </p:cNvCxnSpPr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4E42A1-1173-BF65-9D51-B943970D3E2D}"/>
              </a:ext>
            </a:extLst>
          </p:cNvPr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022AB89-6D0B-C080-6500-2EB0B2CD2722}"/>
                </a:ext>
              </a:extLst>
            </p:cNvPr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7BBD986-2291-1F82-C6D6-5A39C9F1F1B9}"/>
                </a:ext>
              </a:extLst>
            </p:cNvPr>
            <p:cNvSpPr txBox="1"/>
            <p:nvPr/>
          </p:nvSpPr>
          <p:spPr>
            <a:xfrm>
              <a:off x="3313348" y="2879824"/>
              <a:ext cx="852286" cy="22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目前进展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2C36C23-5CCB-7DCD-395D-9BF5E016C560}"/>
              </a:ext>
            </a:extLst>
          </p:cNvPr>
          <p:cNvSpPr txBox="1"/>
          <p:nvPr/>
        </p:nvSpPr>
        <p:spPr>
          <a:xfrm>
            <a:off x="1960642" y="2121849"/>
            <a:ext cx="258764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03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96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99E28-D404-3968-E72C-5A06B9D015D8}"/>
              </a:ext>
            </a:extLst>
          </p:cNvPr>
          <p:cNvGrpSpPr/>
          <p:nvPr/>
        </p:nvGrpSpPr>
        <p:grpSpPr>
          <a:xfrm>
            <a:off x="401263" y="497836"/>
            <a:ext cx="8600729" cy="2081903"/>
            <a:chOff x="3120851" y="1767022"/>
            <a:chExt cx="8600729" cy="1420678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1E8D2AA-A15B-3779-6F81-08229844AB9E}"/>
                </a:ext>
              </a:extLst>
            </p:cNvPr>
            <p:cNvCxnSpPr>
              <a:cxnSpLocks/>
            </p:cNvCxnSpPr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075657-FFEB-4F57-57E7-B8CE5A21752A}"/>
                </a:ext>
              </a:extLst>
            </p:cNvPr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93C2704-B27C-DDAA-DFA2-6A0978D083A0}"/>
              </a:ext>
            </a:extLst>
          </p:cNvPr>
          <p:cNvGrpSpPr/>
          <p:nvPr/>
        </p:nvGrpSpPr>
        <p:grpSpPr>
          <a:xfrm>
            <a:off x="401263" y="3322436"/>
            <a:ext cx="8600729" cy="2081903"/>
            <a:chOff x="3120851" y="1767022"/>
            <a:chExt cx="8600729" cy="1420678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C2FDBB3-E640-484D-1ACD-6DA91518733F}"/>
                </a:ext>
              </a:extLst>
            </p:cNvPr>
            <p:cNvCxnSpPr>
              <a:cxnSpLocks/>
            </p:cNvCxnSpPr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890315F-F10A-4943-8580-2A6B32519E5B}"/>
                </a:ext>
              </a:extLst>
            </p:cNvPr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CFE6B83-D069-0A73-9A1F-909D0DC4482D}"/>
              </a:ext>
            </a:extLst>
          </p:cNvPr>
          <p:cNvSpPr txBox="1"/>
          <p:nvPr/>
        </p:nvSpPr>
        <p:spPr>
          <a:xfrm>
            <a:off x="565764" y="781025"/>
            <a:ext cx="7941879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数据收集：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目前通过在网站上爬取的方式，收集了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10468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张表情包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将其分成了两类，但在实际训练模型中只使用了部分。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FBF7BD-757A-47F7-3938-4635948149E9}"/>
              </a:ext>
            </a:extLst>
          </p:cNvPr>
          <p:cNvSpPr txBox="1"/>
          <p:nvPr/>
        </p:nvSpPr>
        <p:spPr>
          <a:xfrm>
            <a:off x="458413" y="3445016"/>
            <a:ext cx="7941879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模型构建：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第一代： 使用全连接层，效果不佳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第二代： 使用卷积神经网络，达到了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80%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的准确度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目前模型：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RES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模型，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76%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准确度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9ED50C-71C2-E1DC-FA9B-96F45E2A29D5}"/>
              </a:ext>
            </a:extLst>
          </p:cNvPr>
          <p:cNvGrpSpPr/>
          <p:nvPr/>
        </p:nvGrpSpPr>
        <p:grpSpPr>
          <a:xfrm>
            <a:off x="274736" y="6453336"/>
            <a:ext cx="5908576" cy="378301"/>
            <a:chOff x="274736" y="6453336"/>
            <a:chExt cx="5908576" cy="378301"/>
          </a:xfrm>
        </p:grpSpPr>
        <p:sp>
          <p:nvSpPr>
            <p:cNvPr id="3" name="箭头: 五边形 2">
              <a:extLst>
                <a:ext uri="{FF2B5EF4-FFF2-40B4-BE49-F238E27FC236}">
                  <a16:creationId xmlns:a16="http://schemas.microsoft.com/office/drawing/2014/main" id="{DA0486EB-CEAC-0B9B-2CAC-BC973687F43B}"/>
                </a:ext>
              </a:extLst>
            </p:cNvPr>
            <p:cNvSpPr/>
            <p:nvPr/>
          </p:nvSpPr>
          <p:spPr>
            <a:xfrm>
              <a:off x="353562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BAA335A-DCD1-1EBD-B004-C466F48F845F}"/>
                </a:ext>
              </a:extLst>
            </p:cNvPr>
            <p:cNvGrpSpPr/>
            <p:nvPr/>
          </p:nvGrpSpPr>
          <p:grpSpPr>
            <a:xfrm>
              <a:off x="274736" y="6493083"/>
              <a:ext cx="5908576" cy="338554"/>
              <a:chOff x="3496021" y="338920"/>
              <a:chExt cx="5908576" cy="338554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F87AF80-3D00-3FFC-7569-042BF1B8E622}"/>
                  </a:ext>
                </a:extLst>
              </p:cNvPr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理论依据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582D944-7818-3597-BE80-4F202445C841}"/>
                  </a:ext>
                </a:extLst>
              </p:cNvPr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目前进展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760B600-0310-6FF2-EB0D-05A54B1CD358}"/>
                  </a:ext>
                </a:extLst>
              </p:cNvPr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分析展望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47CC2C3-9FFD-35BD-9BF9-86AE1995C517}"/>
                  </a:ext>
                </a:extLst>
              </p:cNvPr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课题来源</a:t>
                </a: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4210DDE-E423-7FE1-AC20-D08BB2BEB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04E9AEB-BE52-3023-523D-5067C4D6F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A88F5A8B-98DD-E4A1-D117-613221A9E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9B6AB7C9-4737-0A64-7C02-A5E511474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52" y="3171149"/>
            <a:ext cx="7385302" cy="31196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38D974-2EE7-D795-57FF-B22DCC27F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18" y="420703"/>
            <a:ext cx="7395089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5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木卫林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E58A3"/>
      </a:accent1>
      <a:accent2>
        <a:srgbClr val="2673B7"/>
      </a:accent2>
      <a:accent3>
        <a:srgbClr val="92B6D0"/>
      </a:accent3>
      <a:accent4>
        <a:srgbClr val="4C7CA0"/>
      </a:accent4>
      <a:accent5>
        <a:srgbClr val="5E7A86"/>
      </a:accent5>
      <a:accent6>
        <a:srgbClr val="D9D9D9"/>
      </a:accent6>
      <a:hlink>
        <a:srgbClr val="F84D4D"/>
      </a:hlink>
      <a:folHlink>
        <a:srgbClr val="BFBFBF"/>
      </a:folHlink>
    </a:clrScheme>
    <a:fontScheme name="自定义 1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525</Words>
  <Application>Microsoft Office PowerPoint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思源黑体 CN Bold</vt:lpstr>
      <vt:lpstr>思源黑体 CN Heavy</vt:lpstr>
      <vt:lpstr>思源黑体 CN Light</vt:lpstr>
      <vt:lpstr>思源黑体 CN Regular</vt:lpstr>
      <vt:lpstr>Arial</vt:lpstr>
      <vt:lpstr>Impact</vt:lpstr>
      <vt:lpstr>Perpetua Titling MT</vt:lpstr>
      <vt:lpstr>Wingdings</vt:lpstr>
      <vt:lpstr>木卫林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木卫林</Manager>
  <Company>木卫林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木卫林-学术PPT模板</dc:subject>
  <dc:creator>李杰瑞</dc:creator>
  <cp:lastModifiedBy>Victor</cp:lastModifiedBy>
  <cp:revision>38</cp:revision>
  <dcterms:created xsi:type="dcterms:W3CDTF">2022-05-27T03:56:14Z</dcterms:created>
  <dcterms:modified xsi:type="dcterms:W3CDTF">2024-04-09T05:37:47Z</dcterms:modified>
</cp:coreProperties>
</file>