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9" r:id="rId4"/>
    <p:sldId id="285" r:id="rId5"/>
    <p:sldId id="278" r:id="rId6"/>
    <p:sldId id="290" r:id="rId7"/>
    <p:sldId id="281" r:id="rId8"/>
    <p:sldId id="286" r:id="rId9"/>
    <p:sldId id="297" r:id="rId10"/>
    <p:sldId id="288" r:id="rId11"/>
    <p:sldId id="291" r:id="rId12"/>
    <p:sldId id="293" r:id="rId13"/>
    <p:sldId id="292" r:id="rId14"/>
    <p:sldId id="294" r:id="rId15"/>
    <p:sldId id="295" r:id="rId16"/>
    <p:sldId id="296" r:id="rId17"/>
    <p:sldId id="298" r:id="rId18"/>
    <p:sldId id="300" r:id="rId19"/>
    <p:sldId id="301" r:id="rId20"/>
    <p:sldId id="306" r:id="rId21"/>
    <p:sldId id="303" r:id="rId22"/>
    <p:sldId id="307" r:id="rId23"/>
    <p:sldId id="304" r:id="rId24"/>
    <p:sldId id="282" r:id="rId25"/>
    <p:sldId id="283" r:id="rId26"/>
    <p:sldId id="30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A" initials="HPA" lastIdx="1" clrIdx="0"/>
  <p:cmAuthor id="2" name="JulieAnne Garnons-Williams" initials="J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4"/>
    <a:srgbClr val="4E3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5" autoAdjust="0"/>
    <p:restoredTop sz="71629" autoAdjust="0"/>
  </p:normalViewPr>
  <p:slideViewPr>
    <p:cSldViewPr snapToGrid="0">
      <p:cViewPr varScale="1">
        <p:scale>
          <a:sx n="62" d="100"/>
          <a:sy n="62" d="100"/>
        </p:scale>
        <p:origin x="1301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4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AFA3-6F39-41DC-9168-2D48B1C2CD66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1D4A-DBC4-4FC7-A4BA-1F9ECEFC67C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86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225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879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2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7768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254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2912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181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45758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25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895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88FE0-C52E-4BC7-BE4D-EA09F2FD69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88FE0-C52E-4BC7-BE4D-EA09F2FD69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64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88FE0-C52E-4BC7-BE4D-EA09F2FD69A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696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043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981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1D4A-DBC4-4FC7-A4BA-1F9ECEFC67C5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32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9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722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84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90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16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0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031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7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22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90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30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0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62FF-CB5B-4BD2-8BCA-4ED0FF0EBABA}" type="datetimeFigureOut">
              <a:rPr lang="en-NZ" smtClean="0"/>
              <a:t>12/12/2019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B093-B5F0-4E05-81A7-65E948906A1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312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E359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saulalbert/3499121010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ticalterrorscale.org/" TargetMode="External"/><Relationship Id="rId2" Type="http://schemas.openxmlformats.org/officeDocument/2006/relationships/hyperlink" Target="https://www.heritage.org/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mh.nih.gov/health/find-help/index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mh.nih.gov/health/find-help/index.shtml" TargetMode="External"/><Relationship Id="rId3" Type="http://schemas.openxmlformats.org/officeDocument/2006/relationships/hyperlink" Target="http://apps.who.int/gho/data/node.main" TargetMode="External"/><Relationship Id="rId7" Type="http://schemas.openxmlformats.org/officeDocument/2006/relationships/hyperlink" Target="https://www.nimh.nih.gov/health/topics/index.shtml" TargetMode="External"/><Relationship Id="rId2" Type="http://schemas.openxmlformats.org/officeDocument/2006/relationships/hyperlink" Target="http://ghdx.healthdata.org/gbd-results-t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news-room/facts-in-pictures/detail/mental-health" TargetMode="External"/><Relationship Id="rId5" Type="http://schemas.openxmlformats.org/officeDocument/2006/relationships/hyperlink" Target="http://www.politicalterrorscale.org/" TargetMode="External"/><Relationship Id="rId4" Type="http://schemas.openxmlformats.org/officeDocument/2006/relationships/hyperlink" Target="https://www.heritage.org/index/" TargetMode="External"/><Relationship Id="rId9" Type="http://schemas.openxmlformats.org/officeDocument/2006/relationships/hyperlink" Target="https://www.who.int/news-room/detail/13-04-2016-investing-in-treatment-for-depression-and-anxiety-leads-to-fourfold-retur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C6D52-BCCA-457F-8CA6-E60015079EEF}"/>
              </a:ext>
            </a:extLst>
          </p:cNvPr>
          <p:cNvSpPr/>
          <p:nvPr/>
        </p:nvSpPr>
        <p:spPr>
          <a:xfrm>
            <a:off x="5507854" y="2506447"/>
            <a:ext cx="10792696" cy="5988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4E3594"/>
                </a:solidFill>
                <a:latin typeface="+mj-lt"/>
                <a:ea typeface="+mj-ea"/>
                <a:cs typeface="+mj-cs"/>
              </a:rPr>
              <a:t>Mental Health in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154" r="23634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9B2DA-EA52-4442-A027-60DF818E1D6C}"/>
              </a:ext>
            </a:extLst>
          </p:cNvPr>
          <p:cNvSpPr txBox="1"/>
          <p:nvPr/>
        </p:nvSpPr>
        <p:spPr>
          <a:xfrm>
            <a:off x="4460720" y="3705335"/>
            <a:ext cx="84803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E3594"/>
                </a:solidFill>
              </a:rPr>
              <a:t>Global Prevalence and other Relational</a:t>
            </a:r>
          </a:p>
          <a:p>
            <a:pPr algn="ctr"/>
            <a:r>
              <a:rPr lang="en-US" sz="2800" b="1" dirty="0">
                <a:solidFill>
                  <a:srgbClr val="4E3594"/>
                </a:solidFill>
              </a:rPr>
              <a:t> Visualizations</a:t>
            </a:r>
            <a:endParaRPr lang="en-US" sz="2800" dirty="0">
              <a:solidFill>
                <a:srgbClr val="4E3594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BCE81-5634-904A-99DE-A132C7F4394E}"/>
              </a:ext>
            </a:extLst>
          </p:cNvPr>
          <p:cNvSpPr txBox="1"/>
          <p:nvPr/>
        </p:nvSpPr>
        <p:spPr>
          <a:xfrm>
            <a:off x="6374305" y="6374535"/>
            <a:ext cx="577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3594"/>
                </a:solidFill>
              </a:rPr>
              <a:t>Gina Nelson, Alvin Victor, Abigail Jawahar &amp; Miles Holtzman</a:t>
            </a:r>
          </a:p>
        </p:txBody>
      </p:sp>
    </p:spTree>
    <p:extLst>
      <p:ext uri="{BB962C8B-B14F-4D97-AF65-F5344CB8AC3E}">
        <p14:creationId xmlns:p14="http://schemas.microsoft.com/office/powerpoint/2010/main" val="152750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F215-A08F-5240-82FC-A41F4893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Mental Health Disorders and Political and Economic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42DD-E506-2F48-9053-3D287284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0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”Economic freedom brings greater prosperity…The ideals of economic freedom are strongly associated with healthier societies, cleaner environments, greater per capita wealth, human development, democracy, and poverty elimination”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1C5D9-A61C-5C49-A797-CEBB056CE687}"/>
              </a:ext>
            </a:extLst>
          </p:cNvPr>
          <p:cNvSpPr txBox="1"/>
          <p:nvPr/>
        </p:nvSpPr>
        <p:spPr>
          <a:xfrm>
            <a:off x="7669161" y="5088193"/>
            <a:ext cx="349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Economic Freedom Index</a:t>
            </a:r>
          </a:p>
        </p:txBody>
      </p:sp>
    </p:spTree>
    <p:extLst>
      <p:ext uri="{BB962C8B-B14F-4D97-AF65-F5344CB8AC3E}">
        <p14:creationId xmlns:p14="http://schemas.microsoft.com/office/powerpoint/2010/main" val="38772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0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00C4-DCE5-7249-83F5-29719BBE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5400" dirty="0"/>
              <a:t>Data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BBE06-C23F-46CB-A710-C1C73789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3200" dirty="0"/>
              <a:t>Economic Freedom Index 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https://www.heritage.org/index/</a:t>
            </a:r>
            <a:r>
              <a:rPr lang="en-US" sz="1600" dirty="0"/>
              <a:t>)</a:t>
            </a:r>
          </a:p>
          <a:p>
            <a:r>
              <a:rPr lang="en-US" sz="3200" dirty="0"/>
              <a:t>Political Terror Scale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http://www.politicalterrorscale.org/</a:t>
            </a:r>
            <a:r>
              <a:rPr lang="en-US" sz="1600" dirty="0"/>
              <a:t>)</a:t>
            </a:r>
          </a:p>
        </p:txBody>
      </p:sp>
      <p:pic>
        <p:nvPicPr>
          <p:cNvPr id="5" name="Content Placeholder 4" descr="A picture containing room, shirt&#10;&#10;Description automatically generated">
            <a:extLst>
              <a:ext uri="{FF2B5EF4-FFF2-40B4-BE49-F238E27FC236}">
                <a16:creationId xmlns:a16="http://schemas.microsoft.com/office/drawing/2014/main" id="{948FDAD1-513A-D24A-858C-FF39B80EB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r="31478"/>
          <a:stretch/>
        </p:blipFill>
        <p:spPr>
          <a:xfrm>
            <a:off x="5878848" y="0"/>
            <a:ext cx="6313159" cy="685799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359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3905-8319-4546-9838-94421EF2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Economic Freedom Index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E3AA62-5F21-AD48-BF97-AE775342D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6" y="1825625"/>
            <a:ext cx="9328767" cy="4351338"/>
          </a:xfrm>
        </p:spPr>
      </p:pic>
    </p:spTree>
    <p:extLst>
      <p:ext uri="{BB962C8B-B14F-4D97-AF65-F5344CB8AC3E}">
        <p14:creationId xmlns:p14="http://schemas.microsoft.com/office/powerpoint/2010/main" val="418140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C471-3335-4742-BD95-4BBCEBB2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Political Terror Scale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012647-40FA-A04D-A7CE-D496D0715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42" y="1690688"/>
            <a:ext cx="8674715" cy="4930891"/>
          </a:xfrm>
        </p:spPr>
      </p:pic>
    </p:spTree>
    <p:extLst>
      <p:ext uri="{BB962C8B-B14F-4D97-AF65-F5344CB8AC3E}">
        <p14:creationId xmlns:p14="http://schemas.microsoft.com/office/powerpoint/2010/main" val="8117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9583-15C3-C24A-A1F9-2075270A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Political Terror Scale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1FCE90-300A-C24A-9903-EFF20AAD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67" y="1795794"/>
            <a:ext cx="9053666" cy="4405795"/>
          </a:xfrm>
        </p:spPr>
      </p:pic>
    </p:spTree>
    <p:extLst>
      <p:ext uri="{BB962C8B-B14F-4D97-AF65-F5344CB8AC3E}">
        <p14:creationId xmlns:p14="http://schemas.microsoft.com/office/powerpoint/2010/main" val="227722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A9E6-DCC1-3640-A691-D9F1EBF0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Mental Disorder Prevalence and Economic Freedom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E484BC-B3A8-114A-A1C7-45656B94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22" y="1802030"/>
            <a:ext cx="7583955" cy="5055970"/>
          </a:xfrm>
        </p:spPr>
      </p:pic>
    </p:spTree>
    <p:extLst>
      <p:ext uri="{BB962C8B-B14F-4D97-AF65-F5344CB8AC3E}">
        <p14:creationId xmlns:p14="http://schemas.microsoft.com/office/powerpoint/2010/main" val="24760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DFDD-6586-274D-B829-6F42AA4A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Mental Disorder Prevalence by Political Terror 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8E927B-9C97-0F4A-B38E-911A7E115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32" y="1690688"/>
            <a:ext cx="7388136" cy="4925424"/>
          </a:xfrm>
        </p:spPr>
      </p:pic>
    </p:spTree>
    <p:extLst>
      <p:ext uri="{BB962C8B-B14F-4D97-AF65-F5344CB8AC3E}">
        <p14:creationId xmlns:p14="http://schemas.microsoft.com/office/powerpoint/2010/main" val="329203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C2E9-F161-2247-9C04-8E80A643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Points Reported per Political Terror Ranking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7616A-F63C-2048-95B6-BECAEC496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57" y="1690688"/>
            <a:ext cx="7402885" cy="4935257"/>
          </a:xfrm>
        </p:spPr>
      </p:pic>
    </p:spTree>
    <p:extLst>
      <p:ext uri="{BB962C8B-B14F-4D97-AF65-F5344CB8AC3E}">
        <p14:creationId xmlns:p14="http://schemas.microsoft.com/office/powerpoint/2010/main" val="273144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59B8-54C2-8B41-A42D-1F54AD7D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Disorder Prevalence and Socioeconomic Status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C47F84-E85F-DE48-A358-E85DD24C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8" y="2438702"/>
            <a:ext cx="11289703" cy="3386911"/>
          </a:xfrm>
        </p:spPr>
      </p:pic>
    </p:spTree>
    <p:extLst>
      <p:ext uri="{BB962C8B-B14F-4D97-AF65-F5344CB8AC3E}">
        <p14:creationId xmlns:p14="http://schemas.microsoft.com/office/powerpoint/2010/main" val="140434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3F7-C817-1442-9422-599F05F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Disorder Prevalence and Socioeconomic Status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6A422F2-0FA2-9646-9669-D208AAF2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76" y="1690688"/>
            <a:ext cx="8742247" cy="4802187"/>
          </a:xfrm>
        </p:spPr>
      </p:pic>
    </p:spTree>
    <p:extLst>
      <p:ext uri="{BB962C8B-B14F-4D97-AF65-F5344CB8AC3E}">
        <p14:creationId xmlns:p14="http://schemas.microsoft.com/office/powerpoint/2010/main" val="845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06880"/>
          </a:xfrm>
        </p:spPr>
        <p:txBody>
          <a:bodyPr>
            <a:normAutofit/>
          </a:bodyPr>
          <a:lstStyle/>
          <a:p>
            <a:r>
              <a:rPr lang="en-NZ" sz="5400" dirty="0">
                <a:latin typeface="+mn-lt"/>
              </a:rPr>
              <a:t>The Questions We Asked</a:t>
            </a:r>
            <a:endParaRPr lang="en-NZ" sz="5400" b="1" dirty="0">
              <a:solidFill>
                <a:srgbClr val="4E3594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78829"/>
            <a:ext cx="9144000" cy="321382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What are the most prevalent mental disorders in the world?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Is there a relationship between the prevalence of mental health disorders and socioeconomic status?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What countries have the greatest and fewest resources dedicated to treating mental health disorders?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Is there a relationship between mental health disorder prevalence and political and economic freedom?</a:t>
            </a:r>
          </a:p>
        </p:txBody>
      </p:sp>
    </p:spTree>
    <p:extLst>
      <p:ext uri="{BB962C8B-B14F-4D97-AF65-F5344CB8AC3E}">
        <p14:creationId xmlns:p14="http://schemas.microsoft.com/office/powerpoint/2010/main" val="412106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Disorders and Resource Availability/Accessibility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WHO</a:t>
            </a:r>
          </a:p>
          <a:p>
            <a:pPr lvl="1"/>
            <a:r>
              <a:rPr lang="en-US" sz="3600" b="1" dirty="0"/>
              <a:t>Number of Psychiatrists working in Mental Health Sector per 100 000 population</a:t>
            </a:r>
          </a:p>
          <a:p>
            <a:pPr lvl="1"/>
            <a:r>
              <a:rPr lang="en-US" sz="3600" b="1" dirty="0"/>
              <a:t>Number of Mental Health Outpatient Facilities per 100 000 population</a:t>
            </a:r>
          </a:p>
        </p:txBody>
      </p:sp>
    </p:spTree>
    <p:extLst>
      <p:ext uri="{BB962C8B-B14F-4D97-AF65-F5344CB8AC3E}">
        <p14:creationId xmlns:p14="http://schemas.microsoft.com/office/powerpoint/2010/main" val="220270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2D02-AD94-674B-BB3E-A97D56B4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Psychiatrists working in the Mental Health Sector</a:t>
            </a:r>
          </a:p>
        </p:txBody>
      </p:sp>
      <p:pic>
        <p:nvPicPr>
          <p:cNvPr id="3" name="Picture 2" descr="Screen Shot 2019-12-12 at 5.42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0" y="1746370"/>
            <a:ext cx="10030941" cy="51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Distribution of Psychiatrists Globally</a:t>
            </a:r>
            <a:br>
              <a:rPr lang="en-US" dirty="0"/>
            </a:br>
            <a:r>
              <a:rPr lang="en-US" dirty="0"/>
              <a:t>(Using </a:t>
            </a:r>
            <a:r>
              <a:rPr lang="en-US" dirty="0" err="1"/>
              <a:t>Geopandas</a:t>
            </a:r>
            <a:r>
              <a:rPr lang="en-US" dirty="0"/>
              <a:t> &amp;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psych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67" r="-27867"/>
          <a:stretch>
            <a:fillRect/>
          </a:stretch>
        </p:blipFill>
        <p:spPr>
          <a:xfrm>
            <a:off x="0" y="1536262"/>
            <a:ext cx="12860704" cy="5321738"/>
          </a:xfrm>
        </p:spPr>
      </p:pic>
    </p:spTree>
    <p:extLst>
      <p:ext uri="{BB962C8B-B14F-4D97-AF65-F5344CB8AC3E}">
        <p14:creationId xmlns:p14="http://schemas.microsoft.com/office/powerpoint/2010/main" val="149619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3FB7-8046-0444-A317-B4570D7A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Mental Health Outpatient Facilities</a:t>
            </a:r>
          </a:p>
        </p:txBody>
      </p:sp>
      <p:pic>
        <p:nvPicPr>
          <p:cNvPr id="7" name="Content Placeholder 6" descr="Screen Shot 2019-12-12 at 5.44.27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1104" r="950" b="-146"/>
          <a:stretch/>
        </p:blipFill>
        <p:spPr>
          <a:xfrm>
            <a:off x="783530" y="1297277"/>
            <a:ext cx="11023460" cy="5243160"/>
          </a:xfrm>
        </p:spPr>
      </p:pic>
    </p:spTree>
    <p:extLst>
      <p:ext uri="{BB962C8B-B14F-4D97-AF65-F5344CB8AC3E}">
        <p14:creationId xmlns:p14="http://schemas.microsoft.com/office/powerpoint/2010/main" val="114339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19C9-7EA8-2D43-A266-C1F19DAA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067E-9B96-C745-8CFB-6CF87417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data, an increase in economic freedom is correlated with an increase in mental health disorder prevalence (correlation coefficient of 0.47)</a:t>
            </a:r>
          </a:p>
          <a:p>
            <a:r>
              <a:rPr lang="en-US" dirty="0"/>
              <a:t>Exploring mental health is a vast undertaking and each of our segments of exploration are grounds for expansive further inspection.</a:t>
            </a:r>
          </a:p>
          <a:p>
            <a:r>
              <a:rPr lang="en-US" dirty="0"/>
              <a:t>The time limitation put a ceiling on our ability to further enrichen our analysis.</a:t>
            </a:r>
          </a:p>
          <a:p>
            <a:r>
              <a:rPr lang="en-US" dirty="0"/>
              <a:t>There were limitations in the data such as gaps in annual data and data that was unavailable for download.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99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D081-90E6-8A49-BB11-AD6D4D09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call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A4C5-35B5-C74E-9CAA-E8C0AAB8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further examination of the relationship between political and economic freedoms and mental disorder prevalence</a:t>
            </a:r>
          </a:p>
          <a:p>
            <a:r>
              <a:rPr lang="en-US" dirty="0"/>
              <a:t>Outcome based data analysis could be explored to aid the combatting of mental disorders.</a:t>
            </a:r>
          </a:p>
          <a:p>
            <a:r>
              <a:rPr lang="en-US" dirty="0"/>
              <a:t>Inspecting mental health in children and adolescents data should be studied.</a:t>
            </a:r>
          </a:p>
          <a:p>
            <a:r>
              <a:rPr lang="en-US" dirty="0"/>
              <a:t>Analyzing links between mental health and substance abuse is necessary.</a:t>
            </a:r>
          </a:p>
          <a:p>
            <a:r>
              <a:rPr lang="en-US" dirty="0"/>
              <a:t>Investigating suicide alongside mental health seems paramount.</a:t>
            </a:r>
          </a:p>
          <a:p>
            <a:r>
              <a:rPr lang="en-US" dirty="0"/>
              <a:t>Finding additional data sources to fill in the gaps in our existing data could improve the quality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76844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ABB-1CC5-4180-B017-AD01747B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Resources for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8E60-A0F4-462F-8BAB-0AF2430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Lastly, if you or someone you know has concerns about their mental health, here are a few ways to get help.</a:t>
            </a:r>
          </a:p>
          <a:p>
            <a:r>
              <a:rPr lang="en-US" dirty="0"/>
              <a:t>Call the National Suicide Prevention Lifeline: +1.800.273.TALK (8255)</a:t>
            </a:r>
          </a:p>
          <a:p>
            <a:r>
              <a:rPr lang="en-US" dirty="0"/>
              <a:t>Text the Crisis Text Hotline: “HELLO” to 741741</a:t>
            </a:r>
          </a:p>
          <a:p>
            <a:r>
              <a:rPr lang="en-US" dirty="0"/>
              <a:t>Talk to your primary care physician for a referral to mental health specialists.</a:t>
            </a:r>
          </a:p>
          <a:p>
            <a:r>
              <a:rPr lang="en-US" dirty="0"/>
              <a:t>Click here for additional resources: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https://www.nimh.nih.gov/health/find-help/index.shtml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8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27CB-8DE0-0549-B87F-D7C42F37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Citations and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0556-0621-EE4B-A4CD-30664680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Global Health Data Exchange, </a:t>
            </a:r>
            <a:r>
              <a:rPr lang="en-US" sz="1600" i="1" dirty="0"/>
              <a:t>Global Burden of Disease. </a:t>
            </a:r>
            <a:r>
              <a:rPr lang="en-US" sz="1600" dirty="0">
                <a:hlinkClick r:id="rId2"/>
              </a:rPr>
              <a:t>http://ghdx.healthdata.org/gbd-results-tool</a:t>
            </a:r>
            <a:r>
              <a:rPr lang="en-US" sz="1600" dirty="0"/>
              <a:t> </a:t>
            </a:r>
          </a:p>
          <a:p>
            <a:r>
              <a:rPr lang="en-US" sz="1600" dirty="0"/>
              <a:t>World Health Organization, </a:t>
            </a:r>
            <a:r>
              <a:rPr lang="en-US" sz="1600" i="1" dirty="0"/>
              <a:t>Global Health Observatory Data Repository. </a:t>
            </a:r>
            <a:r>
              <a:rPr lang="en-US" sz="1600" dirty="0">
                <a:hlinkClick r:id="rId3"/>
              </a:rPr>
              <a:t>http://apps.who.int/gho/data/node.main</a:t>
            </a:r>
            <a:endParaRPr lang="en-US" sz="1600" dirty="0"/>
          </a:p>
          <a:p>
            <a:r>
              <a:rPr lang="en-US" sz="1600" dirty="0"/>
              <a:t>The Heritage Foundation, </a:t>
            </a:r>
            <a:r>
              <a:rPr lang="en-US" sz="1600" i="1" dirty="0"/>
              <a:t>The 2019 Index of Economic Freedom. </a:t>
            </a:r>
            <a:r>
              <a:rPr lang="en-US" sz="1600" dirty="0">
                <a:hlinkClick r:id="rId4"/>
              </a:rPr>
              <a:t>https://www.heritage.org/index/</a:t>
            </a:r>
            <a:endParaRPr lang="en-US" sz="1600" dirty="0"/>
          </a:p>
          <a:p>
            <a:r>
              <a:rPr lang="en-US" sz="1600" dirty="0"/>
              <a:t>Gib­ney, Mark, Linda Cor­nett, Reed Wood, Peter </a:t>
            </a:r>
            <a:r>
              <a:rPr lang="en-US" sz="1600" dirty="0" err="1"/>
              <a:t>Hasch­ke</a:t>
            </a:r>
            <a:r>
              <a:rPr lang="en-US" sz="1600" dirty="0"/>
              <a:t>, Daniel </a:t>
            </a:r>
            <a:r>
              <a:rPr lang="en-US" sz="1600" dirty="0" err="1"/>
              <a:t>Arnon</a:t>
            </a:r>
            <a:r>
              <a:rPr lang="en-US" sz="1600" dirty="0"/>
              <a:t>, Attilio </a:t>
            </a:r>
            <a:r>
              <a:rPr lang="en-US" sz="1600" dirty="0" err="1"/>
              <a:t>Pisanò</a:t>
            </a:r>
            <a:r>
              <a:rPr lang="en-US" sz="1600" dirty="0"/>
              <a:t>, and Gray Barrett. 2019. The Polit­ic­al Ter­ror Scale 1976-2018. </a:t>
            </a:r>
            <a:r>
              <a:rPr lang="en-US" sz="1600" dirty="0">
                <a:hlinkClick r:id="rId5"/>
              </a:rPr>
              <a:t>http://www.politicalterrorscale.org/</a:t>
            </a:r>
            <a:endParaRPr lang="en-US" sz="1600" dirty="0"/>
          </a:p>
          <a:p>
            <a:r>
              <a:rPr lang="en-US" sz="1600" dirty="0"/>
              <a:t>World Health Organization, </a:t>
            </a:r>
            <a:r>
              <a:rPr lang="en-US" sz="1600" i="1" dirty="0"/>
              <a:t>Mental Health </a:t>
            </a:r>
            <a:r>
              <a:rPr lang="en-US" sz="1600" dirty="0"/>
              <a:t>, Retrieved December 11, 2019, from                             </a:t>
            </a:r>
            <a:r>
              <a:rPr lang="en-US" sz="1600" dirty="0">
                <a:hlinkClick r:id="rId6"/>
              </a:rPr>
              <a:t>https://www.who.int/news-room/facts-in-pictures/detail/mental-health</a:t>
            </a:r>
            <a:endParaRPr lang="en-US" sz="1600" dirty="0"/>
          </a:p>
          <a:p>
            <a:r>
              <a:rPr lang="en-US" sz="1600" dirty="0"/>
              <a:t>National Institute of Mental Health (2019). </a:t>
            </a:r>
            <a:r>
              <a:rPr lang="en-US" sz="1600" i="1" dirty="0"/>
              <a:t>Mental Disorders and Related Topics</a:t>
            </a:r>
            <a:r>
              <a:rPr lang="en-US" sz="1600" dirty="0"/>
              <a:t>. Retrieved December 10, 2019, from </a:t>
            </a:r>
            <a:r>
              <a:rPr lang="en-US" sz="1600" dirty="0">
                <a:hlinkClick r:id="rId7"/>
              </a:rPr>
              <a:t>https://www.nimh.nih.gov/health/topics/index.shtml</a:t>
            </a:r>
            <a:endParaRPr lang="en-US" sz="1600" dirty="0"/>
          </a:p>
          <a:p>
            <a:r>
              <a:rPr lang="en-US" sz="1600" dirty="0"/>
              <a:t>National Institute of Mental Health (2019). </a:t>
            </a:r>
            <a:r>
              <a:rPr lang="en-US" sz="1600" i="1" dirty="0"/>
              <a:t>Help for Mental Illnesses. </a:t>
            </a:r>
            <a:r>
              <a:rPr lang="en-US" sz="1600" dirty="0"/>
              <a:t>Retrieved December 12, 2019, from </a:t>
            </a:r>
            <a:r>
              <a:rPr lang="en-US" sz="1600" dirty="0">
                <a:hlinkClick r:id="rId8"/>
              </a:rPr>
              <a:t>https://www.nimh.nih.gov/health/find-help/index.shtml</a:t>
            </a:r>
            <a:endParaRPr lang="en-US" sz="1600" i="1" dirty="0"/>
          </a:p>
          <a:p>
            <a:r>
              <a:rPr lang="en-US" sz="1600" dirty="0"/>
              <a:t>World Health Organization. (2016, April 13). </a:t>
            </a:r>
            <a:r>
              <a:rPr lang="en-US" sz="1600" i="1" dirty="0"/>
              <a:t>Investing in treatment for depression and anxiety leads to fourfold return.[</a:t>
            </a:r>
            <a:r>
              <a:rPr lang="en-US" sz="1600" dirty="0"/>
              <a:t>Press release]. Retrieved from </a:t>
            </a:r>
            <a:r>
              <a:rPr lang="en-US" sz="1600" dirty="0">
                <a:hlinkClick r:id="rId9"/>
              </a:rPr>
              <a:t>https://www.who.int/news-room/detail/13-04-2016-investing-in-treatment-for-depression-and-anxiety-leads-to-fourfold-return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80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2763"/>
            <a:ext cx="9144000" cy="1091323"/>
          </a:xfrm>
        </p:spPr>
        <p:txBody>
          <a:bodyPr>
            <a:normAutofit/>
          </a:bodyPr>
          <a:lstStyle/>
          <a:p>
            <a:r>
              <a:rPr lang="en-NZ" sz="5400" dirty="0"/>
              <a:t>Defining Mental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7999"/>
            <a:ext cx="9144000" cy="1637269"/>
          </a:xfrm>
        </p:spPr>
        <p:txBody>
          <a:bodyPr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NZ" sz="3200" dirty="0"/>
              <a:t>A broad range of ailments generally characterized by a combination of abnormal thoughts, perceptions, emotions, behaviour and relationships with others.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5236-DCA2-4DC2-88BF-1B35AAC0A42E}"/>
              </a:ext>
            </a:extLst>
          </p:cNvPr>
          <p:cNvSpPr txBox="1"/>
          <p:nvPr/>
        </p:nvSpPr>
        <p:spPr>
          <a:xfrm>
            <a:off x="7581899" y="4782266"/>
            <a:ext cx="366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4036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64D7-3903-DC4B-9AE2-92B7AF66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5400" dirty="0"/>
              <a:t>Examples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319C-373D-7742-A669-F904DCC6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806439" cy="3462228"/>
          </a:xfrm>
        </p:spPr>
        <p:txBody>
          <a:bodyPr>
            <a:noAutofit/>
          </a:bodyPr>
          <a:lstStyle/>
          <a:p>
            <a:r>
              <a:rPr lang="en-US" sz="3000" dirty="0"/>
              <a:t>Depression</a:t>
            </a:r>
          </a:p>
          <a:p>
            <a:r>
              <a:rPr lang="en-US" sz="3000" dirty="0"/>
              <a:t>Anxiety Disorders</a:t>
            </a:r>
          </a:p>
          <a:p>
            <a:r>
              <a:rPr lang="en-US" sz="3000" dirty="0"/>
              <a:t>Schizophrenia</a:t>
            </a:r>
          </a:p>
          <a:p>
            <a:r>
              <a:rPr lang="en-US" sz="3000" dirty="0"/>
              <a:t>Attention-Deficit/Hyperactivity Disorder</a:t>
            </a:r>
          </a:p>
          <a:p>
            <a:r>
              <a:rPr lang="en-US" sz="3000" dirty="0"/>
              <a:t>Autism</a:t>
            </a:r>
          </a:p>
          <a:p>
            <a:r>
              <a:rPr lang="en-US" sz="3000" dirty="0"/>
              <a:t>Eating Disorders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2DFD71-5893-6A42-8D58-24577FD2D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r="28626" b="1"/>
          <a:stretch/>
        </p:blipFill>
        <p:spPr>
          <a:xfrm>
            <a:off x="7480895" y="11"/>
            <a:ext cx="4711103" cy="511768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808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504091" y="-394959"/>
            <a:ext cx="1302433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The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032" y="1546280"/>
            <a:ext cx="10490660" cy="320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NZ" sz="3200" dirty="0"/>
              <a:t>World Health Organization statistics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NZ" sz="3200" dirty="0"/>
              <a:t>Global Health Data Exchange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NZ" sz="3200" dirty="0"/>
              <a:t>Global Burden of Disease search tool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NZ" sz="3200" dirty="0"/>
              <a:t>Limited to years 2000 - 2017 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endParaRPr lang="en-NZ" sz="2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5AC3D-71AD-AB4D-A6CB-9A6DD7C62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40" y="4288174"/>
            <a:ext cx="7493876" cy="2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1C3E-B70D-024A-882C-BFDD1941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Global Statistics for Mental Health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C372-0002-344B-9F1D-F6ACC21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According to the World Health Organization, mental disorders account for 30% of the global non-fatal disease burden.</a:t>
            </a:r>
          </a:p>
          <a:p>
            <a:r>
              <a:rPr lang="en-US" dirty="0"/>
              <a:t>Close to 10% of the world’s population suffers from anxiety and/or depression.</a:t>
            </a:r>
          </a:p>
          <a:p>
            <a:r>
              <a:rPr lang="en-US" dirty="0"/>
              <a:t>The economy loses ~$1 T per year in productivity due to anxiety and depression.</a:t>
            </a:r>
          </a:p>
          <a:p>
            <a:r>
              <a:rPr lang="en-US" dirty="0"/>
              <a:t>Approximately 1 in 5 children and adolescents have a mental disorder and almost half of mental disorders begin before the age of 14.</a:t>
            </a:r>
          </a:p>
          <a:p>
            <a:r>
              <a:rPr lang="en-US" dirty="0"/>
              <a:t>Around 11% of people in places affected by conflict have a moderate or severe mental disorder.</a:t>
            </a:r>
          </a:p>
          <a:p>
            <a:r>
              <a:rPr lang="en-US" dirty="0"/>
              <a:t>Mental health workers vary from 2 per 100,000 in low-income countries to 70 per 100,000 in high-income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C92-2AC2-B14B-BDB6-03DC6F5E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Global Prevalence of Specific Disorders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A246F-31BD-A14C-9516-73C5BD84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08" y="2260613"/>
            <a:ext cx="8810183" cy="4138395"/>
          </a:xfrm>
        </p:spPr>
      </p:pic>
    </p:spTree>
    <p:extLst>
      <p:ext uri="{BB962C8B-B14F-4D97-AF65-F5344CB8AC3E}">
        <p14:creationId xmlns:p14="http://schemas.microsoft.com/office/powerpoint/2010/main" val="171155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366-8479-984B-B879-CBC29C2B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Global Prevalence by Country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D7D7D9-62F6-344E-AA0E-AF104DE2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8" y="1609170"/>
            <a:ext cx="6089663" cy="5248830"/>
          </a:xfrm>
        </p:spPr>
      </p:pic>
    </p:spTree>
    <p:extLst>
      <p:ext uri="{BB962C8B-B14F-4D97-AF65-F5344CB8AC3E}">
        <p14:creationId xmlns:p14="http://schemas.microsoft.com/office/powerpoint/2010/main" val="42750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FBF-7A82-D743-A050-81D13561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Prevalence by Country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72FFC-64A2-D244-B6A9-CE402F0E5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89" y="1690688"/>
            <a:ext cx="5004621" cy="50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994</Words>
  <Application>Microsoft Office PowerPoint</Application>
  <PresentationFormat>Widescreen</PresentationFormat>
  <Paragraphs>102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The Questions We Asked</vt:lpstr>
      <vt:lpstr>Defining Mental Disorders</vt:lpstr>
      <vt:lpstr>Examples</vt:lpstr>
      <vt:lpstr>The Data</vt:lpstr>
      <vt:lpstr>Global Statistics for Mental Health Disorders</vt:lpstr>
      <vt:lpstr>Global Prevalence of Specific Disorders</vt:lpstr>
      <vt:lpstr>Global Prevalence by Country</vt:lpstr>
      <vt:lpstr>Global Prevalence by Country</vt:lpstr>
      <vt:lpstr>Mental Health Disorders and Political and Economic Freedom</vt:lpstr>
      <vt:lpstr>Data Sources</vt:lpstr>
      <vt:lpstr>Economic Freedom Index</vt:lpstr>
      <vt:lpstr>Political Terror Scale</vt:lpstr>
      <vt:lpstr>Political Terror Scale </vt:lpstr>
      <vt:lpstr>Mental Disorder Prevalence and Economic Freedom</vt:lpstr>
      <vt:lpstr>Mental Disorder Prevalence by Political Terror Score</vt:lpstr>
      <vt:lpstr>Data Points Reported per Political Terror Ranking</vt:lpstr>
      <vt:lpstr>Mental Health Disorder Prevalence and Socioeconomic Status</vt:lpstr>
      <vt:lpstr>Mental Health Disorder Prevalence and Socioeconomic Status</vt:lpstr>
      <vt:lpstr>Mental Health Disorders and Resource Availability/Accessibility</vt:lpstr>
      <vt:lpstr>Psychiatrists working in the Mental Health Sector</vt:lpstr>
      <vt:lpstr>Map of Distribution of Psychiatrists Globally (Using Geopandas &amp; Matplotlib)</vt:lpstr>
      <vt:lpstr>Mental Health Outpatient Facilities</vt:lpstr>
      <vt:lpstr>Conclusions</vt:lpstr>
      <vt:lpstr>A call for further analysis</vt:lpstr>
      <vt:lpstr>Helpful Resources for Mental Health</vt:lpstr>
      <vt:lpstr>Citations and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</dc:creator>
  <cp:lastModifiedBy>Gina Nelson</cp:lastModifiedBy>
  <cp:revision>29</cp:revision>
  <dcterms:created xsi:type="dcterms:W3CDTF">2019-12-12T03:04:53Z</dcterms:created>
  <dcterms:modified xsi:type="dcterms:W3CDTF">2019-12-13T00:49:07Z</dcterms:modified>
</cp:coreProperties>
</file>