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ED145B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45720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ED145B"/>
      </a:buClr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91440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ED145B"/>
      </a:buClr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137160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ED145B"/>
      </a:buClr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182880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ED145B"/>
      </a:buClr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228600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ED145B"/>
      </a:buClr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274320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ED145B"/>
      </a:buClr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320040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ED145B"/>
      </a:buClr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365760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ED145B"/>
      </a:buClr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ED145B"/>
              </a:buClr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457200" indent="0" algn="ctr">
              <a:buClr>
                <a:srgbClr val="ED145B"/>
              </a:buClr>
              <a:buFontTx/>
              <a:buAutoNum type="arabicPeriod" startAt="1"/>
              <a:defRPr>
                <a:solidFill>
                  <a:srgbClr val="888888"/>
                </a:solidFill>
              </a:defRPr>
            </a:lvl2pPr>
            <a:lvl3pPr marL="914400" indent="0" algn="ctr">
              <a:buClr>
                <a:srgbClr val="ED145B"/>
              </a:buClr>
              <a:buFontTx/>
              <a:buAutoNum type="arabicPeriod" startAt="1"/>
              <a:defRPr>
                <a:solidFill>
                  <a:srgbClr val="888888"/>
                </a:solidFill>
              </a:defRPr>
            </a:lvl3pPr>
            <a:lvl4pPr marL="1371600" indent="0" algn="ctr">
              <a:buClr>
                <a:srgbClr val="ED145B"/>
              </a:buClr>
              <a:buFontTx/>
              <a:buAutoNum type="arabicPeriod" startAt="1"/>
              <a:defRPr>
                <a:solidFill>
                  <a:srgbClr val="888888"/>
                </a:solidFill>
              </a:defRPr>
            </a:lvl4pPr>
            <a:lvl5pPr marL="1828800" indent="0" algn="ctr">
              <a:buClr>
                <a:srgbClr val="ED145B"/>
              </a:buClr>
              <a:buFontTx/>
              <a:buAutoNum type="arabicPeriod" startAt="1"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1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Texto do Título</a:t>
            </a:r>
          </a:p>
        </p:txBody>
      </p:sp>
      <p:sp>
        <p:nvSpPr>
          <p:cNvPr id="30" name="Nível de Corpo Um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>
                <a:srgbClr val="ED145B"/>
              </a:buClr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457200" indent="0">
              <a:spcBef>
                <a:spcPts val="400"/>
              </a:spcBef>
              <a:buClr>
                <a:srgbClr val="ED145B"/>
              </a:buClr>
              <a:buFontTx/>
              <a:buAutoNum type="arabicPeriod" startAt="1"/>
              <a:defRPr sz="2000">
                <a:solidFill>
                  <a:srgbClr val="888888"/>
                </a:solidFill>
              </a:defRPr>
            </a:lvl2pPr>
            <a:lvl3pPr marL="914400" indent="0">
              <a:spcBef>
                <a:spcPts val="400"/>
              </a:spcBef>
              <a:buClr>
                <a:srgbClr val="ED145B"/>
              </a:buClr>
              <a:buFontTx/>
              <a:buAutoNum type="arabicPeriod" startAt="1"/>
              <a:defRPr sz="2000">
                <a:solidFill>
                  <a:srgbClr val="888888"/>
                </a:solidFill>
              </a:defRPr>
            </a:lvl3pPr>
            <a:lvl4pPr marL="1371600" indent="0">
              <a:spcBef>
                <a:spcPts val="400"/>
              </a:spcBef>
              <a:buClr>
                <a:srgbClr val="ED145B"/>
              </a:buClr>
              <a:buFontTx/>
              <a:buAutoNum type="arabicPeriod" startAt="1"/>
              <a:defRPr sz="2000">
                <a:solidFill>
                  <a:srgbClr val="888888"/>
                </a:solidFill>
              </a:defRPr>
            </a:lvl4pPr>
            <a:lvl5pPr marL="1828800" indent="0">
              <a:spcBef>
                <a:spcPts val="400"/>
              </a:spcBef>
              <a:buClr>
                <a:srgbClr val="ED145B"/>
              </a:buClr>
              <a:buFontTx/>
              <a:buAutoNum type="arabicPeriod" startAt="1"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9" name="Nível de Corpo Um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8" name="Nível de Corpo Um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>
                <a:srgbClr val="ED145B"/>
              </a:buClr>
              <a:buSzTx/>
              <a:buFontTx/>
              <a:buNone/>
              <a:defRPr b="1" sz="2400"/>
            </a:lvl1pPr>
            <a:lvl2pPr marL="457200" indent="0">
              <a:spcBef>
                <a:spcPts val="500"/>
              </a:spcBef>
              <a:buClr>
                <a:srgbClr val="ED145B"/>
              </a:buClr>
              <a:buFontTx/>
              <a:buAutoNum type="arabicPeriod" startAt="1"/>
              <a:defRPr b="1" sz="2400"/>
            </a:lvl2pPr>
            <a:lvl3pPr marL="914400" indent="0">
              <a:spcBef>
                <a:spcPts val="500"/>
              </a:spcBef>
              <a:buClr>
                <a:srgbClr val="ED145B"/>
              </a:buClr>
              <a:buFontTx/>
              <a:buAutoNum type="arabicPeriod" startAt="1"/>
              <a:defRPr b="1" sz="2400"/>
            </a:lvl3pPr>
            <a:lvl4pPr marL="1371600" indent="0">
              <a:spcBef>
                <a:spcPts val="500"/>
              </a:spcBef>
              <a:buClr>
                <a:srgbClr val="ED145B"/>
              </a:buClr>
              <a:buFontTx/>
              <a:buAutoNum type="arabicPeriod" startAt="1"/>
              <a:defRPr b="1" sz="2400"/>
            </a:lvl4pPr>
            <a:lvl5pPr marL="1828800" indent="0">
              <a:spcBef>
                <a:spcPts val="500"/>
              </a:spcBef>
              <a:buClr>
                <a:srgbClr val="ED145B"/>
              </a:buClr>
              <a:buFontTx/>
              <a:buAutoNum type="arabicPeriod" startAt="1"/>
              <a:defRPr b="1" sz="2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Espaço Reservado para Texto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>
                <a:srgbClr val="ED145B"/>
              </a:buClr>
              <a:buSzTx/>
              <a:buFontTx/>
              <a:buNone/>
              <a:defRPr b="1" sz="2400"/>
            </a:pPr>
          </a:p>
        </p:txBody>
      </p:sp>
      <p:sp>
        <p:nvSpPr>
          <p:cNvPr id="5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do Título</a:t>
            </a:r>
          </a:p>
        </p:txBody>
      </p:sp>
      <p:sp>
        <p:nvSpPr>
          <p:cNvPr id="73" name="Nível de Corpo Um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Espaço Reservado para Texto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>
                <a:srgbClr val="ED145B"/>
              </a:buClr>
              <a:buSzTx/>
              <a:buFontTx/>
              <a:buNone/>
              <a:defRPr sz="1400"/>
            </a:pPr>
          </a:p>
        </p:txBody>
      </p:sp>
      <p:sp>
        <p:nvSpPr>
          <p:cNvPr id="7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do Título</a:t>
            </a:r>
          </a:p>
        </p:txBody>
      </p:sp>
      <p:sp>
        <p:nvSpPr>
          <p:cNvPr id="83" name="Espaço Reservado para Imagem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ível de Corpo Um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rgbClr val="ED145B"/>
              </a:buClr>
              <a:buSzTx/>
              <a:buFontTx/>
              <a:buNone/>
              <a:defRPr sz="1400"/>
            </a:lvl1pPr>
            <a:lvl2pPr marL="457200" indent="0">
              <a:spcBef>
                <a:spcPts val="300"/>
              </a:spcBef>
              <a:buClr>
                <a:srgbClr val="ED145B"/>
              </a:buClr>
              <a:buFontTx/>
              <a:buAutoNum type="arabicPeriod" startAt="1"/>
              <a:defRPr sz="1400"/>
            </a:lvl2pPr>
            <a:lvl3pPr marL="914400" indent="0">
              <a:spcBef>
                <a:spcPts val="300"/>
              </a:spcBef>
              <a:buClr>
                <a:srgbClr val="ED145B"/>
              </a:buClr>
              <a:buFontTx/>
              <a:buAutoNum type="arabicPeriod" startAt="1"/>
              <a:defRPr sz="1400"/>
            </a:lvl3pPr>
            <a:lvl4pPr marL="1371600" indent="0">
              <a:spcBef>
                <a:spcPts val="300"/>
              </a:spcBef>
              <a:buClr>
                <a:srgbClr val="ED145B"/>
              </a:buClr>
              <a:buFontTx/>
              <a:buAutoNum type="arabicPeriod" startAt="1"/>
              <a:defRPr sz="1400"/>
            </a:lvl4pPr>
            <a:lvl5pPr marL="1828800" indent="0">
              <a:spcBef>
                <a:spcPts val="300"/>
              </a:spcBef>
              <a:buClr>
                <a:srgbClr val="ED145B"/>
              </a:buClr>
              <a:buFontTx/>
              <a:buAutoNum type="arabicPeriod" startAt="1"/>
              <a:defRPr sz="1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8256726" y="6414760"/>
            <a:ext cx="43007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45720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137160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182880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228600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274320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320040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365760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D145B"/>
        </a:buClr>
        <a:buSzPct val="100000"/>
        <a:buFontTx/>
        <a:buAutoNum type="arabicPeriod" startAt="1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59"/>
          <p:cNvSpPr txBox="1"/>
          <p:nvPr/>
        </p:nvSpPr>
        <p:spPr>
          <a:xfrm>
            <a:off x="981773" y="1410641"/>
            <a:ext cx="425801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ED145B"/>
                </a:solidFill>
                <a:latin typeface="Gotham HTF"/>
                <a:ea typeface="Gotham HTF"/>
                <a:cs typeface="Gotham HTF"/>
                <a:sym typeface="Gotham HTF"/>
              </a:defRPr>
            </a:lvl1pPr>
          </a:lstStyle>
          <a:p>
            <a:pPr/>
            <a:r>
              <a:t>DOMAIN DRIVEN DESIGN</a:t>
            </a:r>
          </a:p>
        </p:txBody>
      </p:sp>
      <p:grpSp>
        <p:nvGrpSpPr>
          <p:cNvPr id="97" name="Rectangle 10"/>
          <p:cNvGrpSpPr/>
          <p:nvPr/>
        </p:nvGrpSpPr>
        <p:grpSpPr>
          <a:xfrm>
            <a:off x="0" y="6522442"/>
            <a:ext cx="2445026" cy="333089"/>
            <a:chOff x="0" y="0"/>
            <a:chExt cx="2445025" cy="333087"/>
          </a:xfrm>
        </p:grpSpPr>
        <p:sp>
          <p:nvSpPr>
            <p:cNvPr id="95" name="Retângulo"/>
            <p:cNvSpPr/>
            <p:nvPr/>
          </p:nvSpPr>
          <p:spPr>
            <a:xfrm>
              <a:off x="0" y="2901"/>
              <a:ext cx="2445026" cy="327286"/>
            </a:xfrm>
            <a:prstGeom prst="rect">
              <a:avLst/>
            </a:prstGeom>
            <a:solidFill>
              <a:srgbClr val="F026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Prof. Rodrigo Vieira"/>
            <p:cNvSpPr txBox="1"/>
            <p:nvPr/>
          </p:nvSpPr>
          <p:spPr>
            <a:xfrm>
              <a:off x="45719" y="-1"/>
              <a:ext cx="235358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Prof. Rodrigo Vieira</a:t>
              </a:r>
            </a:p>
          </p:txBody>
        </p:sp>
      </p:grpSp>
      <p:pic>
        <p:nvPicPr>
          <p:cNvPr id="98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9016" y="329329"/>
            <a:ext cx="997108" cy="27289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Rectangle 13"/>
          <p:cNvSpPr/>
          <p:nvPr/>
        </p:nvSpPr>
        <p:spPr>
          <a:xfrm>
            <a:off x="8354334" y="6165303"/>
            <a:ext cx="789667" cy="410187"/>
          </a:xfrm>
          <a:prstGeom prst="rect">
            <a:avLst/>
          </a:prstGeom>
          <a:solidFill>
            <a:srgbClr val="F026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3"/>
          <p:cNvSpPr txBox="1"/>
          <p:nvPr/>
        </p:nvSpPr>
        <p:spPr>
          <a:xfrm>
            <a:off x="981772" y="1916920"/>
            <a:ext cx="6966582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Apresentar a linguagem de programação </a:t>
            </a:r>
            <a:r>
              <a:rPr>
                <a:solidFill>
                  <a:srgbClr val="ED145B"/>
                </a:solidFill>
              </a:rPr>
              <a:t>Java</a:t>
            </a:r>
          </a:p>
          <a:p>
            <a:pPr>
              <a:lnSpc>
                <a:spcPct val="150000"/>
              </a:lnSpc>
              <a:spcBef>
                <a:spcPts val="1200"/>
              </a:spcBef>
              <a:defRPr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Princípios da </a:t>
            </a:r>
            <a:r>
              <a:rPr>
                <a:solidFill>
                  <a:srgbClr val="ED145B"/>
                </a:solidFill>
              </a:rPr>
              <a:t>Orientação a Objetos</a:t>
            </a:r>
          </a:p>
          <a:p>
            <a:pPr>
              <a:lnSpc>
                <a:spcPct val="150000"/>
              </a:lnSpc>
              <a:spcBef>
                <a:spcPts val="1200"/>
              </a:spcBef>
              <a:defRPr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Boas práticas de programação (</a:t>
            </a:r>
            <a:r>
              <a:rPr>
                <a:solidFill>
                  <a:srgbClr val="ED145B"/>
                </a:solidFill>
              </a:rPr>
              <a:t>DDD, Clean Code, SOLID</a:t>
            </a:r>
            <a:r>
              <a:t>)</a:t>
            </a:r>
          </a:p>
        </p:txBody>
      </p:sp>
      <p:sp>
        <p:nvSpPr>
          <p:cNvPr id="102" name="TextBox 59"/>
          <p:cNvSpPr txBox="1"/>
          <p:nvPr/>
        </p:nvSpPr>
        <p:spPr>
          <a:xfrm>
            <a:off x="981773" y="1410641"/>
            <a:ext cx="425801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ED145B"/>
                </a:solidFill>
                <a:latin typeface="Gotham HTF"/>
                <a:ea typeface="Gotham HTF"/>
                <a:cs typeface="Gotham HTF"/>
                <a:sym typeface="Gotham HTF"/>
              </a:defRPr>
            </a:lvl1pPr>
          </a:lstStyle>
          <a:p>
            <a:pPr/>
            <a:r>
              <a:t>OBJETIVOS</a:t>
            </a:r>
          </a:p>
        </p:txBody>
      </p:sp>
      <p:grpSp>
        <p:nvGrpSpPr>
          <p:cNvPr id="105" name="Rectangle 10"/>
          <p:cNvGrpSpPr/>
          <p:nvPr/>
        </p:nvGrpSpPr>
        <p:grpSpPr>
          <a:xfrm>
            <a:off x="0" y="6522442"/>
            <a:ext cx="2445026" cy="333089"/>
            <a:chOff x="0" y="0"/>
            <a:chExt cx="2445025" cy="333087"/>
          </a:xfrm>
        </p:grpSpPr>
        <p:sp>
          <p:nvSpPr>
            <p:cNvPr id="103" name="Retângulo"/>
            <p:cNvSpPr/>
            <p:nvPr/>
          </p:nvSpPr>
          <p:spPr>
            <a:xfrm>
              <a:off x="0" y="2901"/>
              <a:ext cx="2445026" cy="327286"/>
            </a:xfrm>
            <a:prstGeom prst="rect">
              <a:avLst/>
            </a:prstGeom>
            <a:solidFill>
              <a:srgbClr val="F026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Prof. Rodrigo Vieira"/>
            <p:cNvSpPr txBox="1"/>
            <p:nvPr/>
          </p:nvSpPr>
          <p:spPr>
            <a:xfrm>
              <a:off x="45719" y="-1"/>
              <a:ext cx="235358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Prof. Rodrigo Vieira</a:t>
              </a:r>
            </a:p>
          </p:txBody>
        </p:sp>
      </p:grpSp>
      <p:pic>
        <p:nvPicPr>
          <p:cNvPr id="106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9016" y="329329"/>
            <a:ext cx="997108" cy="27289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Rectangle 13"/>
          <p:cNvSpPr/>
          <p:nvPr/>
        </p:nvSpPr>
        <p:spPr>
          <a:xfrm>
            <a:off x="8354334" y="6165303"/>
            <a:ext cx="789667" cy="410187"/>
          </a:xfrm>
          <a:prstGeom prst="rect">
            <a:avLst/>
          </a:prstGeom>
          <a:solidFill>
            <a:srgbClr val="F026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3"/>
          <p:cNvSpPr txBox="1"/>
          <p:nvPr/>
        </p:nvSpPr>
        <p:spPr>
          <a:xfrm>
            <a:off x="981773" y="1916920"/>
            <a:ext cx="7202108" cy="378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200"/>
              </a:spcBef>
              <a:buSzPct val="100000"/>
              <a:buAutoNum type="arabicPeriod" startAt="1"/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Bacharel em Ciência da Computação em 2006</a:t>
            </a:r>
          </a:p>
          <a:p>
            <a:pPr marL="228600" indent="-228600">
              <a:lnSpc>
                <a:spcPct val="150000"/>
              </a:lnSpc>
              <a:spcBef>
                <a:spcPts val="1200"/>
              </a:spcBef>
              <a:buSzPct val="100000"/>
              <a:buAutoNum type="arabicPeriod" startAt="1"/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Pós Graduação em Engenharia de Software em 2009</a:t>
            </a:r>
          </a:p>
          <a:p>
            <a:pPr marL="228600" indent="-228600">
              <a:lnSpc>
                <a:spcPct val="150000"/>
              </a:lnSpc>
              <a:spcBef>
                <a:spcPts val="1200"/>
              </a:spcBef>
              <a:buSzPct val="100000"/>
              <a:buAutoNum type="arabicPeriod" startAt="1"/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Mestre em Engenharia da Computação em 2017</a:t>
            </a:r>
          </a:p>
          <a:p>
            <a:pPr marL="228600" indent="-228600">
              <a:lnSpc>
                <a:spcPct val="150000"/>
              </a:lnSpc>
              <a:spcBef>
                <a:spcPts val="1200"/>
              </a:spcBef>
              <a:buSzPct val="100000"/>
              <a:buAutoNum type="arabicPeriod" startAt="1"/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Chapter Lead - Backend na VR</a:t>
            </a:r>
          </a:p>
          <a:p>
            <a:pPr marL="228600" indent="-228600">
              <a:lnSpc>
                <a:spcPct val="150000"/>
              </a:lnSpc>
              <a:spcBef>
                <a:spcPts val="1200"/>
              </a:spcBef>
              <a:buSzPct val="100000"/>
              <a:buAutoNum type="arabicPeriod" startAt="1"/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Empresas anteriores: Picpay, Elo7, </a:t>
            </a:r>
            <a:br/>
            <a:r>
              <a:t>Tokio Marine,…</a:t>
            </a:r>
          </a:p>
          <a:p>
            <a:pPr marL="228600" indent="-228600">
              <a:lnSpc>
                <a:spcPct val="150000"/>
              </a:lnSpc>
              <a:spcBef>
                <a:spcPts val="1200"/>
              </a:spcBef>
              <a:buSzPct val="100000"/>
              <a:buAutoNum type="arabicPeriod" startAt="1"/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Amante de software bem escrito</a:t>
            </a:r>
          </a:p>
          <a:p>
            <a:pPr marL="228600" indent="-228600">
              <a:lnSpc>
                <a:spcPct val="150000"/>
              </a:lnSpc>
              <a:spcBef>
                <a:spcPts val="1200"/>
              </a:spcBef>
              <a:buSzPct val="100000"/>
              <a:buAutoNum type="arabicPeriod" startAt="1"/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Read the Dinossaurs! ———-&gt; </a:t>
            </a:r>
          </a:p>
        </p:txBody>
      </p:sp>
      <p:sp>
        <p:nvSpPr>
          <p:cNvPr id="110" name="TextBox 59"/>
          <p:cNvSpPr txBox="1"/>
          <p:nvPr/>
        </p:nvSpPr>
        <p:spPr>
          <a:xfrm>
            <a:off x="981773" y="1410641"/>
            <a:ext cx="425801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ED145B"/>
                </a:solidFill>
                <a:latin typeface="Gotham HTF"/>
                <a:ea typeface="Gotham HTF"/>
                <a:cs typeface="Gotham HTF"/>
                <a:sym typeface="Gotham HTF"/>
              </a:defRPr>
            </a:lvl1pPr>
          </a:lstStyle>
          <a:p>
            <a:pPr/>
            <a:r>
              <a:t>QUEM SOU EU?</a:t>
            </a:r>
          </a:p>
        </p:txBody>
      </p:sp>
      <p:pic>
        <p:nvPicPr>
          <p:cNvPr id="111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9016" y="329329"/>
            <a:ext cx="997108" cy="272894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 13"/>
          <p:cNvSpPr/>
          <p:nvPr/>
        </p:nvSpPr>
        <p:spPr>
          <a:xfrm>
            <a:off x="8354334" y="6165303"/>
            <a:ext cx="789667" cy="410187"/>
          </a:xfrm>
          <a:prstGeom prst="rect">
            <a:avLst/>
          </a:prstGeom>
          <a:solidFill>
            <a:srgbClr val="F026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5" name="Rectangle 10"/>
          <p:cNvGrpSpPr/>
          <p:nvPr/>
        </p:nvGrpSpPr>
        <p:grpSpPr>
          <a:xfrm>
            <a:off x="0" y="6522442"/>
            <a:ext cx="2445026" cy="333089"/>
            <a:chOff x="0" y="0"/>
            <a:chExt cx="2445025" cy="333087"/>
          </a:xfrm>
        </p:grpSpPr>
        <p:sp>
          <p:nvSpPr>
            <p:cNvPr id="113" name="Retângulo"/>
            <p:cNvSpPr/>
            <p:nvPr/>
          </p:nvSpPr>
          <p:spPr>
            <a:xfrm>
              <a:off x="0" y="2901"/>
              <a:ext cx="2445026" cy="327286"/>
            </a:xfrm>
            <a:prstGeom prst="rect">
              <a:avLst/>
            </a:prstGeom>
            <a:solidFill>
              <a:srgbClr val="F026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" name="Prof. Rodrigo Vieira"/>
            <p:cNvSpPr txBox="1"/>
            <p:nvPr/>
          </p:nvSpPr>
          <p:spPr>
            <a:xfrm>
              <a:off x="45719" y="-1"/>
              <a:ext cx="235358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Prof. Rodrigo Vieira</a:t>
              </a:r>
            </a:p>
          </p:txBody>
        </p:sp>
      </p:grpSp>
      <p:pic>
        <p:nvPicPr>
          <p:cNvPr id="116" name="IMG_5002.jpeg" descr="IMG_500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0286" y="3300910"/>
            <a:ext cx="3839814" cy="2879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3"/>
          <p:cNvSpPr txBox="1"/>
          <p:nvPr/>
        </p:nvSpPr>
        <p:spPr>
          <a:xfrm>
            <a:off x="981773" y="1916920"/>
            <a:ext cx="7202108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Poucos slides e muita mão na massa</a:t>
            </a:r>
          </a:p>
          <a:p>
            <a:pPr>
              <a:lnSpc>
                <a:spcPct val="150000"/>
              </a:lnSpc>
              <a:spcBef>
                <a:spcPts val="1200"/>
              </a:spcBef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Anotem bastante! Abram uma janela com um bloco de notas, ou anote na mão.</a:t>
            </a:r>
          </a:p>
          <a:p>
            <a:pPr>
              <a:lnSpc>
                <a:spcPct val="150000"/>
              </a:lnSpc>
              <a:spcBef>
                <a:spcPts val="1200"/>
              </a:spcBef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Sempre que possível, serão passadas referências de leitura (artigos, blogs, livros, etc)</a:t>
            </a:r>
          </a:p>
          <a:p>
            <a:pPr>
              <a:lnSpc>
                <a:spcPct val="150000"/>
              </a:lnSpc>
              <a:spcBef>
                <a:spcPts val="1200"/>
              </a:spcBef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Procurarei responder os emails em até 24h úteis</a:t>
            </a:r>
          </a:p>
          <a:p>
            <a:pPr>
              <a:lnSpc>
                <a:spcPct val="150000"/>
              </a:lnSpc>
              <a:spcBef>
                <a:spcPts val="1200"/>
              </a:spcBef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Qualquer dúvida, vamos conversar! Use o email!</a:t>
            </a:r>
          </a:p>
        </p:txBody>
      </p:sp>
      <p:sp>
        <p:nvSpPr>
          <p:cNvPr id="119" name="TextBox 59"/>
          <p:cNvSpPr txBox="1"/>
          <p:nvPr/>
        </p:nvSpPr>
        <p:spPr>
          <a:xfrm>
            <a:off x="981773" y="1410641"/>
            <a:ext cx="425801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ED145B"/>
                </a:solidFill>
                <a:latin typeface="Gotham HTF"/>
                <a:ea typeface="Gotham HTF"/>
                <a:cs typeface="Gotham HTF"/>
                <a:sym typeface="Gotham HTF"/>
              </a:defRPr>
            </a:lvl1pPr>
          </a:lstStyle>
          <a:p>
            <a:pPr/>
            <a:r>
              <a:t>COMO SERÃO AS NOSSAS AULAS?</a:t>
            </a:r>
          </a:p>
        </p:txBody>
      </p:sp>
      <p:pic>
        <p:nvPicPr>
          <p:cNvPr id="120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9016" y="329329"/>
            <a:ext cx="997108" cy="27289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tangle 13"/>
          <p:cNvSpPr/>
          <p:nvPr/>
        </p:nvSpPr>
        <p:spPr>
          <a:xfrm>
            <a:off x="8354334" y="6165303"/>
            <a:ext cx="789667" cy="410187"/>
          </a:xfrm>
          <a:prstGeom prst="rect">
            <a:avLst/>
          </a:prstGeom>
          <a:solidFill>
            <a:srgbClr val="F026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24" name="Rectangle 10"/>
          <p:cNvGrpSpPr/>
          <p:nvPr/>
        </p:nvGrpSpPr>
        <p:grpSpPr>
          <a:xfrm>
            <a:off x="0" y="6522442"/>
            <a:ext cx="2445026" cy="333089"/>
            <a:chOff x="0" y="0"/>
            <a:chExt cx="2445025" cy="333087"/>
          </a:xfrm>
        </p:grpSpPr>
        <p:sp>
          <p:nvSpPr>
            <p:cNvPr id="122" name="Retângulo"/>
            <p:cNvSpPr/>
            <p:nvPr/>
          </p:nvSpPr>
          <p:spPr>
            <a:xfrm>
              <a:off x="0" y="2901"/>
              <a:ext cx="2445026" cy="327286"/>
            </a:xfrm>
            <a:prstGeom prst="rect">
              <a:avLst/>
            </a:prstGeom>
            <a:solidFill>
              <a:srgbClr val="F026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Prof. Rodrigo Vieira"/>
            <p:cNvSpPr txBox="1"/>
            <p:nvPr/>
          </p:nvSpPr>
          <p:spPr>
            <a:xfrm>
              <a:off x="45719" y="-1"/>
              <a:ext cx="235358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Prof. Rodrigo Vieira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3"/>
          <p:cNvSpPr txBox="1"/>
          <p:nvPr/>
        </p:nvSpPr>
        <p:spPr>
          <a:xfrm>
            <a:off x="981773" y="1916920"/>
            <a:ext cx="7202108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Olho nas aulas de Python! São aulas onde parte do conteúdo será usado aqui!</a:t>
            </a:r>
          </a:p>
          <a:p>
            <a:pPr>
              <a:lnSpc>
                <a:spcPct val="150000"/>
              </a:lnSpc>
              <a:spcBef>
                <a:spcPts val="1200"/>
              </a:spcBef>
              <a:defRPr sz="1600">
                <a:solidFill>
                  <a:srgbClr val="595959"/>
                </a:solidFill>
                <a:latin typeface="Gotham HTF Light"/>
                <a:ea typeface="Gotham HTF Light"/>
                <a:cs typeface="Gotham HTF Light"/>
                <a:sym typeface="Gotham HTF Light"/>
              </a:defRPr>
            </a:pPr>
            <a:r>
              <a:t>Sabem zipar um arquivo? :D </a:t>
            </a:r>
          </a:p>
        </p:txBody>
      </p:sp>
      <p:sp>
        <p:nvSpPr>
          <p:cNvPr id="127" name="TextBox 59"/>
          <p:cNvSpPr txBox="1"/>
          <p:nvPr/>
        </p:nvSpPr>
        <p:spPr>
          <a:xfrm>
            <a:off x="981773" y="1410641"/>
            <a:ext cx="425801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ED145B"/>
                </a:solidFill>
                <a:latin typeface="Gotham HTF"/>
                <a:ea typeface="Gotham HTF"/>
                <a:cs typeface="Gotham HTF"/>
                <a:sym typeface="Gotham HTF"/>
              </a:defRPr>
            </a:lvl1pPr>
          </a:lstStyle>
          <a:p>
            <a:pPr/>
            <a:r>
              <a:t>COMO SERÃO AS NOSSAS AULAS?</a:t>
            </a:r>
          </a:p>
        </p:txBody>
      </p:sp>
      <p:pic>
        <p:nvPicPr>
          <p:cNvPr id="128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9016" y="329329"/>
            <a:ext cx="997108" cy="27289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ectangle 13"/>
          <p:cNvSpPr/>
          <p:nvPr/>
        </p:nvSpPr>
        <p:spPr>
          <a:xfrm>
            <a:off x="8354334" y="6165303"/>
            <a:ext cx="789667" cy="410187"/>
          </a:xfrm>
          <a:prstGeom prst="rect">
            <a:avLst/>
          </a:prstGeom>
          <a:solidFill>
            <a:srgbClr val="F026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2" name="Rectangle 10"/>
          <p:cNvGrpSpPr/>
          <p:nvPr/>
        </p:nvGrpSpPr>
        <p:grpSpPr>
          <a:xfrm>
            <a:off x="0" y="6522442"/>
            <a:ext cx="2445026" cy="333089"/>
            <a:chOff x="0" y="0"/>
            <a:chExt cx="2445025" cy="333087"/>
          </a:xfrm>
        </p:grpSpPr>
        <p:sp>
          <p:nvSpPr>
            <p:cNvPr id="130" name="Retângulo"/>
            <p:cNvSpPr/>
            <p:nvPr/>
          </p:nvSpPr>
          <p:spPr>
            <a:xfrm>
              <a:off x="0" y="2901"/>
              <a:ext cx="2445026" cy="327286"/>
            </a:xfrm>
            <a:prstGeom prst="rect">
              <a:avLst/>
            </a:prstGeom>
            <a:solidFill>
              <a:srgbClr val="F026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Prof. Rodrigo Vieira"/>
            <p:cNvSpPr txBox="1"/>
            <p:nvPr/>
          </p:nvSpPr>
          <p:spPr>
            <a:xfrm>
              <a:off x="45719" y="-1"/>
              <a:ext cx="235358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Prof. Rodrigo Vieira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59"/>
          <p:cNvSpPr txBox="1"/>
          <p:nvPr/>
        </p:nvSpPr>
        <p:spPr>
          <a:xfrm>
            <a:off x="981773" y="1410641"/>
            <a:ext cx="425801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ED145B"/>
                </a:solidFill>
                <a:latin typeface="Gotham HTF"/>
                <a:ea typeface="Gotham HTF"/>
                <a:cs typeface="Gotham HTF"/>
                <a:sym typeface="Gotham HTF"/>
              </a:defRPr>
            </a:lvl1pPr>
          </a:lstStyle>
          <a:p>
            <a:pPr/>
            <a:r>
              <a:t>E VOCÊS?</a:t>
            </a:r>
          </a:p>
        </p:txBody>
      </p:sp>
      <p:pic>
        <p:nvPicPr>
          <p:cNvPr id="135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9016" y="329329"/>
            <a:ext cx="997108" cy="27289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ctangle 13"/>
          <p:cNvSpPr/>
          <p:nvPr/>
        </p:nvSpPr>
        <p:spPr>
          <a:xfrm>
            <a:off x="8354334" y="6165303"/>
            <a:ext cx="789667" cy="410187"/>
          </a:xfrm>
          <a:prstGeom prst="rect">
            <a:avLst/>
          </a:prstGeom>
          <a:solidFill>
            <a:srgbClr val="F026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9" name="Rectangle 10"/>
          <p:cNvGrpSpPr/>
          <p:nvPr/>
        </p:nvGrpSpPr>
        <p:grpSpPr>
          <a:xfrm>
            <a:off x="0" y="6522442"/>
            <a:ext cx="2445026" cy="333089"/>
            <a:chOff x="0" y="0"/>
            <a:chExt cx="2445025" cy="333087"/>
          </a:xfrm>
        </p:grpSpPr>
        <p:sp>
          <p:nvSpPr>
            <p:cNvPr id="137" name="Retângulo"/>
            <p:cNvSpPr/>
            <p:nvPr/>
          </p:nvSpPr>
          <p:spPr>
            <a:xfrm>
              <a:off x="0" y="2901"/>
              <a:ext cx="2445026" cy="327286"/>
            </a:xfrm>
            <a:prstGeom prst="rect">
              <a:avLst/>
            </a:prstGeom>
            <a:solidFill>
              <a:srgbClr val="F026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Prof. Rodrigo Vieira"/>
            <p:cNvSpPr txBox="1"/>
            <p:nvPr/>
          </p:nvSpPr>
          <p:spPr>
            <a:xfrm>
              <a:off x="45719" y="-1"/>
              <a:ext cx="235358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Prof. Rodrigo Vieira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8"/>
          <p:cNvSpPr txBox="1"/>
          <p:nvPr/>
        </p:nvSpPr>
        <p:spPr>
          <a:xfrm>
            <a:off x="45719" y="3071317"/>
            <a:ext cx="9064212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200"/>
            </a:lvl1pPr>
          </a:lstStyle>
          <a:p>
            <a:pPr/>
            <a:r>
              <a:t>FIM</a:t>
            </a:r>
          </a:p>
        </p:txBody>
      </p:sp>
      <p:sp>
        <p:nvSpPr>
          <p:cNvPr id="142" name="Rectangle 13"/>
          <p:cNvSpPr/>
          <p:nvPr/>
        </p:nvSpPr>
        <p:spPr>
          <a:xfrm>
            <a:off x="8365984" y="6141017"/>
            <a:ext cx="789667" cy="410187"/>
          </a:xfrm>
          <a:prstGeom prst="rect">
            <a:avLst/>
          </a:prstGeom>
          <a:solidFill>
            <a:srgbClr val="F026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3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9016" y="329329"/>
            <a:ext cx="997108" cy="2728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" name="Rectangle 10"/>
          <p:cNvGrpSpPr/>
          <p:nvPr/>
        </p:nvGrpSpPr>
        <p:grpSpPr>
          <a:xfrm>
            <a:off x="0" y="6522442"/>
            <a:ext cx="2445026" cy="333089"/>
            <a:chOff x="0" y="0"/>
            <a:chExt cx="2445025" cy="333087"/>
          </a:xfrm>
        </p:grpSpPr>
        <p:sp>
          <p:nvSpPr>
            <p:cNvPr id="144" name="Retângulo"/>
            <p:cNvSpPr/>
            <p:nvPr/>
          </p:nvSpPr>
          <p:spPr>
            <a:xfrm>
              <a:off x="0" y="2901"/>
              <a:ext cx="2445026" cy="327286"/>
            </a:xfrm>
            <a:prstGeom prst="rect">
              <a:avLst/>
            </a:prstGeom>
            <a:solidFill>
              <a:srgbClr val="F026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Prof. Rodrigo Vieira"/>
            <p:cNvSpPr txBox="1"/>
            <p:nvPr/>
          </p:nvSpPr>
          <p:spPr>
            <a:xfrm>
              <a:off x="45719" y="-1"/>
              <a:ext cx="235358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Prof. Rodrigo Vieira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ED145B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ED145B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ED145B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ED145B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