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313" r:id="rId3"/>
    <p:sldId id="322" r:id="rId4"/>
    <p:sldId id="320" r:id="rId5"/>
    <p:sldId id="321" r:id="rId6"/>
    <p:sldId id="292" r:id="rId7"/>
    <p:sldId id="305" r:id="rId8"/>
    <p:sldId id="306" r:id="rId9"/>
    <p:sldId id="307" r:id="rId10"/>
    <p:sldId id="308" r:id="rId11"/>
    <p:sldId id="310" r:id="rId12"/>
    <p:sldId id="317" r:id="rId13"/>
    <p:sldId id="319" r:id="rId14"/>
    <p:sldId id="318" r:id="rId15"/>
    <p:sldId id="316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21"/>
    <a:srgbClr val="F4B183"/>
    <a:srgbClr val="C5E0B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0C10-88AF-4799-8194-CE0B179516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2074A-0F5D-4492-8C65-39B91A6F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9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F80B-78B7-4F23-9E0C-DF0FDD2AFB4C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988A-C08B-49BC-BF0E-F9EE4A0D43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380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37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53.png"/><Relationship Id="rId5" Type="http://schemas.openxmlformats.org/officeDocument/2006/relationships/image" Target="../media/image411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310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38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31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3" Type="http://schemas.openxmlformats.org/officeDocument/2006/relationships/image" Target="../media/image500.png"/><Relationship Id="rId21" Type="http://schemas.openxmlformats.org/officeDocument/2006/relationships/image" Target="../media/image1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21.png"/><Relationship Id="rId4" Type="http://schemas.openxmlformats.org/officeDocument/2006/relationships/image" Target="../media/image4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3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48" y="222556"/>
            <a:ext cx="10515600" cy="4351338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No feedback control channel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 control chain</a:t>
            </a:r>
          </a:p>
          <a:p>
            <a:pPr lvl="1"/>
            <a:endParaRPr lang="en-US" dirty="0"/>
          </a:p>
          <a:p>
            <a:r>
              <a:rPr lang="en-US" dirty="0"/>
              <a:t>Model:</a:t>
            </a:r>
          </a:p>
          <a:p>
            <a:pPr lvl="1"/>
            <a:r>
              <a:rPr lang="en-US" dirty="0"/>
              <a:t>RIS controller does not know the geometry</a:t>
            </a:r>
          </a:p>
          <a:p>
            <a:pPr lvl="1"/>
            <a:endParaRPr lang="en-US" dirty="0"/>
          </a:p>
          <a:p>
            <a:r>
              <a:rPr lang="en-US" dirty="0"/>
              <a:t>Use-Case:</a:t>
            </a:r>
          </a:p>
          <a:p>
            <a:pPr lvl="1"/>
            <a:r>
              <a:rPr lang="en-US" dirty="0"/>
              <a:t>Complete low cost autonomous and compact system to enhance connectivity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658" y="2491636"/>
                <a:ext cx="10333602" cy="3313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∘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2491636"/>
                <a:ext cx="10333602" cy="3313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02228" y="5724541"/>
                <a:ext cx="62739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Given that  each element of theta has absolute value equal to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28" y="5724541"/>
                <a:ext cx="6273962" cy="646331"/>
              </a:xfrm>
              <a:prstGeom prst="rect">
                <a:avLst/>
              </a:prstGeom>
              <a:blipFill>
                <a:blip r:embed="rId3"/>
                <a:stretch>
                  <a:fillRect l="-875" t="-566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55498" y="3566579"/>
                <a:ext cx="2116255" cy="12398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Hadamard</a:t>
                </a:r>
                <a:r>
                  <a:rPr lang="en-US" dirty="0"/>
                  <a:t> product, i.e., elementwise product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498" y="3566579"/>
                <a:ext cx="2116255" cy="1239808"/>
              </a:xfrm>
              <a:prstGeom prst="rect">
                <a:avLst/>
              </a:prstGeom>
              <a:blipFill>
                <a:blip r:embed="rId4"/>
                <a:stretch>
                  <a:fillRect r="-1433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658" y="792346"/>
                <a:ext cx="10333602" cy="902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9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9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792346"/>
                <a:ext cx="10333602" cy="902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894636" y="6047707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MATLAB confirms</a:t>
            </a:r>
          </a:p>
        </p:txBody>
      </p:sp>
    </p:spTree>
    <p:extLst>
      <p:ext uri="{BB962C8B-B14F-4D97-AF65-F5344CB8AC3E}">
        <p14:creationId xmlns:p14="http://schemas.microsoft.com/office/powerpoint/2010/main" val="15494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658" y="2491636"/>
                <a:ext cx="10333602" cy="436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2491636"/>
                <a:ext cx="10333602" cy="436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70801" y="265040"/>
                <a:ext cx="2116255" cy="12398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Hadamard</a:t>
                </a:r>
                <a:r>
                  <a:rPr lang="en-US" dirty="0"/>
                  <a:t> product, i.e., elementwise product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801" y="265040"/>
                <a:ext cx="2116255" cy="1239808"/>
              </a:xfrm>
              <a:prstGeom prst="rect">
                <a:avLst/>
              </a:prstGeom>
              <a:blipFill>
                <a:blip r:embed="rId3"/>
                <a:stretch>
                  <a:fillRect r="-1719" b="-5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658" y="792346"/>
                <a:ext cx="10333602" cy="96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792346"/>
                <a:ext cx="10333602" cy="965521"/>
              </a:xfrm>
              <a:prstGeom prst="rect">
                <a:avLst/>
              </a:prstGeom>
              <a:blipFill>
                <a:blip r:embed="rId4"/>
                <a:stretch>
                  <a:fillRect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3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622" y="847563"/>
                <a:ext cx="10333602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𝐵𝑆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2" y="847563"/>
                <a:ext cx="10333602" cy="5596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474" y="4458349"/>
                <a:ext cx="3697417" cy="593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Mazimized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/>
                  <a:t> are</a:t>
                </a:r>
              </a:p>
              <a:p>
                <a:pPr algn="ctr"/>
                <a:r>
                  <a:rPr lang="en-US" b="1" dirty="0"/>
                  <a:t>In phase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474" y="4458349"/>
                <a:ext cx="3697417" cy="593942"/>
              </a:xfrm>
              <a:prstGeom prst="rect">
                <a:avLst/>
              </a:prstGeom>
              <a:blipFill>
                <a:blip r:embed="rId3"/>
                <a:stretch>
                  <a:fillRect t="-9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6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622" y="847563"/>
                <a:ext cx="10333602" cy="47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2" y="847563"/>
                <a:ext cx="10333602" cy="475836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68111" y="729457"/>
                <a:ext cx="3697417" cy="593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Mazimized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/>
                  <a:t> are</a:t>
                </a:r>
              </a:p>
              <a:p>
                <a:pPr algn="ctr"/>
                <a:r>
                  <a:rPr lang="en-US" b="1" dirty="0"/>
                  <a:t>In phase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11" y="729457"/>
                <a:ext cx="3697417" cy="593942"/>
              </a:xfrm>
              <a:prstGeom prst="rect">
                <a:avLst/>
              </a:prstGeom>
              <a:blipFill>
                <a:blip r:embed="rId3"/>
                <a:stretch>
                  <a:fillRect t="-1010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flipH="1">
            <a:off x="452582" y="1874982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 configuration is optimized ONLY based on the BS-RIS-UE channel as in the previous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77495" y="2593405"/>
                <a:ext cx="5604804" cy="181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</m:sSubSup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𝐵𝑠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𝐵𝑆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  <m:sup/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95" y="2593405"/>
                <a:ext cx="5604804" cy="1812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58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658" y="2491636"/>
                <a:ext cx="10333602" cy="393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𝚯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2491636"/>
                <a:ext cx="10333602" cy="393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70801" y="283922"/>
                <a:ext cx="2116255" cy="12398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Hadamard</a:t>
                </a:r>
                <a:r>
                  <a:rPr lang="en-US" dirty="0"/>
                  <a:t> product, i.e., elementwise product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801" y="283922"/>
                <a:ext cx="2116255" cy="1239808"/>
              </a:xfrm>
              <a:prstGeom prst="rect">
                <a:avLst/>
              </a:prstGeom>
              <a:blipFill>
                <a:blip r:embed="rId4"/>
                <a:stretch>
                  <a:fillRect t="-488" r="-171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658" y="792346"/>
                <a:ext cx="10333602" cy="902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792346"/>
                <a:ext cx="10333602" cy="902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62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658" y="792346"/>
                <a:ext cx="10333602" cy="129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𝑀𝑅𝑇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8" y="792346"/>
                <a:ext cx="10333602" cy="129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54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8093" y="946845"/>
            <a:ext cx="8329137" cy="5346447"/>
            <a:chOff x="1658093" y="946845"/>
            <a:chExt cx="8329137" cy="5346447"/>
          </a:xfrm>
        </p:grpSpPr>
        <p:grpSp>
          <p:nvGrpSpPr>
            <p:cNvPr id="2" name="Group 1"/>
            <p:cNvGrpSpPr/>
            <p:nvPr/>
          </p:nvGrpSpPr>
          <p:grpSpPr>
            <a:xfrm>
              <a:off x="1658093" y="946845"/>
              <a:ext cx="8329137" cy="5346447"/>
              <a:chOff x="1658093" y="946845"/>
              <a:chExt cx="8329137" cy="53464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58093" y="1994468"/>
                <a:ext cx="2725370" cy="2736000"/>
                <a:chOff x="886236" y="1191153"/>
                <a:chExt cx="2725370" cy="2736000"/>
              </a:xfrm>
            </p:grpSpPr>
            <p:sp>
              <p:nvSpPr>
                <p:cNvPr id="5" name="Rectangle 4"/>
                <p:cNvSpPr>
                  <a:spLocks noChangeAspect="1"/>
                </p:cNvSpPr>
                <p:nvPr/>
              </p:nvSpPr>
              <p:spPr>
                <a:xfrm>
                  <a:off x="886236" y="1191153"/>
                  <a:ext cx="2725370" cy="2736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rot="5400000">
                  <a:off x="2916695" y="133448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5400000">
                  <a:off x="2287652" y="133448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 rot="5400000">
                  <a:off x="1658609" y="133448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5400000">
                  <a:off x="1029566" y="1334486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2916695" y="1963530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5400000">
                  <a:off x="2287652" y="1963530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5400000">
                  <a:off x="1658609" y="1963530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 rot="5400000">
                  <a:off x="1029566" y="1963530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5400000">
                  <a:off x="2916695" y="259257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5400000">
                  <a:off x="2287652" y="259257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5400000">
                  <a:off x="1658609" y="259257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5400000">
                  <a:off x="1029566" y="2592575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rot="5400000">
                  <a:off x="2916695" y="3221616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5400000">
                  <a:off x="2287652" y="3221616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>
                  <a:off x="1658609" y="3221616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5400000">
                  <a:off x="1029566" y="3221616"/>
                  <a:ext cx="560568" cy="560567"/>
                </a:xfrm>
                <a:prstGeom prst="rect">
                  <a:avLst/>
                </a:prstGeom>
                <a:pattFill prst="pct30">
                  <a:fgClr>
                    <a:schemeClr val="tx1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Oval 225"/>
              <p:cNvSpPr/>
              <p:nvPr/>
            </p:nvSpPr>
            <p:spPr>
              <a:xfrm>
                <a:off x="8292183" y="3598012"/>
                <a:ext cx="278786" cy="27878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Elbow Connector 226"/>
              <p:cNvCxnSpPr>
                <a:stCxn id="58" idx="6"/>
                <a:endCxn id="226" idx="0"/>
              </p:cNvCxnSpPr>
              <p:nvPr/>
            </p:nvCxnSpPr>
            <p:spPr>
              <a:xfrm>
                <a:off x="7386669" y="2309575"/>
                <a:ext cx="1044907" cy="128843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Elbow Connector 229"/>
              <p:cNvCxnSpPr>
                <a:stCxn id="219" idx="6"/>
                <a:endCxn id="226" idx="4"/>
              </p:cNvCxnSpPr>
              <p:nvPr/>
            </p:nvCxnSpPr>
            <p:spPr>
              <a:xfrm flipV="1">
                <a:off x="7386669" y="3876795"/>
                <a:ext cx="1044907" cy="226348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Isosceles Triangle 87"/>
              <p:cNvSpPr/>
              <p:nvPr/>
            </p:nvSpPr>
            <p:spPr>
              <a:xfrm rot="10800000">
                <a:off x="7620095" y="1166585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F4B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76741" y="1481627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Oval 88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Isosceles Triangle 55"/>
              <p:cNvSpPr/>
              <p:nvPr/>
            </p:nvSpPr>
            <p:spPr>
              <a:xfrm rot="10800000">
                <a:off x="5568056" y="1166585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7056681" y="2085004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8" name="Oval 57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Elbow Connector 10"/>
              <p:cNvCxnSpPr>
                <a:stCxn id="87" idx="1"/>
                <a:endCxn id="56" idx="0"/>
              </p:cNvCxnSpPr>
              <p:nvPr/>
            </p:nvCxnSpPr>
            <p:spPr>
              <a:xfrm rot="10800000">
                <a:off x="5701761" y="1433994"/>
                <a:ext cx="286274" cy="27271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endCxn id="87" idx="3"/>
              </p:cNvCxnSpPr>
              <p:nvPr/>
            </p:nvCxnSpPr>
            <p:spPr>
              <a:xfrm rot="10800000" flipV="1">
                <a:off x="6353903" y="1705998"/>
                <a:ext cx="774040" cy="70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>
                <a:grpSpLocks noChangeAspect="1"/>
              </p:cNvGrpSpPr>
              <p:nvPr/>
            </p:nvGrpSpPr>
            <p:grpSpPr>
              <a:xfrm>
                <a:off x="5870774" y="1521450"/>
                <a:ext cx="483129" cy="553582"/>
                <a:chOff x="5329647" y="2156485"/>
                <a:chExt cx="301324" cy="32553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5402782" y="2156485"/>
                  <a:ext cx="228189" cy="217880"/>
                </a:xfrm>
                <a:prstGeom prst="rect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87" idx="1"/>
                  <a:endCxn id="87" idx="3"/>
                </p:cNvCxnSpPr>
                <p:nvPr/>
              </p:nvCxnSpPr>
              <p:spPr>
                <a:xfrm>
                  <a:off x="5402779" y="2265425"/>
                  <a:ext cx="228189" cy="0"/>
                </a:xfrm>
                <a:prstGeom prst="lin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Arc 93"/>
                <p:cNvSpPr/>
                <p:nvPr/>
              </p:nvSpPr>
              <p:spPr>
                <a:xfrm>
                  <a:off x="5329647" y="2264993"/>
                  <a:ext cx="185437" cy="217027"/>
                </a:xfrm>
                <a:prstGeom prst="arc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Elbow Connector 106"/>
              <p:cNvCxnSpPr>
                <a:endCxn id="87" idx="2"/>
              </p:cNvCxnSpPr>
              <p:nvPr/>
            </p:nvCxnSpPr>
            <p:spPr>
              <a:xfrm rot="10800000">
                <a:off x="6170969" y="1891962"/>
                <a:ext cx="936914" cy="41652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endCxn id="88" idx="0"/>
              </p:cNvCxnSpPr>
              <p:nvPr/>
            </p:nvCxnSpPr>
            <p:spPr>
              <a:xfrm flipV="1">
                <a:off x="7406743" y="1433994"/>
                <a:ext cx="347057" cy="27294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518437" y="1394157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η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8437" y="1394157"/>
                    <a:ext cx="2799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74" r="-434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6354805" y="2031683"/>
                    <a:ext cx="61532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805" y="2031683"/>
                    <a:ext cx="61532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41" r="-5941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7127943" y="1229809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9" name="TextBox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7943" y="1229809"/>
                    <a:ext cx="27994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391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7112541" y="1876998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00" name="TextBox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541" y="1876998"/>
                    <a:ext cx="27994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565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3" name="Isosceles Triangle 202"/>
              <p:cNvSpPr/>
              <p:nvPr/>
            </p:nvSpPr>
            <p:spPr>
              <a:xfrm rot="10800000">
                <a:off x="7620095" y="4998184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F4B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7076741" y="5314118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21" name="Oval 220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Isosceles Triangle 204"/>
              <p:cNvSpPr/>
              <p:nvPr/>
            </p:nvSpPr>
            <p:spPr>
              <a:xfrm rot="10800000">
                <a:off x="5568056" y="4998184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>
                <a:off x="7056681" y="5915711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" name="Elbow Connector 206"/>
              <p:cNvCxnSpPr>
                <a:stCxn id="216" idx="1"/>
                <a:endCxn id="205" idx="0"/>
              </p:cNvCxnSpPr>
              <p:nvPr/>
            </p:nvCxnSpPr>
            <p:spPr>
              <a:xfrm rot="10800000">
                <a:off x="5701761" y="5265594"/>
                <a:ext cx="286274" cy="27271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207"/>
              <p:cNvCxnSpPr>
                <a:stCxn id="221" idx="2"/>
                <a:endCxn id="216" idx="3"/>
              </p:cNvCxnSpPr>
              <p:nvPr/>
            </p:nvCxnSpPr>
            <p:spPr>
              <a:xfrm rot="10800000">
                <a:off x="6231983" y="5538305"/>
                <a:ext cx="895960" cy="385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>
              <a:xfrm>
                <a:off x="5870774" y="5353048"/>
                <a:ext cx="483129" cy="551730"/>
                <a:chOff x="5329647" y="2156485"/>
                <a:chExt cx="301324" cy="32444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5402782" y="2156485"/>
                  <a:ext cx="228189" cy="217880"/>
                </a:xfrm>
                <a:prstGeom prst="rect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stCxn id="216" idx="1"/>
                  <a:endCxn id="216" idx="3"/>
                </p:cNvCxnSpPr>
                <p:nvPr/>
              </p:nvCxnSpPr>
              <p:spPr>
                <a:xfrm>
                  <a:off x="5402779" y="2265425"/>
                  <a:ext cx="228189" cy="0"/>
                </a:xfrm>
                <a:prstGeom prst="lin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Arc 217"/>
                <p:cNvSpPr/>
                <p:nvPr/>
              </p:nvSpPr>
              <p:spPr>
                <a:xfrm>
                  <a:off x="5329647" y="2264993"/>
                  <a:ext cx="185437" cy="215938"/>
                </a:xfrm>
                <a:prstGeom prst="arc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0" name="Elbow Connector 209"/>
              <p:cNvCxnSpPr>
                <a:stCxn id="219" idx="2"/>
                <a:endCxn id="216" idx="2"/>
              </p:cNvCxnSpPr>
              <p:nvPr/>
            </p:nvCxnSpPr>
            <p:spPr>
              <a:xfrm rot="10800000">
                <a:off x="6170969" y="5723560"/>
                <a:ext cx="936914" cy="41672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endCxn id="203" idx="0"/>
              </p:cNvCxnSpPr>
              <p:nvPr/>
            </p:nvCxnSpPr>
            <p:spPr>
              <a:xfrm flipV="1">
                <a:off x="7406743" y="5265593"/>
                <a:ext cx="347057" cy="26703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518437" y="5218761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8437" y="5218761"/>
                    <a:ext cx="2799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74" r="-4348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6354805" y="5864174"/>
                    <a:ext cx="61532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805" y="5864174"/>
                    <a:ext cx="61532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941" r="-594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7127943" y="5061408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14" name="TextBox 2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7943" y="5061408"/>
                    <a:ext cx="27994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913" r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7112541" y="5708597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15" name="TextBox 2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541" y="5708597"/>
                    <a:ext cx="27994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087" r="-130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TextBox 222"/>
              <p:cNvSpPr txBox="1"/>
              <p:nvPr/>
            </p:nvSpPr>
            <p:spPr>
              <a:xfrm>
                <a:off x="6599618" y="4361136"/>
                <a:ext cx="20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⁞</a:t>
                </a:r>
              </a:p>
            </p:txBody>
          </p:sp>
          <p:sp>
            <p:nvSpPr>
              <p:cNvPr id="237" name="Isosceles Triangle 236"/>
              <p:cNvSpPr/>
              <p:nvPr/>
            </p:nvSpPr>
            <p:spPr>
              <a:xfrm rot="10800000">
                <a:off x="7620095" y="2594386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F4B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7076741" y="2909428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Isosceles Triangle 238"/>
              <p:cNvSpPr/>
              <p:nvPr/>
            </p:nvSpPr>
            <p:spPr>
              <a:xfrm rot="10800000">
                <a:off x="5568056" y="2594386"/>
                <a:ext cx="267410" cy="267409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7056681" y="3511913"/>
                <a:ext cx="421306" cy="377581"/>
                <a:chOff x="5566725" y="2308027"/>
                <a:chExt cx="226873" cy="20332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3" name="Oval 252"/>
                <p:cNvSpPr/>
                <p:nvPr/>
              </p:nvSpPr>
              <p:spPr>
                <a:xfrm>
                  <a:off x="5594297" y="2353896"/>
                  <a:ext cx="150126" cy="150125"/>
                </a:xfrm>
                <a:prstGeom prst="ellips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Arrow Connector 253"/>
                <p:cNvCxnSpPr/>
                <p:nvPr/>
              </p:nvCxnSpPr>
              <p:spPr>
                <a:xfrm flipV="1">
                  <a:off x="5566725" y="2308027"/>
                  <a:ext cx="226873" cy="20332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Elbow Connector 240"/>
              <p:cNvCxnSpPr>
                <a:stCxn id="250" idx="1"/>
                <a:endCxn id="239" idx="0"/>
              </p:cNvCxnSpPr>
              <p:nvPr/>
            </p:nvCxnSpPr>
            <p:spPr>
              <a:xfrm rot="10800000">
                <a:off x="5701761" y="2861796"/>
                <a:ext cx="286274" cy="27271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endCxn id="250" idx="3"/>
              </p:cNvCxnSpPr>
              <p:nvPr/>
            </p:nvCxnSpPr>
            <p:spPr>
              <a:xfrm rot="10800000" flipV="1">
                <a:off x="6353903" y="3133800"/>
                <a:ext cx="774040" cy="70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Group 242"/>
              <p:cNvGrpSpPr>
                <a:grpSpLocks noChangeAspect="1"/>
              </p:cNvGrpSpPr>
              <p:nvPr/>
            </p:nvGrpSpPr>
            <p:grpSpPr>
              <a:xfrm>
                <a:off x="5870774" y="2949250"/>
                <a:ext cx="483129" cy="551730"/>
                <a:chOff x="5329647" y="2156485"/>
                <a:chExt cx="301324" cy="32444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5402782" y="2156485"/>
                  <a:ext cx="228189" cy="217880"/>
                </a:xfrm>
                <a:prstGeom prst="rect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1" name="Straight Connector 250"/>
                <p:cNvCxnSpPr>
                  <a:stCxn id="250" idx="1"/>
                  <a:endCxn id="250" idx="3"/>
                </p:cNvCxnSpPr>
                <p:nvPr/>
              </p:nvCxnSpPr>
              <p:spPr>
                <a:xfrm>
                  <a:off x="5402779" y="2265425"/>
                  <a:ext cx="228189" cy="0"/>
                </a:xfrm>
                <a:prstGeom prst="line">
                  <a:avLst/>
                </a:prstGeom>
                <a:grp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Arc 251"/>
                <p:cNvSpPr/>
                <p:nvPr/>
              </p:nvSpPr>
              <p:spPr>
                <a:xfrm>
                  <a:off x="5329647" y="2264993"/>
                  <a:ext cx="185437" cy="215938"/>
                </a:xfrm>
                <a:prstGeom prst="arc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4" name="Elbow Connector 243"/>
              <p:cNvCxnSpPr>
                <a:endCxn id="250" idx="2"/>
              </p:cNvCxnSpPr>
              <p:nvPr/>
            </p:nvCxnSpPr>
            <p:spPr>
              <a:xfrm rot="10800000">
                <a:off x="6170969" y="3319761"/>
                <a:ext cx="936914" cy="41652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Elbow Connector 244"/>
              <p:cNvCxnSpPr>
                <a:stCxn id="255" idx="6"/>
                <a:endCxn id="237" idx="0"/>
              </p:cNvCxnSpPr>
              <p:nvPr/>
            </p:nvCxnSpPr>
            <p:spPr>
              <a:xfrm flipV="1">
                <a:off x="7406729" y="2861795"/>
                <a:ext cx="347071" cy="27220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6518437" y="2822111"/>
                    <a:ext cx="279948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oMath>
                      </m:oMathPara>
                    </a14:m>
                    <a:endParaRPr lang="en-US" b="0" dirty="0"/>
                  </a:p>
                  <a:p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8437" y="2822111"/>
                    <a:ext cx="279948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74" r="-434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6354805" y="3460376"/>
                    <a:ext cx="61532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4805" y="3460376"/>
                    <a:ext cx="61532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941" r="-594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7127943" y="2657610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7943" y="2657610"/>
                    <a:ext cx="27994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565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7112541" y="3304799"/>
                    <a:ext cx="27994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249" name="TextBox 2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541" y="3304799"/>
                    <a:ext cx="27994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Elbow Connector 258"/>
              <p:cNvCxnSpPr>
                <a:stCxn id="253" idx="6"/>
                <a:endCxn id="226" idx="2"/>
              </p:cNvCxnSpPr>
              <p:nvPr/>
            </p:nvCxnSpPr>
            <p:spPr>
              <a:xfrm>
                <a:off x="7386669" y="3736484"/>
                <a:ext cx="905514" cy="92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ight Arrow 8"/>
              <p:cNvSpPr/>
              <p:nvPr/>
            </p:nvSpPr>
            <p:spPr>
              <a:xfrm rot="18011070">
                <a:off x="1484876" y="3804899"/>
                <a:ext cx="1888657" cy="409311"/>
              </a:xfrm>
              <a:prstGeom prst="rightArrow">
                <a:avLst>
                  <a:gd name="adj1" fmla="val 17424"/>
                  <a:gd name="adj2" fmla="val 85834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ight Arrow 95"/>
              <p:cNvSpPr/>
              <p:nvPr/>
            </p:nvSpPr>
            <p:spPr>
              <a:xfrm rot="3362991">
                <a:off x="2814927" y="3783349"/>
                <a:ext cx="1888657" cy="409311"/>
              </a:xfrm>
              <a:prstGeom prst="rightArrow">
                <a:avLst>
                  <a:gd name="adj1" fmla="val 17424"/>
                  <a:gd name="adj2" fmla="val 8583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667336" y="4878206"/>
                    <a:ext cx="8672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Incident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signal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7336" y="4878206"/>
                    <a:ext cx="867225" cy="55399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338" r="-7042" b="-164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3747503" y="4878206"/>
                    <a:ext cx="971420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Reflected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signal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7503" y="4878206"/>
                    <a:ext cx="971420" cy="55399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660" r="-6289" b="-1648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749069" y="1657697"/>
                    <a:ext cx="5850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𝐇𝐑𝐈𝐒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069" y="1657697"/>
                    <a:ext cx="585096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375" r="-937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" name="Rounded Rectangle 234"/>
              <p:cNvSpPr/>
              <p:nvPr/>
            </p:nvSpPr>
            <p:spPr>
              <a:xfrm>
                <a:off x="8768236" y="3254771"/>
                <a:ext cx="1218994" cy="963025"/>
              </a:xfrm>
              <a:prstGeom prst="roundRect">
                <a:avLst/>
              </a:prstGeom>
              <a:solidFill>
                <a:srgbClr val="C5E0B4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RF-power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detector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5149110" y="1300289"/>
                <a:ext cx="36205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49110" y="2728091"/>
                <a:ext cx="36205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5149110" y="5131889"/>
                <a:ext cx="36205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7975470" y="1308305"/>
                <a:ext cx="362054" cy="0"/>
              </a:xfrm>
              <a:prstGeom prst="straightConnector1">
                <a:avLst/>
              </a:prstGeom>
              <a:ln w="57150">
                <a:solidFill>
                  <a:srgbClr val="F4B18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7975470" y="2736107"/>
                <a:ext cx="362054" cy="0"/>
              </a:xfrm>
              <a:prstGeom prst="straightConnector1">
                <a:avLst/>
              </a:prstGeom>
              <a:ln w="57150">
                <a:solidFill>
                  <a:srgbClr val="F4B18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7975470" y="5139905"/>
                <a:ext cx="362054" cy="0"/>
              </a:xfrm>
              <a:prstGeom prst="straightConnector1">
                <a:avLst/>
              </a:prstGeom>
              <a:ln w="57150">
                <a:solidFill>
                  <a:srgbClr val="F4B18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146355" y="946845"/>
                    <a:ext cx="103073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Incident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element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6355" y="946845"/>
                    <a:ext cx="1030731" cy="83099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325" r="-5917" b="-146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8382608" y="977943"/>
                    <a:ext cx="103073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Reflected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element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608" y="977943"/>
                    <a:ext cx="1030731" cy="8309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325" r="-5917" b="-146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>
                <a:stCxn id="226" idx="6"/>
                <a:endCxn id="235" idx="1"/>
              </p:cNvCxnSpPr>
              <p:nvPr/>
            </p:nvCxnSpPr>
            <p:spPr>
              <a:xfrm flipV="1">
                <a:off x="8570969" y="3736284"/>
                <a:ext cx="197267" cy="11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4960591" y="3698872"/>
                    <a:ext cx="1144544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Directional</m:t>
                          </m:r>
                        </m:oMath>
                      </m:oMathPara>
                    </a14:m>
                    <a:endParaRPr lang="en-US" b="0" i="0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coupler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67" name="TextBox 1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591" y="3698872"/>
                    <a:ext cx="1144544" cy="55399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4813" r="-5348" b="-1648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9" name="Straight Arrow Connector 278"/>
              <p:cNvCxnSpPr>
                <a:stCxn id="167" idx="0"/>
              </p:cNvCxnSpPr>
              <p:nvPr/>
            </p:nvCxnSpPr>
            <p:spPr>
              <a:xfrm flipV="1">
                <a:off x="5532863" y="3401917"/>
                <a:ext cx="359320" cy="296955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8337524" y="3643924"/>
              <a:ext cx="186959" cy="186959"/>
              <a:chOff x="10934738" y="3511913"/>
              <a:chExt cx="186959" cy="18695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1028218" y="3511913"/>
                <a:ext cx="0" cy="1869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6200000">
                <a:off x="11028218" y="3519444"/>
                <a:ext cx="0" cy="18695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82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 rot="5841398">
            <a:off x="4683406" y="1637363"/>
            <a:ext cx="2160000" cy="1965450"/>
            <a:chOff x="2442574" y="1261443"/>
            <a:chExt cx="2814060" cy="2560598"/>
          </a:xfrm>
        </p:grpSpPr>
        <p:sp>
          <p:nvSpPr>
            <p:cNvPr id="52" name="Oval 51"/>
            <p:cNvSpPr/>
            <p:nvPr/>
          </p:nvSpPr>
          <p:spPr>
            <a:xfrm rot="2665615">
              <a:off x="2442574" y="2462186"/>
              <a:ext cx="2417591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5010270">
              <a:off x="2817808" y="2189991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5911066">
              <a:off x="3093995" y="2125603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6740091">
              <a:off x="3364520" y="2138964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7743981">
              <a:off x="3673156" y="2238564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 rot="13099262">
            <a:off x="7150687" y="1442093"/>
            <a:ext cx="2160000" cy="1965450"/>
            <a:chOff x="2442574" y="1261443"/>
            <a:chExt cx="2814060" cy="2560598"/>
          </a:xfrm>
        </p:grpSpPr>
        <p:sp>
          <p:nvSpPr>
            <p:cNvPr id="40" name="Oval 39"/>
            <p:cNvSpPr/>
            <p:nvPr/>
          </p:nvSpPr>
          <p:spPr>
            <a:xfrm rot="2665615">
              <a:off x="2442574" y="2462186"/>
              <a:ext cx="2417591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15010270">
              <a:off x="2817808" y="2189991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15911066">
              <a:off x="3093995" y="2125603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6740091">
              <a:off x="3364520" y="2138964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7743981">
              <a:off x="3673156" y="2238564"/>
              <a:ext cx="2447637" cy="719318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c 5"/>
          <p:cNvSpPr/>
          <p:nvPr/>
        </p:nvSpPr>
        <p:spPr>
          <a:xfrm rot="2903161">
            <a:off x="2153117" y="1305658"/>
            <a:ext cx="3903155" cy="4212391"/>
          </a:xfrm>
          <a:prstGeom prst="arc">
            <a:avLst>
              <a:gd name="adj1" fmla="val 15727246"/>
              <a:gd name="adj2" fmla="val 20193323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4890004" y="3940778"/>
            <a:ext cx="182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Probing configuration </a:t>
            </a:r>
            <a:r>
              <a:rPr lang="en-US" dirty="0" smtClean="0"/>
              <a:t>sweep</a:t>
            </a:r>
            <a:endParaRPr lang="en-US" dirty="0"/>
          </a:p>
        </p:txBody>
      </p:sp>
      <p:sp>
        <p:nvSpPr>
          <p:cNvPr id="8" name="Parallelogram 7"/>
          <p:cNvSpPr>
            <a:spLocks noChangeAspect="1"/>
          </p:cNvSpPr>
          <p:nvPr/>
        </p:nvSpPr>
        <p:spPr>
          <a:xfrm rot="16200000" flipV="1">
            <a:off x="4550912" y="2763565"/>
            <a:ext cx="758532" cy="359032"/>
          </a:xfrm>
          <a:prstGeom prst="parallelogram">
            <a:avLst>
              <a:gd name="adj" fmla="val 52496"/>
            </a:avLst>
          </a:prstGeom>
          <a:pattFill prst="pct3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55560" y="4421460"/>
                <a:ext cx="335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UE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560" y="4421460"/>
                <a:ext cx="335027" cy="276999"/>
              </a:xfrm>
              <a:prstGeom prst="rect">
                <a:avLst/>
              </a:prstGeom>
              <a:blipFill>
                <a:blip r:embed="rId2"/>
                <a:stretch>
                  <a:fillRect l="-14545" r="-181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01137" y="2298476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RIS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37" y="2298476"/>
                <a:ext cx="543418" cy="276999"/>
              </a:xfrm>
              <a:prstGeom prst="rect">
                <a:avLst/>
              </a:prstGeom>
              <a:blipFill>
                <a:blip r:embed="rId3"/>
                <a:stretch>
                  <a:fillRect l="-10112" r="-101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733107" y="1505880"/>
                <a:ext cx="307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07" y="1505880"/>
                <a:ext cx="307777" cy="276999"/>
              </a:xfrm>
              <a:prstGeom prst="rect">
                <a:avLst/>
              </a:prstGeom>
              <a:blipFill>
                <a:blip r:embed="rId4"/>
                <a:stretch>
                  <a:fillRect l="-20000" r="-18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353726" y="4538967"/>
            <a:ext cx="288159" cy="535957"/>
            <a:chOff x="7060815" y="1645422"/>
            <a:chExt cx="278249" cy="535957"/>
          </a:xfrm>
        </p:grpSpPr>
        <p:sp>
          <p:nvSpPr>
            <p:cNvPr id="32" name="Freeform 39"/>
            <p:cNvSpPr>
              <a:spLocks noChangeAspect="1"/>
            </p:cNvSpPr>
            <p:nvPr/>
          </p:nvSpPr>
          <p:spPr bwMode="gray">
            <a:xfrm>
              <a:off x="7060815" y="1645422"/>
              <a:ext cx="278249" cy="535957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フリーフォーム 272"/>
            <p:cNvSpPr>
              <a:spLocks noChangeAspect="1"/>
            </p:cNvSpPr>
            <p:nvPr/>
          </p:nvSpPr>
          <p:spPr bwMode="gray">
            <a:xfrm>
              <a:off x="7081968" y="1666415"/>
              <a:ext cx="235942" cy="498140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3" name="Freeform 43"/>
          <p:cNvSpPr>
            <a:spLocks noChangeAspect="1"/>
          </p:cNvSpPr>
          <p:nvPr/>
        </p:nvSpPr>
        <p:spPr bwMode="gray">
          <a:xfrm>
            <a:off x="8276450" y="1245787"/>
            <a:ext cx="480502" cy="783710"/>
          </a:xfrm>
          <a:custGeom>
            <a:avLst/>
            <a:gdLst/>
            <a:ahLst/>
            <a:cxnLst/>
            <a:rect l="l" t="t" r="r" b="b"/>
            <a:pathLst>
              <a:path w="779462" h="1271314">
                <a:moveTo>
                  <a:pt x="390654" y="914729"/>
                </a:moveTo>
                <a:cubicBezTo>
                  <a:pt x="369673" y="940337"/>
                  <a:pt x="340949" y="975396"/>
                  <a:pt x="301625" y="1023392"/>
                </a:cubicBezTo>
                <a:lnTo>
                  <a:pt x="304421" y="1023392"/>
                </a:lnTo>
                <a:lnTo>
                  <a:pt x="311063" y="1023392"/>
                </a:lnTo>
                <a:lnTo>
                  <a:pt x="323996" y="1023392"/>
                </a:lnTo>
                <a:lnTo>
                  <a:pt x="345318" y="1023392"/>
                </a:lnTo>
                <a:lnTo>
                  <a:pt x="377128" y="1023392"/>
                </a:lnTo>
                <a:lnTo>
                  <a:pt x="421520" y="1023392"/>
                </a:lnTo>
                <a:lnTo>
                  <a:pt x="479976" y="1023392"/>
                </a:lnTo>
                <a:cubicBezTo>
                  <a:pt x="479963" y="1023376"/>
                  <a:pt x="478911" y="1022096"/>
                  <a:pt x="390654" y="914729"/>
                </a:cubicBezTo>
                <a:close/>
                <a:moveTo>
                  <a:pt x="334232" y="846090"/>
                </a:moveTo>
                <a:cubicBezTo>
                  <a:pt x="334225" y="846116"/>
                  <a:pt x="333815" y="847708"/>
                  <a:pt x="308689" y="945259"/>
                </a:cubicBezTo>
                <a:cubicBezTo>
                  <a:pt x="322412" y="928670"/>
                  <a:pt x="339926" y="907360"/>
                  <a:pt x="362260" y="880187"/>
                </a:cubicBezTo>
                <a:close/>
                <a:moveTo>
                  <a:pt x="447508" y="845339"/>
                </a:moveTo>
                <a:cubicBezTo>
                  <a:pt x="447492" y="845357"/>
                  <a:pt x="446840" y="846154"/>
                  <a:pt x="418786" y="880394"/>
                </a:cubicBezTo>
                <a:cubicBezTo>
                  <a:pt x="432569" y="897190"/>
                  <a:pt x="450268" y="918760"/>
                  <a:pt x="472999" y="946460"/>
                </a:cubicBezTo>
                <a:cubicBezTo>
                  <a:pt x="472547" y="944667"/>
                  <a:pt x="469400" y="932185"/>
                  <a:pt x="447508" y="845339"/>
                </a:cubicBezTo>
                <a:close/>
                <a:moveTo>
                  <a:pt x="392332" y="820906"/>
                </a:moveTo>
                <a:lnTo>
                  <a:pt x="392078" y="821298"/>
                </a:lnTo>
                <a:cubicBezTo>
                  <a:pt x="392057" y="821298"/>
                  <a:pt x="391399" y="821298"/>
                  <a:pt x="370292" y="821298"/>
                </a:cubicBezTo>
                <a:cubicBezTo>
                  <a:pt x="370304" y="821311"/>
                  <a:pt x="370773" y="821883"/>
                  <a:pt x="390460" y="845875"/>
                </a:cubicBezTo>
                <a:lnTo>
                  <a:pt x="410661" y="821298"/>
                </a:lnTo>
                <a:cubicBezTo>
                  <a:pt x="410649" y="821298"/>
                  <a:pt x="410501" y="821298"/>
                  <a:pt x="408405" y="821298"/>
                </a:cubicBezTo>
                <a:close/>
                <a:moveTo>
                  <a:pt x="390695" y="729251"/>
                </a:moveTo>
                <a:cubicBezTo>
                  <a:pt x="382607" y="743022"/>
                  <a:pt x="373057" y="759280"/>
                  <a:pt x="361783" y="778475"/>
                </a:cubicBezTo>
                <a:lnTo>
                  <a:pt x="362699" y="778475"/>
                </a:lnTo>
                <a:lnTo>
                  <a:pt x="368602" y="778475"/>
                </a:lnTo>
                <a:lnTo>
                  <a:pt x="369115" y="778475"/>
                </a:lnTo>
                <a:lnTo>
                  <a:pt x="385998" y="778475"/>
                </a:lnTo>
                <a:lnTo>
                  <a:pt x="386527" y="778475"/>
                </a:lnTo>
                <a:lnTo>
                  <a:pt x="419875" y="778475"/>
                </a:lnTo>
                <a:cubicBezTo>
                  <a:pt x="419861" y="778450"/>
                  <a:pt x="419225" y="777379"/>
                  <a:pt x="390695" y="729251"/>
                </a:cubicBezTo>
                <a:close/>
                <a:moveTo>
                  <a:pt x="435476" y="653011"/>
                </a:moveTo>
                <a:cubicBezTo>
                  <a:pt x="435466" y="653030"/>
                  <a:pt x="435010" y="653806"/>
                  <a:pt x="415665" y="686739"/>
                </a:cubicBezTo>
                <a:cubicBezTo>
                  <a:pt x="421653" y="696809"/>
                  <a:pt x="428226" y="707865"/>
                  <a:pt x="435443" y="720003"/>
                </a:cubicBezTo>
                <a:lnTo>
                  <a:pt x="435476" y="719875"/>
                </a:lnTo>
                <a:cubicBezTo>
                  <a:pt x="435476" y="719856"/>
                  <a:pt x="435476" y="718759"/>
                  <a:pt x="435476" y="653011"/>
                </a:cubicBezTo>
                <a:close/>
                <a:moveTo>
                  <a:pt x="345501" y="653011"/>
                </a:moveTo>
                <a:cubicBezTo>
                  <a:pt x="345501" y="653028"/>
                  <a:pt x="345501" y="654075"/>
                  <a:pt x="345501" y="720626"/>
                </a:cubicBezTo>
                <a:cubicBezTo>
                  <a:pt x="351214" y="711140"/>
                  <a:pt x="357840" y="699934"/>
                  <a:pt x="365568" y="686863"/>
                </a:cubicBezTo>
                <a:close/>
                <a:moveTo>
                  <a:pt x="390839" y="583425"/>
                </a:moveTo>
                <a:lnTo>
                  <a:pt x="390576" y="583893"/>
                </a:lnTo>
                <a:cubicBezTo>
                  <a:pt x="390556" y="583893"/>
                  <a:pt x="389724" y="583893"/>
                  <a:pt x="354516" y="583893"/>
                </a:cubicBezTo>
                <a:cubicBezTo>
                  <a:pt x="354525" y="583909"/>
                  <a:pt x="355099" y="584874"/>
                  <a:pt x="390584" y="644555"/>
                </a:cubicBezTo>
                <a:lnTo>
                  <a:pt x="426452" y="583893"/>
                </a:lnTo>
                <a:cubicBezTo>
                  <a:pt x="426432" y="583893"/>
                  <a:pt x="425623" y="583893"/>
                  <a:pt x="391110" y="583893"/>
                </a:cubicBezTo>
                <a:close/>
                <a:moveTo>
                  <a:pt x="279439" y="380346"/>
                </a:moveTo>
                <a:lnTo>
                  <a:pt x="280021" y="456927"/>
                </a:lnTo>
                <a:cubicBezTo>
                  <a:pt x="280061" y="456927"/>
                  <a:pt x="280101" y="456927"/>
                  <a:pt x="280141" y="456927"/>
                </a:cubicBezTo>
                <a:cubicBezTo>
                  <a:pt x="280141" y="456949"/>
                  <a:pt x="280154" y="458291"/>
                  <a:pt x="280892" y="541822"/>
                </a:cubicBezTo>
                <a:cubicBezTo>
                  <a:pt x="280912" y="541822"/>
                  <a:pt x="281807" y="541822"/>
                  <a:pt x="322963" y="541822"/>
                </a:cubicBezTo>
                <a:cubicBezTo>
                  <a:pt x="322963" y="541800"/>
                  <a:pt x="322963" y="540453"/>
                  <a:pt x="322963" y="456927"/>
                </a:cubicBezTo>
                <a:lnTo>
                  <a:pt x="323006" y="456927"/>
                </a:lnTo>
                <a:cubicBezTo>
                  <a:pt x="323006" y="442607"/>
                  <a:pt x="323006" y="419062"/>
                  <a:pt x="323006" y="380346"/>
                </a:cubicBezTo>
                <a:cubicBezTo>
                  <a:pt x="322987" y="380346"/>
                  <a:pt x="322093" y="380346"/>
                  <a:pt x="279439" y="380346"/>
                </a:cubicBezTo>
                <a:close/>
                <a:moveTo>
                  <a:pt x="458215" y="379592"/>
                </a:moveTo>
                <a:cubicBezTo>
                  <a:pt x="458215" y="379611"/>
                  <a:pt x="458215" y="380817"/>
                  <a:pt x="458215" y="456927"/>
                </a:cubicBezTo>
                <a:cubicBezTo>
                  <a:pt x="458405" y="456927"/>
                  <a:pt x="458596" y="456927"/>
                  <a:pt x="458787" y="456927"/>
                </a:cubicBezTo>
                <a:cubicBezTo>
                  <a:pt x="458787" y="456949"/>
                  <a:pt x="458787" y="458279"/>
                  <a:pt x="458787" y="541070"/>
                </a:cubicBezTo>
                <a:cubicBezTo>
                  <a:pt x="458809" y="541070"/>
                  <a:pt x="459766" y="541054"/>
                  <a:pt x="503906" y="540319"/>
                </a:cubicBezTo>
                <a:cubicBezTo>
                  <a:pt x="503906" y="540291"/>
                  <a:pt x="503906" y="539004"/>
                  <a:pt x="503906" y="479152"/>
                </a:cubicBezTo>
                <a:lnTo>
                  <a:pt x="503284" y="479152"/>
                </a:lnTo>
                <a:cubicBezTo>
                  <a:pt x="503284" y="479128"/>
                  <a:pt x="503284" y="477611"/>
                  <a:pt x="503284" y="379592"/>
                </a:cubicBezTo>
                <a:cubicBezTo>
                  <a:pt x="503264" y="379592"/>
                  <a:pt x="502333" y="379592"/>
                  <a:pt x="458215" y="379592"/>
                </a:cubicBezTo>
                <a:close/>
                <a:moveTo>
                  <a:pt x="365822" y="379592"/>
                </a:moveTo>
                <a:cubicBezTo>
                  <a:pt x="365822" y="379617"/>
                  <a:pt x="365822" y="381162"/>
                  <a:pt x="365822" y="479152"/>
                </a:cubicBezTo>
                <a:cubicBezTo>
                  <a:pt x="365784" y="491566"/>
                  <a:pt x="365784" y="510915"/>
                  <a:pt x="365784" y="541070"/>
                </a:cubicBezTo>
                <a:lnTo>
                  <a:pt x="366547" y="541070"/>
                </a:lnTo>
                <a:lnTo>
                  <a:pt x="367058" y="541070"/>
                </a:lnTo>
                <a:lnTo>
                  <a:pt x="371888" y="541070"/>
                </a:lnTo>
                <a:lnTo>
                  <a:pt x="372404" y="541070"/>
                </a:lnTo>
                <a:lnTo>
                  <a:pt x="386385" y="541070"/>
                </a:lnTo>
                <a:lnTo>
                  <a:pt x="386915" y="541070"/>
                </a:lnTo>
                <a:lnTo>
                  <a:pt x="414616" y="541070"/>
                </a:lnTo>
                <a:lnTo>
                  <a:pt x="415173" y="541070"/>
                </a:lnTo>
                <a:cubicBezTo>
                  <a:pt x="415173" y="541041"/>
                  <a:pt x="415173" y="539730"/>
                  <a:pt x="415173" y="479152"/>
                </a:cubicBezTo>
                <a:lnTo>
                  <a:pt x="414647" y="479152"/>
                </a:lnTo>
                <a:cubicBezTo>
                  <a:pt x="414647" y="479128"/>
                  <a:pt x="414647" y="477611"/>
                  <a:pt x="414647" y="379592"/>
                </a:cubicBezTo>
                <a:cubicBezTo>
                  <a:pt x="414625" y="379592"/>
                  <a:pt x="413609" y="379592"/>
                  <a:pt x="365822" y="379592"/>
                </a:cubicBezTo>
                <a:close/>
                <a:moveTo>
                  <a:pt x="388357" y="145777"/>
                </a:moveTo>
                <a:cubicBezTo>
                  <a:pt x="422159" y="145777"/>
                  <a:pt x="449952" y="172930"/>
                  <a:pt x="449952" y="206871"/>
                </a:cubicBezTo>
                <a:cubicBezTo>
                  <a:pt x="449952" y="233269"/>
                  <a:pt x="433426" y="255896"/>
                  <a:pt x="410141" y="264193"/>
                </a:cubicBezTo>
                <a:cubicBezTo>
                  <a:pt x="410141" y="264211"/>
                  <a:pt x="410141" y="265332"/>
                  <a:pt x="410141" y="337354"/>
                </a:cubicBezTo>
                <a:cubicBezTo>
                  <a:pt x="410164" y="337354"/>
                  <a:pt x="411626" y="337354"/>
                  <a:pt x="504787" y="337354"/>
                </a:cubicBezTo>
                <a:cubicBezTo>
                  <a:pt x="527321" y="337354"/>
                  <a:pt x="546100" y="356210"/>
                  <a:pt x="546100" y="379592"/>
                </a:cubicBezTo>
                <a:cubicBezTo>
                  <a:pt x="546100" y="379611"/>
                  <a:pt x="546100" y="380817"/>
                  <a:pt x="546100" y="456927"/>
                </a:cubicBezTo>
                <a:cubicBezTo>
                  <a:pt x="546322" y="456927"/>
                  <a:pt x="546544" y="456927"/>
                  <a:pt x="546768" y="456927"/>
                </a:cubicBezTo>
                <a:cubicBezTo>
                  <a:pt x="546768" y="456949"/>
                  <a:pt x="546768" y="458291"/>
                  <a:pt x="546768" y="541822"/>
                </a:cubicBezTo>
                <a:cubicBezTo>
                  <a:pt x="546768" y="565111"/>
                  <a:pt x="527969" y="583893"/>
                  <a:pt x="505410" y="583893"/>
                </a:cubicBezTo>
                <a:cubicBezTo>
                  <a:pt x="505395" y="583893"/>
                  <a:pt x="504780" y="583893"/>
                  <a:pt x="479091" y="583893"/>
                </a:cubicBezTo>
                <a:cubicBezTo>
                  <a:pt x="479091" y="583924"/>
                  <a:pt x="479091" y="586435"/>
                  <a:pt x="479091" y="797257"/>
                </a:cubicBezTo>
                <a:lnTo>
                  <a:pt x="601662" y="1271314"/>
                </a:lnTo>
                <a:cubicBezTo>
                  <a:pt x="601641" y="1271314"/>
                  <a:pt x="600684" y="1271314"/>
                  <a:pt x="556544" y="1271314"/>
                </a:cubicBezTo>
                <a:cubicBezTo>
                  <a:pt x="556536" y="1271285"/>
                  <a:pt x="555914" y="1268867"/>
                  <a:pt x="503906" y="1066966"/>
                </a:cubicBezTo>
                <a:cubicBezTo>
                  <a:pt x="503877" y="1066966"/>
                  <a:pt x="502140" y="1066966"/>
                  <a:pt x="393366" y="1066966"/>
                </a:cubicBezTo>
                <a:lnTo>
                  <a:pt x="392830" y="1066966"/>
                </a:lnTo>
                <a:cubicBezTo>
                  <a:pt x="392799" y="1066966"/>
                  <a:pt x="390953" y="1066966"/>
                  <a:pt x="277887" y="1066966"/>
                </a:cubicBezTo>
                <a:cubicBezTo>
                  <a:pt x="277879" y="1066995"/>
                  <a:pt x="277259" y="1069408"/>
                  <a:pt x="225299" y="1271314"/>
                </a:cubicBezTo>
                <a:cubicBezTo>
                  <a:pt x="225278" y="1271314"/>
                  <a:pt x="224346" y="1271314"/>
                  <a:pt x="180975" y="1271314"/>
                </a:cubicBezTo>
                <a:cubicBezTo>
                  <a:pt x="180983" y="1271283"/>
                  <a:pt x="181966" y="1267453"/>
                  <a:pt x="302679" y="797257"/>
                </a:cubicBezTo>
                <a:cubicBezTo>
                  <a:pt x="302679" y="797224"/>
                  <a:pt x="302679" y="794635"/>
                  <a:pt x="302679" y="583893"/>
                </a:cubicBezTo>
                <a:cubicBezTo>
                  <a:pt x="302655" y="583893"/>
                  <a:pt x="301936" y="583893"/>
                  <a:pt x="279390" y="583893"/>
                </a:cubicBezTo>
                <a:cubicBezTo>
                  <a:pt x="256852" y="583893"/>
                  <a:pt x="238070" y="565111"/>
                  <a:pt x="238070" y="541822"/>
                </a:cubicBezTo>
                <a:cubicBezTo>
                  <a:pt x="238070" y="541800"/>
                  <a:pt x="238070" y="540453"/>
                  <a:pt x="238070" y="456927"/>
                </a:cubicBezTo>
                <a:lnTo>
                  <a:pt x="238125" y="456927"/>
                </a:lnTo>
                <a:cubicBezTo>
                  <a:pt x="238125" y="442515"/>
                  <a:pt x="238125" y="418757"/>
                  <a:pt x="238125" y="379592"/>
                </a:cubicBezTo>
                <a:cubicBezTo>
                  <a:pt x="238125" y="356210"/>
                  <a:pt x="256904" y="337354"/>
                  <a:pt x="279439" y="337354"/>
                </a:cubicBezTo>
                <a:cubicBezTo>
                  <a:pt x="279461" y="337354"/>
                  <a:pt x="280841" y="337354"/>
                  <a:pt x="367325" y="337354"/>
                </a:cubicBezTo>
                <a:cubicBezTo>
                  <a:pt x="367325" y="337337"/>
                  <a:pt x="367325" y="336216"/>
                  <a:pt x="367325" y="264193"/>
                </a:cubicBezTo>
                <a:cubicBezTo>
                  <a:pt x="344039" y="255896"/>
                  <a:pt x="327513" y="233269"/>
                  <a:pt x="327513" y="206871"/>
                </a:cubicBezTo>
                <a:cubicBezTo>
                  <a:pt x="327513" y="172930"/>
                  <a:pt x="354555" y="145777"/>
                  <a:pt x="388357" y="145777"/>
                </a:cubicBezTo>
                <a:close/>
                <a:moveTo>
                  <a:pt x="537733" y="120963"/>
                </a:moveTo>
                <a:cubicBezTo>
                  <a:pt x="541459" y="120302"/>
                  <a:pt x="545371" y="121058"/>
                  <a:pt x="548724" y="123326"/>
                </a:cubicBezTo>
                <a:cubicBezTo>
                  <a:pt x="574059" y="142980"/>
                  <a:pt x="588962" y="172463"/>
                  <a:pt x="588962" y="204969"/>
                </a:cubicBezTo>
                <a:cubicBezTo>
                  <a:pt x="588962" y="239742"/>
                  <a:pt x="570333" y="273004"/>
                  <a:pt x="539782" y="291147"/>
                </a:cubicBezTo>
                <a:cubicBezTo>
                  <a:pt x="537547" y="292659"/>
                  <a:pt x="535311" y="293415"/>
                  <a:pt x="532331" y="293415"/>
                </a:cubicBezTo>
                <a:lnTo>
                  <a:pt x="519663" y="285855"/>
                </a:lnTo>
                <a:cubicBezTo>
                  <a:pt x="515937" y="279052"/>
                  <a:pt x="518173" y="269224"/>
                  <a:pt x="524879" y="265445"/>
                </a:cubicBezTo>
                <a:cubicBezTo>
                  <a:pt x="546489" y="252594"/>
                  <a:pt x="559156" y="229915"/>
                  <a:pt x="559156" y="204969"/>
                </a:cubicBezTo>
                <a:cubicBezTo>
                  <a:pt x="559156" y="182290"/>
                  <a:pt x="548724" y="161123"/>
                  <a:pt x="530840" y="147516"/>
                </a:cubicBezTo>
                <a:cubicBezTo>
                  <a:pt x="524134" y="142980"/>
                  <a:pt x="522644" y="133153"/>
                  <a:pt x="527860" y="127105"/>
                </a:cubicBezTo>
                <a:cubicBezTo>
                  <a:pt x="530468" y="123704"/>
                  <a:pt x="534007" y="121625"/>
                  <a:pt x="537733" y="120963"/>
                </a:cubicBezTo>
                <a:close/>
                <a:moveTo>
                  <a:pt x="242596" y="120963"/>
                </a:moveTo>
                <a:cubicBezTo>
                  <a:pt x="246459" y="121625"/>
                  <a:pt x="250039" y="123704"/>
                  <a:pt x="252300" y="127105"/>
                </a:cubicBezTo>
                <a:cubicBezTo>
                  <a:pt x="257575" y="133153"/>
                  <a:pt x="256068" y="142980"/>
                  <a:pt x="249285" y="147516"/>
                </a:cubicBezTo>
                <a:cubicBezTo>
                  <a:pt x="231197" y="161123"/>
                  <a:pt x="220646" y="182290"/>
                  <a:pt x="220646" y="204969"/>
                </a:cubicBezTo>
                <a:cubicBezTo>
                  <a:pt x="220646" y="229915"/>
                  <a:pt x="233458" y="252594"/>
                  <a:pt x="255314" y="265445"/>
                </a:cubicBezTo>
                <a:cubicBezTo>
                  <a:pt x="262098" y="269224"/>
                  <a:pt x="265112" y="279052"/>
                  <a:pt x="260590" y="285855"/>
                </a:cubicBezTo>
                <a:cubicBezTo>
                  <a:pt x="257575" y="290391"/>
                  <a:pt x="253053" y="293415"/>
                  <a:pt x="247778" y="293415"/>
                </a:cubicBezTo>
                <a:cubicBezTo>
                  <a:pt x="244763" y="293415"/>
                  <a:pt x="242502" y="292659"/>
                  <a:pt x="240241" y="291147"/>
                </a:cubicBezTo>
                <a:cubicBezTo>
                  <a:pt x="209341" y="273004"/>
                  <a:pt x="190500" y="239742"/>
                  <a:pt x="190500" y="204969"/>
                </a:cubicBezTo>
                <a:cubicBezTo>
                  <a:pt x="190500" y="172463"/>
                  <a:pt x="205573" y="142980"/>
                  <a:pt x="231197" y="123326"/>
                </a:cubicBezTo>
                <a:cubicBezTo>
                  <a:pt x="234589" y="121058"/>
                  <a:pt x="238734" y="120302"/>
                  <a:pt x="242596" y="120963"/>
                </a:cubicBezTo>
                <a:close/>
                <a:moveTo>
                  <a:pt x="608217" y="60254"/>
                </a:moveTo>
                <a:cubicBezTo>
                  <a:pt x="612097" y="59971"/>
                  <a:pt x="616072" y="61101"/>
                  <a:pt x="619100" y="63738"/>
                </a:cubicBezTo>
                <a:cubicBezTo>
                  <a:pt x="660742" y="99141"/>
                  <a:pt x="684212" y="150362"/>
                  <a:pt x="684212" y="204596"/>
                </a:cubicBezTo>
                <a:cubicBezTo>
                  <a:pt x="684212" y="261843"/>
                  <a:pt x="657713" y="315324"/>
                  <a:pt x="611529" y="350727"/>
                </a:cubicBezTo>
                <a:cubicBezTo>
                  <a:pt x="609258" y="352987"/>
                  <a:pt x="606229" y="353740"/>
                  <a:pt x="602444" y="353740"/>
                </a:cubicBezTo>
                <a:cubicBezTo>
                  <a:pt x="597901" y="353740"/>
                  <a:pt x="593358" y="352233"/>
                  <a:pt x="591087" y="348467"/>
                </a:cubicBezTo>
                <a:cubicBezTo>
                  <a:pt x="585787" y="341688"/>
                  <a:pt x="586544" y="331896"/>
                  <a:pt x="593358" y="327376"/>
                </a:cubicBezTo>
                <a:cubicBezTo>
                  <a:pt x="631971" y="297246"/>
                  <a:pt x="653928" y="252804"/>
                  <a:pt x="653928" y="204596"/>
                </a:cubicBezTo>
                <a:cubicBezTo>
                  <a:pt x="653928" y="158648"/>
                  <a:pt x="634243" y="115712"/>
                  <a:pt x="599415" y="86335"/>
                </a:cubicBezTo>
                <a:cubicBezTo>
                  <a:pt x="593358" y="81063"/>
                  <a:pt x="592601" y="71270"/>
                  <a:pt x="597901" y="65244"/>
                </a:cubicBezTo>
                <a:cubicBezTo>
                  <a:pt x="600551" y="62231"/>
                  <a:pt x="604336" y="60536"/>
                  <a:pt x="608217" y="60254"/>
                </a:cubicBezTo>
                <a:close/>
                <a:moveTo>
                  <a:pt x="170019" y="60254"/>
                </a:moveTo>
                <a:cubicBezTo>
                  <a:pt x="173837" y="60536"/>
                  <a:pt x="177561" y="62231"/>
                  <a:pt x="180168" y="65244"/>
                </a:cubicBezTo>
                <a:cubicBezTo>
                  <a:pt x="185383" y="71270"/>
                  <a:pt x="184638" y="81063"/>
                  <a:pt x="178679" y="86335"/>
                </a:cubicBezTo>
                <a:cubicBezTo>
                  <a:pt x="144413" y="115712"/>
                  <a:pt x="125046" y="158648"/>
                  <a:pt x="125046" y="204596"/>
                </a:cubicBezTo>
                <a:cubicBezTo>
                  <a:pt x="125046" y="252804"/>
                  <a:pt x="146648" y="297246"/>
                  <a:pt x="184638" y="327376"/>
                </a:cubicBezTo>
                <a:cubicBezTo>
                  <a:pt x="191342" y="331896"/>
                  <a:pt x="192087" y="341688"/>
                  <a:pt x="186872" y="348467"/>
                </a:cubicBezTo>
                <a:cubicBezTo>
                  <a:pt x="184638" y="352233"/>
                  <a:pt x="180168" y="353740"/>
                  <a:pt x="175699" y="353740"/>
                </a:cubicBezTo>
                <a:cubicBezTo>
                  <a:pt x="171974" y="353740"/>
                  <a:pt x="168995" y="352987"/>
                  <a:pt x="166760" y="350727"/>
                </a:cubicBezTo>
                <a:cubicBezTo>
                  <a:pt x="121321" y="315324"/>
                  <a:pt x="95250" y="261843"/>
                  <a:pt x="95250" y="204596"/>
                </a:cubicBezTo>
                <a:cubicBezTo>
                  <a:pt x="95250" y="150362"/>
                  <a:pt x="118342" y="99141"/>
                  <a:pt x="159311" y="63738"/>
                </a:cubicBezTo>
                <a:cubicBezTo>
                  <a:pt x="162291" y="61101"/>
                  <a:pt x="166202" y="59971"/>
                  <a:pt x="170019" y="60254"/>
                </a:cubicBezTo>
                <a:close/>
                <a:moveTo>
                  <a:pt x="679723" y="1133"/>
                </a:moveTo>
                <a:cubicBezTo>
                  <a:pt x="683472" y="1039"/>
                  <a:pt x="687222" y="2350"/>
                  <a:pt x="690222" y="4973"/>
                </a:cubicBezTo>
                <a:cubicBezTo>
                  <a:pt x="746466" y="55922"/>
                  <a:pt x="779462" y="128600"/>
                  <a:pt x="779462" y="205023"/>
                </a:cubicBezTo>
                <a:cubicBezTo>
                  <a:pt x="779462" y="284444"/>
                  <a:pt x="744216" y="359369"/>
                  <a:pt x="683472" y="410319"/>
                </a:cubicBezTo>
                <a:cubicBezTo>
                  <a:pt x="680473" y="412566"/>
                  <a:pt x="677473" y="414065"/>
                  <a:pt x="673723" y="414065"/>
                </a:cubicBezTo>
                <a:cubicBezTo>
                  <a:pt x="669974" y="414065"/>
                  <a:pt x="665474" y="411817"/>
                  <a:pt x="662475" y="408820"/>
                </a:cubicBezTo>
                <a:cubicBezTo>
                  <a:pt x="657225" y="402077"/>
                  <a:pt x="657975" y="393086"/>
                  <a:pt x="663975" y="387841"/>
                </a:cubicBezTo>
                <a:cubicBezTo>
                  <a:pt x="718719" y="342137"/>
                  <a:pt x="749465" y="275453"/>
                  <a:pt x="749465" y="205023"/>
                </a:cubicBezTo>
                <a:cubicBezTo>
                  <a:pt x="749465" y="136841"/>
                  <a:pt x="720219" y="72406"/>
                  <a:pt x="670724" y="26701"/>
                </a:cubicBezTo>
                <a:cubicBezTo>
                  <a:pt x="664724" y="21456"/>
                  <a:pt x="663975" y="11716"/>
                  <a:pt x="669224" y="5722"/>
                </a:cubicBezTo>
                <a:cubicBezTo>
                  <a:pt x="672223" y="2725"/>
                  <a:pt x="675973" y="1226"/>
                  <a:pt x="679723" y="1133"/>
                </a:cubicBezTo>
                <a:close/>
                <a:moveTo>
                  <a:pt x="99739" y="17"/>
                </a:moveTo>
                <a:cubicBezTo>
                  <a:pt x="103489" y="205"/>
                  <a:pt x="107239" y="1894"/>
                  <a:pt x="110238" y="4897"/>
                </a:cubicBezTo>
                <a:cubicBezTo>
                  <a:pt x="115487" y="10903"/>
                  <a:pt x="115487" y="20663"/>
                  <a:pt x="108738" y="25918"/>
                </a:cubicBezTo>
                <a:cubicBezTo>
                  <a:pt x="59243" y="71715"/>
                  <a:pt x="29997" y="136281"/>
                  <a:pt x="29997" y="204601"/>
                </a:cubicBezTo>
                <a:cubicBezTo>
                  <a:pt x="29997" y="275173"/>
                  <a:pt x="60743" y="341991"/>
                  <a:pt x="114738" y="387788"/>
                </a:cubicBezTo>
                <a:cubicBezTo>
                  <a:pt x="121487" y="393043"/>
                  <a:pt x="122237" y="402053"/>
                  <a:pt x="116987" y="408810"/>
                </a:cubicBezTo>
                <a:cubicBezTo>
                  <a:pt x="113988" y="411813"/>
                  <a:pt x="109488" y="414065"/>
                  <a:pt x="105739" y="414065"/>
                </a:cubicBezTo>
                <a:cubicBezTo>
                  <a:pt x="101989" y="414065"/>
                  <a:pt x="98989" y="412563"/>
                  <a:pt x="95990" y="410311"/>
                </a:cubicBezTo>
                <a:cubicBezTo>
                  <a:pt x="35246" y="359259"/>
                  <a:pt x="0" y="284182"/>
                  <a:pt x="0" y="204601"/>
                </a:cubicBezTo>
                <a:cubicBezTo>
                  <a:pt x="0" y="128023"/>
                  <a:pt x="32996" y="55198"/>
                  <a:pt x="89240" y="4146"/>
                </a:cubicBezTo>
                <a:cubicBezTo>
                  <a:pt x="92240" y="1143"/>
                  <a:pt x="95990" y="-171"/>
                  <a:pt x="99739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6789248" y="3189889"/>
            <a:ext cx="2746263" cy="721344"/>
          </a:xfrm>
          <a:prstGeom prst="bentConnector3">
            <a:avLst>
              <a:gd name="adj1" fmla="val 56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rot="5400000">
                <a:off x="7450070" y="3340369"/>
                <a:ext cx="2478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channel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50070" y="3340369"/>
                <a:ext cx="2478243" cy="276999"/>
              </a:xfrm>
              <a:prstGeom prst="rect">
                <a:avLst/>
              </a:prstGeom>
              <a:blipFill>
                <a:blip r:embed="rId5"/>
                <a:stretch>
                  <a:fillRect l="-8889" t="-1720" b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H="1" flipV="1">
            <a:off x="5029575" y="2998309"/>
            <a:ext cx="2244240" cy="1817298"/>
          </a:xfrm>
          <a:prstGeom prst="line">
            <a:avLst/>
          </a:prstGeom>
          <a:ln w="190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7547867" y="517474"/>
            <a:ext cx="1937667" cy="53061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Precoder</a:t>
            </a:r>
            <a:r>
              <a:rPr lang="en-US" dirty="0" smtClean="0"/>
              <a:t> optimization</a:t>
            </a:r>
            <a:endParaRPr lang="en-US" b="1" dirty="0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8516701" y="1048088"/>
            <a:ext cx="6351" cy="235822"/>
          </a:xfrm>
          <a:prstGeom prst="line">
            <a:avLst/>
          </a:prstGeom>
          <a:ln w="190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538685" y="3884562"/>
            <a:ext cx="2521796" cy="3815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 optimization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71363" y="1656669"/>
            <a:ext cx="3356891" cy="1859778"/>
            <a:chOff x="658144" y="1047785"/>
            <a:chExt cx="3356891" cy="185977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1008066" y="1490605"/>
              <a:ext cx="0" cy="1060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019789" y="1800847"/>
              <a:ext cx="2192215" cy="762968"/>
            </a:xfrm>
            <a:custGeom>
              <a:avLst/>
              <a:gdLst>
                <a:gd name="connsiteX0" fmla="*/ 0 w 2192215"/>
                <a:gd name="connsiteY0" fmla="*/ 750696 h 762968"/>
                <a:gd name="connsiteX1" fmla="*/ 216877 w 2192215"/>
                <a:gd name="connsiteY1" fmla="*/ 738973 h 762968"/>
                <a:gd name="connsiteX2" fmla="*/ 328246 w 2192215"/>
                <a:gd name="connsiteY2" fmla="*/ 533819 h 762968"/>
                <a:gd name="connsiteX3" fmla="*/ 410307 w 2192215"/>
                <a:gd name="connsiteY3" fmla="*/ 419 h 762968"/>
                <a:gd name="connsiteX4" fmla="*/ 586154 w 2192215"/>
                <a:gd name="connsiteY4" fmla="*/ 627604 h 762968"/>
                <a:gd name="connsiteX5" fmla="*/ 709246 w 2192215"/>
                <a:gd name="connsiteY5" fmla="*/ 692081 h 762968"/>
                <a:gd name="connsiteX6" fmla="*/ 785446 w 2192215"/>
                <a:gd name="connsiteY6" fmla="*/ 733112 h 762968"/>
                <a:gd name="connsiteX7" fmla="*/ 1101969 w 2192215"/>
                <a:gd name="connsiteY7" fmla="*/ 715527 h 762968"/>
                <a:gd name="connsiteX8" fmla="*/ 1424354 w 2192215"/>
                <a:gd name="connsiteY8" fmla="*/ 738973 h 762968"/>
                <a:gd name="connsiteX9" fmla="*/ 1553307 w 2192215"/>
                <a:gd name="connsiteY9" fmla="*/ 686219 h 762968"/>
                <a:gd name="connsiteX10" fmla="*/ 1735015 w 2192215"/>
                <a:gd name="connsiteY10" fmla="*/ 504512 h 762968"/>
                <a:gd name="connsiteX11" fmla="*/ 1905000 w 2192215"/>
                <a:gd name="connsiteY11" fmla="*/ 656912 h 762968"/>
                <a:gd name="connsiteX12" fmla="*/ 2010507 w 2192215"/>
                <a:gd name="connsiteY12" fmla="*/ 721388 h 762968"/>
                <a:gd name="connsiteX13" fmla="*/ 2192215 w 2192215"/>
                <a:gd name="connsiteY13" fmla="*/ 727250 h 76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215" h="762968">
                  <a:moveTo>
                    <a:pt x="0" y="750696"/>
                  </a:moveTo>
                  <a:cubicBezTo>
                    <a:pt x="81084" y="762907"/>
                    <a:pt x="162169" y="775119"/>
                    <a:pt x="216877" y="738973"/>
                  </a:cubicBezTo>
                  <a:cubicBezTo>
                    <a:pt x="271585" y="702827"/>
                    <a:pt x="296008" y="656911"/>
                    <a:pt x="328246" y="533819"/>
                  </a:cubicBezTo>
                  <a:cubicBezTo>
                    <a:pt x="360484" y="410727"/>
                    <a:pt x="367322" y="-15212"/>
                    <a:pt x="410307" y="419"/>
                  </a:cubicBezTo>
                  <a:cubicBezTo>
                    <a:pt x="453292" y="16050"/>
                    <a:pt x="536331" y="512327"/>
                    <a:pt x="586154" y="627604"/>
                  </a:cubicBezTo>
                  <a:cubicBezTo>
                    <a:pt x="635977" y="742881"/>
                    <a:pt x="709246" y="692081"/>
                    <a:pt x="709246" y="692081"/>
                  </a:cubicBezTo>
                  <a:cubicBezTo>
                    <a:pt x="742461" y="709666"/>
                    <a:pt x="719992" y="729204"/>
                    <a:pt x="785446" y="733112"/>
                  </a:cubicBezTo>
                  <a:cubicBezTo>
                    <a:pt x="850900" y="737020"/>
                    <a:pt x="995484" y="714550"/>
                    <a:pt x="1101969" y="715527"/>
                  </a:cubicBezTo>
                  <a:cubicBezTo>
                    <a:pt x="1208454" y="716504"/>
                    <a:pt x="1349131" y="743858"/>
                    <a:pt x="1424354" y="738973"/>
                  </a:cubicBezTo>
                  <a:cubicBezTo>
                    <a:pt x="1499577" y="734088"/>
                    <a:pt x="1501530" y="725296"/>
                    <a:pt x="1553307" y="686219"/>
                  </a:cubicBezTo>
                  <a:cubicBezTo>
                    <a:pt x="1605084" y="647142"/>
                    <a:pt x="1676400" y="509396"/>
                    <a:pt x="1735015" y="504512"/>
                  </a:cubicBezTo>
                  <a:cubicBezTo>
                    <a:pt x="1793630" y="499628"/>
                    <a:pt x="1859085" y="620766"/>
                    <a:pt x="1905000" y="656912"/>
                  </a:cubicBezTo>
                  <a:cubicBezTo>
                    <a:pt x="1950915" y="693058"/>
                    <a:pt x="1962638" y="709665"/>
                    <a:pt x="2010507" y="721388"/>
                  </a:cubicBezTo>
                  <a:cubicBezTo>
                    <a:pt x="2058376" y="733111"/>
                    <a:pt x="2125295" y="730180"/>
                    <a:pt x="2192215" y="72725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594980" y="2599786"/>
              <a:ext cx="18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Pointing direction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 flipH="1">
              <a:off x="115126" y="1875609"/>
              <a:ext cx="1393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Absorbed power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008066" y="2510512"/>
              <a:ext cx="3006969" cy="410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03588" y="1422081"/>
                  <a:ext cx="307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BS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588" y="1422081"/>
                  <a:ext cx="3077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8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657797" y="1933914"/>
                  <a:ext cx="335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UE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797" y="1933914"/>
                  <a:ext cx="3350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364" r="-1636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 flipH="1">
              <a:off x="1182067" y="1047785"/>
              <a:ext cx="240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Sensed power profile</a:t>
              </a:r>
              <a:endParaRPr lang="en-US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H="1" flipV="1">
            <a:off x="2795272" y="3538719"/>
            <a:ext cx="4312" cy="345844"/>
          </a:xfrm>
          <a:prstGeom prst="line">
            <a:avLst/>
          </a:prstGeom>
          <a:ln w="190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4863796" y="1264812"/>
            <a:ext cx="3226791" cy="904652"/>
          </a:xfrm>
          <a:prstGeom prst="bentConnector3">
            <a:avLst>
              <a:gd name="adj1" fmla="val 556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888005" y="975621"/>
                <a:ext cx="2527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channel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05" y="975621"/>
                <a:ext cx="2527936" cy="276999"/>
              </a:xfrm>
              <a:prstGeom prst="rect">
                <a:avLst/>
              </a:prstGeom>
              <a:blipFill>
                <a:blip r:embed="rId8"/>
                <a:stretch>
                  <a:fillRect l="-1928" r="-19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/>
          <p:cNvSpPr/>
          <p:nvPr/>
        </p:nvSpPr>
        <p:spPr>
          <a:xfrm rot="11430328">
            <a:off x="7311834" y="-1197627"/>
            <a:ext cx="3903155" cy="4212391"/>
          </a:xfrm>
          <a:prstGeom prst="arc">
            <a:avLst>
              <a:gd name="adj1" fmla="val 15727246"/>
              <a:gd name="adj2" fmla="val 20193323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029575" y="1576553"/>
            <a:ext cx="3332455" cy="1421756"/>
          </a:xfrm>
          <a:prstGeom prst="line">
            <a:avLst/>
          </a:prstGeom>
          <a:ln w="190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6849" y="940907"/>
            <a:ext cx="5649444" cy="3755020"/>
            <a:chOff x="736849" y="940907"/>
            <a:chExt cx="5649444" cy="3755020"/>
          </a:xfrm>
        </p:grpSpPr>
        <p:cxnSp>
          <p:nvCxnSpPr>
            <p:cNvPr id="35" name="Straight Arrow Connector 34"/>
            <p:cNvCxnSpPr/>
            <p:nvPr/>
          </p:nvCxnSpPr>
          <p:spPr>
            <a:xfrm rot="10800000" flipH="1">
              <a:off x="3782995" y="3638847"/>
              <a:ext cx="244042" cy="298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3236686" y="3672587"/>
              <a:ext cx="370110" cy="2664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Parallelogram 61"/>
            <p:cNvSpPr>
              <a:spLocks noChangeAspect="1"/>
            </p:cNvSpPr>
            <p:nvPr/>
          </p:nvSpPr>
          <p:spPr>
            <a:xfrm rot="16200000" flipV="1">
              <a:off x="1004681" y="1938767"/>
              <a:ext cx="758532" cy="359032"/>
            </a:xfrm>
            <a:prstGeom prst="parallelogram">
              <a:avLst>
                <a:gd name="adj" fmla="val 524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 flipV="1">
              <a:off x="1339921" y="2242304"/>
              <a:ext cx="2384748" cy="1794464"/>
            </a:xfrm>
            <a:prstGeom prst="straightConnector1">
              <a:avLst/>
            </a:prstGeom>
            <a:ln w="12700"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861708" y="1308603"/>
              <a:ext cx="1789670" cy="1443172"/>
              <a:chOff x="1994766" y="5191759"/>
              <a:chExt cx="1789670" cy="1443172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flipV="1">
                <a:off x="2468879" y="5191759"/>
                <a:ext cx="0" cy="944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472980" y="6105397"/>
                <a:ext cx="1311456" cy="224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468878" y="5191761"/>
                <a:ext cx="0" cy="9448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994766" y="6357932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766" y="6357932"/>
                    <a:ext cx="1833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518693" y="6082369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8693" y="6082369"/>
                    <a:ext cx="18671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258" r="-2580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95693" y="5191759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693" y="5191759"/>
                    <a:ext cx="1690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6"/>
            <p:cNvSpPr/>
            <p:nvPr/>
          </p:nvSpPr>
          <p:spPr>
            <a:xfrm>
              <a:off x="5662196" y="1507004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7" idx="2"/>
            </p:cNvCxnSpPr>
            <p:nvPr/>
          </p:nvCxnSpPr>
          <p:spPr>
            <a:xfrm flipV="1">
              <a:off x="1383947" y="1579004"/>
              <a:ext cx="4278249" cy="663387"/>
            </a:xfrm>
            <a:prstGeom prst="straightConnector1">
              <a:avLst/>
            </a:prstGeom>
            <a:ln w="12700"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" idx="3"/>
            </p:cNvCxnSpPr>
            <p:nvPr/>
          </p:nvCxnSpPr>
          <p:spPr>
            <a:xfrm flipH="1">
              <a:off x="3698050" y="1629916"/>
              <a:ext cx="1985234" cy="2406852"/>
            </a:xfrm>
            <a:prstGeom prst="straightConnector1">
              <a:avLst/>
            </a:prstGeom>
            <a:ln w="12700"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827281" y="1395587"/>
                  <a:ext cx="3350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281" y="1395587"/>
                  <a:ext cx="3350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364" r="-1636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36849" y="1656055"/>
                  <a:ext cx="543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HRIS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49" y="1656055"/>
                  <a:ext cx="5434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112" r="-101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223092" y="4418928"/>
                  <a:ext cx="307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092" y="4418928"/>
                  <a:ext cx="30777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8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Parallelogram 5"/>
            <p:cNvSpPr/>
            <p:nvPr/>
          </p:nvSpPr>
          <p:spPr>
            <a:xfrm>
              <a:off x="3430520" y="3888484"/>
              <a:ext cx="535061" cy="39739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flipH="1">
                  <a:off x="3952825" y="940907"/>
                  <a:ext cx="2433468" cy="373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52825" y="940907"/>
                  <a:ext cx="2433468" cy="373500"/>
                </a:xfrm>
                <a:prstGeom prst="rect">
                  <a:avLst/>
                </a:prstGeom>
                <a:blipFill>
                  <a:blip r:embed="rId8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flipH="1">
                  <a:off x="3992199" y="3937715"/>
                  <a:ext cx="1621668" cy="373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92199" y="3937715"/>
                  <a:ext cx="1621668" cy="373500"/>
                </a:xfrm>
                <a:prstGeom prst="rect">
                  <a:avLst/>
                </a:prstGeom>
                <a:blipFill>
                  <a:blip r:embed="rId9"/>
                  <a:stretch>
                    <a:fillRect l="-5639" r="-2632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flipH="1">
                  <a:off x="1339921" y="1345183"/>
                  <a:ext cx="1772924" cy="373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39921" y="1345183"/>
                  <a:ext cx="1772924" cy="373500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5154872" y="1578335"/>
              <a:ext cx="497704" cy="70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H="1">
              <a:off x="1333290" y="2177764"/>
              <a:ext cx="497704" cy="70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347354" y="2239880"/>
              <a:ext cx="370110" cy="2664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430006" y="1630588"/>
              <a:ext cx="244042" cy="298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32409" y="1797889"/>
                  <a:ext cx="524118" cy="385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09" y="1797889"/>
                  <a:ext cx="524118" cy="385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797910" y="1303254"/>
                  <a:ext cx="500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10" y="1303254"/>
                  <a:ext cx="50052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314611" y="347789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611" y="3477890"/>
                  <a:ext cx="39305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1151138" y="2389142"/>
                  <a:ext cx="535659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138" y="2389142"/>
                  <a:ext cx="535659" cy="3742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952825" y="3542927"/>
                  <a:ext cx="660117" cy="401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825" y="3542927"/>
                  <a:ext cx="660117" cy="401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359871" y="1893026"/>
                  <a:ext cx="660117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871" y="1893026"/>
                  <a:ext cx="660117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750433" y="2248217"/>
              <a:ext cx="596920" cy="313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4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V="1">
            <a:off x="3715996" y="3111209"/>
            <a:ext cx="337316" cy="323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149588" y="3131386"/>
            <a:ext cx="572679" cy="29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Parallelogram 61"/>
          <p:cNvSpPr>
            <a:spLocks noChangeAspect="1"/>
          </p:cNvSpPr>
          <p:nvPr/>
        </p:nvSpPr>
        <p:spPr>
          <a:xfrm rot="16200000" flipV="1">
            <a:off x="1004681" y="1938767"/>
            <a:ext cx="758532" cy="359032"/>
          </a:xfrm>
          <a:prstGeom prst="parallelogram">
            <a:avLst>
              <a:gd name="adj" fmla="val 5249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1339921" y="2237541"/>
            <a:ext cx="2367746" cy="1172907"/>
          </a:xfrm>
          <a:prstGeom prst="straightConnector1">
            <a:avLst/>
          </a:prstGeom>
          <a:ln w="12700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61708" y="1308603"/>
            <a:ext cx="1789670" cy="1443172"/>
            <a:chOff x="1994766" y="5191759"/>
            <a:chExt cx="1789670" cy="1443172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2468879" y="5191759"/>
              <a:ext cx="0" cy="94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472980" y="6105397"/>
              <a:ext cx="1311456" cy="22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468878" y="5191761"/>
              <a:ext cx="0" cy="944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994766" y="6357932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766" y="6357932"/>
                  <a:ext cx="1833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518693" y="6082369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693" y="6082369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95693" y="5191759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93" y="5191759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Oval 6"/>
          <p:cNvSpPr/>
          <p:nvPr/>
        </p:nvSpPr>
        <p:spPr>
          <a:xfrm>
            <a:off x="5662196" y="1507004"/>
            <a:ext cx="144000" cy="1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7" idx="2"/>
          </p:cNvCxnSpPr>
          <p:nvPr/>
        </p:nvCxnSpPr>
        <p:spPr>
          <a:xfrm flipV="1">
            <a:off x="1383947" y="1579004"/>
            <a:ext cx="4278249" cy="663387"/>
          </a:xfrm>
          <a:prstGeom prst="straightConnector1">
            <a:avLst/>
          </a:prstGeom>
          <a:ln w="12700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727758" y="1620394"/>
            <a:ext cx="1955526" cy="1785295"/>
          </a:xfrm>
          <a:prstGeom prst="straightConnector1">
            <a:avLst/>
          </a:prstGeom>
          <a:ln w="12700"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827281" y="1395587"/>
                <a:ext cx="335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81" y="1395587"/>
                <a:ext cx="335027" cy="276999"/>
              </a:xfrm>
              <a:prstGeom prst="rect">
                <a:avLst/>
              </a:prstGeom>
              <a:blipFill>
                <a:blip r:embed="rId5"/>
                <a:stretch>
                  <a:fillRect l="-16364" r="-1636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36849" y="1656055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HRIS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9" y="1656055"/>
                <a:ext cx="543418" cy="276999"/>
              </a:xfrm>
              <a:prstGeom prst="rect">
                <a:avLst/>
              </a:prstGeom>
              <a:blipFill>
                <a:blip r:embed="rId6"/>
                <a:stretch>
                  <a:fillRect l="-10112" r="-1011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060874" y="3386069"/>
                <a:ext cx="307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74" y="3386069"/>
                <a:ext cx="307777" cy="276999"/>
              </a:xfrm>
              <a:prstGeom prst="rect">
                <a:avLst/>
              </a:prstGeom>
              <a:blipFill>
                <a:blip r:embed="rId7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/>
          <p:cNvSpPr/>
          <p:nvPr/>
        </p:nvSpPr>
        <p:spPr>
          <a:xfrm>
            <a:off x="3376980" y="3135443"/>
            <a:ext cx="535061" cy="39739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flipH="1">
                <a:off x="3952825" y="940907"/>
                <a:ext cx="2433468" cy="373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52825" y="940907"/>
                <a:ext cx="2433468" cy="373500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3992199" y="3228461"/>
                <a:ext cx="1621668" cy="373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2199" y="3228461"/>
                <a:ext cx="1621668" cy="373500"/>
              </a:xfrm>
              <a:prstGeom prst="rect">
                <a:avLst/>
              </a:prstGeom>
              <a:blipFill>
                <a:blip r:embed="rId9"/>
                <a:stretch>
                  <a:fillRect l="-5639" r="-2632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flipH="1">
                <a:off x="1339921" y="1345183"/>
                <a:ext cx="1772924" cy="373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9921" y="1345183"/>
                <a:ext cx="1772924" cy="373500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154872" y="1587861"/>
            <a:ext cx="497704" cy="70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>
            <a:off x="1333290" y="2177764"/>
            <a:ext cx="497704" cy="70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7354" y="2239880"/>
            <a:ext cx="414317" cy="216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03724" y="1630588"/>
            <a:ext cx="270324" cy="260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32409" y="1797889"/>
                <a:ext cx="524118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09" y="1797889"/>
                <a:ext cx="524118" cy="3857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97910" y="1303254"/>
                <a:ext cx="500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10" y="1303254"/>
                <a:ext cx="5005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135429" y="269881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29" y="2698814"/>
                <a:ext cx="3930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51138" y="2389142"/>
                <a:ext cx="53565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38" y="2389142"/>
                <a:ext cx="535659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635409" y="2682656"/>
                <a:ext cx="660117" cy="401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09" y="2682656"/>
                <a:ext cx="660117" cy="4016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59871" y="1893026"/>
                <a:ext cx="66011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871" y="1893026"/>
                <a:ext cx="660117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750433" y="2248217"/>
            <a:ext cx="596920" cy="31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303" y="408886"/>
            <a:ext cx="12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1303" y="1135416"/>
                <a:ext cx="10042149" cy="2301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		Number of elements of the RIS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			Number of antenna elements at the BS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			Wavelength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 		</a:t>
                </a:r>
                <a:r>
                  <a:rPr lang="en-US" dirty="0"/>
                  <a:t>RIS position = origin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		</a:t>
                </a:r>
                <a:r>
                  <a:rPr lang="en-US" dirty="0">
                    <a:latin typeface="Cambria Math" panose="02040503050406030204" pitchFamily="18" charset="0"/>
                  </a:rPr>
                  <a:t>BS position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	UE 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			Channel power at (and) reference distance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1135416"/>
                <a:ext cx="10042149" cy="2301271"/>
              </a:xfrm>
              <a:prstGeom prst="rect">
                <a:avLst/>
              </a:prstGeom>
              <a:blipFill>
                <a:blip r:embed="rId2"/>
                <a:stretch>
                  <a:fillRect l="-182" t="-1058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73102" y="3821151"/>
            <a:ext cx="2092242" cy="1660752"/>
            <a:chOff x="419037" y="3735911"/>
            <a:chExt cx="2092242" cy="1660752"/>
          </a:xfrm>
        </p:grpSpPr>
        <p:sp>
          <p:nvSpPr>
            <p:cNvPr id="5" name="TextBox 4"/>
            <p:cNvSpPr txBox="1"/>
            <p:nvPr/>
          </p:nvSpPr>
          <p:spPr>
            <a:xfrm>
              <a:off x="926678" y="3735911"/>
              <a:ext cx="1076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9037" y="4473333"/>
                  <a:ext cx="209224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𝐵𝑅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𝐵𝑈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37" y="4473333"/>
                  <a:ext cx="2092242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8072587" y="3821151"/>
            <a:ext cx="2886561" cy="2249511"/>
            <a:chOff x="7518522" y="3735911"/>
            <a:chExt cx="2886561" cy="2249511"/>
          </a:xfrm>
        </p:grpSpPr>
        <p:sp>
          <p:nvSpPr>
            <p:cNvPr id="10" name="TextBox 9"/>
            <p:cNvSpPr txBox="1"/>
            <p:nvPr/>
          </p:nvSpPr>
          <p:spPr>
            <a:xfrm>
              <a:off x="7937849" y="3735911"/>
              <a:ext cx="2049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 power gain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518522" y="4485396"/>
                  <a:ext cx="2886561" cy="1500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𝐵𝑅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𝑈𝑅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522" y="4485396"/>
                  <a:ext cx="2886561" cy="15000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1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1092080" y="297883"/>
            <a:ext cx="5534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shifts for incoming and departing waves on the RIS</a:t>
            </a:r>
          </a:p>
          <a:p>
            <a:r>
              <a:rPr lang="en-US" dirty="0">
                <a:solidFill>
                  <a:srgbClr val="FF0000"/>
                </a:solidFill>
              </a:rPr>
              <a:t>We refer to the BS-&gt;RIS-&gt;UE link for vectors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434954" y="356431"/>
                <a:ext cx="303850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Coordinates of RIS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w.r.t. RIS position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954" y="356431"/>
                <a:ext cx="3038506" cy="923330"/>
              </a:xfrm>
              <a:prstGeom prst="rect">
                <a:avLst/>
              </a:prstGeom>
              <a:blipFill>
                <a:blip r:embed="rId2"/>
                <a:stretch>
                  <a:fillRect t="-3289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05841" y="1445062"/>
            <a:ext cx="2973897" cy="2550388"/>
            <a:chOff x="97269" y="1491491"/>
            <a:chExt cx="2973897" cy="255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97269" y="1491491"/>
                  <a:ext cx="2839911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Wave vector RIS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BS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𝑅𝐵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9" y="1491491"/>
                  <a:ext cx="2839911" cy="932628"/>
                </a:xfrm>
                <a:prstGeom prst="rect">
                  <a:avLst/>
                </a:prstGeom>
                <a:blipFill>
                  <a:blip r:embed="rId3"/>
                  <a:stretch>
                    <a:fillRect t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7269" y="2565862"/>
                  <a:ext cx="2839911" cy="6585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Phase shift RIS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BS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𝑅𝐵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9" y="2565862"/>
                  <a:ext cx="2839911" cy="658514"/>
                </a:xfrm>
                <a:prstGeom prst="rect">
                  <a:avLst/>
                </a:prstGeom>
                <a:blipFill>
                  <a:blip r:embed="rId4"/>
                  <a:stretch>
                    <a:fillRect t="-555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97270" y="3376953"/>
                  <a:ext cx="2973896" cy="6649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RIS array response RIS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BS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𝑅𝐵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𝑅𝐵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𝑹𝑩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0" y="3376953"/>
                  <a:ext cx="2973896" cy="664926"/>
                </a:xfrm>
                <a:prstGeom prst="rect">
                  <a:avLst/>
                </a:prstGeom>
                <a:blipFill>
                  <a:blip r:embed="rId5"/>
                  <a:stretch>
                    <a:fillRect t="-5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4740" y="1452307"/>
            <a:ext cx="2963643" cy="2546930"/>
            <a:chOff x="3022494" y="1491491"/>
            <a:chExt cx="2963643" cy="254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71165" y="1491491"/>
                  <a:ext cx="2839911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Wave vector BS </a:t>
                  </a:r>
                  <a:r>
                    <a:rPr lang="en-US" dirty="0">
                      <a:sym typeface="Wingdings" panose="05000000000000000000" pitchFamily="2" charset="2"/>
                    </a:rPr>
                    <a:t>RIS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𝐵𝑅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165" y="1491491"/>
                  <a:ext cx="2839911" cy="932628"/>
                </a:xfrm>
                <a:prstGeom prst="rect">
                  <a:avLst/>
                </a:prstGeom>
                <a:blipFill>
                  <a:blip r:embed="rId6"/>
                  <a:stretch>
                    <a:fillRect t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071165" y="2571279"/>
                  <a:ext cx="2839911" cy="6585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Phase shift BS </a:t>
                  </a:r>
                  <a:r>
                    <a:rPr lang="en-US" dirty="0">
                      <a:sym typeface="Wingdings" panose="05000000000000000000" pitchFamily="2" charset="2"/>
                    </a:rPr>
                    <a:t>RIS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165" y="2571279"/>
                  <a:ext cx="2839911" cy="658514"/>
                </a:xfrm>
                <a:prstGeom prst="rect">
                  <a:avLst/>
                </a:prstGeom>
                <a:blipFill>
                  <a:blip r:embed="rId7"/>
                  <a:stretch>
                    <a:fillRect t="-555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022494" y="3373495"/>
                  <a:ext cx="2963643" cy="6649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RIS array response BS </a:t>
                  </a:r>
                  <a:r>
                    <a:rPr lang="en-US" dirty="0">
                      <a:sym typeface="Wingdings" panose="05000000000000000000" pitchFamily="2" charset="2"/>
                    </a:rPr>
                    <a:t>RIS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𝐵𝑅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494" y="3373495"/>
                  <a:ext cx="2963643" cy="664926"/>
                </a:xfrm>
                <a:prstGeom prst="rect">
                  <a:avLst/>
                </a:prstGeom>
                <a:blipFill>
                  <a:blip r:embed="rId8"/>
                  <a:stretch>
                    <a:fillRect t="-64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28271" y="1397383"/>
            <a:ext cx="2990033" cy="2544094"/>
            <a:chOff x="5911076" y="1486074"/>
            <a:chExt cx="2990033" cy="2544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045061" y="1486074"/>
                  <a:ext cx="2839911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Wave vector RIS </a:t>
                  </a:r>
                  <a:r>
                    <a:rPr lang="en-US" dirty="0">
                      <a:sym typeface="Wingdings" panose="05000000000000000000" pitchFamily="2" charset="2"/>
                    </a:rPr>
                    <a:t>UE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𝑅𝑈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061" y="1486074"/>
                  <a:ext cx="2839911" cy="932628"/>
                </a:xfrm>
                <a:prstGeom prst="rect">
                  <a:avLst/>
                </a:prstGeom>
                <a:blipFill>
                  <a:blip r:embed="rId9"/>
                  <a:stretch>
                    <a:fillRect t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6045061" y="2565862"/>
                  <a:ext cx="2839911" cy="6585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Phase shift RIS </a:t>
                  </a:r>
                  <a:r>
                    <a:rPr lang="en-US" dirty="0">
                      <a:sym typeface="Wingdings" panose="05000000000000000000" pitchFamily="2" charset="2"/>
                    </a:rPr>
                    <a:t>UE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𝑅𝑈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061" y="2565862"/>
                  <a:ext cx="2839911" cy="658514"/>
                </a:xfrm>
                <a:prstGeom prst="rect">
                  <a:avLst/>
                </a:prstGeom>
                <a:blipFill>
                  <a:blip r:embed="rId10"/>
                  <a:stretch>
                    <a:fillRect t="-555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911076" y="3365242"/>
                  <a:ext cx="2990033" cy="6649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RIS array response RIS </a:t>
                  </a:r>
                  <a:r>
                    <a:rPr lang="en-US" dirty="0">
                      <a:sym typeface="Wingdings" panose="05000000000000000000" pitchFamily="2" charset="2"/>
                    </a:rPr>
                    <a:t>UE</a:t>
                  </a:r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𝑅𝑈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𝑅𝑈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076" y="3365242"/>
                  <a:ext cx="2990033" cy="664926"/>
                </a:xfrm>
                <a:prstGeom prst="rect">
                  <a:avLst/>
                </a:prstGeom>
                <a:blipFill>
                  <a:blip r:embed="rId11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144316" y="1319078"/>
            <a:ext cx="3013629" cy="2542091"/>
            <a:chOff x="9018957" y="1486074"/>
            <a:chExt cx="3013629" cy="2542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018957" y="1486074"/>
                  <a:ext cx="2839911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Wave vector UE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RIS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𝑈𝑅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957" y="1486074"/>
                  <a:ext cx="2839911" cy="932628"/>
                </a:xfrm>
                <a:prstGeom prst="rect">
                  <a:avLst/>
                </a:prstGeom>
                <a:blipFill>
                  <a:blip r:embed="rId12"/>
                  <a:stretch>
                    <a:fillRect t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018957" y="2565862"/>
                  <a:ext cx="2839911" cy="6585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Phase shift UE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RIS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𝑈𝑅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𝑈𝑅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957" y="2565862"/>
                  <a:ext cx="2839911" cy="658514"/>
                </a:xfrm>
                <a:prstGeom prst="rect">
                  <a:avLst/>
                </a:prstGeom>
                <a:blipFill>
                  <a:blip r:embed="rId13"/>
                  <a:stretch>
                    <a:fillRect t="-648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051231" y="3363239"/>
                  <a:ext cx="2981355" cy="6649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</a:rPr>
                    <a:t>RIS array response UE </a:t>
                  </a:r>
                  <a:r>
                    <a:rPr lang="en-US" dirty="0">
                      <a:solidFill>
                        <a:schemeClr val="bg1">
                          <a:lumMod val="75000"/>
                        </a:schemeClr>
                      </a:solidFill>
                      <a:sym typeface="Wingdings" panose="05000000000000000000" pitchFamily="2" charset="2"/>
                    </a:rPr>
                    <a:t>RIS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𝑈𝑅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𝑈𝑅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𝑈𝑅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231" y="3363239"/>
                  <a:ext cx="2981355" cy="664926"/>
                </a:xfrm>
                <a:prstGeom prst="rect">
                  <a:avLst/>
                </a:prstGeom>
                <a:blipFill>
                  <a:blip r:embed="rId14"/>
                  <a:stretch>
                    <a:fillRect t="-5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/>
          <p:cNvCxnSpPr/>
          <p:nvPr/>
        </p:nvCxnSpPr>
        <p:spPr>
          <a:xfrm flipV="1">
            <a:off x="329031" y="4396007"/>
            <a:ext cx="11529837" cy="9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61672" y="4614044"/>
            <a:ext cx="11262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 direction: from BS to RIS and from UE to RIS according to the sensed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30082" y="4991255"/>
                <a:ext cx="2941083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BS </a:t>
                </a:r>
                <a:r>
                  <a:rPr lang="en-US" dirty="0">
                    <a:sym typeface="Wingdings" panose="05000000000000000000" pitchFamily="2" charset="2"/>
                  </a:rPr>
                  <a:t>RIS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𝐵𝑅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𝐵𝑅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2" y="4991255"/>
                <a:ext cx="2941083" cy="664926"/>
              </a:xfrm>
              <a:prstGeom prst="rect">
                <a:avLst/>
              </a:prstGeom>
              <a:blipFill>
                <a:blip r:embed="rId15"/>
                <a:stretch>
                  <a:fillRect t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071166" y="4987797"/>
                <a:ext cx="2914972" cy="657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RIS </a:t>
                </a:r>
                <a:r>
                  <a:rPr lang="en-US" dirty="0">
                    <a:sym typeface="Wingdings" panose="05000000000000000000" pitchFamily="2" charset="2"/>
                  </a:rPr>
                  <a:t>BS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66" y="4987797"/>
                <a:ext cx="2914972" cy="657231"/>
              </a:xfrm>
              <a:prstGeom prst="rect">
                <a:avLst/>
              </a:prstGeom>
              <a:blipFill>
                <a:blip r:embed="rId16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045061" y="4979544"/>
                <a:ext cx="2973895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RIS </a:t>
                </a:r>
                <a:r>
                  <a:rPr lang="en-US" dirty="0">
                    <a:sym typeface="Wingdings" panose="05000000000000000000" pitchFamily="2" charset="2"/>
                  </a:rPr>
                  <a:t>UE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𝑈𝑅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𝑅𝑈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061" y="4979544"/>
                <a:ext cx="2973895" cy="664926"/>
              </a:xfrm>
              <a:prstGeom prst="rect">
                <a:avLst/>
              </a:prstGeom>
              <a:blipFill>
                <a:blip r:embed="rId17"/>
                <a:stretch>
                  <a:fillRect t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9051231" y="4977541"/>
                <a:ext cx="2941621" cy="65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RIS </a:t>
                </a:r>
                <a:r>
                  <a:rPr lang="en-US" dirty="0">
                    <a:sym typeface="Wingdings" panose="05000000000000000000" pitchFamily="2" charset="2"/>
                  </a:rPr>
                  <a:t>UE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𝑅𝑈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𝑈𝑅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31" y="4977541"/>
                <a:ext cx="2941621" cy="659091"/>
              </a:xfrm>
              <a:prstGeom prst="rect">
                <a:avLst/>
              </a:prstGeom>
              <a:blipFill>
                <a:blip r:embed="rId18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31254" y="5807132"/>
                <a:ext cx="2839911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BS </a:t>
                </a:r>
                <a:r>
                  <a:rPr lang="en-US" dirty="0">
                    <a:sym typeface="Wingdings" panose="05000000000000000000" pitchFamily="2" charset="2"/>
                  </a:rPr>
                  <a:t>RIS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4" y="5807132"/>
                <a:ext cx="2839911" cy="664926"/>
              </a:xfrm>
              <a:prstGeom prst="rect">
                <a:avLst/>
              </a:prstGeom>
              <a:blipFill>
                <a:blip r:embed="rId19"/>
                <a:stretch>
                  <a:fillRect l="-215" t="-6422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146226" y="5803674"/>
                <a:ext cx="2839911" cy="661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RIS </a:t>
                </a:r>
                <a:r>
                  <a:rPr lang="en-US" dirty="0">
                    <a:sym typeface="Wingdings" panose="05000000000000000000" pitchFamily="2" charset="2"/>
                  </a:rPr>
                  <a:t>BS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226" y="5803674"/>
                <a:ext cx="2839911" cy="661528"/>
              </a:xfrm>
              <a:prstGeom prst="rect">
                <a:avLst/>
              </a:prstGeom>
              <a:blipFill>
                <a:blip r:embed="rId20"/>
                <a:stretch>
                  <a:fillRect t="-5505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045062" y="5795421"/>
                <a:ext cx="2856048" cy="66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RIS </a:t>
                </a:r>
                <a:r>
                  <a:rPr lang="en-US" dirty="0">
                    <a:sym typeface="Wingdings" panose="05000000000000000000" pitchFamily="2" charset="2"/>
                  </a:rPr>
                  <a:t>UE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062" y="5795421"/>
                <a:ext cx="2856048" cy="664926"/>
              </a:xfrm>
              <a:prstGeom prst="rect">
                <a:avLst/>
              </a:prstGeom>
              <a:blipFill>
                <a:blip r:embed="rId21"/>
                <a:stretch>
                  <a:fillRect l="-427" t="-6422" r="-214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9051231" y="5793418"/>
                <a:ext cx="2847593" cy="65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RIS array response UE </a:t>
                </a:r>
                <a:r>
                  <a:rPr lang="en-US" dirty="0">
                    <a:sym typeface="Wingdings" panose="05000000000000000000" pitchFamily="2" charset="2"/>
                  </a:rPr>
                  <a:t>RIS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31" y="5793418"/>
                <a:ext cx="2847593" cy="656975"/>
              </a:xfrm>
              <a:prstGeom prst="rect">
                <a:avLst/>
              </a:prstGeom>
              <a:blipFill>
                <a:blip r:embed="rId22"/>
                <a:stretch>
                  <a:fillRect l="-642" t="-5556" r="-21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0025161" y="6508627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MATLAB confirms</a:t>
            </a:r>
          </a:p>
        </p:txBody>
      </p:sp>
    </p:spTree>
    <p:extLst>
      <p:ext uri="{BB962C8B-B14F-4D97-AF65-F5344CB8AC3E}">
        <p14:creationId xmlns:p14="http://schemas.microsoft.com/office/powerpoint/2010/main" val="19197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0728" y="4203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302" y="1135416"/>
                <a:ext cx="11381248" cy="192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𝑈𝑅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2" y="1135416"/>
                <a:ext cx="11381248" cy="1929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0380" y="2358237"/>
            <a:ext cx="1181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Received signal </a:t>
            </a:r>
            <a:r>
              <a:rPr lang="en-US" dirty="0">
                <a:solidFill>
                  <a:schemeClr val="accent1"/>
                </a:solidFill>
              </a:rPr>
              <a:t>(With this we can say that once we have the \theta for the uplink we have the theta for the downlink as well)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5548" y="2852049"/>
                <a:ext cx="7646640" cy="24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48" y="2852049"/>
                <a:ext cx="7646640" cy="2476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481737" y="697363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Absolute phase shift due to the path?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354" y="520619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4354" y="5685337"/>
                <a:ext cx="4446233" cy="103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4" y="5685337"/>
                <a:ext cx="4446233" cy="1031180"/>
              </a:xfrm>
              <a:prstGeom prst="rect">
                <a:avLst/>
              </a:prstGeom>
              <a:blipFill>
                <a:blip r:embed="rId4"/>
                <a:stretch>
                  <a:fillRect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906" y="5685337"/>
                <a:ext cx="4446233" cy="101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06" y="5685337"/>
                <a:ext cx="4446233" cy="1013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67139" y="5082363"/>
                <a:ext cx="1542335" cy="493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139" y="5082363"/>
                <a:ext cx="1542335" cy="49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01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3380" y="20483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3380" y="683974"/>
                <a:ext cx="4446233" cy="103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0" y="683974"/>
                <a:ext cx="4446233" cy="1031180"/>
              </a:xfrm>
              <a:prstGeom prst="rect">
                <a:avLst/>
              </a:prstGeom>
              <a:blipFill>
                <a:blip r:embed="rId2"/>
                <a:stretch>
                  <a:fillRect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9932" y="683974"/>
                <a:ext cx="4446233" cy="103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32" y="683974"/>
                <a:ext cx="4446233" cy="1031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221" y="2063273"/>
                <a:ext cx="10333602" cy="961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rad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1" y="2063273"/>
                <a:ext cx="10333602" cy="961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221" y="3270408"/>
                <a:ext cx="1033360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1" y="3270408"/>
                <a:ext cx="10333602" cy="6765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910916" y="2402797"/>
                <a:ext cx="2116255" cy="493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916" y="2402797"/>
                <a:ext cx="2116255" cy="49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5441" y="4503793"/>
                <a:ext cx="10333602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1" y="4503793"/>
                <a:ext cx="10333602" cy="669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749508" y="3313877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MATLAB confirms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49508" y="4580128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MATLAB confirms</a:t>
            </a:r>
          </a:p>
        </p:txBody>
      </p:sp>
    </p:spTree>
    <p:extLst>
      <p:ext uri="{BB962C8B-B14F-4D97-AF65-F5344CB8AC3E}">
        <p14:creationId xmlns:p14="http://schemas.microsoft.com/office/powerpoint/2010/main" val="28025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5454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游ゴシック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Devoti</dc:creator>
  <cp:lastModifiedBy>Francesco Devoti</cp:lastModifiedBy>
  <cp:revision>302</cp:revision>
  <dcterms:created xsi:type="dcterms:W3CDTF">2020-10-06T14:58:41Z</dcterms:created>
  <dcterms:modified xsi:type="dcterms:W3CDTF">2022-07-19T10:00:13Z</dcterms:modified>
</cp:coreProperties>
</file>