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7621575" cx="10160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rial Narrow"/>
      <p:regular r:id="rId17"/>
      <p:bold r:id="rId18"/>
      <p:italic r:id="rId19"/>
      <p:boldItalic r:id="rId20"/>
    </p:embeddedFont>
    <p:embeddedFont>
      <p:font typeface="Knewave"/>
      <p:regular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049654-DFBD-4747-813C-6FCCBC8B15EC}">
  <a:tblStyle styleId="{B9049654-DFBD-4747-813C-6FCCBC8B15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1" orient="horz"/>
        <p:guide pos="3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Knewave-regular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rialNarrow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ArialNarrow-italic.fntdata"/><Relationship Id="rId1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39" y="0"/>
            <a:ext cx="10160176" cy="6517105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46333" y="799758"/>
            <a:ext cx="9467400" cy="19005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46333" y="2783627"/>
            <a:ext cx="4713900" cy="10941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46389" y="1231625"/>
            <a:ext cx="5927700" cy="1844400"/>
          </a:xfrm>
          <a:prstGeom prst="rect">
            <a:avLst/>
          </a:prstGeom>
        </p:spPr>
        <p:txBody>
          <a:bodyPr anchorCtr="0" anchor="b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00"/>
              <a:buNone/>
              <a:defRPr sz="1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46333" y="3143501"/>
            <a:ext cx="5927700" cy="13968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508000" y="304800"/>
            <a:ext cx="9144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75" lIns="112875" spcFirstLastPara="1" rIns="112875" wrap="square" tIns="1128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08000" y="1778000"/>
            <a:ext cx="9144000" cy="5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75" lIns="112875" spcFirstLastPara="1" rIns="112875" wrap="square" tIns="1128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508000" y="7064375"/>
            <a:ext cx="2370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471863" y="7064375"/>
            <a:ext cx="321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281863" y="7064375"/>
            <a:ext cx="2370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71273"/>
            <a:ext cx="10160176" cy="6517105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10160176" cy="6517105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46333" y="799758"/>
            <a:ext cx="9467400" cy="19005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793400" cy="762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65384"/>
            <a:ext cx="4792869" cy="6518994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39" y="0"/>
            <a:ext cx="4796508" cy="65134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46361" y="742265"/>
            <a:ext cx="4118400" cy="37176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160750" y="742265"/>
            <a:ext cx="4629300" cy="6073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10160100" cy="18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46361" y="742265"/>
            <a:ext cx="9467400" cy="9243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46333" y="2231128"/>
            <a:ext cx="4444200" cy="4558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5369333" y="2231128"/>
            <a:ext cx="4444200" cy="4558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0160100" cy="18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46361" y="742265"/>
            <a:ext cx="9467400" cy="9243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4182600" cy="762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46361" y="742264"/>
            <a:ext cx="3474900" cy="2710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46333" y="3542436"/>
            <a:ext cx="3474900" cy="34050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46306" y="1183356"/>
            <a:ext cx="6942000" cy="52548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5079900" cy="762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45889" y="742264"/>
            <a:ext cx="4116000" cy="3037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38667" y="3892249"/>
            <a:ext cx="4116000" cy="13731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421139" y="742265"/>
            <a:ext cx="4393200" cy="60924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6473930"/>
            <a:ext cx="10160100" cy="11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46333" y="6699755"/>
            <a:ext cx="8865900" cy="6825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46333" y="659433"/>
            <a:ext cx="9467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75" lIns="112875" spcFirstLastPara="1" rIns="112875" wrap="square" tIns="112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erriweather"/>
              <a:buNone/>
              <a:defRPr sz="3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46333" y="1707723"/>
            <a:ext cx="9467400" cy="5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75" lIns="112875" spcFirstLastPara="1" rIns="112875" wrap="square" tIns="112875"/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413842" y="6909897"/>
            <a:ext cx="609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8844" y="6693266"/>
            <a:ext cx="1016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PARA QUEM COMEÇA OU TERMINA O DIA NA MADRUGADA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3447899" y="1039356"/>
            <a:ext cx="346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000" u="none" cap="none" strike="noStrike">
                <a:solidFill>
                  <a:srgbClr val="073763"/>
                </a:solidFill>
                <a:latin typeface="Knewave"/>
                <a:ea typeface="Knewave"/>
                <a:cs typeface="Knewave"/>
                <a:sym typeface="Knewave"/>
              </a:rPr>
              <a:t>BuStop</a:t>
            </a:r>
            <a:endParaRPr b="1" i="0" sz="6000" u="none" cap="none" strike="noStrike">
              <a:solidFill>
                <a:srgbClr val="073763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625" y="3134128"/>
            <a:ext cx="2480175" cy="24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875" y="2391653"/>
            <a:ext cx="2019924" cy="201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560" y="4759909"/>
            <a:ext cx="7560900" cy="299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Shape 79"/>
          <p:cNvGraphicFramePr/>
          <p:nvPr/>
        </p:nvGraphicFramePr>
        <p:xfrm>
          <a:off x="2343709" y="1951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{B9049654-DFBD-4747-813C-6FCCBC8B15EC}</a:tableStyleId>
              </a:tblPr>
              <a:tblGrid>
                <a:gridCol w="1369125"/>
                <a:gridCol w="2218325"/>
                <a:gridCol w="1525100"/>
              </a:tblGrid>
              <a:tr h="61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Dia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Linhas Anteriores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Noturno*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E97"/>
                    </a:solidFill>
                  </a:tcPr>
                </a:tc>
              </a:tr>
              <a:tr h="46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Útil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14.720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26.521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Sábado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25.520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42.899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Domingo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22.540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42.076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62.780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111.496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*Média Setembro/2017</a:t>
                      </a:r>
                      <a:endParaRPr b="0" i="1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0" name="Shape 80"/>
          <p:cNvSpPr txBox="1"/>
          <p:nvPr/>
        </p:nvSpPr>
        <p:spPr>
          <a:xfrm>
            <a:off x="2439707" y="858466"/>
            <a:ext cx="7360818" cy="44465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Passageiros</a:t>
            </a:r>
            <a:endParaRPr b="1" i="0" sz="2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0" y="210394"/>
            <a:ext cx="10160000" cy="449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101600" spcFirstLastPara="1" rIns="1016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SpTrans</a:t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438479" y="660275"/>
            <a:ext cx="85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 O que tem hoje</a:t>
            </a:r>
            <a:endParaRPr b="1" sz="2400">
              <a:solidFill>
                <a:schemeClr val="lt1"/>
              </a:solidFill>
            </a:endParaRP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</a:rPr>
              <a:t>Linhas</a:t>
            </a: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ônibus noturna opera</a:t>
            </a:r>
            <a:r>
              <a:rPr lang="pt-BR" sz="2400">
                <a:solidFill>
                  <a:schemeClr val="lt1"/>
                </a:solidFill>
              </a:rPr>
              <a:t>m</a:t>
            </a: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 modelo tradicional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319297" y="1369972"/>
            <a:ext cx="9805154" cy="6110212"/>
            <a:chOff x="354884" y="1075397"/>
            <a:chExt cx="9805154" cy="6110212"/>
          </a:xfrm>
        </p:grpSpPr>
        <p:grpSp>
          <p:nvGrpSpPr>
            <p:cNvPr id="88" name="Shape 88"/>
            <p:cNvGrpSpPr/>
            <p:nvPr/>
          </p:nvGrpSpPr>
          <p:grpSpPr>
            <a:xfrm>
              <a:off x="399495" y="1688345"/>
              <a:ext cx="9646218" cy="5497264"/>
              <a:chOff x="359631" y="1519064"/>
              <a:chExt cx="8680902" cy="4946252"/>
            </a:xfrm>
          </p:grpSpPr>
          <p:pic>
            <p:nvPicPr>
              <p:cNvPr id="89" name="Shape 8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47646" y="1519064"/>
                <a:ext cx="7992887" cy="49462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Shape 90"/>
              <p:cNvSpPr txBox="1"/>
              <p:nvPr/>
            </p:nvSpPr>
            <p:spPr>
              <a:xfrm>
                <a:off x="1407686" y="1619508"/>
                <a:ext cx="2232300" cy="33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Usava outra linha</a:t>
                </a:r>
                <a:endParaRPr/>
              </a:p>
            </p:txBody>
          </p:sp>
          <p:sp>
            <p:nvSpPr>
              <p:cNvPr id="91" name="Shape 91"/>
              <p:cNvSpPr txBox="1"/>
              <p:nvPr/>
            </p:nvSpPr>
            <p:spPr>
              <a:xfrm>
                <a:off x="939545" y="1974326"/>
                <a:ext cx="2700300" cy="581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Não usava ônibus noturno</a:t>
                </a:r>
                <a:endParaRPr/>
              </a:p>
            </p:txBody>
          </p:sp>
          <p:sp>
            <p:nvSpPr>
              <p:cNvPr id="92" name="Shape 92"/>
              <p:cNvSpPr txBox="1"/>
              <p:nvPr/>
            </p:nvSpPr>
            <p:spPr>
              <a:xfrm>
                <a:off x="1371771" y="2305900"/>
                <a:ext cx="2232300" cy="33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Ia e voltava andando </a:t>
                </a:r>
                <a:endParaRPr/>
              </a:p>
            </p:txBody>
          </p:sp>
          <p:sp>
            <p:nvSpPr>
              <p:cNvPr id="93" name="Shape 93"/>
              <p:cNvSpPr txBox="1"/>
              <p:nvPr/>
            </p:nvSpPr>
            <p:spPr>
              <a:xfrm>
                <a:off x="903630" y="2660718"/>
                <a:ext cx="2700300" cy="33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Pegava o último horário</a:t>
                </a:r>
                <a:endParaRPr/>
              </a:p>
            </p:txBody>
          </p:sp>
          <p:sp>
            <p:nvSpPr>
              <p:cNvPr id="94" name="Shape 94"/>
              <p:cNvSpPr txBox="1"/>
              <p:nvPr/>
            </p:nvSpPr>
            <p:spPr>
              <a:xfrm>
                <a:off x="359631" y="2953972"/>
                <a:ext cx="3280200" cy="33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Carona / Carro / Moto </a:t>
                </a:r>
                <a:endParaRPr/>
              </a:p>
            </p:txBody>
          </p:sp>
          <p:sp>
            <p:nvSpPr>
              <p:cNvPr id="95" name="Shape 95"/>
              <p:cNvSpPr txBox="1"/>
              <p:nvPr/>
            </p:nvSpPr>
            <p:spPr>
              <a:xfrm>
                <a:off x="939545" y="3308790"/>
                <a:ext cx="2700300" cy="33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Esperava amanhecer</a:t>
                </a:r>
                <a:endParaRPr/>
              </a:p>
            </p:txBody>
          </p:sp>
          <p:sp>
            <p:nvSpPr>
              <p:cNvPr id="96" name="Shape 96"/>
              <p:cNvSpPr txBox="1"/>
              <p:nvPr/>
            </p:nvSpPr>
            <p:spPr>
              <a:xfrm>
                <a:off x="1371771" y="3640364"/>
                <a:ext cx="2232300" cy="33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Saia muito cedo</a:t>
                </a:r>
                <a:endParaRPr/>
              </a:p>
            </p:txBody>
          </p:sp>
          <p:sp>
            <p:nvSpPr>
              <p:cNvPr id="97" name="Shape 97"/>
              <p:cNvSpPr txBox="1"/>
              <p:nvPr/>
            </p:nvSpPr>
            <p:spPr>
              <a:xfrm>
                <a:off x="831622" y="3966154"/>
                <a:ext cx="2772300" cy="581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Pegava ônibus em outro ponto</a:t>
                </a:r>
                <a:endParaRPr/>
              </a:p>
            </p:txBody>
          </p:sp>
          <p:sp>
            <p:nvSpPr>
              <p:cNvPr id="98" name="Shape 98"/>
              <p:cNvSpPr txBox="1"/>
              <p:nvPr/>
            </p:nvSpPr>
            <p:spPr>
              <a:xfrm>
                <a:off x="748457" y="4292534"/>
                <a:ext cx="2891400" cy="33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Esperava outro ônibus</a:t>
                </a:r>
                <a:endParaRPr/>
              </a:p>
            </p:txBody>
          </p:sp>
          <p:sp>
            <p:nvSpPr>
              <p:cNvPr id="99" name="Shape 99"/>
              <p:cNvSpPr txBox="1"/>
              <p:nvPr/>
            </p:nvSpPr>
            <p:spPr>
              <a:xfrm>
                <a:off x="471582" y="4647352"/>
                <a:ext cx="3168300" cy="581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Precisava correr para pegar ônibus</a:t>
                </a:r>
                <a:endParaRPr/>
              </a:p>
            </p:txBody>
          </p:sp>
          <p:sp>
            <p:nvSpPr>
              <p:cNvPr id="100" name="Shape 100"/>
              <p:cNvSpPr txBox="1"/>
              <p:nvPr/>
            </p:nvSpPr>
            <p:spPr>
              <a:xfrm>
                <a:off x="1371771" y="4978926"/>
                <a:ext cx="2232300" cy="33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Usava taxi </a:t>
                </a:r>
                <a:endParaRPr/>
              </a:p>
            </p:txBody>
          </p:sp>
          <p:sp>
            <p:nvSpPr>
              <p:cNvPr id="101" name="Shape 101"/>
              <p:cNvSpPr txBox="1"/>
              <p:nvPr/>
            </p:nvSpPr>
            <p:spPr>
              <a:xfrm>
                <a:off x="903630" y="5319230"/>
                <a:ext cx="2700300" cy="33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Usava trem ou metrô</a:t>
                </a:r>
                <a:endParaRPr/>
              </a:p>
            </p:txBody>
          </p:sp>
          <p:sp>
            <p:nvSpPr>
              <p:cNvPr id="102" name="Shape 102"/>
              <p:cNvSpPr txBox="1"/>
              <p:nvPr/>
            </p:nvSpPr>
            <p:spPr>
              <a:xfrm>
                <a:off x="831622" y="5626998"/>
                <a:ext cx="2808300" cy="581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Esperava mais e vinha lotado</a:t>
                </a:r>
                <a:endParaRPr/>
              </a:p>
            </p:txBody>
          </p:sp>
          <p:sp>
            <p:nvSpPr>
              <p:cNvPr id="103" name="Shape 103"/>
              <p:cNvSpPr txBox="1"/>
              <p:nvPr/>
            </p:nvSpPr>
            <p:spPr>
              <a:xfrm>
                <a:off x="939545" y="5967302"/>
                <a:ext cx="2700300" cy="33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Não voltava para casa</a:t>
                </a:r>
                <a:endParaRPr/>
              </a:p>
            </p:txBody>
          </p:sp>
          <p:cxnSp>
            <p:nvCxnSpPr>
              <p:cNvPr id="104" name="Shape 104"/>
              <p:cNvCxnSpPr/>
              <p:nvPr/>
            </p:nvCxnSpPr>
            <p:spPr>
              <a:xfrm rot="10800000">
                <a:off x="7524508" y="2133377"/>
                <a:ext cx="64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5" name="Shape 105"/>
              <p:cNvSpPr/>
              <p:nvPr/>
            </p:nvSpPr>
            <p:spPr>
              <a:xfrm>
                <a:off x="3678192" y="5416062"/>
                <a:ext cx="180900" cy="144600"/>
              </a:xfrm>
              <a:prstGeom prst="rect">
                <a:avLst/>
              </a:prstGeom>
              <a:solidFill>
                <a:srgbClr val="FFCC1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>
              <a:off x="5556804" y="2670372"/>
              <a:ext cx="4538304" cy="4202731"/>
              <a:chOff x="4901514" y="2541588"/>
              <a:chExt cx="4278997" cy="3917534"/>
            </a:xfrm>
          </p:grpSpPr>
          <p:pic>
            <p:nvPicPr>
              <p:cNvPr descr="http://www.giovixl.net/wp-content/uploads/2014/01/post-it-green.png" id="107" name="Shape 10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35509">
                <a:off x="5266607" y="3000494"/>
                <a:ext cx="3548812" cy="29997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Shape 108"/>
              <p:cNvSpPr txBox="1"/>
              <p:nvPr/>
            </p:nvSpPr>
            <p:spPr>
              <a:xfrm rot="635115">
                <a:off x="5487422" y="3759743"/>
                <a:ext cx="2823651" cy="1569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27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43,4%  </a:t>
                </a:r>
                <a:r>
                  <a:rPr b="1" i="0" lang="pt-BR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não utilizavam transporte coletivo (entre 00:00 e 04:00) antes da implantação das LINHAS  PILOTO</a:t>
                </a:r>
                <a:endParaRPr b="1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" name="Shape 109"/>
            <p:cNvSpPr/>
            <p:nvPr/>
          </p:nvSpPr>
          <p:spPr>
            <a:xfrm>
              <a:off x="398639" y="6763122"/>
              <a:ext cx="9761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101600" spcFirstLastPara="1" rIns="101600" wrap="square" tIns="508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Base: 360 entrevistas</a:t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354884" y="1075397"/>
              <a:ext cx="9521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101600" spcFirstLastPara="1" rIns="1016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1" name="Shape 111"/>
          <p:cNvSpPr txBox="1"/>
          <p:nvPr/>
        </p:nvSpPr>
        <p:spPr>
          <a:xfrm>
            <a:off x="505150" y="762475"/>
            <a:ext cx="91497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200">
                <a:solidFill>
                  <a:schemeClr val="lt1"/>
                </a:solidFill>
              </a:rPr>
              <a:t>PESQUISA: </a:t>
            </a:r>
            <a:r>
              <a:rPr b="1" i="1" lang="pt-BR" sz="2200">
                <a:solidFill>
                  <a:schemeClr val="lt1"/>
                </a:solidFill>
              </a:rPr>
              <a:t>O que fazia antes da implantação das linhas?    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 Índice_Rede de Transporte_Grid" id="116" name="Shape 116"/>
          <p:cNvPicPr preferRelativeResize="0"/>
          <p:nvPr/>
        </p:nvPicPr>
        <p:blipFill rotWithShape="1">
          <a:blip r:embed="rId3">
            <a:alphaModFix/>
          </a:blip>
          <a:srcRect b="4519" l="10062" r="0" t="19970"/>
          <a:stretch/>
        </p:blipFill>
        <p:spPr>
          <a:xfrm>
            <a:off x="144526" y="133352"/>
            <a:ext cx="9533816" cy="62827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Shape 117"/>
          <p:cNvGrpSpPr/>
          <p:nvPr/>
        </p:nvGrpSpPr>
        <p:grpSpPr>
          <a:xfrm>
            <a:off x="837848" y="1076197"/>
            <a:ext cx="8840611" cy="6321332"/>
            <a:chOff x="753492" y="967699"/>
            <a:chExt cx="7956550" cy="5688013"/>
          </a:xfrm>
        </p:grpSpPr>
        <p:sp>
          <p:nvSpPr>
            <p:cNvPr id="118" name="Shape 118"/>
            <p:cNvSpPr/>
            <p:nvPr/>
          </p:nvSpPr>
          <p:spPr>
            <a:xfrm>
              <a:off x="5942565" y="1070963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5764700" y="1444261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5639898" y="1677071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579989" y="1921786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5566373" y="2244502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5582702" y="2519865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5489222" y="2714407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5348535" y="2975449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294077" y="3288537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255969" y="3545159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5378034" y="3824401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5434763" y="4580101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230540" y="6110348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663255" y="1865591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869748" y="1998052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178350" y="2240895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8602039" y="1987880"/>
              <a:ext cx="108003" cy="10799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84842" y="5042636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6957356" y="4659303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7545064" y="4374312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7821899" y="3924750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537342" y="4119290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6099621" y="4406423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483106" y="4689408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750174" y="4304068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259109" y="5700924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332652" y="5361745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4102778" y="1482258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067606" y="2333216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325845" y="2403461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927167" y="2469691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383732" y="2395298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7492874" y="2204770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8071528" y="2084351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716828" y="2353286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605836" y="2499796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896754" y="2658483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302462" y="2742640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296542" y="3425012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4949167" y="3268468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566125" y="3234214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636025" y="3039672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913748" y="3202238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5256299" y="6554916"/>
              <a:ext cx="100803" cy="10079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81828" y="1203393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199670" y="1275642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023080" y="1368097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96872" y="2285262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310009" y="1789416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157203" y="2825126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702011" y="1223462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53492" y="1893912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974109" y="4342633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714065" y="3479248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642808" y="5411919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788948" y="4790043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127056" y="3954889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673319" y="2816962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88424" y="3812398"/>
              <a:ext cx="100805" cy="1007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897954" y="967699"/>
              <a:ext cx="7215188" cy="5599113"/>
              <a:chOff x="933761" y="981464"/>
              <a:chExt cx="7214342" cy="5598422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4441725" y="2024323"/>
                <a:ext cx="1184136" cy="734921"/>
              </a:xfrm>
              <a:custGeom>
                <a:pathLst>
                  <a:path extrusionOk="0" h="734786" w="1183822">
                    <a:moveTo>
                      <a:pt x="0" y="734786"/>
                    </a:moveTo>
                    <a:cubicBezTo>
                      <a:pt x="36059" y="698727"/>
                      <a:pt x="72118" y="662668"/>
                      <a:pt x="114300" y="636814"/>
                    </a:cubicBezTo>
                    <a:cubicBezTo>
                      <a:pt x="156482" y="610960"/>
                      <a:pt x="210911" y="602796"/>
                      <a:pt x="253093" y="579664"/>
                    </a:cubicBezTo>
                    <a:cubicBezTo>
                      <a:pt x="295275" y="556532"/>
                      <a:pt x="296636" y="527957"/>
                      <a:pt x="367393" y="498021"/>
                    </a:cubicBezTo>
                    <a:cubicBezTo>
                      <a:pt x="438150" y="468085"/>
                      <a:pt x="605518" y="436789"/>
                      <a:pt x="677636" y="400050"/>
                    </a:cubicBezTo>
                    <a:cubicBezTo>
                      <a:pt x="749754" y="363311"/>
                      <a:pt x="748393" y="323850"/>
                      <a:pt x="800100" y="277586"/>
                    </a:cubicBezTo>
                    <a:cubicBezTo>
                      <a:pt x="851807" y="231322"/>
                      <a:pt x="923925" y="168728"/>
                      <a:pt x="987879" y="122464"/>
                    </a:cubicBezTo>
                    <a:cubicBezTo>
                      <a:pt x="1051833" y="76200"/>
                      <a:pt x="1117827" y="38100"/>
                      <a:pt x="1183822" y="0"/>
                    </a:cubicBezTo>
                  </a:path>
                </a:pathLst>
              </a:custGeom>
              <a:noFill/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360792" y="171404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933761" y="155347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1455181" y="208361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874049" y="228003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2270249" y="259313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3294048" y="304540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771496" y="144148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1940320" y="138930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1578180" y="195689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1853183" y="195155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2109589" y="187474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2454044" y="141097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2793494" y="143546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2811623" y="209337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2778967" y="182643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3071234" y="177425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2822992" y="104235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3147915" y="101786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3610807" y="114015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4101396" y="127449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4465338" y="132882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4707217" y="111192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4853351" y="134072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5773240" y="98146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5977457" y="1828581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6571956" y="149795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6476211" y="177466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6983128" y="168393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7126056" y="198138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6716733" y="203571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4572453" y="229234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3264550" y="1806911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3688424" y="163777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3894910" y="150129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3825457" y="185307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843142" y="242066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4203505" y="182041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4267016" y="207772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409991" y="1750170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3939093" y="294049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3667534" y="310146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3535928" y="291668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3927566" y="331020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4182171" y="3068811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4476239" y="327754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4151316" y="350434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4382294" y="3733150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4751242" y="393011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4845187" y="455203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4860158" y="425954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4682725" y="346018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4770775" y="496147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947099" y="364082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418155" y="467500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255694" y="407475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4674561" y="250764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4770775" y="259514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4897375" y="273978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5166788" y="300511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5428785" y="259354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5199607" y="240059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5855816" y="212603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765076" y="2390831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5952030" y="263929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73867" y="273162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360239" y="280843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7580784" y="247873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8047303" y="282194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7928398" y="218971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6098163" y="341402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7548128" y="4006110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6156247" y="3048741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5748748" y="314106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6029646" y="368698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6935898" y="351250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6610975" y="364082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6453941" y="382788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6594647" y="393011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6983128" y="388595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3997019" y="391378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3123423" y="336786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5054410" y="573419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4052365" y="609787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6037810" y="459819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5875349" y="514693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6286052" y="513877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5781404" y="569820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3412485" y="377730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3508699" y="420307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3842721" y="4505870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3792801" y="4734675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4151316" y="4961473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4321942" y="578035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3594479" y="525892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3800965" y="538724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3362565" y="5578049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3895136" y="647908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3338073" y="5796684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2093261" y="5188272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1630368" y="405026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2197638" y="314106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2299747" y="3686987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2787131" y="4046930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2324239" y="4560196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1784666" y="4505870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156772" y="4795158"/>
                <a:ext cx="100800" cy="100800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5" name="Shape 285"/>
          <p:cNvSpPr txBox="1"/>
          <p:nvPr/>
        </p:nvSpPr>
        <p:spPr>
          <a:xfrm>
            <a:off x="144515" y="5545801"/>
            <a:ext cx="83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atual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12592" y="6521400"/>
            <a:ext cx="85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pt-BR" sz="2000">
                <a:solidFill>
                  <a:schemeClr val="lt1"/>
                </a:solidFill>
              </a:rPr>
              <a:t>Em média, uma linha atende</a:t>
            </a:r>
            <a:r>
              <a:rPr b="1" lang="pt-BR" sz="2000">
                <a:solidFill>
                  <a:schemeClr val="lt1"/>
                </a:solidFill>
              </a:rPr>
              <a:t> 230 passageiros</a:t>
            </a:r>
            <a:r>
              <a:rPr lang="pt-BR" sz="2000">
                <a:solidFill>
                  <a:schemeClr val="lt1"/>
                </a:solidFill>
              </a:rPr>
              <a:t> durante</a:t>
            </a:r>
            <a:r>
              <a:rPr lang="pt-BR" sz="2000">
                <a:solidFill>
                  <a:schemeClr val="lt1"/>
                </a:solidFill>
              </a:rPr>
              <a:t> </a:t>
            </a:r>
            <a:r>
              <a:rPr lang="pt-BR" sz="2000">
                <a:solidFill>
                  <a:schemeClr val="lt1"/>
                </a:solidFill>
              </a:rPr>
              <a:t>toda a madrugada.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pt-BR" sz="2000">
                <a:solidFill>
                  <a:schemeClr val="lt1"/>
                </a:solidFill>
              </a:rPr>
              <a:t>25%</a:t>
            </a:r>
            <a:r>
              <a:rPr lang="pt-BR" sz="2000">
                <a:solidFill>
                  <a:schemeClr val="lt1"/>
                </a:solidFill>
              </a:rPr>
              <a:t> das linhas atendem apenas </a:t>
            </a:r>
            <a:r>
              <a:rPr b="1" lang="pt-BR" sz="2000">
                <a:solidFill>
                  <a:schemeClr val="lt1"/>
                </a:solidFill>
              </a:rPr>
              <a:t>68 pessoas</a:t>
            </a:r>
            <a:r>
              <a:rPr lang="pt-BR" sz="2000">
                <a:solidFill>
                  <a:schemeClr val="lt1"/>
                </a:solidFill>
              </a:rPr>
              <a:t> durante a noite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400404" y="234647"/>
            <a:ext cx="83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 em itinerário flexível</a:t>
            </a:r>
            <a:endParaRPr b="1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00400" y="1159802"/>
            <a:ext cx="44520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-38100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Noto Sans Symbols"/>
              <a:buChar char="❑"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Oferece maior 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segurança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ao passageiro.</a:t>
            </a:r>
            <a:endParaRPr b="1" i="0" sz="2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381000" marR="0" rtl="0" algn="l">
              <a:lnSpc>
                <a:spcPct val="115000"/>
              </a:lnSpc>
              <a:spcBef>
                <a:spcPts val="2666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Noto Sans Symbols"/>
              <a:buChar char="❑"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Flexibiliza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 amplia o  atendimento: de qualquer canto para qualquer lugar</a:t>
            </a:r>
            <a:endParaRPr/>
          </a:p>
          <a:p>
            <a:pPr indent="-381000" lvl="0" marL="381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115000"/>
              </a:lnSpc>
              <a:spcBef>
                <a:spcPts val="2666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275" y="1159800"/>
            <a:ext cx="2481775" cy="24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0" y="4911600"/>
            <a:ext cx="23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Requisitos:</a:t>
            </a:r>
            <a:endParaRPr b="1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852400" y="4911600"/>
            <a:ext cx="51441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Char char="❑"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Serviço em app.</a:t>
            </a:r>
            <a:endParaRPr b="1"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381000" rtl="0">
              <a:lnSpc>
                <a:spcPct val="115000"/>
              </a:lnSpc>
              <a:spcBef>
                <a:spcPts val="2666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Char char="❑"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 de rota para motorista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Shape 300"/>
          <p:cNvGrpSpPr/>
          <p:nvPr/>
        </p:nvGrpSpPr>
        <p:grpSpPr>
          <a:xfrm>
            <a:off x="6258067" y="3810668"/>
            <a:ext cx="3672963" cy="3870017"/>
            <a:chOff x="5632317" y="1189775"/>
            <a:chExt cx="3305700" cy="3483050"/>
          </a:xfrm>
        </p:grpSpPr>
        <p:sp>
          <p:nvSpPr>
            <p:cNvPr id="301" name="Shape 30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1575" lIns="101575" spcFirstLastPara="1" rIns="101575" wrap="square" tIns="10157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Nova rota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575" lIns="101575" spcFirstLastPara="1" rIns="101575" wrap="square" tIns="101575">
              <a:noAutofit/>
            </a:bodyPr>
            <a:lstStyle/>
            <a:p>
              <a:pPr indent="-3429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pt-BR" sz="1800">
                  <a:latin typeface="Roboto"/>
                  <a:ea typeface="Roboto"/>
                  <a:cs typeface="Roboto"/>
                  <a:sym typeface="Roboto"/>
                </a:rPr>
                <a:t>Nova rota à próxima parada que passa pela localização do usuário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0" y="3810907"/>
            <a:ext cx="3940961" cy="3869779"/>
            <a:chOff x="0" y="1189989"/>
            <a:chExt cx="3546900" cy="3482836"/>
          </a:xfrm>
        </p:grpSpPr>
        <p:sp>
          <p:nvSpPr>
            <p:cNvPr id="304" name="Shape 30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1575" lIns="101575" spcFirstLastPara="1" rIns="101575" wrap="square" tIns="10157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575" lIns="101575" spcFirstLastPara="1" rIns="101575" wrap="square" tIns="101575">
              <a:noAutofit/>
            </a:bodyPr>
            <a:lstStyle/>
            <a:p>
              <a:pPr indent="-3429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pt-BR" sz="1800">
                  <a:latin typeface="Roboto"/>
                  <a:ea typeface="Roboto"/>
                  <a:cs typeface="Roboto"/>
                  <a:sym typeface="Roboto"/>
                </a:rPr>
                <a:t>Usuário escolhe linha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pt-BR" sz="1800">
                  <a:latin typeface="Roboto"/>
                  <a:ea typeface="Roboto"/>
                  <a:cs typeface="Roboto"/>
                  <a:sym typeface="Roboto"/>
                </a:rPr>
                <a:t>Localização é enviada ao servidor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271305" y="3810668"/>
            <a:ext cx="3672963" cy="3870017"/>
            <a:chOff x="2944204" y="1189775"/>
            <a:chExt cx="3305700" cy="3483050"/>
          </a:xfrm>
        </p:grpSpPr>
        <p:sp>
          <p:nvSpPr>
            <p:cNvPr id="307" name="Shape 30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1575" lIns="101575" spcFirstLastPara="1" rIns="101575" wrap="square" tIns="10157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Aprovação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1575" lIns="101575" spcFirstLastPara="1" rIns="101575" wrap="square" tIns="101575">
              <a:noAutofit/>
            </a:bodyPr>
            <a:lstStyle/>
            <a:p>
              <a:pPr indent="-3429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pt-BR" sz="1800">
                  <a:latin typeface="Roboto"/>
                  <a:ea typeface="Roboto"/>
                  <a:cs typeface="Roboto"/>
                  <a:sym typeface="Roboto"/>
                </a:rPr>
                <a:t>Avaliação da viabilidade do desvio da rota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pt-BR" sz="1800">
                  <a:latin typeface="Roboto"/>
                  <a:ea typeface="Roboto"/>
                  <a:cs typeface="Roboto"/>
                  <a:sym typeface="Roboto"/>
                </a:rPr>
                <a:t>Resposta imediata ao usuário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9" name="Shape 309"/>
          <p:cNvSpPr/>
          <p:nvPr/>
        </p:nvSpPr>
        <p:spPr>
          <a:xfrm>
            <a:off x="1638450" y="1454350"/>
            <a:ext cx="534000" cy="534000"/>
          </a:xfrm>
          <a:prstGeom prst="flowChartConnector">
            <a:avLst/>
          </a:prstGeom>
          <a:solidFill>
            <a:srgbClr val="FFCC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840775" y="1454350"/>
            <a:ext cx="534000" cy="534000"/>
          </a:xfrm>
          <a:prstGeom prst="flowChartConnector">
            <a:avLst/>
          </a:prstGeom>
          <a:solidFill>
            <a:srgbClr val="FFCC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147300" y="1454350"/>
            <a:ext cx="534000" cy="534000"/>
          </a:xfrm>
          <a:prstGeom prst="flowChartConnector">
            <a:avLst/>
          </a:prstGeom>
          <a:solidFill>
            <a:srgbClr val="FFCC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730450" y="1454350"/>
            <a:ext cx="3378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4938900" y="1454350"/>
            <a:ext cx="3378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8245400" y="1454350"/>
            <a:ext cx="3378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</a:rPr>
              <a:t>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944275" y="446950"/>
            <a:ext cx="337800" cy="3078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Shape 316"/>
          <p:cNvCxnSpPr>
            <a:endCxn id="313" idx="1"/>
          </p:cNvCxnSpPr>
          <p:nvPr/>
        </p:nvCxnSpPr>
        <p:spPr>
          <a:xfrm flipH="1" rot="10800000">
            <a:off x="2117100" y="1721350"/>
            <a:ext cx="28218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Shape 317"/>
          <p:cNvCxnSpPr>
            <a:stCxn id="313" idx="3"/>
            <a:endCxn id="314" idx="1"/>
          </p:cNvCxnSpPr>
          <p:nvPr/>
        </p:nvCxnSpPr>
        <p:spPr>
          <a:xfrm>
            <a:off x="5276700" y="1721350"/>
            <a:ext cx="296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Shape 318"/>
          <p:cNvCxnSpPr>
            <a:stCxn id="313" idx="0"/>
            <a:endCxn id="315" idx="3"/>
          </p:cNvCxnSpPr>
          <p:nvPr/>
        </p:nvCxnSpPr>
        <p:spPr>
          <a:xfrm flipH="1" rot="10800000">
            <a:off x="5107800" y="709750"/>
            <a:ext cx="18858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Shape 319"/>
          <p:cNvCxnSpPr>
            <a:stCxn id="315" idx="5"/>
            <a:endCxn id="314" idx="0"/>
          </p:cNvCxnSpPr>
          <p:nvPr/>
        </p:nvCxnSpPr>
        <p:spPr>
          <a:xfrm>
            <a:off x="7232605" y="709674"/>
            <a:ext cx="11817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50" y="1094164"/>
            <a:ext cx="654749" cy="6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2218413" y="1896175"/>
            <a:ext cx="2576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Rota definida, incluindo desvios</a:t>
            </a:r>
            <a:endParaRPr sz="1800"/>
          </a:p>
        </p:txBody>
      </p:sp>
      <p:sp>
        <p:nvSpPr>
          <p:cNvPr id="322" name="Shape 322"/>
          <p:cNvSpPr txBox="1"/>
          <p:nvPr/>
        </p:nvSpPr>
        <p:spPr>
          <a:xfrm>
            <a:off x="5276703" y="1896175"/>
            <a:ext cx="3290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Rota a ser definida de acordo com novos desvios</a:t>
            </a:r>
            <a:endParaRPr sz="18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