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5" r:id="rId2"/>
    <p:sldId id="267" r:id="rId3"/>
    <p:sldId id="274" r:id="rId4"/>
    <p:sldId id="259" r:id="rId5"/>
    <p:sldId id="269" r:id="rId6"/>
    <p:sldId id="276" r:id="rId7"/>
    <p:sldId id="272" r:id="rId8"/>
    <p:sldId id="263" r:id="rId9"/>
    <p:sldId id="264" r:id="rId10"/>
    <p:sldId id="265" r:id="rId11"/>
    <p:sldId id="266" r:id="rId12"/>
    <p:sldId id="268" r:id="rId13"/>
    <p:sldId id="277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6FF7778-BBDB-4A14-A5D6-AD7C0D422153}">
          <p14:sldIdLst>
            <p14:sldId id="275"/>
          </p14:sldIdLst>
        </p14:section>
        <p14:section name="Introducción" id="{3D3C67AF-4F43-4205-8F7E-C4BDD32ACBFF}">
          <p14:sldIdLst>
            <p14:sldId id="267"/>
          </p14:sldIdLst>
        </p14:section>
        <p14:section name="Solvers" id="{9153F55B-B845-475C-A8AF-3F075C855332}">
          <p14:sldIdLst>
            <p14:sldId id="274"/>
          </p14:sldIdLst>
        </p14:section>
        <p14:section name="Restricciones" id="{44E19A14-BD1B-4B02-8FBC-DD59A9D4D976}">
          <p14:sldIdLst>
            <p14:sldId id="259"/>
            <p14:sldId id="269"/>
            <p14:sldId id="276"/>
            <p14:sldId id="272"/>
            <p14:sldId id="263"/>
          </p14:sldIdLst>
        </p14:section>
        <p14:section name="Demo" id="{EA9E1E28-DFF1-4F1E-896A-FECDB3DC1423}">
          <p14:sldIdLst>
            <p14:sldId id="264"/>
            <p14:sldId id="265"/>
            <p14:sldId id="266"/>
          </p14:sldIdLst>
        </p14:section>
        <p14:section name="Fin" id="{A72BCC1D-3677-4BFA-854B-443C49B23962}">
          <p14:sldIdLst>
            <p14:sldId id="268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6709" autoAdjust="0"/>
  </p:normalViewPr>
  <p:slideViewPr>
    <p:cSldViewPr snapToGrid="0">
      <p:cViewPr>
        <p:scale>
          <a:sx n="55" d="100"/>
          <a:sy n="55" d="100"/>
        </p:scale>
        <p:origin x="603" y="231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F9958-7801-4618-B573-6309E75BC87B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A2D49-8E2A-4398-9C90-188927C703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717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7878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4922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8230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505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 una solución para realizar programación matemática, modelizar y optimizar</a:t>
            </a:r>
          </a:p>
          <a:p>
            <a:r>
              <a:rPr lang="es-ES" dirty="0"/>
              <a:t>Se puede usar como librería para programar con lenguajes </a:t>
            </a:r>
            <a:r>
              <a:rPr lang="es-ES" dirty="0" err="1"/>
              <a:t>.net</a:t>
            </a:r>
            <a:r>
              <a:rPr lang="es-ES" dirty="0"/>
              <a:t> o como extensión para Excel</a:t>
            </a:r>
          </a:p>
          <a:p>
            <a:endParaRPr lang="es-ES" dirty="0"/>
          </a:p>
          <a:p>
            <a:r>
              <a:rPr lang="es-ES" dirty="0"/>
              <a:t>Para usarlo en código, desde visual </a:t>
            </a:r>
            <a:r>
              <a:rPr lang="es-ES" dirty="0" err="1"/>
              <a:t>studio</a:t>
            </a:r>
            <a:r>
              <a:rPr lang="es-ES" dirty="0"/>
              <a:t> importamos la librería con </a:t>
            </a:r>
            <a:r>
              <a:rPr lang="es-ES" dirty="0" err="1"/>
              <a:t>NuGet</a:t>
            </a:r>
            <a:r>
              <a:rPr lang="es-ES" dirty="0"/>
              <a:t>, el gestor de paquetes de visual </a:t>
            </a:r>
            <a:r>
              <a:rPr lang="es-ES" dirty="0" err="1"/>
              <a:t>studio</a:t>
            </a:r>
            <a:r>
              <a:rPr lang="es-ES" dirty="0"/>
              <a:t>.</a:t>
            </a:r>
          </a:p>
          <a:p>
            <a:r>
              <a:rPr lang="es-ES" dirty="0"/>
              <a:t>Si queremos usar la extensión de Excel y la documentación nos instalamos el paquete.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Esta descontinuado desde 2012 pero es perfectamente usable</a:t>
            </a:r>
          </a:p>
          <a:p>
            <a:r>
              <a:rPr lang="es-ES" dirty="0"/>
              <a:t>También dejamos la </a:t>
            </a:r>
            <a:r>
              <a:rPr lang="es-ES" dirty="0" err="1"/>
              <a:t>url</a:t>
            </a:r>
            <a:r>
              <a:rPr lang="es-ES" dirty="0"/>
              <a:t> de la pagina dedicada a </a:t>
            </a:r>
            <a:r>
              <a:rPr lang="es-ES" dirty="0" err="1"/>
              <a:t>Solver</a:t>
            </a:r>
            <a:r>
              <a:rPr lang="es-ES" dirty="0"/>
              <a:t> </a:t>
            </a:r>
            <a:r>
              <a:rPr lang="es-ES" dirty="0" err="1"/>
              <a:t>Foundation</a:t>
            </a:r>
            <a:r>
              <a:rPr lang="es-ES" dirty="0"/>
              <a:t> en la MSDN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9840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 primero que tenemos que decidir es que tipo de problema queremos solucionar, existen diferentes </a:t>
            </a:r>
            <a:r>
              <a:rPr lang="es-ES" dirty="0" err="1"/>
              <a:t>solvers</a:t>
            </a:r>
            <a:r>
              <a:rPr lang="es-ES" dirty="0"/>
              <a:t> que podemos usar en nuestro programa, aunque siempre podemos usar el genérico, el cual, por debajo va analizando el problema eligiendo un solucionador de los disponibles.</a:t>
            </a:r>
          </a:p>
          <a:p>
            <a:r>
              <a:rPr lang="es-ES" dirty="0"/>
              <a:t>También se pueden instalar </a:t>
            </a:r>
            <a:r>
              <a:rPr lang="es-ES" dirty="0" err="1"/>
              <a:t>solvers</a:t>
            </a:r>
            <a:r>
              <a:rPr lang="es-ES" dirty="0"/>
              <a:t> de terceros o desarrollarlos nosotros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776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Nos vamos a centrar en el </a:t>
            </a:r>
            <a:r>
              <a:rPr lang="es-ES" dirty="0" err="1"/>
              <a:t>solver</a:t>
            </a:r>
            <a:r>
              <a:rPr lang="es-ES" dirty="0"/>
              <a:t> específico para problemas de restricciones. Se llama </a:t>
            </a:r>
            <a:r>
              <a:rPr lang="es-ES" dirty="0" err="1"/>
              <a:t>constraintSystem</a:t>
            </a:r>
            <a:endParaRPr lang="es-ES" dirty="0"/>
          </a:p>
          <a:p>
            <a:endParaRPr lang="es-ES" dirty="0"/>
          </a:p>
          <a:p>
            <a:r>
              <a:rPr lang="es-ES" dirty="0"/>
              <a:t>Tenemos que representar los dominios con un objeto </a:t>
            </a:r>
            <a:r>
              <a:rPr lang="es-ES" dirty="0" err="1"/>
              <a:t>CspDomain</a:t>
            </a:r>
            <a:r>
              <a:rPr lang="es-ES" dirty="0"/>
              <a:t>, en los dominios disponibles tenemos que establecer siempre los limites superiores e inferiores.</a:t>
            </a:r>
          </a:p>
          <a:p>
            <a:endParaRPr lang="es-ES" dirty="0"/>
          </a:p>
          <a:p>
            <a:r>
              <a:rPr lang="es-ES" dirty="0"/>
              <a:t>Para las variables tenemos que usar el objeto </a:t>
            </a:r>
            <a:r>
              <a:rPr lang="es-ES" dirty="0" err="1"/>
              <a:t>CspTerm</a:t>
            </a:r>
            <a:r>
              <a:rPr lang="es-ES" dirty="0"/>
              <a:t>, donde podemos tener una variable, un array o una matriz.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8117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Cuando agregamos las restricciones los hacemos directamente al </a:t>
            </a:r>
            <a:r>
              <a:rPr lang="es-ES" dirty="0" err="1"/>
              <a:t>solver</a:t>
            </a:r>
            <a:r>
              <a:rPr lang="es-ES" dirty="0"/>
              <a:t> invocando el método </a:t>
            </a:r>
            <a:r>
              <a:rPr lang="es-ES" dirty="0" err="1"/>
              <a:t>AddConstraint</a:t>
            </a:r>
            <a:r>
              <a:rPr lang="es-ES" dirty="0"/>
              <a:t>()</a:t>
            </a:r>
          </a:p>
          <a:p>
            <a:endParaRPr lang="es-ES" dirty="0"/>
          </a:p>
          <a:p>
            <a:r>
              <a:rPr lang="es-ES" dirty="0"/>
              <a:t>Todas son </a:t>
            </a:r>
            <a:r>
              <a:rPr lang="es-ES" dirty="0" err="1"/>
              <a:t>Hard</a:t>
            </a:r>
            <a:r>
              <a:rPr lang="es-ES" dirty="0"/>
              <a:t> </a:t>
            </a:r>
            <a:r>
              <a:rPr lang="es-ES" dirty="0" err="1"/>
              <a:t>Constraint</a:t>
            </a:r>
            <a:r>
              <a:rPr lang="es-ES" dirty="0"/>
              <a:t>, si queremos crear </a:t>
            </a:r>
            <a:r>
              <a:rPr lang="es-ES" dirty="0" err="1"/>
              <a:t>Soft</a:t>
            </a:r>
            <a:r>
              <a:rPr lang="es-ES" dirty="0"/>
              <a:t> </a:t>
            </a:r>
            <a:r>
              <a:rPr lang="es-ES" dirty="0" err="1"/>
              <a:t>Constraint</a:t>
            </a:r>
            <a:r>
              <a:rPr lang="es-ES" dirty="0"/>
              <a:t> tenemos que hacer algún truco.</a:t>
            </a:r>
          </a:p>
          <a:p>
            <a:r>
              <a:rPr lang="es-ES" dirty="0"/>
              <a:t>En este caso si intentamos minimizar la variable d intentaremos que el objeto ocupado valga 1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2857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AtMostMofN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Como mucho m elementos son true</a:t>
            </a:r>
          </a:p>
          <a:p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Equal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Unecual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aseguran que todos los elementos de la entrada son iguales y tienen una sobrecarga para asegurar que todos los elementos son iguales a una constante</a:t>
            </a:r>
          </a:p>
          <a:p>
            <a:r>
              <a:rPr lang="en-US" dirty="0" err="1"/>
              <a:t>ExactlyMofN</a:t>
            </a:r>
            <a:r>
              <a:rPr lang="en-US" dirty="0"/>
              <a:t> </a:t>
            </a:r>
            <a:r>
              <a:rPr lang="en-US" dirty="0" err="1"/>
              <a:t>Exactamente</a:t>
            </a:r>
            <a:r>
              <a:rPr lang="en-US" dirty="0"/>
              <a:t> M </a:t>
            </a:r>
            <a:r>
              <a:rPr lang="en-US" dirty="0" err="1"/>
              <a:t>elementos</a:t>
            </a:r>
            <a:r>
              <a:rPr lang="en-US" dirty="0"/>
              <a:t> son true</a:t>
            </a:r>
          </a:p>
          <a:p>
            <a:r>
              <a:rPr lang="en-US" dirty="0"/>
              <a:t>Grater, </a:t>
            </a:r>
            <a:r>
              <a:rPr lang="en-US" dirty="0" err="1"/>
              <a:t>asegura</a:t>
            </a:r>
            <a:r>
              <a:rPr lang="en-US" dirty="0"/>
              <a:t> que los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estan</a:t>
            </a:r>
            <a:r>
              <a:rPr lang="en-US" dirty="0"/>
              <a:t> </a:t>
            </a:r>
            <a:r>
              <a:rPr lang="en-US" dirty="0" err="1"/>
              <a:t>ordenaos</a:t>
            </a:r>
            <a:r>
              <a:rPr lang="en-US" dirty="0"/>
              <a:t> </a:t>
            </a:r>
            <a:r>
              <a:rPr lang="en-US" dirty="0" err="1"/>
              <a:t>crecientemente</a:t>
            </a:r>
            <a:endParaRPr lang="en-US" dirty="0"/>
          </a:p>
          <a:p>
            <a:r>
              <a:rPr lang="en-US" dirty="0" err="1"/>
              <a:t>Implica</a:t>
            </a:r>
            <a:r>
              <a:rPr lang="en-US" dirty="0"/>
              <a:t> </a:t>
            </a:r>
            <a:r>
              <a:rPr lang="en-US" dirty="0" err="1"/>
              <a:t>antecedente</a:t>
            </a:r>
            <a:r>
              <a:rPr lang="en-US" dirty="0"/>
              <a:t> </a:t>
            </a:r>
            <a:r>
              <a:rPr lang="en-US" dirty="0" err="1"/>
              <a:t>implica</a:t>
            </a:r>
            <a:r>
              <a:rPr lang="en-US" dirty="0"/>
              <a:t> </a:t>
            </a:r>
            <a:r>
              <a:rPr lang="en-US" dirty="0" err="1"/>
              <a:t>consecuente</a:t>
            </a:r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473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Ademas</a:t>
            </a:r>
            <a:r>
              <a:rPr lang="en-US" dirty="0"/>
              <a:t> de las </a:t>
            </a:r>
            <a:r>
              <a:rPr lang="en-US" dirty="0" err="1"/>
              <a:t>operaciones</a:t>
            </a:r>
            <a:r>
              <a:rPr lang="en-US" dirty="0"/>
              <a:t> de las </a:t>
            </a:r>
            <a:r>
              <a:rPr lang="en-US" dirty="0" err="1"/>
              <a:t>restricciones</a:t>
            </a:r>
            <a:r>
              <a:rPr lang="en-US" dirty="0"/>
              <a:t>  temenos </a:t>
            </a:r>
            <a:r>
              <a:rPr lang="en-US" dirty="0" err="1"/>
              <a:t>operaciones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y Or </a:t>
            </a:r>
            <a:r>
              <a:rPr lang="en-US" dirty="0" err="1"/>
              <a:t>logicos</a:t>
            </a:r>
            <a:r>
              <a:rPr lang="en-US" dirty="0"/>
              <a:t> de los </a:t>
            </a:r>
            <a:r>
              <a:rPr lang="en-US" dirty="0" err="1"/>
              <a:t>elementos</a:t>
            </a:r>
            <a:r>
              <a:rPr lang="en-US" dirty="0"/>
              <a:t> de entrada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FilteredSum</a:t>
            </a:r>
            <a:r>
              <a:rPr lang="en-US" dirty="0"/>
              <a:t> </a:t>
            </a:r>
            <a:r>
              <a:rPr lang="en-US" dirty="0" err="1"/>
              <a:t>Sumamos</a:t>
            </a:r>
            <a:r>
              <a:rPr lang="en-US" dirty="0"/>
              <a:t> los terminus que </a:t>
            </a:r>
            <a:r>
              <a:rPr lang="en-US" dirty="0" err="1"/>
              <a:t>cumplan</a:t>
            </a:r>
            <a:r>
              <a:rPr lang="en-US" dirty="0"/>
              <a:t> la </a:t>
            </a:r>
            <a:r>
              <a:rPr lang="en-US" dirty="0" err="1"/>
              <a:t>condicion</a:t>
            </a:r>
            <a:r>
              <a:rPr lang="en-US" dirty="0"/>
              <a:t>, </a:t>
            </a:r>
            <a:r>
              <a:rPr lang="en-US" dirty="0" err="1"/>
              <a:t>pide</a:t>
            </a:r>
            <a:r>
              <a:rPr lang="en-US" dirty="0"/>
              <a:t> que los dos arrays </a:t>
            </a:r>
            <a:r>
              <a:rPr lang="en-US" dirty="0" err="1"/>
              <a:t>sean</a:t>
            </a:r>
            <a:r>
              <a:rPr lang="en-US" dirty="0"/>
              <a:t> del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tamaño</a:t>
            </a:r>
            <a:r>
              <a:rPr lang="en-US" dirty="0"/>
              <a:t> y se </a:t>
            </a:r>
            <a:r>
              <a:rPr lang="en-US" dirty="0" err="1"/>
              <a:t>evalua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termino</a:t>
            </a:r>
            <a:r>
              <a:rPr lang="en-US" dirty="0"/>
              <a:t> </a:t>
            </a:r>
            <a:r>
              <a:rPr lang="en-US" dirty="0" err="1"/>
              <a:t>cumple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condición</a:t>
            </a:r>
            <a:r>
              <a:rPr lang="en-US" dirty="0"/>
              <a:t> </a:t>
            </a:r>
            <a:r>
              <a:rPr lang="en-US" dirty="0" err="1"/>
              <a:t>asociada</a:t>
            </a:r>
            <a:endParaRPr lang="en-US" dirty="0"/>
          </a:p>
          <a:p>
            <a:r>
              <a:rPr lang="es-ES" dirty="0" err="1"/>
              <a:t>SumProduct</a:t>
            </a:r>
            <a:r>
              <a:rPr lang="es-ES" dirty="0"/>
              <a:t> suma los productos de los objetos de entrada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1118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Para resolver el modelo tenemos que invocar el método </a:t>
            </a:r>
            <a:r>
              <a:rPr lang="es-ES" dirty="0" err="1"/>
              <a:t>Solve</a:t>
            </a:r>
            <a:r>
              <a:rPr lang="es-ES" dirty="0"/>
              <a:t>, una vez que procesa y resuelve el modelo, o no, podemos consultar si ha encontrado solución la calidad de la solución.</a:t>
            </a:r>
          </a:p>
          <a:p>
            <a:r>
              <a:rPr lang="es-ES" dirty="0"/>
              <a:t>Cuando resuelve el modelo las variables de decisión se modifican y rellenan, por defecto nos va a devolver la primera de las soluciones encontradas, si queremos revisar el resto de soluciones hay que invocar el método </a:t>
            </a:r>
            <a:r>
              <a:rPr lang="es-ES" dirty="0" err="1"/>
              <a:t>GetNext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373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7072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5B640-083A-4461-A7CF-C07908281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CEDEB8-0F85-416C-AF41-23CC2AF3A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B60175-0B5E-401B-8373-1626E370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05824C-C893-4754-8D8A-E2B072F8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D18D41-564E-4486-ACE7-E4F886D6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08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7AD95-AD74-4C08-83FA-7DCA64F3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F7E2E8-A5FE-4063-A812-2CC980E97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B9E13A-F71F-416F-8F51-02EDC841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04EA36-3030-44A2-BBD1-67F0572CC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75902E-7E75-4B98-AE08-F44916CA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8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3189C3-3EA3-4C7A-B20C-57A22D813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0DCD18-C4DD-406E-851D-C6C37F452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D8EB83-AF73-4FE7-A172-4C0139A0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CCD067-B7B2-44C1-8EB2-5E990287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9F852E-02D8-42AA-87A9-3D956B22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633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A436E-853E-4F31-9CBD-99C6E368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B8056C-558D-4500-B27D-292FF99ED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7A85BA-9E0A-4609-92E0-87D5EF6B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70B875-5B37-4C4E-A36B-6BE162D2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458E51-2006-4921-A686-A8CD84F0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350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58A49-42A7-45FA-B059-5EE62FC25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6EF725-9E1E-4284-9ECA-C449577C4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12385C-15B9-4F66-825D-DA065F84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2C8FCE-F1FF-43E3-B02C-DCAD83A8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BE3B01-0F4C-4630-B5AE-37E28F40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91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5A177-9EB7-48B4-8D0B-47407F22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970EE1-C761-4191-A68F-22075A31C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9AED30-9A65-45CC-88D4-DEC0F514A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1D3223-894B-4D78-9B1C-EA59E2F2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4CF229-B7A7-4BB4-B7F2-0678DCEA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FB08CE-4C78-46BF-96D9-7447B698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127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58B5D-BDA8-4DA7-BCD2-CC51FF3B8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66C28D-51B5-401E-B5BD-875E566D6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03BC62-C9B6-4BAF-9083-722375942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5BEADE8-E7A0-40F7-AFFB-EF7E23D49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0985A3-D9D1-476B-A4A4-AFBFC2C90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D01F7F-B1A3-4C62-8813-7F8F2254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6ED039-7AD9-4D9A-82B7-F7D7C787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D55DE61-F8F8-4C0C-9953-58509BD7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438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7B191-1164-4B48-A391-84001166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092240-B834-4770-864F-B6DF8F6F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C20DA6-83D1-4B7B-9588-E205AED8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42FF8D0-FC18-4895-8F4A-D9CA657B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812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A3CCB9-EE03-421E-AC7F-D7B82E12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E17DD63-E784-4036-B728-56E5AC1E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744794-B6D1-4CF0-B13F-BBDC428C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88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91CD6-B38C-4707-AC0B-DD7FC6CD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B6E934-7585-4D47-8A1D-E1C396F98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27AF9B-81D5-4CB9-B4B1-F320FED07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C04330-1CDF-4491-A1D5-B0358843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BEF0DF-FF72-4628-8F19-89A7E216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FB1010-BDF6-461C-BC17-0465C5F0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719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BB41F-A62C-4FE6-A58D-84437737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E9A710E-D012-449C-99CF-E6B368BEC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00048B-CE55-4483-91B5-6DD7C6CC2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C45C01-E09B-4B5E-91EB-2194A854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27A1A5-AE2D-49C2-802A-AC0CE813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DC6F37-47D2-4355-9EFD-EB8DC5BB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08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3F5C62-D242-4F8F-B9EB-9F1133DBB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C4F904-6B38-4FD5-B313-B70EFE9EC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F096B1-19ED-4F67-809A-4B79E3CEE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38E4D-B150-4AC3-BB99-2E0AA2ACAD6A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E074F3-847A-4AEE-946A-FA17DF7A2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064719-7BE2-4A58-8B32-814937014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80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gif"/><Relationship Id="rId7" Type="http://schemas.openxmlformats.org/officeDocument/2006/relationships/hyperlink" Target="https://github.com/monos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victordpc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hyperlink" Target="https://github.com/victordpc/ProgramacionRestricciones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gif"/><Relationship Id="rId7" Type="http://schemas.openxmlformats.org/officeDocument/2006/relationships/hyperlink" Target="https://github.com/monos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victordpc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hyperlink" Target="https://github.com/victordpc/ProgramacionRestriccion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xurl.es/36dz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url.es/09kh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290634D-5B27-47E5-97D7-4865E73A13BE}"/>
              </a:ext>
            </a:extLst>
          </p:cNvPr>
          <p:cNvSpPr/>
          <p:nvPr/>
        </p:nvSpPr>
        <p:spPr>
          <a:xfrm>
            <a:off x="0" y="2051790"/>
            <a:ext cx="12192000" cy="27544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90C82C6-DF95-4948-9301-133055AA70E4}"/>
              </a:ext>
            </a:extLst>
          </p:cNvPr>
          <p:cNvSpPr/>
          <p:nvPr/>
        </p:nvSpPr>
        <p:spPr>
          <a:xfrm>
            <a:off x="1926876" y="2505669"/>
            <a:ext cx="83382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Microsoft </a:t>
            </a:r>
            <a:r>
              <a:rPr lang="es-ES" sz="5400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Solver</a:t>
            </a:r>
            <a:r>
              <a:rPr lang="es-E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s-ES" sz="5400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Foundation</a:t>
            </a:r>
            <a:endParaRPr lang="es-ES" sz="5400" b="1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60F5F03-AEB4-4065-8E38-B9F627DF8C07}"/>
              </a:ext>
            </a:extLst>
          </p:cNvPr>
          <p:cNvSpPr/>
          <p:nvPr/>
        </p:nvSpPr>
        <p:spPr>
          <a:xfrm>
            <a:off x="4843893" y="3428999"/>
            <a:ext cx="25042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 2019</a:t>
            </a:r>
            <a:endParaRPr lang="es-ES" sz="5400" b="1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B4934F7-6947-428D-BF04-93D9187099AE}"/>
              </a:ext>
            </a:extLst>
          </p:cNvPr>
          <p:cNvSpPr/>
          <p:nvPr/>
        </p:nvSpPr>
        <p:spPr>
          <a:xfrm>
            <a:off x="7399337" y="5360341"/>
            <a:ext cx="448411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s-ES" sz="3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Víctor del Pino Castilla</a:t>
            </a:r>
          </a:p>
          <a:p>
            <a:pPr algn="r"/>
            <a:r>
              <a:rPr lang="es-ES" sz="3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Leila Ruiz Casanova</a:t>
            </a:r>
          </a:p>
        </p:txBody>
      </p:sp>
    </p:spTree>
    <p:extLst>
      <p:ext uri="{BB962C8B-B14F-4D97-AF65-F5344CB8AC3E}">
        <p14:creationId xmlns:p14="http://schemas.microsoft.com/office/powerpoint/2010/main" val="1931071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542D0EB3-CC32-41E1-912C-B40690212E56}"/>
              </a:ext>
            </a:extLst>
          </p:cNvPr>
          <p:cNvSpPr/>
          <p:nvPr/>
        </p:nvSpPr>
        <p:spPr>
          <a:xfrm>
            <a:off x="96187" y="1325563"/>
            <a:ext cx="1032072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Run(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ConstraintSystem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ConstraintSystem.CreateSolver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CspDomain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Filas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S.CreateIntegerInterval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(0, N - 1);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CspTerm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tablero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S.CreateVariableVector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(Filas,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"Tablero"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N);</a:t>
            </a:r>
          </a:p>
          <a:p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b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j = i + 1; j &lt; N; j++)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S.AddConstraints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S.Unequal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(tablero[i], tablero[j])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Fila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S.Unequal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(tablero[j] + (j - i), tablero[i])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Diagonal 1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S.Unequal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(tablero[j] - (j - i), tablero[i])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Diagonal 2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unsolved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ConstraintSolverSolution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S.Solve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6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7492409-5A19-45CA-AA3E-A64AAAFC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9" y="0"/>
            <a:ext cx="7115454" cy="1325563"/>
          </a:xfrm>
        </p:spPr>
        <p:txBody>
          <a:bodyPr>
            <a:normAutofit/>
          </a:bodyPr>
          <a:lstStyle/>
          <a:p>
            <a:r>
              <a:rPr lang="es-ES" sz="43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Ejemplo N Reinas</a:t>
            </a:r>
          </a:p>
        </p:txBody>
      </p:sp>
    </p:spTree>
    <p:extLst>
      <p:ext uri="{BB962C8B-B14F-4D97-AF65-F5344CB8AC3E}">
        <p14:creationId xmlns:p14="http://schemas.microsoft.com/office/powerpoint/2010/main" val="38976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542D0EB3-CC32-41E1-912C-B40690212E56}"/>
              </a:ext>
            </a:extLst>
          </p:cNvPr>
          <p:cNvSpPr/>
          <p:nvPr/>
        </p:nvSpPr>
        <p:spPr>
          <a:xfrm>
            <a:off x="94343" y="1325563"/>
            <a:ext cx="1200331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Run()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SolverContext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SolverContext.GetContext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context.CreateModel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Domain colors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Domain.Enum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rojo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verde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azul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amarillo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Decision be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Decision(colors,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Belgica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Decision al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Decision(colors,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Alemania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Decision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Decision(colors,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“Francia"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Decision hl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Decision(colors,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Holanda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model.AddDecisions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(be, al,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hl);</a:t>
            </a:r>
          </a:p>
          <a:p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model.AddConstraints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“fronteras"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be != al, be !=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be != hl, al !=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al != hl);</a:t>
            </a:r>
          </a:p>
          <a:p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Solution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solution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context.Solve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ConstraintProgrammingDirective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solution.Quality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SolverQuality.Infeasible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Belgica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: {0}\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tAlemania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: {1}\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tFrnacia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: {2}\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tHolanda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: {3}"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be, al,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hl));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solution.GetNext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1C8E9D6-D5BB-42DF-B58D-7F1D641D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9" y="-22485"/>
            <a:ext cx="7115454" cy="1325563"/>
          </a:xfrm>
        </p:spPr>
        <p:txBody>
          <a:bodyPr>
            <a:normAutofit/>
          </a:bodyPr>
          <a:lstStyle/>
          <a:p>
            <a:r>
              <a:rPr lang="es-ES" sz="43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Ejemplo</a:t>
            </a:r>
            <a:r>
              <a:rPr lang="es-ES" sz="4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s-ES" sz="43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Pintar Mapa</a:t>
            </a:r>
          </a:p>
        </p:txBody>
      </p:sp>
    </p:spTree>
    <p:extLst>
      <p:ext uri="{BB962C8B-B14F-4D97-AF65-F5344CB8AC3E}">
        <p14:creationId xmlns:p14="http://schemas.microsoft.com/office/powerpoint/2010/main" val="3559381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cielo&#10;&#10;Descripción generada automáticamente">
            <a:extLst>
              <a:ext uri="{FF2B5EF4-FFF2-40B4-BE49-F238E27FC236}">
                <a16:creationId xmlns:a16="http://schemas.microsoft.com/office/drawing/2014/main" id="{7333242B-298E-40FC-85B4-5130148F5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" y="-133702"/>
            <a:ext cx="2856367" cy="2856367"/>
          </a:xfrm>
          <a:prstGeom prst="rect">
            <a:avLst/>
          </a:prstGeom>
        </p:spPr>
      </p:pic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D9F8FB2-62AC-4A4A-8224-B1623B6DC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534" y="1414825"/>
            <a:ext cx="3627284" cy="823912"/>
          </a:xfrm>
        </p:spPr>
        <p:txBody>
          <a:bodyPr>
            <a:normAutofit fontScale="92500"/>
          </a:bodyPr>
          <a:lstStyle/>
          <a:p>
            <a:r>
              <a:rPr lang="es-ES" sz="3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Leila Ruiz Casanova</a:t>
            </a:r>
          </a:p>
        </p:txBody>
      </p:sp>
      <p:pic>
        <p:nvPicPr>
          <p:cNvPr id="14" name="Marcador de contenido 13" descr="Imagen que contiene persona, mujer, interior, ventana&#10;&#10;Descripción generada automáticamente">
            <a:extLst>
              <a:ext uri="{FF2B5EF4-FFF2-40B4-BE49-F238E27FC236}">
                <a16:creationId xmlns:a16="http://schemas.microsoft.com/office/drawing/2014/main" id="{0028C90A-34B3-4858-A6BB-21C28542A3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008" y="2213729"/>
            <a:ext cx="1972337" cy="19723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EF64071D-A000-45EB-A005-CE29CC1E2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2673" y="1414825"/>
            <a:ext cx="4112302" cy="823912"/>
          </a:xfrm>
        </p:spPr>
        <p:txBody>
          <a:bodyPr>
            <a:noAutofit/>
          </a:bodyPr>
          <a:lstStyle/>
          <a:p>
            <a:r>
              <a:rPr lang="es-ES" sz="33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Víctor del Pino Castilla</a:t>
            </a:r>
          </a:p>
        </p:txBody>
      </p:sp>
      <p:pic>
        <p:nvPicPr>
          <p:cNvPr id="12" name="Marcador de contenido 11" descr="Imagen que contiene hombre, persona, árbol, exterior&#10;&#10;Descripción generada automáticamente">
            <a:extLst>
              <a:ext uri="{FF2B5EF4-FFF2-40B4-BE49-F238E27FC236}">
                <a16:creationId xmlns:a16="http://schemas.microsoft.com/office/drawing/2014/main" id="{838C0123-72D7-4E75-B392-FCF45AD992A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57" y="2238737"/>
            <a:ext cx="1972335" cy="197233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D14570C-5C40-480F-A9BD-1423FCE7310A}"/>
              </a:ext>
            </a:extLst>
          </p:cNvPr>
          <p:cNvSpPr txBox="1"/>
          <p:nvPr/>
        </p:nvSpPr>
        <p:spPr>
          <a:xfrm>
            <a:off x="6635649" y="4134789"/>
            <a:ext cx="398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hlinkClick r:id="rId6"/>
              </a:rPr>
              <a:t>https://github.com/victordpc</a:t>
            </a:r>
            <a:endParaRPr lang="es-ES" sz="2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4AE241F-0627-4F9E-B4A7-622E6A2DC48C}"/>
              </a:ext>
            </a:extLst>
          </p:cNvPr>
          <p:cNvSpPr txBox="1"/>
          <p:nvPr/>
        </p:nvSpPr>
        <p:spPr>
          <a:xfrm>
            <a:off x="2376442" y="4134788"/>
            <a:ext cx="388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hlinkClick r:id="rId7"/>
              </a:rPr>
              <a:t>https://github.com/monosa</a:t>
            </a:r>
            <a:r>
              <a:rPr lang="es-ES" sz="2400" dirty="0"/>
              <a:t> 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B31D5E7-45F9-4762-9A25-A63359D8C4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017" y="4134789"/>
            <a:ext cx="461665" cy="461665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FC94D6CA-4E0C-4C77-8663-701B55C2DC1A}"/>
              </a:ext>
            </a:extLst>
          </p:cNvPr>
          <p:cNvSpPr txBox="1"/>
          <p:nvPr/>
        </p:nvSpPr>
        <p:spPr>
          <a:xfrm>
            <a:off x="1054138" y="5439285"/>
            <a:ext cx="10083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Código disponible en: </a:t>
            </a:r>
            <a:r>
              <a:rPr lang="es-ES" sz="2400" dirty="0">
                <a:hlinkClick r:id="rId9"/>
              </a:rPr>
              <a:t>https://github.com/victordpc/ProgramacionRestricciones</a:t>
            </a:r>
            <a:endParaRPr lang="es-ES" sz="2400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14A0B834-B1EE-49B9-B2DE-50418C312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3676" y="0"/>
            <a:ext cx="2132681" cy="1325563"/>
          </a:xfrm>
        </p:spPr>
        <p:txBody>
          <a:bodyPr>
            <a:normAutofit/>
          </a:bodyPr>
          <a:lstStyle/>
          <a:p>
            <a:r>
              <a:rPr lang="es-ES" sz="43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¿Dudas?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0CDC0F10-BEDA-43C9-9A80-B6D3E08662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793" y="4134788"/>
            <a:ext cx="461665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2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14A0B834-B1EE-49B9-B2DE-50418C312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3676" y="0"/>
            <a:ext cx="2132681" cy="1325563"/>
          </a:xfrm>
        </p:spPr>
        <p:txBody>
          <a:bodyPr>
            <a:normAutofit/>
          </a:bodyPr>
          <a:lstStyle/>
          <a:p>
            <a:r>
              <a:rPr lang="es-ES" sz="43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¿Dudas?</a:t>
            </a:r>
          </a:p>
        </p:txBody>
      </p:sp>
      <p:pic>
        <p:nvPicPr>
          <p:cNvPr id="8" name="Imagen 7" descr="Imagen que contiene cielo&#10;&#10;Descripción generada automáticamente">
            <a:extLst>
              <a:ext uri="{FF2B5EF4-FFF2-40B4-BE49-F238E27FC236}">
                <a16:creationId xmlns:a16="http://schemas.microsoft.com/office/drawing/2014/main" id="{7333242B-298E-40FC-85B4-5130148F5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" y="-133702"/>
            <a:ext cx="2856367" cy="2856367"/>
          </a:xfrm>
          <a:prstGeom prst="rect">
            <a:avLst/>
          </a:prstGeom>
        </p:spPr>
      </p:pic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D9F8FB2-62AC-4A4A-8224-B1623B6DC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534" y="1414825"/>
            <a:ext cx="3627284" cy="823912"/>
          </a:xfrm>
        </p:spPr>
        <p:txBody>
          <a:bodyPr>
            <a:normAutofit fontScale="92500"/>
          </a:bodyPr>
          <a:lstStyle/>
          <a:p>
            <a:r>
              <a:rPr lang="es-ES" sz="3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Leila Ruiz Casanova</a:t>
            </a:r>
          </a:p>
        </p:txBody>
      </p:sp>
      <p:pic>
        <p:nvPicPr>
          <p:cNvPr id="14" name="Marcador de contenido 13" descr="Imagen que contiene persona, mujer, interior, ventana&#10;&#10;Descripción generada automáticamente">
            <a:extLst>
              <a:ext uri="{FF2B5EF4-FFF2-40B4-BE49-F238E27FC236}">
                <a16:creationId xmlns:a16="http://schemas.microsoft.com/office/drawing/2014/main" id="{0028C90A-34B3-4858-A6BB-21C28542A3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008" y="2213729"/>
            <a:ext cx="1972337" cy="19723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EF64071D-A000-45EB-A005-CE29CC1E2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2673" y="1414825"/>
            <a:ext cx="4112302" cy="823912"/>
          </a:xfrm>
        </p:spPr>
        <p:txBody>
          <a:bodyPr>
            <a:noAutofit/>
          </a:bodyPr>
          <a:lstStyle/>
          <a:p>
            <a:r>
              <a:rPr lang="es-ES" sz="33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Víctor del Pino Castilla</a:t>
            </a:r>
          </a:p>
        </p:txBody>
      </p:sp>
      <p:pic>
        <p:nvPicPr>
          <p:cNvPr id="12" name="Marcador de contenido 11" descr="Imagen que contiene hombre, persona, árbol, exterior&#10;&#10;Descripción generada automáticamente">
            <a:extLst>
              <a:ext uri="{FF2B5EF4-FFF2-40B4-BE49-F238E27FC236}">
                <a16:creationId xmlns:a16="http://schemas.microsoft.com/office/drawing/2014/main" id="{838C0123-72D7-4E75-B392-FCF45AD992A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57" y="2238737"/>
            <a:ext cx="1972335" cy="197233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D14570C-5C40-480F-A9BD-1423FCE7310A}"/>
              </a:ext>
            </a:extLst>
          </p:cNvPr>
          <p:cNvSpPr txBox="1"/>
          <p:nvPr/>
        </p:nvSpPr>
        <p:spPr>
          <a:xfrm>
            <a:off x="6635649" y="4134789"/>
            <a:ext cx="398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hlinkClick r:id="rId6"/>
              </a:rPr>
              <a:t>https://github.com/victordpc</a:t>
            </a:r>
            <a:endParaRPr lang="es-ES" sz="2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4AE241F-0627-4F9E-B4A7-622E6A2DC48C}"/>
              </a:ext>
            </a:extLst>
          </p:cNvPr>
          <p:cNvSpPr txBox="1"/>
          <p:nvPr/>
        </p:nvSpPr>
        <p:spPr>
          <a:xfrm>
            <a:off x="2376442" y="4134788"/>
            <a:ext cx="388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hlinkClick r:id="rId7"/>
              </a:rPr>
              <a:t>https://github.com/monosa</a:t>
            </a:r>
            <a:r>
              <a:rPr lang="es-ES" sz="2400" dirty="0"/>
              <a:t> 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B31D5E7-45F9-4762-9A25-A63359D8C4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017" y="4134789"/>
            <a:ext cx="461665" cy="461665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FC94D6CA-4E0C-4C77-8663-701B55C2DC1A}"/>
              </a:ext>
            </a:extLst>
          </p:cNvPr>
          <p:cNvSpPr txBox="1"/>
          <p:nvPr/>
        </p:nvSpPr>
        <p:spPr>
          <a:xfrm>
            <a:off x="1054138" y="5439285"/>
            <a:ext cx="10083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Código disponible en: </a:t>
            </a:r>
            <a:r>
              <a:rPr lang="es-ES" sz="2400" dirty="0">
                <a:hlinkClick r:id="rId9"/>
              </a:rPr>
              <a:t>https://github.com/victordpc/ProgramacionRestricciones</a:t>
            </a:r>
            <a:endParaRPr lang="es-ES" sz="2400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0CDC0F10-BEDA-43C9-9A80-B6D3E08662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793" y="4134788"/>
            <a:ext cx="461665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4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L 0.35625 -0.0902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73" y="-446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157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1580"/>
                                  </p:stCondLst>
                                  <p:childTnLst>
                                    <p:animMotion origin="layout" path="M 0.35625 -0.09028 L 0.94232 0.0419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97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804F9-AB03-425C-B6DE-A64E70AD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456" y="22485"/>
            <a:ext cx="3636365" cy="1325563"/>
          </a:xfrm>
        </p:spPr>
        <p:txBody>
          <a:bodyPr>
            <a:normAutofit/>
          </a:bodyPr>
          <a:lstStyle/>
          <a:p>
            <a:r>
              <a:rPr lang="es-ES" sz="4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E5047F-2579-4746-91AB-1564637BF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s-ES" sz="3200" dirty="0"/>
              <a:t>¿Qué es?</a:t>
            </a:r>
          </a:p>
          <a:p>
            <a:pPr lvl="1"/>
            <a:r>
              <a:rPr lang="es-ES" sz="2800" dirty="0"/>
              <a:t>Programación matemática, modelizar y optimizar.</a:t>
            </a:r>
          </a:p>
          <a:p>
            <a:pPr lvl="1"/>
            <a:r>
              <a:rPr lang="es-ES" sz="2800" dirty="0"/>
              <a:t>Librería </a:t>
            </a:r>
            <a:r>
              <a:rPr lang="es-ES" sz="2800" dirty="0" err="1"/>
              <a:t>.Net</a:t>
            </a:r>
            <a:r>
              <a:rPr lang="es-ES" sz="2800" dirty="0"/>
              <a:t> / Extensión Excel</a:t>
            </a:r>
          </a:p>
          <a:p>
            <a:r>
              <a:rPr lang="es-ES" sz="3200" dirty="0"/>
              <a:t>Instalación</a:t>
            </a:r>
          </a:p>
          <a:p>
            <a:pPr lvl="1"/>
            <a:r>
              <a:rPr lang="es-ES" sz="2800" dirty="0"/>
              <a:t>Paquete </a:t>
            </a:r>
            <a:r>
              <a:rPr lang="es-ES" sz="2800" dirty="0" err="1"/>
              <a:t>NuGet</a:t>
            </a:r>
            <a:endParaRPr lang="es-ES" sz="2800" dirty="0"/>
          </a:p>
          <a:p>
            <a:pPr lvl="1"/>
            <a:r>
              <a:rPr lang="es-ES" sz="2800" dirty="0"/>
              <a:t>Instalador </a:t>
            </a:r>
            <a:r>
              <a:rPr lang="es-ES" sz="2800" dirty="0">
                <a:hlinkClick r:id="rId3"/>
              </a:rPr>
              <a:t>http://xurl.es/36dzi</a:t>
            </a:r>
            <a:r>
              <a:rPr lang="es-ES" sz="2800" dirty="0"/>
              <a:t> </a:t>
            </a:r>
          </a:p>
          <a:p>
            <a:r>
              <a:rPr lang="es-ES" sz="3200" dirty="0"/>
              <a:t>Más información</a:t>
            </a:r>
          </a:p>
          <a:p>
            <a:pPr lvl="1"/>
            <a:r>
              <a:rPr lang="es-ES" sz="2800" dirty="0"/>
              <a:t>Descontinuado desde el 2012</a:t>
            </a:r>
          </a:p>
          <a:p>
            <a:pPr lvl="1"/>
            <a:r>
              <a:rPr lang="es-ES" sz="2800" dirty="0"/>
              <a:t>Documentación </a:t>
            </a:r>
            <a:r>
              <a:rPr lang="es-ES" sz="2800" dirty="0">
                <a:hlinkClick r:id="rId4"/>
              </a:rPr>
              <a:t>http://xurl.es/09khe</a:t>
            </a:r>
            <a:r>
              <a:rPr lang="es-ES" sz="2800" dirty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497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E4C88A8-1034-4E95-9653-40735B870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6829" y="1253331"/>
            <a:ext cx="7593106" cy="4351338"/>
          </a:xfrm>
        </p:spPr>
        <p:txBody>
          <a:bodyPr>
            <a:normAutofit/>
          </a:bodyPr>
          <a:lstStyle/>
          <a:p>
            <a:r>
              <a:rPr lang="es-ES" sz="3200" dirty="0"/>
              <a:t>Diferentes problemas, diferentes </a:t>
            </a:r>
            <a:r>
              <a:rPr lang="es-ES" sz="3200" dirty="0" err="1"/>
              <a:t>solvers</a:t>
            </a:r>
            <a:endParaRPr lang="es-ES" sz="3200" dirty="0"/>
          </a:p>
          <a:p>
            <a:pPr lvl="1"/>
            <a:r>
              <a:rPr lang="es-ES" sz="2800" dirty="0"/>
              <a:t>Simplex</a:t>
            </a:r>
          </a:p>
          <a:p>
            <a:pPr lvl="1"/>
            <a:r>
              <a:rPr lang="es-ES" sz="2800" dirty="0"/>
              <a:t>Lineales</a:t>
            </a:r>
          </a:p>
          <a:p>
            <a:pPr lvl="1"/>
            <a:r>
              <a:rPr lang="es-ES" sz="2800" dirty="0"/>
              <a:t>No lineales</a:t>
            </a:r>
          </a:p>
          <a:p>
            <a:pPr marL="457200" lvl="1" indent="0">
              <a:buNone/>
            </a:pPr>
            <a:endParaRPr lang="es-ES" sz="2800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F869ECC5-149B-4DE7-AF85-5E81B36A6C2A}"/>
              </a:ext>
            </a:extLst>
          </p:cNvPr>
          <p:cNvSpPr txBox="1">
            <a:spLocks/>
          </p:cNvSpPr>
          <p:nvPr/>
        </p:nvSpPr>
        <p:spPr>
          <a:xfrm>
            <a:off x="484559" y="0"/>
            <a:ext cx="21073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Solvers</a:t>
            </a:r>
            <a:endParaRPr lang="es-ES" sz="48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ADE3A83-9C32-4928-AB3D-D974D92EE39A}"/>
              </a:ext>
            </a:extLst>
          </p:cNvPr>
          <p:cNvSpPr/>
          <p:nvPr/>
        </p:nvSpPr>
        <p:spPr>
          <a:xfrm>
            <a:off x="6173335" y="1754647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s-ES" sz="2800" b="1" dirty="0" err="1"/>
              <a:t>Constraints</a:t>
            </a:r>
            <a:endParaRPr lang="es-ES" sz="2800" b="1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s-ES" sz="2800" dirty="0"/>
              <a:t>Genérico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s-ES" sz="2800" dirty="0"/>
              <a:t>De terceros</a:t>
            </a:r>
          </a:p>
        </p:txBody>
      </p:sp>
    </p:spTree>
    <p:extLst>
      <p:ext uri="{BB962C8B-B14F-4D97-AF65-F5344CB8AC3E}">
        <p14:creationId xmlns:p14="http://schemas.microsoft.com/office/powerpoint/2010/main" val="64106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C6FD143-D5BC-4919-92B4-392A290B7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253331"/>
            <a:ext cx="5181600" cy="4351338"/>
          </a:xfrm>
        </p:spPr>
        <p:txBody>
          <a:bodyPr>
            <a:normAutofit/>
          </a:bodyPr>
          <a:lstStyle/>
          <a:p>
            <a:r>
              <a:rPr lang="es-ES" sz="3200" dirty="0"/>
              <a:t>Dominios</a:t>
            </a:r>
          </a:p>
          <a:p>
            <a:pPr lvl="1"/>
            <a:r>
              <a:rPr lang="es-ES" sz="2800" dirty="0" err="1"/>
              <a:t>CspDomain</a:t>
            </a:r>
            <a:endParaRPr lang="es-ES" sz="2800" dirty="0"/>
          </a:p>
          <a:p>
            <a:pPr lvl="2"/>
            <a:r>
              <a:rPr lang="es-ES" sz="2400" dirty="0" err="1"/>
              <a:t>Boolean</a:t>
            </a:r>
            <a:endParaRPr lang="es-ES" sz="2400" dirty="0"/>
          </a:p>
          <a:p>
            <a:pPr lvl="2"/>
            <a:r>
              <a:rPr lang="es-ES" sz="2400" dirty="0"/>
              <a:t>Enteros</a:t>
            </a:r>
          </a:p>
          <a:p>
            <a:pPr lvl="2"/>
            <a:r>
              <a:rPr lang="es-ES" sz="2400" dirty="0"/>
              <a:t>Reales</a:t>
            </a:r>
          </a:p>
          <a:p>
            <a:pPr lvl="2"/>
            <a:r>
              <a:rPr lang="es-ES" sz="2400" dirty="0" err="1"/>
              <a:t>Double</a:t>
            </a:r>
            <a:r>
              <a:rPr lang="es-ES" sz="2400" dirty="0"/>
              <a:t> (Reales con doble precisión)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6A7091-8862-4125-A784-9FC111230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53331"/>
            <a:ext cx="5181600" cy="4351338"/>
          </a:xfrm>
        </p:spPr>
        <p:txBody>
          <a:bodyPr>
            <a:normAutofit/>
          </a:bodyPr>
          <a:lstStyle/>
          <a:p>
            <a:r>
              <a:rPr lang="es-ES" sz="3200" dirty="0"/>
              <a:t>Variables</a:t>
            </a:r>
          </a:p>
          <a:p>
            <a:pPr lvl="1"/>
            <a:r>
              <a:rPr lang="es-ES" sz="2800" dirty="0" err="1"/>
              <a:t>CspTerm</a:t>
            </a:r>
            <a:endParaRPr lang="es-ES" sz="2800" dirty="0"/>
          </a:p>
          <a:p>
            <a:pPr lvl="2"/>
            <a:r>
              <a:rPr lang="es-ES" sz="2400" dirty="0"/>
              <a:t>Constantes</a:t>
            </a:r>
          </a:p>
          <a:p>
            <a:pPr lvl="2"/>
            <a:r>
              <a:rPr lang="es-ES" sz="2400" dirty="0"/>
              <a:t>Variables </a:t>
            </a:r>
          </a:p>
          <a:p>
            <a:pPr lvl="1"/>
            <a:endParaRPr lang="es-ES" sz="2800" dirty="0"/>
          </a:p>
          <a:p>
            <a:pPr lvl="1"/>
            <a:r>
              <a:rPr lang="es-ES" sz="2800" dirty="0" err="1"/>
              <a:t>CspTerm</a:t>
            </a:r>
            <a:r>
              <a:rPr lang="es-ES" sz="2800" dirty="0"/>
              <a:t> []</a:t>
            </a:r>
          </a:p>
          <a:p>
            <a:pPr lvl="2"/>
            <a:r>
              <a:rPr lang="es-ES" sz="2400" dirty="0" err="1"/>
              <a:t>Arrays</a:t>
            </a:r>
            <a:endParaRPr lang="es-ES" sz="2400" dirty="0"/>
          </a:p>
          <a:p>
            <a:pPr lvl="1"/>
            <a:endParaRPr lang="es-ES" sz="2800" dirty="0"/>
          </a:p>
          <a:p>
            <a:pPr lvl="1"/>
            <a:r>
              <a:rPr lang="es-ES" sz="2800" dirty="0" err="1"/>
              <a:t>CspTerm</a:t>
            </a:r>
            <a:r>
              <a:rPr lang="es-ES" sz="2800" dirty="0"/>
              <a:t>[][]</a:t>
            </a:r>
          </a:p>
          <a:p>
            <a:pPr lvl="2"/>
            <a:r>
              <a:rPr lang="es-ES" sz="2400" dirty="0"/>
              <a:t>Matrices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B412521-9FD5-4E55-901D-8175B947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9" y="0"/>
            <a:ext cx="5256674" cy="1325563"/>
          </a:xfrm>
        </p:spPr>
        <p:txBody>
          <a:bodyPr>
            <a:normAutofit/>
          </a:bodyPr>
          <a:lstStyle/>
          <a:p>
            <a:r>
              <a:rPr lang="es-ES" sz="48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ConstraintSystem</a:t>
            </a:r>
            <a:endParaRPr lang="es-ES" sz="48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276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38A357-5510-4CF1-BD8A-5FA622E79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s-ES" sz="3200" dirty="0"/>
              <a:t>Restricciones</a:t>
            </a:r>
          </a:p>
          <a:p>
            <a:pPr lvl="1"/>
            <a:r>
              <a:rPr lang="es-ES" sz="2800" dirty="0"/>
              <a:t>Se agregan al </a:t>
            </a:r>
            <a:r>
              <a:rPr lang="es-ES" sz="2800" dirty="0" err="1"/>
              <a:t>solver</a:t>
            </a:r>
            <a:r>
              <a:rPr lang="es-ES" sz="2800" dirty="0"/>
              <a:t> invocando </a:t>
            </a:r>
            <a:r>
              <a:rPr lang="es-ES" sz="2800" dirty="0" err="1"/>
              <a:t>AddConstraint</a:t>
            </a:r>
            <a:r>
              <a:rPr lang="es-ES" sz="2800" dirty="0"/>
              <a:t>()</a:t>
            </a:r>
            <a:endParaRPr lang="en-US" sz="2800" dirty="0"/>
          </a:p>
          <a:p>
            <a:pPr lvl="1"/>
            <a:r>
              <a:rPr lang="en-US" sz="2800" dirty="0"/>
              <a:t>Solo Hard Constraint</a:t>
            </a:r>
          </a:p>
          <a:p>
            <a:pPr lvl="1"/>
            <a:r>
              <a:rPr lang="es-ES" sz="2800" dirty="0"/>
              <a:t>Para crear </a:t>
            </a:r>
            <a:r>
              <a:rPr lang="es-ES" sz="2800" dirty="0" err="1"/>
              <a:t>Soft</a:t>
            </a:r>
            <a:r>
              <a:rPr lang="es-ES" sz="2800" dirty="0"/>
              <a:t> </a:t>
            </a:r>
            <a:r>
              <a:rPr lang="es-ES" sz="2800" dirty="0" err="1"/>
              <a:t>Constraint</a:t>
            </a:r>
            <a:r>
              <a:rPr lang="es-ES" sz="2800" dirty="0"/>
              <a:t> tenemos que ponernos creativos</a:t>
            </a:r>
            <a:endParaRPr lang="en-US" sz="2800" dirty="0"/>
          </a:p>
          <a:p>
            <a:pPr lvl="2"/>
            <a:r>
              <a:rPr lang="es-ES" sz="2400" dirty="0"/>
              <a:t>d == 1 – ocupado</a:t>
            </a:r>
          </a:p>
          <a:p>
            <a:pPr lvl="1"/>
            <a:endParaRPr lang="es-ES" sz="2800" dirty="0"/>
          </a:p>
          <a:p>
            <a:endParaRPr lang="es-E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A8C4208-E9AF-43AF-B399-1F7463C2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9" y="0"/>
            <a:ext cx="5256674" cy="1325563"/>
          </a:xfrm>
        </p:spPr>
        <p:txBody>
          <a:bodyPr>
            <a:normAutofit/>
          </a:bodyPr>
          <a:lstStyle/>
          <a:p>
            <a:r>
              <a:rPr lang="es-ES" sz="48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ConstraintSystem</a:t>
            </a:r>
            <a:endParaRPr lang="es-ES" sz="48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94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38A357-5510-4CF1-BD8A-5FA622E79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s-ES" sz="3200" dirty="0"/>
              <a:t>Restricciones</a:t>
            </a:r>
          </a:p>
          <a:p>
            <a:pPr lvl="1"/>
            <a:r>
              <a:rPr lang="en-US" sz="2800" dirty="0" err="1"/>
              <a:t>AtMostMofN</a:t>
            </a:r>
            <a:r>
              <a:rPr lang="en-US" sz="2800" dirty="0"/>
              <a:t> ( int M, params </a:t>
            </a:r>
            <a:r>
              <a:rPr lang="en-US" sz="2800" dirty="0" err="1"/>
              <a:t>CspTerm</a:t>
            </a:r>
            <a:r>
              <a:rPr lang="en-US" sz="2800" dirty="0"/>
              <a:t>[] inputs )</a:t>
            </a:r>
          </a:p>
          <a:p>
            <a:pPr lvl="1"/>
            <a:r>
              <a:rPr lang="en-US" sz="2800" dirty="0"/>
              <a:t>Equal, Unequal ( </a:t>
            </a:r>
            <a:r>
              <a:rPr lang="en-US" sz="2800" dirty="0" err="1"/>
              <a:t>CspTerm</a:t>
            </a:r>
            <a:r>
              <a:rPr lang="en-US" sz="2800" dirty="0"/>
              <a:t>[] inputs )</a:t>
            </a:r>
          </a:p>
          <a:p>
            <a:pPr lvl="1"/>
            <a:r>
              <a:rPr lang="en-US" sz="2800" dirty="0"/>
              <a:t>Equal, Unequal ( Int constant, </a:t>
            </a:r>
            <a:r>
              <a:rPr lang="en-US" sz="2800" dirty="0" err="1"/>
              <a:t>CspTerm</a:t>
            </a:r>
            <a:r>
              <a:rPr lang="en-US" sz="2800" dirty="0"/>
              <a:t>[] inputs )</a:t>
            </a:r>
          </a:p>
          <a:p>
            <a:pPr lvl="1"/>
            <a:r>
              <a:rPr lang="en-US" sz="2800" dirty="0" err="1"/>
              <a:t>ExactlyMofN</a:t>
            </a:r>
            <a:r>
              <a:rPr lang="en-US" sz="2800" dirty="0"/>
              <a:t> ( int M, params </a:t>
            </a:r>
            <a:r>
              <a:rPr lang="en-US" sz="2800" dirty="0" err="1"/>
              <a:t>CspTerm</a:t>
            </a:r>
            <a:r>
              <a:rPr lang="en-US" sz="2800" dirty="0"/>
              <a:t>[] inputs )</a:t>
            </a:r>
          </a:p>
          <a:p>
            <a:pPr lvl="1"/>
            <a:r>
              <a:rPr lang="en-US" sz="2800" dirty="0"/>
              <a:t>Greater, </a:t>
            </a:r>
            <a:r>
              <a:rPr lang="en-US" sz="2800" dirty="0" err="1"/>
              <a:t>GreaterEqual</a:t>
            </a:r>
            <a:r>
              <a:rPr lang="en-US" sz="2800" dirty="0"/>
              <a:t>, Less, </a:t>
            </a:r>
            <a:r>
              <a:rPr lang="en-US" sz="2800" dirty="0" err="1"/>
              <a:t>LessEqual</a:t>
            </a:r>
            <a:r>
              <a:rPr lang="en-US" sz="2800" dirty="0"/>
              <a:t> ( </a:t>
            </a:r>
            <a:r>
              <a:rPr lang="en-US" sz="2800" dirty="0" err="1"/>
              <a:t>CspTerm</a:t>
            </a:r>
            <a:r>
              <a:rPr lang="en-US" sz="2800" dirty="0"/>
              <a:t>[] inputs )</a:t>
            </a:r>
          </a:p>
          <a:p>
            <a:pPr lvl="1"/>
            <a:r>
              <a:rPr lang="es-ES" sz="2800" dirty="0" err="1"/>
              <a:t>Implies</a:t>
            </a:r>
            <a:r>
              <a:rPr lang="es-ES" sz="2800" dirty="0"/>
              <a:t> ( </a:t>
            </a:r>
            <a:r>
              <a:rPr lang="es-ES" sz="2800" dirty="0" err="1"/>
              <a:t>CspTerm</a:t>
            </a:r>
            <a:r>
              <a:rPr lang="es-ES" sz="2800" dirty="0"/>
              <a:t> </a:t>
            </a:r>
            <a:r>
              <a:rPr lang="es-ES" sz="2800" dirty="0" err="1"/>
              <a:t>antecedent</a:t>
            </a:r>
            <a:r>
              <a:rPr lang="es-ES" sz="2800" dirty="0"/>
              <a:t>, </a:t>
            </a:r>
            <a:r>
              <a:rPr lang="es-ES" sz="2800" dirty="0" err="1"/>
              <a:t>CspTerm</a:t>
            </a:r>
            <a:r>
              <a:rPr lang="es-ES" sz="2800" dirty="0"/>
              <a:t> </a:t>
            </a:r>
            <a:r>
              <a:rPr lang="es-ES" sz="2800" dirty="0" err="1"/>
              <a:t>consequent</a:t>
            </a:r>
            <a:r>
              <a:rPr lang="es-ES" sz="2800" dirty="0"/>
              <a:t>)</a:t>
            </a:r>
          </a:p>
          <a:p>
            <a:pPr lvl="1"/>
            <a:endParaRPr lang="es-ES" sz="2800" dirty="0"/>
          </a:p>
          <a:p>
            <a:endParaRPr lang="es-E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A8C4208-E9AF-43AF-B399-1F7463C2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9" y="0"/>
            <a:ext cx="5256674" cy="1325563"/>
          </a:xfrm>
        </p:spPr>
        <p:txBody>
          <a:bodyPr>
            <a:normAutofit/>
          </a:bodyPr>
          <a:lstStyle/>
          <a:p>
            <a:r>
              <a:rPr lang="es-ES" sz="48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ConstraintSystem</a:t>
            </a:r>
            <a:endParaRPr lang="es-ES" sz="48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49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BA2A96-3157-41E7-A6FD-A002105CE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s-ES" sz="3200" dirty="0"/>
              <a:t>Funciones</a:t>
            </a:r>
          </a:p>
          <a:p>
            <a:pPr lvl="1"/>
            <a:r>
              <a:rPr lang="es-ES" sz="2800" dirty="0" err="1"/>
              <a:t>Abs</a:t>
            </a:r>
            <a:r>
              <a:rPr lang="es-ES" sz="2800" dirty="0"/>
              <a:t> ( </a:t>
            </a:r>
            <a:r>
              <a:rPr lang="es-ES" sz="2800" dirty="0" err="1"/>
              <a:t>CspTerm</a:t>
            </a:r>
            <a:r>
              <a:rPr lang="es-ES" sz="2800" dirty="0"/>
              <a:t> input )</a:t>
            </a:r>
          </a:p>
          <a:p>
            <a:pPr lvl="1"/>
            <a:r>
              <a:rPr lang="es-ES" sz="2800" dirty="0"/>
              <a:t>And, </a:t>
            </a:r>
            <a:r>
              <a:rPr lang="es-ES" sz="2800" dirty="0" err="1"/>
              <a:t>Or</a:t>
            </a:r>
            <a:r>
              <a:rPr lang="es-ES" sz="2800" dirty="0"/>
              <a:t> ( </a:t>
            </a:r>
            <a:r>
              <a:rPr lang="es-ES" sz="2800" dirty="0" err="1"/>
              <a:t>params</a:t>
            </a:r>
            <a:r>
              <a:rPr lang="es-ES" sz="2800" dirty="0"/>
              <a:t> </a:t>
            </a:r>
            <a:r>
              <a:rPr lang="es-ES" sz="2800" dirty="0" err="1"/>
              <a:t>CspTerm</a:t>
            </a:r>
            <a:r>
              <a:rPr lang="es-ES" sz="2800" dirty="0"/>
              <a:t>[] inputs )</a:t>
            </a:r>
          </a:p>
          <a:p>
            <a:pPr lvl="1"/>
            <a:r>
              <a:rPr lang="en-US" sz="2800" dirty="0" err="1"/>
              <a:t>FilteredSum</a:t>
            </a:r>
            <a:r>
              <a:rPr lang="en-US" sz="2800" dirty="0"/>
              <a:t> ( </a:t>
            </a:r>
            <a:r>
              <a:rPr lang="en-US" sz="2800" dirty="0" err="1"/>
              <a:t>CspTerm</a:t>
            </a:r>
            <a:r>
              <a:rPr lang="en-US" sz="2800" dirty="0"/>
              <a:t>[] conditions, </a:t>
            </a:r>
            <a:r>
              <a:rPr lang="en-US" sz="2800" dirty="0" err="1"/>
              <a:t>CspTerm</a:t>
            </a:r>
            <a:r>
              <a:rPr lang="en-US" sz="2800" dirty="0"/>
              <a:t>[] inputs )</a:t>
            </a:r>
          </a:p>
          <a:p>
            <a:pPr lvl="1"/>
            <a:r>
              <a:rPr lang="en-US" sz="2800" dirty="0"/>
              <a:t>Max, </a:t>
            </a:r>
            <a:r>
              <a:rPr lang="es-ES" sz="2800" dirty="0"/>
              <a:t>Min ( </a:t>
            </a:r>
            <a:r>
              <a:rPr lang="es-ES" sz="2800" dirty="0" err="1"/>
              <a:t>params</a:t>
            </a:r>
            <a:r>
              <a:rPr lang="es-ES" sz="2800" dirty="0"/>
              <a:t> </a:t>
            </a:r>
            <a:r>
              <a:rPr lang="es-ES" sz="2800" dirty="0" err="1"/>
              <a:t>CspTerm</a:t>
            </a:r>
            <a:r>
              <a:rPr lang="es-ES" sz="2800" dirty="0"/>
              <a:t>[] inputs )</a:t>
            </a:r>
            <a:endParaRPr lang="en-US" sz="2800" dirty="0"/>
          </a:p>
          <a:p>
            <a:pPr lvl="1"/>
            <a:r>
              <a:rPr lang="en-US" sz="2800" dirty="0"/>
              <a:t>Sum</a:t>
            </a:r>
            <a:r>
              <a:rPr lang="es-ES" sz="2800" dirty="0"/>
              <a:t> ( </a:t>
            </a:r>
            <a:r>
              <a:rPr lang="es-ES" sz="2800" dirty="0" err="1"/>
              <a:t>params</a:t>
            </a:r>
            <a:r>
              <a:rPr lang="es-ES" sz="2800" dirty="0"/>
              <a:t> </a:t>
            </a:r>
            <a:r>
              <a:rPr lang="es-ES" sz="2800" dirty="0" err="1"/>
              <a:t>CspTerm</a:t>
            </a:r>
            <a:r>
              <a:rPr lang="es-ES" sz="2800" dirty="0"/>
              <a:t>[] inputs )</a:t>
            </a:r>
            <a:endParaRPr lang="en-US" sz="2800" dirty="0"/>
          </a:p>
          <a:p>
            <a:pPr lvl="1"/>
            <a:r>
              <a:rPr lang="en-US" sz="2800" dirty="0" err="1"/>
              <a:t>SumProduct</a:t>
            </a:r>
            <a:r>
              <a:rPr lang="en-US" sz="2800" dirty="0"/>
              <a:t>( </a:t>
            </a:r>
            <a:r>
              <a:rPr lang="en-US" sz="2800" dirty="0" err="1"/>
              <a:t>CspTerm</a:t>
            </a:r>
            <a:r>
              <a:rPr lang="en-US" sz="2800" dirty="0"/>
              <a:t>[] inputs1, </a:t>
            </a:r>
            <a:r>
              <a:rPr lang="en-US" sz="2800" dirty="0" err="1"/>
              <a:t>CspTerm</a:t>
            </a:r>
            <a:r>
              <a:rPr lang="en-US" sz="2800" dirty="0"/>
              <a:t>[] inputs2 )</a:t>
            </a:r>
          </a:p>
          <a:p>
            <a:pPr lvl="1"/>
            <a:endParaRPr lang="es-E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D4E20E5-6216-4D2E-8423-53E30337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9" y="0"/>
            <a:ext cx="5256674" cy="1325563"/>
          </a:xfrm>
        </p:spPr>
        <p:txBody>
          <a:bodyPr>
            <a:normAutofit/>
          </a:bodyPr>
          <a:lstStyle/>
          <a:p>
            <a:r>
              <a:rPr lang="es-ES" sz="48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ConstraintSystem</a:t>
            </a:r>
            <a:endParaRPr lang="es-ES" sz="48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963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61EF6A-E054-42C2-AA50-0D7E326E4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06"/>
            <a:ext cx="10515600" cy="435133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s-ES" sz="3200" dirty="0"/>
              <a:t>Resolver el modelo</a:t>
            </a:r>
          </a:p>
          <a:p>
            <a:pPr lvl="1"/>
            <a:r>
              <a:rPr lang="es-ES" sz="2800" dirty="0"/>
              <a:t>Invocamos el método </a:t>
            </a:r>
            <a:r>
              <a:rPr lang="es-ES" sz="2800" dirty="0" err="1"/>
              <a:t>Solve</a:t>
            </a:r>
            <a:r>
              <a:rPr lang="es-ES" sz="2800" dirty="0"/>
              <a:t>() que nos devuelve un objeto </a:t>
            </a:r>
            <a:r>
              <a:rPr lang="es-ES" sz="2800" dirty="0" err="1"/>
              <a:t>ConstraintSolverSolution</a:t>
            </a:r>
            <a:endParaRPr lang="es-ES" sz="2800" dirty="0"/>
          </a:p>
          <a:p>
            <a:pPr lvl="1"/>
            <a:r>
              <a:rPr lang="es-ES" sz="2800" dirty="0"/>
              <a:t>Propiedades</a:t>
            </a:r>
          </a:p>
          <a:p>
            <a:pPr lvl="2"/>
            <a:r>
              <a:rPr lang="es-ES" sz="2400" dirty="0" err="1"/>
              <a:t>HasFoundSolution</a:t>
            </a:r>
            <a:endParaRPr lang="es-ES" sz="2400" dirty="0"/>
          </a:p>
          <a:p>
            <a:pPr lvl="2"/>
            <a:r>
              <a:rPr lang="es-ES" sz="2400" dirty="0" err="1"/>
              <a:t>Quality</a:t>
            </a:r>
            <a:endParaRPr lang="es-ES" sz="2400" dirty="0"/>
          </a:p>
          <a:p>
            <a:pPr lvl="3"/>
            <a:r>
              <a:rPr lang="es-ES" sz="2000" dirty="0"/>
              <a:t>Sin solución</a:t>
            </a:r>
          </a:p>
          <a:p>
            <a:pPr lvl="3"/>
            <a:r>
              <a:rPr lang="es-ES" sz="2000" dirty="0"/>
              <a:t>Inviable</a:t>
            </a:r>
          </a:p>
          <a:p>
            <a:pPr lvl="3"/>
            <a:r>
              <a:rPr lang="es-ES" sz="2000" dirty="0"/>
              <a:t>Viable</a:t>
            </a:r>
          </a:p>
          <a:p>
            <a:pPr lvl="3"/>
            <a:r>
              <a:rPr lang="es-ES" sz="2000" dirty="0"/>
              <a:t>Optima</a:t>
            </a:r>
          </a:p>
          <a:p>
            <a:pPr lvl="1"/>
            <a:r>
              <a:rPr lang="es-ES" sz="2800" dirty="0"/>
              <a:t>Obtener soluciones</a:t>
            </a:r>
          </a:p>
          <a:p>
            <a:pPr lvl="2"/>
            <a:r>
              <a:rPr lang="en-US" sz="2400" dirty="0" err="1"/>
              <a:t>GetNext</a:t>
            </a:r>
            <a:r>
              <a:rPr lang="en-US" sz="2400" dirty="0"/>
              <a:t>()</a:t>
            </a:r>
            <a:endParaRPr lang="es-ES" sz="24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DFEFB3F-04A8-487A-8921-9FB2BB3B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9" y="0"/>
            <a:ext cx="5256674" cy="1325563"/>
          </a:xfrm>
        </p:spPr>
        <p:txBody>
          <a:bodyPr>
            <a:normAutofit/>
          </a:bodyPr>
          <a:lstStyle/>
          <a:p>
            <a:r>
              <a:rPr lang="es-ES" sz="48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ConstraintSystem</a:t>
            </a:r>
            <a:endParaRPr lang="es-ES" sz="48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877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542D0EB3-CC32-41E1-912C-B40690212E56}"/>
              </a:ext>
            </a:extLst>
          </p:cNvPr>
          <p:cNvSpPr/>
          <p:nvPr/>
        </p:nvSpPr>
        <p:spPr>
          <a:xfrm>
            <a:off x="94343" y="1325563"/>
            <a:ext cx="1200331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Run(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ConstraintSystem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ConstraintSystem.CreateSolver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CspDomain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Equipos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S.CreateIntegerInterval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(0, N - 1);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CspTerm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[][] partidos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S.CreateVariableArray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(Equipos,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"Oponentes"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N, N - 1);</a:t>
            </a:r>
          </a:p>
          <a:p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t = 0; t &lt; N; t++)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S.AddConstraints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                 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Agregamos las 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constraints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S.Unequal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(t, partidos[t]),      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Un equipo no puede jugar consigo mismo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S.Equal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(t ^ 1, partidos[t][0])  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la primera ronda se emparejan pares con impares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w = 0; w &lt; N - 1; w++)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S.AddConstraints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S.Unequal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GetColumn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(partidos, w)));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cada equipo solo juega una vez cada jornada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ConstraintSolverSolution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S.Solve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6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101961D-4757-4492-AEAC-FA9C56FE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9" y="0"/>
            <a:ext cx="7115454" cy="1325563"/>
          </a:xfrm>
        </p:spPr>
        <p:txBody>
          <a:bodyPr>
            <a:normAutofit fontScale="90000"/>
          </a:bodyPr>
          <a:lstStyle/>
          <a:p>
            <a:r>
              <a:rPr lang="es-ES" sz="4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Ejemplo Calendario Partidos</a:t>
            </a:r>
          </a:p>
        </p:txBody>
      </p:sp>
    </p:spTree>
    <p:extLst>
      <p:ext uri="{BB962C8B-B14F-4D97-AF65-F5344CB8AC3E}">
        <p14:creationId xmlns:p14="http://schemas.microsoft.com/office/powerpoint/2010/main" val="17838639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1318</Words>
  <Application>Microsoft Office PowerPoint</Application>
  <PresentationFormat>Panorámica</PresentationFormat>
  <Paragraphs>185</Paragraphs>
  <Slides>13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Tema de Office</vt:lpstr>
      <vt:lpstr>Presentación de PowerPoint</vt:lpstr>
      <vt:lpstr>Introducción</vt:lpstr>
      <vt:lpstr>Presentación de PowerPoint</vt:lpstr>
      <vt:lpstr>ConstraintSystem</vt:lpstr>
      <vt:lpstr>ConstraintSystem</vt:lpstr>
      <vt:lpstr>ConstraintSystem</vt:lpstr>
      <vt:lpstr>ConstraintSystem</vt:lpstr>
      <vt:lpstr>ConstraintSystem</vt:lpstr>
      <vt:lpstr>Ejemplo Calendario Partidos</vt:lpstr>
      <vt:lpstr>Ejemplo N Reinas</vt:lpstr>
      <vt:lpstr>Ejemplo Pintar Mapa</vt:lpstr>
      <vt:lpstr>¿Dudas?</vt:lpstr>
      <vt:lpstr>¿Dudas?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Solver Foundation</dc:title>
  <dc:creator>Victor del Pino Castilla</dc:creator>
  <cp:lastModifiedBy>Leila Ruiz Casanova</cp:lastModifiedBy>
  <cp:revision>52</cp:revision>
  <dcterms:created xsi:type="dcterms:W3CDTF">2019-05-12T12:22:53Z</dcterms:created>
  <dcterms:modified xsi:type="dcterms:W3CDTF">2019-05-16T17:32:27Z</dcterms:modified>
</cp:coreProperties>
</file>