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FF7778-BBDB-4A14-A5D6-AD7C0D422153}">
          <p14:sldIdLst>
            <p14:sldId id="256"/>
          </p14:sldIdLst>
        </p14:section>
        <p14:section name="Introducción" id="{3D3C67AF-4F43-4205-8F7E-C4BDD32ACBFF}">
          <p14:sldIdLst>
            <p14:sldId id="257"/>
            <p14:sldId id="267"/>
          </p14:sldIdLst>
        </p14:section>
        <p14:section name="Solvers" id="{9153F55B-B845-475C-A8AF-3F075C855332}">
          <p14:sldIdLst>
            <p14:sldId id="258"/>
          </p14:sldIdLst>
        </p14:section>
        <p14:section name="Restricciones" id="{44E19A14-BD1B-4B02-8FBC-DD59A9D4D976}">
          <p14:sldIdLst>
            <p14:sldId id="259"/>
            <p14:sldId id="260"/>
            <p14:sldId id="261"/>
            <p14:sldId id="262"/>
            <p14:sldId id="263"/>
          </p14:sldIdLst>
        </p14:section>
        <p14:section name="Demo" id="{EA9E1E28-DFF1-4F1E-896A-FECDB3DC1423}">
          <p14:sldIdLst>
            <p14:sldId id="264"/>
            <p14:sldId id="265"/>
            <p14:sldId id="266"/>
          </p14:sldIdLst>
        </p14:section>
        <p14:section name="Fin" id="{A72BCC1D-3677-4BFA-854B-443C49B23962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9958-7801-4618-B573-6309E75BC87B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2D49-8E2A-4398-9C90-188927C70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o como extensión para Excel</a:t>
            </a:r>
          </a:p>
          <a:p>
            <a:endParaRPr lang="es-ES" dirty="0"/>
          </a:p>
          <a:p>
            <a:r>
              <a:rPr lang="es-ES" dirty="0"/>
              <a:t>Esta descontinuado desde 2012 pero es perfectamente usable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34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o como extensión para Excel</a:t>
            </a:r>
          </a:p>
          <a:p>
            <a:endParaRPr lang="es-ES" dirty="0"/>
          </a:p>
          <a:p>
            <a:r>
              <a:rPr lang="es-ES" dirty="0"/>
              <a:t>Esta descontinuado desde 2012 pero es perfectamente usable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4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dependiendo del modelo que queremos resolver, aunque siempre podemos usar el genérico y por debajo analizando el problema se elige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0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 vamos a centrar en el </a:t>
            </a:r>
            <a:r>
              <a:rPr lang="es-ES" dirty="0" err="1"/>
              <a:t>solver</a:t>
            </a:r>
            <a:r>
              <a:rPr lang="es-ES" dirty="0"/>
              <a:t> específico para problemas de restricciones.</a:t>
            </a:r>
          </a:p>
          <a:p>
            <a:endParaRPr lang="es-ES" dirty="0"/>
          </a:p>
          <a:p>
            <a:r>
              <a:rPr lang="es-ES" dirty="0"/>
              <a:t>Tenemos que representar los dominios con un objeto </a:t>
            </a:r>
            <a:r>
              <a:rPr lang="es-ES" dirty="0" err="1"/>
              <a:t>CpsDomain</a:t>
            </a:r>
            <a:r>
              <a:rPr lang="es-ES" dirty="0"/>
              <a:t> de cualquiera de los dominios disponibles que tenemos que establecer siempre los limites superiores e inferiores.</a:t>
            </a:r>
          </a:p>
          <a:p>
            <a:endParaRPr lang="es-ES" dirty="0"/>
          </a:p>
          <a:p>
            <a:r>
              <a:rPr lang="es-ES" dirty="0"/>
              <a:t>Para las variables tenemos que usar el objeto </a:t>
            </a:r>
            <a:r>
              <a:rPr lang="es-ES" dirty="0" err="1"/>
              <a:t>CpsTerm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1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agregamos las restricciones los hacemos directamente al </a:t>
            </a:r>
            <a:r>
              <a:rPr lang="es-ES" dirty="0" err="1"/>
              <a:t>solver</a:t>
            </a:r>
            <a:r>
              <a:rPr lang="es-ES" dirty="0"/>
              <a:t> invocando el método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Todas son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, si queremos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hacer algún truco.</a:t>
            </a:r>
          </a:p>
          <a:p>
            <a:r>
              <a:rPr lang="es-ES" dirty="0"/>
              <a:t>En este caso si intentamos minimizar la variable d intentaremos que el objeto ocupado valga 1</a:t>
            </a:r>
          </a:p>
          <a:p>
            <a:endParaRPr lang="es-ES" dirty="0"/>
          </a:p>
          <a:p>
            <a:r>
              <a:rPr lang="es-ES" dirty="0"/>
              <a:t>Como podemos ver en este ejemplo, que son las restricciones al problema de las n reinas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46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AtMostMofN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mucho m elementos son true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Unecual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aseguran que todos los elementos de la entrada son iguales y tienen una sobrecarga para asegurar que todos los elementos son iguales a una constante</a:t>
            </a:r>
          </a:p>
          <a:p>
            <a:r>
              <a:rPr lang="en-US" dirty="0" err="1"/>
              <a:t>ExactlyMofN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 son true</a:t>
            </a:r>
          </a:p>
          <a:p>
            <a:r>
              <a:rPr lang="en-US" dirty="0"/>
              <a:t>Grater, </a:t>
            </a:r>
            <a:r>
              <a:rPr lang="en-US" dirty="0" err="1"/>
              <a:t>asegura</a:t>
            </a:r>
            <a:r>
              <a:rPr lang="en-US" dirty="0"/>
              <a:t> que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ordenaos</a:t>
            </a:r>
            <a:r>
              <a:rPr lang="en-US" dirty="0"/>
              <a:t> </a:t>
            </a:r>
            <a:r>
              <a:rPr lang="en-US" dirty="0" err="1"/>
              <a:t>crecientemente</a:t>
            </a:r>
            <a:endParaRPr lang="en-US" dirty="0"/>
          </a:p>
          <a:p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antecedente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consecuente</a:t>
            </a:r>
            <a:endParaRPr lang="en-US" dirty="0"/>
          </a:p>
          <a:p>
            <a:r>
              <a:rPr lang="en-US" dirty="0"/>
              <a:t>Maximo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74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Ademas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 temenos </a:t>
            </a:r>
            <a:r>
              <a:rPr lang="en-US" dirty="0" err="1"/>
              <a:t>operaciones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y Or </a:t>
            </a:r>
            <a:r>
              <a:rPr lang="en-US" dirty="0" err="1"/>
              <a:t>logicos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FilteredSum</a:t>
            </a:r>
            <a:r>
              <a:rPr lang="en-US" dirty="0"/>
              <a:t> </a:t>
            </a:r>
            <a:r>
              <a:rPr lang="en-US" dirty="0" err="1"/>
              <a:t>Sumamos</a:t>
            </a:r>
            <a:r>
              <a:rPr lang="en-US" dirty="0"/>
              <a:t> los terminus que </a:t>
            </a:r>
            <a:r>
              <a:rPr lang="en-US" dirty="0" err="1"/>
              <a:t>cumplan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, </a:t>
            </a:r>
            <a:r>
              <a:rPr lang="en-US" dirty="0" err="1"/>
              <a:t>pide</a:t>
            </a:r>
            <a:r>
              <a:rPr lang="en-US" dirty="0"/>
              <a:t> que los dos arrays </a:t>
            </a:r>
            <a:r>
              <a:rPr lang="en-US" dirty="0" err="1"/>
              <a:t>sean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se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asociada</a:t>
            </a:r>
            <a:endParaRPr lang="en-US" dirty="0"/>
          </a:p>
          <a:p>
            <a:r>
              <a:rPr lang="es-ES" dirty="0" err="1"/>
              <a:t>SumProduct</a:t>
            </a:r>
            <a:r>
              <a:rPr lang="es-ES" dirty="0"/>
              <a:t> suma los productos de los objetos de entrada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2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el modelo tenemos que invocar el método </a:t>
            </a:r>
            <a:r>
              <a:rPr lang="es-ES" dirty="0" err="1"/>
              <a:t>Solve</a:t>
            </a:r>
            <a:r>
              <a:rPr lang="es-ES" dirty="0"/>
              <a:t>, una vez que procesa y resuelve el modelo, o no, podemos consultar si ha encontrado solución la calidad de la solución.</a:t>
            </a:r>
          </a:p>
          <a:p>
            <a:r>
              <a:rPr lang="es-ES" dirty="0"/>
              <a:t>Cuando resuelve el modelo las variables de decisión se modifican y rellenan, por defecto nos va a devolver la primera de las soluciones encontradas, si queremos revisar el resto de soluciones hay que invocar el método </a:t>
            </a:r>
            <a:r>
              <a:rPr lang="es-ES" dirty="0" err="1"/>
              <a:t>GetNext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7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B640-083A-4461-A7CF-C0790828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DEB8-0F85-416C-AF41-23CC2AF3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0175-0B5E-401B-8373-1626E370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824C-C893-4754-8D8A-E2B072F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8D41-564E-4486-ACE7-E4F886D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D95-AD74-4C08-83FA-7DCA64F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7E2E8-A5FE-4063-A812-2CC980E9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E13A-F71F-416F-8F51-02EDC84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4EA36-3030-44A2-BBD1-67F0572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5902E-7E75-4B98-AE08-F44916C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189C3-3EA3-4C7A-B20C-57A22D8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DCD18-C4DD-406E-851D-C6C37F4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8EB83-AF73-4FE7-A172-4C0139A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D067-B7B2-44C1-8EB2-5E990287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852E-02D8-42AA-87A9-3D956B2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436E-853E-4F31-9CBD-99C6E36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8056C-558D-4500-B27D-292FF99E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85BA-9E0A-4609-92E0-87D5EF6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0B875-5B37-4C4E-A36B-6BE162D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58E51-2006-4921-A686-A8CD84F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A49-42A7-45FA-B059-5EE62FC2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F725-9E1E-4284-9ECA-C449577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385C-15B9-4F66-825D-DA065F8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8FCE-F1FF-43E3-B02C-DCAD83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3B01-0F4C-4630-B5AE-37E28F4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A177-9EB7-48B4-8D0B-47407F2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70EE1-C761-4191-A68F-22075A31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D30-9A65-45CC-88D4-DEC0F51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D3223-894B-4D78-9B1C-EA59E2F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CF229-B7A7-4BB4-B7F2-0678DCE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08CE-4C78-46BF-96D9-7447B6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8B5D-BDA8-4DA7-BCD2-CC51FF3B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6C28D-51B5-401E-B5BD-875E566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3BC62-C9B6-4BAF-9083-7223759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EADE8-E7A0-40F7-AFFB-EF7E23D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985A3-D9D1-476B-A4A4-AFBFC2C9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D01F7F-B1A3-4C62-8813-7F8F2254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ED039-7AD9-4D9A-82B7-F7D7C78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5DE61-F8F8-4C0C-9953-58509BD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191-1164-4B48-A391-8400116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92240-B834-4770-864F-B6DF8F6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C20DA6-83D1-4B7B-9588-E205AED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FF8D0-FC18-4895-8F4A-D9CA657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3CCB9-EE03-421E-AC7F-D7B82E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7DD63-E784-4036-B728-56E5AC1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4794-B6D1-4CF0-B13F-BBDC428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1CD6-B38C-4707-AC0B-DD7FC6C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6E934-7585-4D47-8A1D-E1C396F9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AF9B-81D5-4CB9-B4B1-F320FED0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04330-1CDF-4491-A1D5-B035884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EF0DF-FF72-4628-8F19-89A7E21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B1010-BDF6-461C-BC17-0465C5F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41F-A62C-4FE6-A58D-8443773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9A710E-D012-449C-99CF-E6B368BE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048B-CE55-4483-91B5-6DD7C6CC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45C01-E09B-4B5E-91EB-2194A854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7A1A5-AE2D-49C2-802A-AC0CE81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C6F37-47D2-4355-9EFD-EB8DC5B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F5C62-D242-4F8F-B9EB-9F1133D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4F904-6B38-4FD5-B313-B70EFE9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6B1-19ED-4F67-809A-4B79E3CE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E4D-B150-4AC3-BB99-2E0AA2ACAD6A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74F3-847A-4AEE-946A-FA17DF7A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4719-7BE2-4A58-8B32-8149370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victordpc/ProgramacionRestriccion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ithub.com/monosa" TargetMode="External"/><Relationship Id="rId4" Type="http://schemas.openxmlformats.org/officeDocument/2006/relationships/hyperlink" Target="https://github.com/victord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4BD8-6AA6-4B2C-899D-DBE038D36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1E1AB-A1F8-4A89-B66D-A59E4B19E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56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Calendario partidos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Equipos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partidos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S.CreateVariableArray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(Equipos,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"Oponentes"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N - 1);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N; t++)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Agregamos las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constraints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(t, partidos[t]),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 equipo no puede jugar consigo mismo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^ 1, partidos[t][0])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 primera ronda se emparejan pares con impares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0; w &lt; N - 1; w++)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(partidos, w)));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cada equipo solo juega una vez cada jornada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838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N Reinas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Filas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tablero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S.CreateVariableVector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(Filas,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"Tablero"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(tablero[i], tablero[j])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Fila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+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-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unsolved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97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Pintar mapa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SolverContext.GetContext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Domain colors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rojo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amarillo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be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al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Alemania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“Francia"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hl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Holanda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model.AddDecisions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“fronteras"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al, be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hl, al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al !=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ConstraintProgrammingDirective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solution.Quality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SolverQuality.Infeasible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tAlemania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{1}\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tFrnacia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{2}\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tHolanda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{3}"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solution.GetNext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3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E12446-488B-4D39-BD9C-F49DAFF7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¿Dudas?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79442"/>
            <a:ext cx="5157787" cy="823912"/>
          </a:xfrm>
        </p:spPr>
        <p:txBody>
          <a:bodyPr/>
          <a:lstStyle/>
          <a:p>
            <a:r>
              <a:rPr lang="es-ES" dirty="0"/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4503354"/>
            <a:ext cx="1514054" cy="1514054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79442"/>
            <a:ext cx="5183188" cy="823912"/>
          </a:xfrm>
        </p:spPr>
        <p:txBody>
          <a:bodyPr/>
          <a:lstStyle/>
          <a:p>
            <a:r>
              <a:rPr lang="es-ES" dirty="0"/>
              <a:t>Víctor del Pino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4503354"/>
            <a:ext cx="1514054" cy="1514054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351474" y="6123543"/>
            <a:ext cx="30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>
                <a:hlinkClick r:id="rId4"/>
              </a:rPr>
              <a:t>https://github.com/victordpc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839788" y="612354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https://github.com/monosa</a:t>
            </a:r>
            <a:r>
              <a:rPr lang="es-ES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42" y="6123543"/>
            <a:ext cx="369332" cy="3693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2FAE767-4DE9-4766-8FFB-0CF92D317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6" y="6123543"/>
            <a:ext cx="369332" cy="36933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6096000" y="2514600"/>
            <a:ext cx="554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Código disponible en: </a:t>
            </a:r>
            <a:br>
              <a:rPr lang="es-ES" dirty="0"/>
            </a:br>
            <a:r>
              <a:rPr lang="es-ES" dirty="0">
                <a:hlinkClick r:id="rId7"/>
              </a:rPr>
              <a:t>https://github.com/victordpc/ProgramacionRestricciones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9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¿Que es </a:t>
            </a:r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Una solución de Microsoft para realizar programación matemática, modelizar y optimizar.</a:t>
            </a:r>
          </a:p>
          <a:p>
            <a:pPr lvl="1"/>
            <a:r>
              <a:rPr lang="es-ES" dirty="0"/>
              <a:t>Se puede usar como librería para los proyectos en cualquier lenguaje </a:t>
            </a:r>
            <a:r>
              <a:rPr lang="es-ES" dirty="0" err="1"/>
              <a:t>.Net</a:t>
            </a:r>
            <a:r>
              <a:rPr lang="es-ES" dirty="0"/>
              <a:t> y como extensión para Excel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Descontinuado desde 2012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Importamos la librería como paquete </a:t>
            </a:r>
            <a:r>
              <a:rPr lang="es-ES" dirty="0" err="1"/>
              <a:t>NuGet</a:t>
            </a:r>
            <a:r>
              <a:rPr lang="es-ES" dirty="0"/>
              <a:t> para proyectos de código</a:t>
            </a:r>
          </a:p>
          <a:p>
            <a:pPr lvl="1"/>
            <a:r>
              <a:rPr lang="es-ES" dirty="0"/>
              <a:t>Instalador de la extensión de Excel y documentación </a:t>
            </a:r>
            <a:r>
              <a:rPr lang="es-ES" b="1" dirty="0">
                <a:hlinkClick r:id="rId3"/>
              </a:rPr>
              <a:t>http://xurl.es/36dzi</a:t>
            </a:r>
            <a:r>
              <a:rPr lang="es-ES" b="1" dirty="0"/>
              <a:t> 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Documentación </a:t>
            </a:r>
            <a:r>
              <a:rPr lang="es-ES" b="1" dirty="0">
                <a:hlinkClick r:id="rId4"/>
              </a:rPr>
              <a:t>http://xurl.es/09khe</a:t>
            </a:r>
            <a:r>
              <a:rPr lang="es-ES" b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2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¿Que es </a:t>
            </a:r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Programación matemática, modelizar y optimizar.</a:t>
            </a:r>
          </a:p>
          <a:p>
            <a:pPr lvl="1"/>
            <a:r>
              <a:rPr lang="es-ES" dirty="0"/>
              <a:t>Librería </a:t>
            </a:r>
            <a:r>
              <a:rPr lang="es-ES" dirty="0" err="1"/>
              <a:t>.Net</a:t>
            </a:r>
            <a:r>
              <a:rPr lang="es-ES" dirty="0"/>
              <a:t> / Extensión Excel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Descontinuado desde 2012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Paquete </a:t>
            </a:r>
            <a:r>
              <a:rPr lang="es-ES" dirty="0" err="1"/>
              <a:t>NuGet</a:t>
            </a:r>
            <a:endParaRPr lang="es-ES" dirty="0"/>
          </a:p>
          <a:p>
            <a:pPr lvl="1"/>
            <a:r>
              <a:rPr lang="es-ES" dirty="0"/>
              <a:t>Instalador </a:t>
            </a:r>
            <a:r>
              <a:rPr lang="es-ES" b="1" dirty="0">
                <a:hlinkClick r:id="rId3"/>
              </a:rPr>
              <a:t>http://xurl.es/36dzi</a:t>
            </a:r>
            <a:r>
              <a:rPr lang="es-ES" b="1" dirty="0"/>
              <a:t> 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Documentación </a:t>
            </a:r>
            <a:r>
              <a:rPr lang="es-ES" b="1" dirty="0">
                <a:hlinkClick r:id="rId4"/>
              </a:rPr>
              <a:t>http://xurl.es/09khe</a:t>
            </a:r>
            <a:r>
              <a:rPr lang="es-ES" b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9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BC80-E84D-4219-8585-E75ABE0B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Solvers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AC1A0-78CC-4C1A-8B89-554FCA2B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diferentes problemas diferentes solucionadores (</a:t>
            </a:r>
            <a:r>
              <a:rPr lang="es-ES" dirty="0" err="1"/>
              <a:t>solvers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Simplex		</a:t>
            </a:r>
            <a:endParaRPr lang="es-ES" u="sng" dirty="0"/>
          </a:p>
          <a:p>
            <a:pPr lvl="1"/>
            <a:r>
              <a:rPr lang="es-ES" dirty="0"/>
              <a:t>Lineales		</a:t>
            </a:r>
          </a:p>
          <a:p>
            <a:pPr lvl="1"/>
            <a:r>
              <a:rPr lang="es-ES" dirty="0"/>
              <a:t>No lineales	</a:t>
            </a:r>
          </a:p>
          <a:p>
            <a:pPr lvl="1"/>
            <a:r>
              <a:rPr lang="es-ES" dirty="0" err="1"/>
              <a:t>Constraints</a:t>
            </a:r>
            <a:endParaRPr lang="es-ES" dirty="0"/>
          </a:p>
          <a:p>
            <a:pPr lvl="1"/>
            <a:r>
              <a:rPr lang="es-ES" dirty="0"/>
              <a:t>Satisfacción</a:t>
            </a:r>
          </a:p>
          <a:p>
            <a:pPr lvl="1"/>
            <a:r>
              <a:rPr lang="es-ES" dirty="0"/>
              <a:t>Genérico</a:t>
            </a:r>
          </a:p>
          <a:p>
            <a:pPr lvl="1"/>
            <a:r>
              <a:rPr lang="es-ES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16565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65A0-A6D2-468B-8DA1-0D5E4C49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FD143-D5BC-4919-92B4-392A290B7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Dominios</a:t>
            </a:r>
          </a:p>
          <a:p>
            <a:pPr lvl="1"/>
            <a:r>
              <a:rPr lang="es-ES" dirty="0" err="1"/>
              <a:t>CspDomain</a:t>
            </a:r>
            <a:endParaRPr lang="es-ES" dirty="0"/>
          </a:p>
          <a:p>
            <a:pPr lvl="2"/>
            <a:r>
              <a:rPr lang="es-ES" dirty="0" err="1"/>
              <a:t>Boolean</a:t>
            </a:r>
            <a:endParaRPr lang="es-ES" dirty="0"/>
          </a:p>
          <a:p>
            <a:pPr lvl="2"/>
            <a:r>
              <a:rPr lang="es-ES" dirty="0"/>
              <a:t>Enteros</a:t>
            </a:r>
          </a:p>
          <a:p>
            <a:pPr lvl="2"/>
            <a:r>
              <a:rPr lang="es-ES" dirty="0"/>
              <a:t>Reales</a:t>
            </a:r>
          </a:p>
          <a:p>
            <a:pPr lvl="2"/>
            <a:r>
              <a:rPr lang="es-ES" dirty="0" err="1"/>
              <a:t>Double</a:t>
            </a:r>
            <a:r>
              <a:rPr lang="es-ES" dirty="0"/>
              <a:t> (Reales con doble precisión)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A7091-8862-4125-A784-9FC11123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Variables</a:t>
            </a:r>
          </a:p>
          <a:p>
            <a:pPr lvl="1"/>
            <a:r>
              <a:rPr lang="es-ES" dirty="0" err="1"/>
              <a:t>CpsTerm</a:t>
            </a:r>
            <a:endParaRPr lang="es-ES" dirty="0"/>
          </a:p>
          <a:p>
            <a:pPr lvl="2"/>
            <a:r>
              <a:rPr lang="es-ES" dirty="0"/>
              <a:t>Constantes</a:t>
            </a:r>
          </a:p>
          <a:p>
            <a:pPr lvl="2"/>
            <a:r>
              <a:rPr lang="es-ES" dirty="0"/>
              <a:t>Variables 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 []</a:t>
            </a:r>
          </a:p>
          <a:p>
            <a:pPr lvl="2"/>
            <a:r>
              <a:rPr lang="es-ES" dirty="0" err="1"/>
              <a:t>Arrays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[][]</a:t>
            </a:r>
          </a:p>
          <a:p>
            <a:pPr lvl="2"/>
            <a:r>
              <a:rPr lang="es-E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24276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FB992-2C30-4EAF-BEBE-3956E22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39BB0B-C629-40B8-82D2-FF38350C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Se agregan al </a:t>
            </a:r>
            <a:r>
              <a:rPr lang="es-ES" dirty="0" err="1"/>
              <a:t>solver</a:t>
            </a:r>
            <a:r>
              <a:rPr lang="es-ES" dirty="0"/>
              <a:t> invocando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Solo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endParaRPr lang="es-ES" dirty="0"/>
          </a:p>
          <a:p>
            <a:pPr lvl="1"/>
            <a:r>
              <a:rPr lang="es-ES" dirty="0"/>
              <a:t>Para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ponernos creativos</a:t>
            </a:r>
          </a:p>
          <a:p>
            <a:pPr lvl="2"/>
            <a:r>
              <a:rPr lang="es-ES" dirty="0"/>
              <a:t>d == 1 – ocupado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6BC3E1-C1AA-4E60-8A01-03548C28054A}"/>
              </a:ext>
            </a:extLst>
          </p:cNvPr>
          <p:cNvSpPr txBox="1"/>
          <p:nvPr/>
        </p:nvSpPr>
        <p:spPr>
          <a:xfrm>
            <a:off x="2810759" y="4392890"/>
            <a:ext cx="6570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CspTerm</a:t>
            </a:r>
            <a:r>
              <a:rPr lang="es-ES" dirty="0"/>
              <a:t>[] tablero;</a:t>
            </a:r>
          </a:p>
          <a:p>
            <a:r>
              <a:rPr lang="es-ES" dirty="0" err="1"/>
              <a:t>S.AddConstraints</a:t>
            </a:r>
            <a:r>
              <a:rPr lang="es-ES" dirty="0"/>
              <a:t>(</a:t>
            </a:r>
          </a:p>
          <a:p>
            <a:r>
              <a:rPr lang="es-ES" dirty="0"/>
              <a:t>                        </a:t>
            </a:r>
            <a:r>
              <a:rPr lang="es-ES" dirty="0" err="1"/>
              <a:t>S.Unequal</a:t>
            </a:r>
            <a:r>
              <a:rPr lang="es-ES" dirty="0"/>
              <a:t>(tablero[i], tablero[j]) // Fila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S.Unequal</a:t>
            </a:r>
            <a:r>
              <a:rPr lang="es-ES" dirty="0"/>
              <a:t>(tablero[j] + (j - i), tablero[i]) // Diagonal 1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S.Unequal</a:t>
            </a:r>
            <a:r>
              <a:rPr lang="es-ES" dirty="0"/>
              <a:t>(tablero[j] - (j - i), tablero[i]) // Diagonal 2</a:t>
            </a:r>
          </a:p>
          <a:p>
            <a:r>
              <a:rPr lang="es-ES" dirty="0"/>
              <a:t>    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22602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AAA6-367C-4384-8DF7-1FDE2387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A98C9-1FD1-4AB0-8931-47D8BB94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Restricciones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AtMostMofN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n-US" dirty="0"/>
              <a:t>Equal, Unequal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Equal, Unequal ( Int constant,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ExactlyMofN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Greater, </a:t>
            </a:r>
            <a:r>
              <a:rPr lang="en-US" dirty="0" err="1"/>
              <a:t>GreaterEqual</a:t>
            </a:r>
            <a:r>
              <a:rPr lang="en-US" dirty="0"/>
              <a:t>, Less, </a:t>
            </a:r>
            <a:r>
              <a:rPr lang="en-US" dirty="0" err="1"/>
              <a:t>LessEqual</a:t>
            </a:r>
            <a:r>
              <a:rPr lang="en-US" dirty="0"/>
              <a:t>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Implies</a:t>
            </a:r>
            <a:r>
              <a:rPr lang="es-ES" dirty="0"/>
              <a:t> (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antecedent</a:t>
            </a:r>
            <a:r>
              <a:rPr lang="es-ES" dirty="0"/>
              <a:t>,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consequent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8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3067D-8A9C-45F2-9306-3680BE4F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7F884-F8DB-4F05-AF35-8B326BA2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Funciones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s-ES" dirty="0" err="1"/>
              <a:t>Abs</a:t>
            </a:r>
            <a:r>
              <a:rPr lang="es-ES" dirty="0"/>
              <a:t>( </a:t>
            </a:r>
            <a:r>
              <a:rPr lang="es-ES" dirty="0" err="1"/>
              <a:t>CspTerm</a:t>
            </a:r>
            <a:r>
              <a:rPr lang="es-ES" dirty="0"/>
              <a:t> input )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And, </a:t>
            </a:r>
            <a:r>
              <a:rPr lang="es-ES" dirty="0" err="1"/>
              <a:t>Or</a:t>
            </a:r>
            <a:r>
              <a:rPr lang="es-ES" dirty="0"/>
              <a:t>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FilteredSum</a:t>
            </a:r>
            <a:r>
              <a:rPr lang="en-US" dirty="0"/>
              <a:t>( </a:t>
            </a:r>
            <a:r>
              <a:rPr lang="en-US" dirty="0" err="1"/>
              <a:t>CspTerm</a:t>
            </a:r>
            <a:r>
              <a:rPr lang="en-US" dirty="0"/>
              <a:t>[] conditions,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Max, Min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Sum(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SumProduct</a:t>
            </a:r>
            <a:r>
              <a:rPr lang="en-US" dirty="0"/>
              <a:t>( </a:t>
            </a:r>
            <a:r>
              <a:rPr lang="en-US" dirty="0" err="1"/>
              <a:t>CspTerm</a:t>
            </a:r>
            <a:r>
              <a:rPr lang="en-US" dirty="0"/>
              <a:t>[] inputs1, </a:t>
            </a:r>
            <a:r>
              <a:rPr lang="en-US" dirty="0" err="1"/>
              <a:t>CspTerm</a:t>
            </a:r>
            <a:r>
              <a:rPr lang="en-US" dirty="0"/>
              <a:t>[] inputs2 )</a:t>
            </a:r>
            <a:endParaRPr lang="es-E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EC115F-949E-4300-8516-DFD0DE912CF3}"/>
              </a:ext>
            </a:extLst>
          </p:cNvPr>
          <p:cNvSpPr txBox="1"/>
          <p:nvPr/>
        </p:nvSpPr>
        <p:spPr>
          <a:xfrm>
            <a:off x="2810759" y="5015547"/>
            <a:ext cx="6570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CspTerm</a:t>
            </a:r>
            <a:r>
              <a:rPr lang="es-ES" dirty="0"/>
              <a:t>[] tablero;</a:t>
            </a:r>
          </a:p>
          <a:p>
            <a:r>
              <a:rPr lang="es-ES" dirty="0" err="1"/>
              <a:t>S.AddConstraints</a:t>
            </a:r>
            <a:r>
              <a:rPr lang="es-ES" dirty="0"/>
              <a:t>(</a:t>
            </a:r>
          </a:p>
          <a:p>
            <a:r>
              <a:rPr lang="es-ES" dirty="0"/>
              <a:t>                        </a:t>
            </a:r>
            <a:r>
              <a:rPr lang="es-ES" dirty="0" err="1"/>
              <a:t>S.Equal</a:t>
            </a:r>
            <a:r>
              <a:rPr lang="es-ES" dirty="0"/>
              <a:t>(3, </a:t>
            </a:r>
            <a:r>
              <a:rPr lang="es-ES" dirty="0" err="1"/>
              <a:t>S.Sum</a:t>
            </a:r>
            <a:r>
              <a:rPr lang="es-ES" dirty="0"/>
              <a:t>(tablero))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S.Equal</a:t>
            </a:r>
            <a:r>
              <a:rPr lang="es-ES" dirty="0"/>
              <a:t>(10, </a:t>
            </a:r>
            <a:r>
              <a:rPr lang="es-ES" dirty="0" err="1"/>
              <a:t>S.Max</a:t>
            </a:r>
            <a:r>
              <a:rPr lang="es-ES" dirty="0"/>
              <a:t>(tablero))</a:t>
            </a:r>
          </a:p>
          <a:p>
            <a:r>
              <a:rPr lang="es-ES" dirty="0"/>
              <a:t>	      );</a:t>
            </a:r>
          </a:p>
        </p:txBody>
      </p:sp>
    </p:spTree>
    <p:extLst>
      <p:ext uri="{BB962C8B-B14F-4D97-AF65-F5344CB8AC3E}">
        <p14:creationId xmlns:p14="http://schemas.microsoft.com/office/powerpoint/2010/main" val="39987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94DC-85C9-4AE6-807F-05DDA066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EF6A-E054-42C2-AA50-0D7E326E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Resolver el modelo</a:t>
            </a:r>
          </a:p>
          <a:p>
            <a:pPr lvl="1"/>
            <a:r>
              <a:rPr lang="es-ES" dirty="0"/>
              <a:t>Invocamos el método </a:t>
            </a:r>
            <a:r>
              <a:rPr lang="es-ES" dirty="0" err="1"/>
              <a:t>Solve</a:t>
            </a:r>
            <a:r>
              <a:rPr lang="es-ES" dirty="0"/>
              <a:t>() que nos devuelve un objeto </a:t>
            </a:r>
            <a:r>
              <a:rPr lang="es-ES" dirty="0" err="1"/>
              <a:t>ConstraintSolverSolution</a:t>
            </a:r>
            <a:endParaRPr lang="es-ES" dirty="0"/>
          </a:p>
          <a:p>
            <a:pPr lvl="1"/>
            <a:r>
              <a:rPr lang="es-ES" dirty="0"/>
              <a:t>Propiedades</a:t>
            </a:r>
          </a:p>
          <a:p>
            <a:pPr lvl="2"/>
            <a:r>
              <a:rPr lang="es-ES" dirty="0" err="1"/>
              <a:t>HasFoundSolution</a:t>
            </a:r>
            <a:endParaRPr lang="es-ES" dirty="0"/>
          </a:p>
          <a:p>
            <a:pPr lvl="2"/>
            <a:r>
              <a:rPr lang="es-ES" dirty="0" err="1"/>
              <a:t>Quality</a:t>
            </a:r>
            <a:endParaRPr lang="es-ES" dirty="0"/>
          </a:p>
          <a:p>
            <a:pPr lvl="3"/>
            <a:r>
              <a:rPr lang="es-ES" dirty="0"/>
              <a:t>Sin solución</a:t>
            </a:r>
          </a:p>
          <a:p>
            <a:pPr lvl="3"/>
            <a:r>
              <a:rPr lang="es-ES" dirty="0"/>
              <a:t>Inviable</a:t>
            </a:r>
          </a:p>
          <a:p>
            <a:pPr lvl="3"/>
            <a:r>
              <a:rPr lang="es-ES" dirty="0"/>
              <a:t>Viable</a:t>
            </a:r>
          </a:p>
          <a:p>
            <a:pPr lvl="3"/>
            <a:r>
              <a:rPr lang="es-ES" dirty="0"/>
              <a:t>Optima</a:t>
            </a:r>
          </a:p>
          <a:p>
            <a:pPr lvl="1"/>
            <a:r>
              <a:rPr lang="es-ES" dirty="0"/>
              <a:t>Obtener soluciones</a:t>
            </a:r>
          </a:p>
          <a:p>
            <a:pPr lvl="2"/>
            <a:r>
              <a:rPr lang="en-US" dirty="0" err="1"/>
              <a:t>GetNext</a:t>
            </a:r>
            <a:r>
              <a:rPr lang="en-US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387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1512</Words>
  <Application>Microsoft Office PowerPoint</Application>
  <PresentationFormat>Panorámica</PresentationFormat>
  <Paragraphs>207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Solver Foundation</vt:lpstr>
      <vt:lpstr>Introducción</vt:lpstr>
      <vt:lpstr>Introducción</vt:lpstr>
      <vt:lpstr>Solvers</vt:lpstr>
      <vt:lpstr>ConstraintSystem</vt:lpstr>
      <vt:lpstr>ConstraintSystem</vt:lpstr>
      <vt:lpstr>ConstraintSystem</vt:lpstr>
      <vt:lpstr>ConstraintSystem</vt:lpstr>
      <vt:lpstr>ConstraintSystem</vt:lpstr>
      <vt:lpstr>Ejemplo Calendario partidos</vt:lpstr>
      <vt:lpstr>Ejemplo N Reinas</vt:lpstr>
      <vt:lpstr>Ejemplo Pintar mapa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Foundation</dc:title>
  <dc:creator>Victor del Pino Castilla</dc:creator>
  <cp:lastModifiedBy>Victor del Pino Castilla</cp:lastModifiedBy>
  <cp:revision>30</cp:revision>
  <dcterms:created xsi:type="dcterms:W3CDTF">2019-05-12T12:22:53Z</dcterms:created>
  <dcterms:modified xsi:type="dcterms:W3CDTF">2019-05-12T19:15:40Z</dcterms:modified>
</cp:coreProperties>
</file>