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notesMasterIdLst>
    <p:notesMasterId r:id="rId20"/>
  </p:notesMasterIdLst>
  <p:sldIdLst>
    <p:sldId id="256" r:id="rId2"/>
    <p:sldId id="257" r:id="rId3"/>
    <p:sldId id="258" r:id="rId4"/>
    <p:sldId id="259" r:id="rId5"/>
    <p:sldId id="260" r:id="rId6"/>
    <p:sldId id="261" r:id="rId7"/>
    <p:sldId id="262" r:id="rId8"/>
    <p:sldId id="263" r:id="rId9"/>
    <p:sldId id="269" r:id="rId10"/>
    <p:sldId id="265" r:id="rId11"/>
    <p:sldId id="267" r:id="rId12"/>
    <p:sldId id="270"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595959"/>
    <a:srgbClr val="A1CE42"/>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DCAF8-8889-467C-881C-7FA2D705EB9D}" v="66" dt="2018-11-17T22:00:42.9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3"/>
  </p:normalViewPr>
  <p:slideViewPr>
    <p:cSldViewPr snapToGrid="0">
      <p:cViewPr>
        <p:scale>
          <a:sx n="75" d="100"/>
          <a:sy n="75" d="100"/>
        </p:scale>
        <p:origin x="94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Calle Sánchez" userId="683699c4c89ac5c1" providerId="Windows Live" clId="Web-{2B8DCAF8-8889-467C-881C-7FA2D705EB9D}"/>
    <pc:docChg chg="modSld">
      <pc:chgData name="Daniel Calle Sánchez" userId="683699c4c89ac5c1" providerId="Windows Live" clId="Web-{2B8DCAF8-8889-467C-881C-7FA2D705EB9D}" dt="2018-11-17T22:24:39.403" v="175"/>
      <pc:docMkLst>
        <pc:docMk/>
      </pc:docMkLst>
      <pc:sldChg chg="modSp">
        <pc:chgData name="Daniel Calle Sánchez" userId="683699c4c89ac5c1" providerId="Windows Live" clId="Web-{2B8DCAF8-8889-467C-881C-7FA2D705EB9D}" dt="2018-11-17T22:24:39.403" v="175"/>
        <pc:sldMkLst>
          <pc:docMk/>
          <pc:sldMk cId="503526302" sldId="272"/>
        </pc:sldMkLst>
        <pc:graphicFrameChg chg="mod modGraphic">
          <ac:chgData name="Daniel Calle Sánchez" userId="683699c4c89ac5c1" providerId="Windows Live" clId="Web-{2B8DCAF8-8889-467C-881C-7FA2D705EB9D}" dt="2018-11-17T22:24:39.403" v="175"/>
          <ac:graphicFrameMkLst>
            <pc:docMk/>
            <pc:sldMk cId="503526302" sldId="272"/>
            <ac:graphicFrameMk id="2" creationId="{160259C3-65C5-7A4F-8DEE-6F887B04837C}"/>
          </ac:graphicFrameMkLst>
        </pc:graphicFrameChg>
      </pc:sldChg>
      <pc:sldChg chg="modSp">
        <pc:chgData name="Daniel Calle Sánchez" userId="683699c4c89ac5c1" providerId="Windows Live" clId="Web-{2B8DCAF8-8889-467C-881C-7FA2D705EB9D}" dt="2018-11-17T22:21:48.999" v="97"/>
        <pc:sldMkLst>
          <pc:docMk/>
          <pc:sldMk cId="1953915349" sldId="273"/>
        </pc:sldMkLst>
        <pc:graphicFrameChg chg="mod modGraphic">
          <ac:chgData name="Daniel Calle Sánchez" userId="683699c4c89ac5c1" providerId="Windows Live" clId="Web-{2B8DCAF8-8889-467C-881C-7FA2D705EB9D}" dt="2018-11-17T22:21:48.999" v="97"/>
          <ac:graphicFrameMkLst>
            <pc:docMk/>
            <pc:sldMk cId="1953915349" sldId="273"/>
            <ac:graphicFrameMk id="2" creationId="{160259C3-65C5-7A4F-8DEE-6F887B04837C}"/>
          </ac:graphicFrameMkLst>
        </pc:graphicFrameChg>
      </pc:sldChg>
      <pc:sldChg chg="modSp">
        <pc:chgData name="Daniel Calle Sánchez" userId="683699c4c89ac5c1" providerId="Windows Live" clId="Web-{2B8DCAF8-8889-467C-881C-7FA2D705EB9D}" dt="2018-11-17T22:24:01.444" v="159"/>
        <pc:sldMkLst>
          <pc:docMk/>
          <pc:sldMk cId="2494900626" sldId="274"/>
        </pc:sldMkLst>
        <pc:graphicFrameChg chg="mod modGraphic">
          <ac:chgData name="Daniel Calle Sánchez" userId="683699c4c89ac5c1" providerId="Windows Live" clId="Web-{2B8DCAF8-8889-467C-881C-7FA2D705EB9D}" dt="2018-11-17T22:24:01.444" v="159"/>
          <ac:graphicFrameMkLst>
            <pc:docMk/>
            <pc:sldMk cId="2494900626" sldId="274"/>
            <ac:graphicFrameMk id="2" creationId="{160259C3-65C5-7A4F-8DEE-6F887B04837C}"/>
          </ac:graphicFrameMkLst>
        </pc:graphicFrameChg>
      </pc:sldChg>
    </pc:docChg>
  </pc:docChgLst>
  <pc:docChgLst>
    <pc:chgData name="Daniel Calle Sánchez" userId="683699c4c89ac5c1" providerId="Windows Live" clId="Web-{3DEC3548-9C0B-4D04-9B12-452C18CE8F12}"/>
    <pc:docChg chg="modSld">
      <pc:chgData name="Daniel Calle Sánchez" userId="683699c4c89ac5c1" providerId="Windows Live" clId="Web-{3DEC3548-9C0B-4D04-9B12-452C18CE8F12}" dt="2018-11-17T22:27:25.275" v="3"/>
      <pc:docMkLst>
        <pc:docMk/>
      </pc:docMkLst>
      <pc:sldChg chg="modSp">
        <pc:chgData name="Daniel Calle Sánchez" userId="683699c4c89ac5c1" providerId="Windows Live" clId="Web-{3DEC3548-9C0B-4D04-9B12-452C18CE8F12}" dt="2018-11-17T22:27:25.275" v="3"/>
        <pc:sldMkLst>
          <pc:docMk/>
          <pc:sldMk cId="503526302" sldId="272"/>
        </pc:sldMkLst>
        <pc:graphicFrameChg chg="mod modGraphic">
          <ac:chgData name="Daniel Calle Sánchez" userId="683699c4c89ac5c1" providerId="Windows Live" clId="Web-{3DEC3548-9C0B-4D04-9B12-452C18CE8F12}" dt="2018-11-17T22:27:25.275" v="3"/>
          <ac:graphicFrameMkLst>
            <pc:docMk/>
            <pc:sldMk cId="503526302" sldId="272"/>
            <ac:graphicFrameMk id="2" creationId="{160259C3-65C5-7A4F-8DEE-6F887B04837C}"/>
          </ac:graphicFrameMkLst>
        </pc:graphicFrameChg>
      </pc:sldChg>
    </pc:docChg>
  </pc:docChgLst>
  <pc:docChgLst>
    <pc:chgData name="Daniel Calle Sánchez" userId="683699c4c89ac5c1" providerId="Windows Live" clId="Web-{6766EA1F-4CDA-4370-A446-4671E0C2A003}"/>
    <pc:docChg chg="modSld">
      <pc:chgData name="Daniel Calle Sánchez" userId="683699c4c89ac5c1" providerId="Windows Live" clId="Web-{6766EA1F-4CDA-4370-A446-4671E0C2A003}" dt="2018-11-17T22:38:13.915" v="49"/>
      <pc:docMkLst>
        <pc:docMk/>
      </pc:docMkLst>
      <pc:sldChg chg="modSp">
        <pc:chgData name="Daniel Calle Sánchez" userId="683699c4c89ac5c1" providerId="Windows Live" clId="Web-{6766EA1F-4CDA-4370-A446-4671E0C2A003}" dt="2018-11-17T22:38:13.915" v="49"/>
        <pc:sldMkLst>
          <pc:docMk/>
          <pc:sldMk cId="1759058492" sldId="271"/>
        </pc:sldMkLst>
        <pc:graphicFrameChg chg="mod modGraphic">
          <ac:chgData name="Daniel Calle Sánchez" userId="683699c4c89ac5c1" providerId="Windows Live" clId="Web-{6766EA1F-4CDA-4370-A446-4671E0C2A003}" dt="2018-11-17T22:38:13.915" v="49"/>
          <ac:graphicFrameMkLst>
            <pc:docMk/>
            <pc:sldMk cId="1759058492" sldId="271"/>
            <ac:graphicFrameMk id="2" creationId="{5E6A2808-2603-C24E-A172-748BCEC8A69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1E421-01F6-8245-A151-9193396E5E75}" type="datetimeFigureOut">
              <a:rPr lang="es-ES" smtClean="0"/>
              <a:t>18/11/2018</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FE50C-5EAF-3D4B-A54D-C775E3F13F45}" type="slidenum">
              <a:rPr lang="es-ES" smtClean="0"/>
              <a:t>‹Nº›</a:t>
            </a:fld>
            <a:endParaRPr lang="es-ES"/>
          </a:p>
        </p:txBody>
      </p:sp>
    </p:spTree>
    <p:extLst>
      <p:ext uri="{BB962C8B-B14F-4D97-AF65-F5344CB8AC3E}">
        <p14:creationId xmlns:p14="http://schemas.microsoft.com/office/powerpoint/2010/main" val="4067273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200FE50C-5EAF-3D4B-A54D-C775E3F13F45}" type="slidenum">
              <a:rPr lang="es-ES" smtClean="0"/>
              <a:t>1</a:t>
            </a:fld>
            <a:endParaRPr lang="es-ES"/>
          </a:p>
        </p:txBody>
      </p:sp>
    </p:spTree>
    <p:extLst>
      <p:ext uri="{BB962C8B-B14F-4D97-AF65-F5344CB8AC3E}">
        <p14:creationId xmlns:p14="http://schemas.microsoft.com/office/powerpoint/2010/main" val="3458032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200FE50C-5EAF-3D4B-A54D-C775E3F13F45}" type="slidenum">
              <a:rPr lang="es-ES" smtClean="0"/>
              <a:t>6</a:t>
            </a:fld>
            <a:endParaRPr lang="es-ES"/>
          </a:p>
        </p:txBody>
      </p:sp>
    </p:spTree>
    <p:extLst>
      <p:ext uri="{BB962C8B-B14F-4D97-AF65-F5344CB8AC3E}">
        <p14:creationId xmlns:p14="http://schemas.microsoft.com/office/powerpoint/2010/main" val="876222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200FE50C-5EAF-3D4B-A54D-C775E3F13F45}" type="slidenum">
              <a:rPr lang="es-ES" smtClean="0"/>
              <a:t>7</a:t>
            </a:fld>
            <a:endParaRPr lang="es-ES"/>
          </a:p>
        </p:txBody>
      </p:sp>
    </p:spTree>
    <p:extLst>
      <p:ext uri="{BB962C8B-B14F-4D97-AF65-F5344CB8AC3E}">
        <p14:creationId xmlns:p14="http://schemas.microsoft.com/office/powerpoint/2010/main" val="145455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200FE50C-5EAF-3D4B-A54D-C775E3F13F45}" type="slidenum">
              <a:rPr lang="es-ES" smtClean="0"/>
              <a:t>9</a:t>
            </a:fld>
            <a:endParaRPr lang="es-ES"/>
          </a:p>
        </p:txBody>
      </p:sp>
    </p:spTree>
    <p:extLst>
      <p:ext uri="{BB962C8B-B14F-4D97-AF65-F5344CB8AC3E}">
        <p14:creationId xmlns:p14="http://schemas.microsoft.com/office/powerpoint/2010/main" val="857200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200FE50C-5EAF-3D4B-A54D-C775E3F13F45}" type="slidenum">
              <a:rPr lang="es-ES" smtClean="0"/>
              <a:t>10</a:t>
            </a:fld>
            <a:endParaRPr lang="es-ES"/>
          </a:p>
        </p:txBody>
      </p:sp>
    </p:spTree>
    <p:extLst>
      <p:ext uri="{BB962C8B-B14F-4D97-AF65-F5344CB8AC3E}">
        <p14:creationId xmlns:p14="http://schemas.microsoft.com/office/powerpoint/2010/main" val="4016179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200FE50C-5EAF-3D4B-A54D-C775E3F13F45}" type="slidenum">
              <a:rPr lang="es-ES" smtClean="0"/>
              <a:t>11</a:t>
            </a:fld>
            <a:endParaRPr lang="es-ES"/>
          </a:p>
        </p:txBody>
      </p:sp>
    </p:spTree>
    <p:extLst>
      <p:ext uri="{BB962C8B-B14F-4D97-AF65-F5344CB8AC3E}">
        <p14:creationId xmlns:p14="http://schemas.microsoft.com/office/powerpoint/2010/main" val="3986118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200FE50C-5EAF-3D4B-A54D-C775E3F13F45}" type="slidenum">
              <a:rPr lang="es-ES" smtClean="0"/>
              <a:t>12</a:t>
            </a:fld>
            <a:endParaRPr lang="es-ES"/>
          </a:p>
        </p:txBody>
      </p:sp>
    </p:spTree>
    <p:extLst>
      <p:ext uri="{BB962C8B-B14F-4D97-AF65-F5344CB8AC3E}">
        <p14:creationId xmlns:p14="http://schemas.microsoft.com/office/powerpoint/2010/main" val="1930840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200FE50C-5EAF-3D4B-A54D-C775E3F13F45}" type="slidenum">
              <a:rPr lang="es-ES" smtClean="0"/>
              <a:t>17</a:t>
            </a:fld>
            <a:endParaRPr lang="es-ES"/>
          </a:p>
        </p:txBody>
      </p:sp>
    </p:spTree>
    <p:extLst>
      <p:ext uri="{BB962C8B-B14F-4D97-AF65-F5344CB8AC3E}">
        <p14:creationId xmlns:p14="http://schemas.microsoft.com/office/powerpoint/2010/main" val="545598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86554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4854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019995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11/18/2018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1003864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84263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50650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2743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855709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88938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92777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24097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2242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23270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11/18/2018</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108035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11/18/2018</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‹Nº›</a:t>
            </a:fld>
            <a:endParaRPr lang="en-US"/>
          </a:p>
        </p:txBody>
      </p:sp>
    </p:spTree>
    <p:extLst>
      <p:ext uri="{BB962C8B-B14F-4D97-AF65-F5344CB8AC3E}">
        <p14:creationId xmlns:p14="http://schemas.microsoft.com/office/powerpoint/2010/main" val="144384787"/>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www.lucidchart.com/pages/es" TargetMode="External"/><Relationship Id="rId3" Type="http://schemas.openxmlformats.org/officeDocument/2006/relationships/hyperlink" Target="https://www.bizagi.com/es/productos" TargetMode="External"/><Relationship Id="rId7" Type="http://schemas.openxmlformats.org/officeDocument/2006/relationships/hyperlink" Target="http://bimp.cs.ut.ee/simulator"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www.modelio.org/" TargetMode="External"/><Relationship Id="rId5" Type="http://schemas.openxmlformats.org/officeDocument/2006/relationships/hyperlink" Target="https://camunda.com/bpmn/examples/" TargetMode="External"/><Relationship Id="rId4" Type="http://schemas.openxmlformats.org/officeDocument/2006/relationships/hyperlink" Target="https://bpmn.io/" TargetMode="External"/><Relationship Id="rId9" Type="http://schemas.openxmlformats.org/officeDocument/2006/relationships/hyperlink" Target="https://www.umlet.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7C14-AAC0-0541-B849-DD626E142069}"/>
              </a:ext>
            </a:extLst>
          </p:cNvPr>
          <p:cNvSpPr>
            <a:spLocks noGrp="1"/>
          </p:cNvSpPr>
          <p:nvPr>
            <p:ph type="ctrTitle"/>
          </p:nvPr>
        </p:nvSpPr>
        <p:spPr>
          <a:xfrm>
            <a:off x="243280" y="1456879"/>
            <a:ext cx="8719762" cy="1970088"/>
          </a:xfrm>
        </p:spPr>
        <p:txBody>
          <a:bodyPr/>
          <a:lstStyle/>
          <a:p>
            <a:r>
              <a:rPr lang="es-ES" sz="8000"/>
              <a:t>BIO-PRESSMAN</a:t>
            </a:r>
          </a:p>
        </p:txBody>
      </p:sp>
      <p:sp>
        <p:nvSpPr>
          <p:cNvPr id="3" name="Subtitle 2">
            <a:extLst>
              <a:ext uri="{FF2B5EF4-FFF2-40B4-BE49-F238E27FC236}">
                <a16:creationId xmlns:a16="http://schemas.microsoft.com/office/drawing/2014/main" id="{12D2B2B8-15E1-284C-B8C0-15E99025DD0C}"/>
              </a:ext>
            </a:extLst>
          </p:cNvPr>
          <p:cNvSpPr>
            <a:spLocks noGrp="1"/>
          </p:cNvSpPr>
          <p:nvPr>
            <p:ph type="subTitle" idx="1"/>
          </p:nvPr>
        </p:nvSpPr>
        <p:spPr/>
        <p:txBody>
          <a:bodyPr/>
          <a:lstStyle/>
          <a:p>
            <a:r>
              <a:rPr lang="es-ES"/>
              <a:t>DIEGO ACUÑA, DANIEL CALLE, VÍCTOR DEL PINO, ZIHAO HONG</a:t>
            </a:r>
          </a:p>
        </p:txBody>
      </p:sp>
      <p:pic>
        <p:nvPicPr>
          <p:cNvPr id="10" name="Picture 9">
            <a:extLst>
              <a:ext uri="{FF2B5EF4-FFF2-40B4-BE49-F238E27FC236}">
                <a16:creationId xmlns:a16="http://schemas.microsoft.com/office/drawing/2014/main" id="{8FE7501C-68AB-7F41-810E-638E2EE0C328}"/>
              </a:ext>
            </a:extLst>
          </p:cNvPr>
          <p:cNvPicPr>
            <a:picLocks noChangeAspect="1"/>
          </p:cNvPicPr>
          <p:nvPr/>
        </p:nvPicPr>
        <p:blipFill>
          <a:blip r:embed="rId3"/>
          <a:stretch>
            <a:fillRect/>
          </a:stretch>
        </p:blipFill>
        <p:spPr>
          <a:xfrm>
            <a:off x="8193246" y="685800"/>
            <a:ext cx="2050768" cy="2123086"/>
          </a:xfrm>
          <a:prstGeom prst="rect">
            <a:avLst/>
          </a:prstGeom>
        </p:spPr>
      </p:pic>
      <p:pic>
        <p:nvPicPr>
          <p:cNvPr id="19" name="Picture 18">
            <a:extLst>
              <a:ext uri="{FF2B5EF4-FFF2-40B4-BE49-F238E27FC236}">
                <a16:creationId xmlns:a16="http://schemas.microsoft.com/office/drawing/2014/main" id="{D595BC0A-BBA3-4F4E-A535-CE8402294E9E}"/>
              </a:ext>
            </a:extLst>
          </p:cNvPr>
          <p:cNvPicPr>
            <a:picLocks noChangeAspect="1"/>
          </p:cNvPicPr>
          <p:nvPr/>
        </p:nvPicPr>
        <p:blipFill>
          <a:blip r:embed="rId4"/>
          <a:stretch>
            <a:fillRect/>
          </a:stretch>
        </p:blipFill>
        <p:spPr>
          <a:xfrm>
            <a:off x="9957967" y="978662"/>
            <a:ext cx="1836423" cy="1836423"/>
          </a:xfrm>
          <a:prstGeom prst="rect">
            <a:avLst/>
          </a:prstGeom>
        </p:spPr>
      </p:pic>
      <p:pic>
        <p:nvPicPr>
          <p:cNvPr id="21" name="Picture 20">
            <a:extLst>
              <a:ext uri="{FF2B5EF4-FFF2-40B4-BE49-F238E27FC236}">
                <a16:creationId xmlns:a16="http://schemas.microsoft.com/office/drawing/2014/main" id="{0687E04C-64D5-ED4A-9B12-E3586AF7B9F7}"/>
              </a:ext>
            </a:extLst>
          </p:cNvPr>
          <p:cNvPicPr>
            <a:picLocks noChangeAspect="1"/>
          </p:cNvPicPr>
          <p:nvPr/>
        </p:nvPicPr>
        <p:blipFill>
          <a:blip r:embed="rId5"/>
          <a:stretch>
            <a:fillRect/>
          </a:stretch>
        </p:blipFill>
        <p:spPr>
          <a:xfrm>
            <a:off x="8692531" y="2135402"/>
            <a:ext cx="2752351" cy="2589473"/>
          </a:xfrm>
          <a:prstGeom prst="rect">
            <a:avLst/>
          </a:prstGeom>
        </p:spPr>
      </p:pic>
    </p:spTree>
    <p:extLst>
      <p:ext uri="{BB962C8B-B14F-4D97-AF65-F5344CB8AC3E}">
        <p14:creationId xmlns:p14="http://schemas.microsoft.com/office/powerpoint/2010/main" val="1949125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BCAA330-5E99-4958-B1E1-1F21AD289C1A}"/>
              </a:ext>
            </a:extLst>
          </p:cNvPr>
          <p:cNvSpPr/>
          <p:nvPr/>
        </p:nvSpPr>
        <p:spPr>
          <a:xfrm>
            <a:off x="3231932" y="2591165"/>
            <a:ext cx="1418896" cy="63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Gestión Comercia</a:t>
            </a:r>
            <a:r>
              <a:rPr lang="es-ES"/>
              <a:t>l</a:t>
            </a:r>
          </a:p>
        </p:txBody>
      </p:sp>
      <p:sp>
        <p:nvSpPr>
          <p:cNvPr id="5" name="Rectángulo 4">
            <a:extLst>
              <a:ext uri="{FF2B5EF4-FFF2-40B4-BE49-F238E27FC236}">
                <a16:creationId xmlns:a16="http://schemas.microsoft.com/office/drawing/2014/main" id="{62685811-B640-42F8-BFA6-0E247058DAC5}"/>
              </a:ext>
            </a:extLst>
          </p:cNvPr>
          <p:cNvSpPr/>
          <p:nvPr/>
        </p:nvSpPr>
        <p:spPr>
          <a:xfrm>
            <a:off x="5263055" y="2591165"/>
            <a:ext cx="1665889" cy="63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Planificación de pedidos</a:t>
            </a:r>
            <a:endParaRPr lang="es-ES"/>
          </a:p>
        </p:txBody>
      </p:sp>
      <p:sp>
        <p:nvSpPr>
          <p:cNvPr id="6" name="Rectángulo 5">
            <a:extLst>
              <a:ext uri="{FF2B5EF4-FFF2-40B4-BE49-F238E27FC236}">
                <a16:creationId xmlns:a16="http://schemas.microsoft.com/office/drawing/2014/main" id="{CF713E50-353F-4C5B-BBEB-912607772F50}"/>
              </a:ext>
            </a:extLst>
          </p:cNvPr>
          <p:cNvSpPr/>
          <p:nvPr/>
        </p:nvSpPr>
        <p:spPr>
          <a:xfrm>
            <a:off x="3231932" y="3910212"/>
            <a:ext cx="1418896" cy="63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Compras</a:t>
            </a:r>
            <a:endParaRPr lang="es-ES"/>
          </a:p>
        </p:txBody>
      </p:sp>
      <p:sp>
        <p:nvSpPr>
          <p:cNvPr id="7" name="Rectángulo 6">
            <a:extLst>
              <a:ext uri="{FF2B5EF4-FFF2-40B4-BE49-F238E27FC236}">
                <a16:creationId xmlns:a16="http://schemas.microsoft.com/office/drawing/2014/main" id="{FC028DA8-FBBF-48E5-A533-F44A5A15CA7D}"/>
              </a:ext>
            </a:extLst>
          </p:cNvPr>
          <p:cNvSpPr/>
          <p:nvPr/>
        </p:nvSpPr>
        <p:spPr>
          <a:xfrm>
            <a:off x="5386550" y="5229261"/>
            <a:ext cx="1418896" cy="63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Almacén</a:t>
            </a:r>
            <a:endParaRPr lang="es-ES"/>
          </a:p>
        </p:txBody>
      </p:sp>
      <p:sp>
        <p:nvSpPr>
          <p:cNvPr id="8" name="Rectángulo 7">
            <a:extLst>
              <a:ext uri="{FF2B5EF4-FFF2-40B4-BE49-F238E27FC236}">
                <a16:creationId xmlns:a16="http://schemas.microsoft.com/office/drawing/2014/main" id="{5981CBD0-833B-4B72-A97D-9801906DE6EB}"/>
              </a:ext>
            </a:extLst>
          </p:cNvPr>
          <p:cNvSpPr/>
          <p:nvPr/>
        </p:nvSpPr>
        <p:spPr>
          <a:xfrm>
            <a:off x="3231932" y="5229261"/>
            <a:ext cx="1418896" cy="63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Control de calidad</a:t>
            </a:r>
          </a:p>
        </p:txBody>
      </p:sp>
      <p:sp>
        <p:nvSpPr>
          <p:cNvPr id="9" name="Rectángulo 8">
            <a:extLst>
              <a:ext uri="{FF2B5EF4-FFF2-40B4-BE49-F238E27FC236}">
                <a16:creationId xmlns:a16="http://schemas.microsoft.com/office/drawing/2014/main" id="{0EE701B3-E6D2-476F-952A-D3C24512B0D1}"/>
              </a:ext>
            </a:extLst>
          </p:cNvPr>
          <p:cNvSpPr/>
          <p:nvPr/>
        </p:nvSpPr>
        <p:spPr>
          <a:xfrm>
            <a:off x="5263054" y="3910213"/>
            <a:ext cx="1665889" cy="63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Producción</a:t>
            </a:r>
          </a:p>
        </p:txBody>
      </p:sp>
      <p:sp>
        <p:nvSpPr>
          <p:cNvPr id="10" name="Rectángulo: esquinas redondeadas 9">
            <a:extLst>
              <a:ext uri="{FF2B5EF4-FFF2-40B4-BE49-F238E27FC236}">
                <a16:creationId xmlns:a16="http://schemas.microsoft.com/office/drawing/2014/main" id="{0E4A867D-CAD5-437B-8607-617FF5B40E2F}"/>
              </a:ext>
            </a:extLst>
          </p:cNvPr>
          <p:cNvSpPr/>
          <p:nvPr/>
        </p:nvSpPr>
        <p:spPr>
          <a:xfrm>
            <a:off x="1396431" y="2591165"/>
            <a:ext cx="1324304" cy="63062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Clientes</a:t>
            </a:r>
          </a:p>
        </p:txBody>
      </p:sp>
      <p:sp>
        <p:nvSpPr>
          <p:cNvPr id="11" name="Rectángulo: esquinas redondeadas 10">
            <a:extLst>
              <a:ext uri="{FF2B5EF4-FFF2-40B4-BE49-F238E27FC236}">
                <a16:creationId xmlns:a16="http://schemas.microsoft.com/office/drawing/2014/main" id="{D1C41B16-96CD-4495-A515-B733B9273185}"/>
              </a:ext>
            </a:extLst>
          </p:cNvPr>
          <p:cNvSpPr/>
          <p:nvPr/>
        </p:nvSpPr>
        <p:spPr>
          <a:xfrm>
            <a:off x="1225637" y="4593383"/>
            <a:ext cx="1665891" cy="58332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Proveedores</a:t>
            </a:r>
          </a:p>
        </p:txBody>
      </p:sp>
      <p:cxnSp>
        <p:nvCxnSpPr>
          <p:cNvPr id="15" name="Conector recto de flecha 14">
            <a:extLst>
              <a:ext uri="{FF2B5EF4-FFF2-40B4-BE49-F238E27FC236}">
                <a16:creationId xmlns:a16="http://schemas.microsoft.com/office/drawing/2014/main" id="{F8E83849-1146-47A0-B762-1B0C01A71C5D}"/>
              </a:ext>
            </a:extLst>
          </p:cNvPr>
          <p:cNvCxnSpPr>
            <a:cxnSpLocks/>
            <a:stCxn id="10" idx="3"/>
            <a:endCxn id="4" idx="1"/>
          </p:cNvCxnSpPr>
          <p:nvPr/>
        </p:nvCxnSpPr>
        <p:spPr>
          <a:xfrm>
            <a:off x="2720735" y="2906475"/>
            <a:ext cx="51119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B7EB1152-DC83-4683-9080-1BE54D3152B4}"/>
              </a:ext>
            </a:extLst>
          </p:cNvPr>
          <p:cNvCxnSpPr>
            <a:cxnSpLocks/>
            <a:stCxn id="4" idx="3"/>
            <a:endCxn id="5" idx="1"/>
          </p:cNvCxnSpPr>
          <p:nvPr/>
        </p:nvCxnSpPr>
        <p:spPr>
          <a:xfrm>
            <a:off x="4650828" y="2906475"/>
            <a:ext cx="61222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D843BAF-DA39-4C87-81FB-8817E67B8638}"/>
              </a:ext>
            </a:extLst>
          </p:cNvPr>
          <p:cNvCxnSpPr>
            <a:stCxn id="4" idx="2"/>
            <a:endCxn id="6" idx="0"/>
          </p:cNvCxnSpPr>
          <p:nvPr/>
        </p:nvCxnSpPr>
        <p:spPr>
          <a:xfrm>
            <a:off x="3941380" y="3221785"/>
            <a:ext cx="0" cy="6884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187C9E44-F49C-46BE-854C-33FF311EF3B7}"/>
              </a:ext>
            </a:extLst>
          </p:cNvPr>
          <p:cNvCxnSpPr>
            <a:cxnSpLocks/>
            <a:stCxn id="6" idx="2"/>
            <a:endCxn id="8" idx="0"/>
          </p:cNvCxnSpPr>
          <p:nvPr/>
        </p:nvCxnSpPr>
        <p:spPr>
          <a:xfrm>
            <a:off x="3941380" y="4540832"/>
            <a:ext cx="0" cy="6884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49682931-C88A-4B61-8AAE-EF64B5196D67}"/>
              </a:ext>
            </a:extLst>
          </p:cNvPr>
          <p:cNvCxnSpPr>
            <a:cxnSpLocks/>
            <a:stCxn id="8" idx="3"/>
            <a:endCxn id="7" idx="1"/>
          </p:cNvCxnSpPr>
          <p:nvPr/>
        </p:nvCxnSpPr>
        <p:spPr>
          <a:xfrm>
            <a:off x="4650828" y="5544571"/>
            <a:ext cx="73572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097F5BAE-C927-4F1D-8E7E-F79A80327CB3}"/>
              </a:ext>
            </a:extLst>
          </p:cNvPr>
          <p:cNvCxnSpPr>
            <a:cxnSpLocks/>
            <a:stCxn id="7" idx="0"/>
            <a:endCxn id="9" idx="2"/>
          </p:cNvCxnSpPr>
          <p:nvPr/>
        </p:nvCxnSpPr>
        <p:spPr>
          <a:xfrm flipV="1">
            <a:off x="6095998" y="4540833"/>
            <a:ext cx="1" cy="68842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13FB7B77-88A3-42A7-8EA7-A77B13B8396F}"/>
              </a:ext>
            </a:extLst>
          </p:cNvPr>
          <p:cNvCxnSpPr>
            <a:cxnSpLocks/>
            <a:stCxn id="5" idx="2"/>
            <a:endCxn id="9" idx="0"/>
          </p:cNvCxnSpPr>
          <p:nvPr/>
        </p:nvCxnSpPr>
        <p:spPr>
          <a:xfrm flipH="1">
            <a:off x="6095999" y="3221785"/>
            <a:ext cx="1" cy="68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a:extLst>
              <a:ext uri="{FF2B5EF4-FFF2-40B4-BE49-F238E27FC236}">
                <a16:creationId xmlns:a16="http://schemas.microsoft.com/office/drawing/2014/main" id="{3E6A4DF2-3ED3-4760-9474-7B4981C4C2FB}"/>
              </a:ext>
            </a:extLst>
          </p:cNvPr>
          <p:cNvCxnSpPr>
            <a:cxnSpLocks/>
            <a:stCxn id="6" idx="1"/>
            <a:endCxn id="11" idx="0"/>
          </p:cNvCxnSpPr>
          <p:nvPr/>
        </p:nvCxnSpPr>
        <p:spPr>
          <a:xfrm flipH="1">
            <a:off x="2058583" y="4225522"/>
            <a:ext cx="1173349" cy="367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8F8FB2B3-42D9-4BBC-B143-D0F07F7AD8BA}"/>
              </a:ext>
            </a:extLst>
          </p:cNvPr>
          <p:cNvCxnSpPr>
            <a:cxnSpLocks/>
            <a:stCxn id="11" idx="2"/>
            <a:endCxn id="8" idx="1"/>
          </p:cNvCxnSpPr>
          <p:nvPr/>
        </p:nvCxnSpPr>
        <p:spPr>
          <a:xfrm>
            <a:off x="2058583" y="5176708"/>
            <a:ext cx="1173349" cy="3678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5" name="Rectángulo: esquinas redondeadas 94">
            <a:extLst>
              <a:ext uri="{FF2B5EF4-FFF2-40B4-BE49-F238E27FC236}">
                <a16:creationId xmlns:a16="http://schemas.microsoft.com/office/drawing/2014/main" id="{C18A862D-C782-4480-903E-88DD1B344541}"/>
              </a:ext>
            </a:extLst>
          </p:cNvPr>
          <p:cNvSpPr/>
          <p:nvPr/>
        </p:nvSpPr>
        <p:spPr>
          <a:xfrm>
            <a:off x="9819282" y="3910212"/>
            <a:ext cx="1324304" cy="63062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Clientes</a:t>
            </a:r>
          </a:p>
        </p:txBody>
      </p:sp>
      <p:sp>
        <p:nvSpPr>
          <p:cNvPr id="96" name="Rectángulo 95">
            <a:extLst>
              <a:ext uri="{FF2B5EF4-FFF2-40B4-BE49-F238E27FC236}">
                <a16:creationId xmlns:a16="http://schemas.microsoft.com/office/drawing/2014/main" id="{8449C22E-B222-438E-80AA-6D323FC27EA6}"/>
              </a:ext>
            </a:extLst>
          </p:cNvPr>
          <p:cNvSpPr/>
          <p:nvPr/>
        </p:nvSpPr>
        <p:spPr>
          <a:xfrm>
            <a:off x="7541168" y="3910212"/>
            <a:ext cx="1665889" cy="63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Entrega</a:t>
            </a:r>
          </a:p>
        </p:txBody>
      </p:sp>
      <p:cxnSp>
        <p:nvCxnSpPr>
          <p:cNvPr id="100" name="Conector recto de flecha 99">
            <a:extLst>
              <a:ext uri="{FF2B5EF4-FFF2-40B4-BE49-F238E27FC236}">
                <a16:creationId xmlns:a16="http://schemas.microsoft.com/office/drawing/2014/main" id="{A8B84D01-723F-44D5-A100-BA56CED60E0A}"/>
              </a:ext>
            </a:extLst>
          </p:cNvPr>
          <p:cNvCxnSpPr>
            <a:cxnSpLocks/>
            <a:stCxn id="9" idx="3"/>
            <a:endCxn id="96" idx="1"/>
          </p:cNvCxnSpPr>
          <p:nvPr/>
        </p:nvCxnSpPr>
        <p:spPr>
          <a:xfrm flipV="1">
            <a:off x="6928943" y="4225522"/>
            <a:ext cx="61222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 name="Conector recto de flecha 102">
            <a:extLst>
              <a:ext uri="{FF2B5EF4-FFF2-40B4-BE49-F238E27FC236}">
                <a16:creationId xmlns:a16="http://schemas.microsoft.com/office/drawing/2014/main" id="{7BD5CD0D-43A0-423C-A733-46486E6E9D2B}"/>
              </a:ext>
            </a:extLst>
          </p:cNvPr>
          <p:cNvCxnSpPr>
            <a:cxnSpLocks/>
            <a:stCxn id="96" idx="3"/>
            <a:endCxn id="95" idx="1"/>
          </p:cNvCxnSpPr>
          <p:nvPr/>
        </p:nvCxnSpPr>
        <p:spPr>
          <a:xfrm>
            <a:off x="9207057" y="4225522"/>
            <a:ext cx="61222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2217599A-F633-1B44-9359-CCDFB574A26F}"/>
              </a:ext>
            </a:extLst>
          </p:cNvPr>
          <p:cNvSpPr txBox="1">
            <a:spLocks/>
          </p:cNvSpPr>
          <p:nvPr/>
        </p:nvSpPr>
        <p:spPr>
          <a:xfrm>
            <a:off x="809999" y="301669"/>
            <a:ext cx="10571998" cy="970450"/>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8800"/>
              <a:t>Mapa de procesos</a:t>
            </a:r>
          </a:p>
        </p:txBody>
      </p:sp>
    </p:spTree>
    <p:extLst>
      <p:ext uri="{BB962C8B-B14F-4D97-AF65-F5344CB8AC3E}">
        <p14:creationId xmlns:p14="http://schemas.microsoft.com/office/powerpoint/2010/main" val="2091909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3D5E33E-BF34-4FAF-83C9-3BDAE2F3E6D2}"/>
              </a:ext>
            </a:extLst>
          </p:cNvPr>
          <p:cNvSpPr/>
          <p:nvPr/>
        </p:nvSpPr>
        <p:spPr>
          <a:xfrm>
            <a:off x="1912552" y="988833"/>
            <a:ext cx="8820960" cy="167110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49F2F017-68EF-40F6-8766-252BC2705518}"/>
              </a:ext>
            </a:extLst>
          </p:cNvPr>
          <p:cNvSpPr/>
          <p:nvPr/>
        </p:nvSpPr>
        <p:spPr>
          <a:xfrm rot="16200000">
            <a:off x="781928" y="1529313"/>
            <a:ext cx="1671104" cy="59014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Estratégicos</a:t>
            </a:r>
          </a:p>
        </p:txBody>
      </p:sp>
      <p:sp>
        <p:nvSpPr>
          <p:cNvPr id="4" name="Rectángulo 3">
            <a:extLst>
              <a:ext uri="{FF2B5EF4-FFF2-40B4-BE49-F238E27FC236}">
                <a16:creationId xmlns:a16="http://schemas.microsoft.com/office/drawing/2014/main" id="{630F610A-C8A8-4C5C-9575-47AB5B8B1B10}"/>
              </a:ext>
            </a:extLst>
          </p:cNvPr>
          <p:cNvSpPr/>
          <p:nvPr/>
        </p:nvSpPr>
        <p:spPr>
          <a:xfrm rot="16200000">
            <a:off x="891446" y="3090441"/>
            <a:ext cx="1452068" cy="590144"/>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Operativos</a:t>
            </a:r>
          </a:p>
        </p:txBody>
      </p:sp>
      <p:sp>
        <p:nvSpPr>
          <p:cNvPr id="5" name="Rectángulo 4">
            <a:extLst>
              <a:ext uri="{FF2B5EF4-FFF2-40B4-BE49-F238E27FC236}">
                <a16:creationId xmlns:a16="http://schemas.microsoft.com/office/drawing/2014/main" id="{9B26649B-A796-4DA2-AE17-51C42D467ACD}"/>
              </a:ext>
            </a:extLst>
          </p:cNvPr>
          <p:cNvSpPr/>
          <p:nvPr/>
        </p:nvSpPr>
        <p:spPr>
          <a:xfrm rot="16200000">
            <a:off x="817380" y="4616575"/>
            <a:ext cx="1600200" cy="590144"/>
          </a:xfrm>
          <a:prstGeom prst="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De Apoyo</a:t>
            </a:r>
          </a:p>
        </p:txBody>
      </p:sp>
      <p:sp>
        <p:nvSpPr>
          <p:cNvPr id="6" name="Rectángulo 5">
            <a:extLst>
              <a:ext uri="{FF2B5EF4-FFF2-40B4-BE49-F238E27FC236}">
                <a16:creationId xmlns:a16="http://schemas.microsoft.com/office/drawing/2014/main" id="{5A50692E-1A19-4E61-8C84-7F52E433ACC1}"/>
              </a:ext>
            </a:extLst>
          </p:cNvPr>
          <p:cNvSpPr/>
          <p:nvPr/>
        </p:nvSpPr>
        <p:spPr>
          <a:xfrm>
            <a:off x="1912551" y="2659479"/>
            <a:ext cx="8820961" cy="1452068"/>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AC4F3CD2-41B5-4292-BDB0-8F4EF5F5C705}"/>
              </a:ext>
            </a:extLst>
          </p:cNvPr>
          <p:cNvSpPr/>
          <p:nvPr/>
        </p:nvSpPr>
        <p:spPr>
          <a:xfrm>
            <a:off x="1912552" y="4111547"/>
            <a:ext cx="8820960" cy="1600200"/>
          </a:xfrm>
          <a:prstGeom prst="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u="sng"/>
          </a:p>
        </p:txBody>
      </p:sp>
      <p:sp>
        <p:nvSpPr>
          <p:cNvPr id="8" name="Rectángulo 7">
            <a:extLst>
              <a:ext uri="{FF2B5EF4-FFF2-40B4-BE49-F238E27FC236}">
                <a16:creationId xmlns:a16="http://schemas.microsoft.com/office/drawing/2014/main" id="{57B65B87-7D77-489D-9D3B-2AF76E92330A}"/>
              </a:ext>
            </a:extLst>
          </p:cNvPr>
          <p:cNvSpPr/>
          <p:nvPr/>
        </p:nvSpPr>
        <p:spPr>
          <a:xfrm>
            <a:off x="2058248" y="3068826"/>
            <a:ext cx="1418896" cy="6306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Pedidos</a:t>
            </a:r>
            <a:endParaRPr lang="es-ES"/>
          </a:p>
        </p:txBody>
      </p:sp>
      <p:sp>
        <p:nvSpPr>
          <p:cNvPr id="9" name="Rectángulo 8">
            <a:extLst>
              <a:ext uri="{FF2B5EF4-FFF2-40B4-BE49-F238E27FC236}">
                <a16:creationId xmlns:a16="http://schemas.microsoft.com/office/drawing/2014/main" id="{C7161627-F61E-4FA1-9B56-C1168790E1C6}"/>
              </a:ext>
            </a:extLst>
          </p:cNvPr>
          <p:cNvSpPr/>
          <p:nvPr/>
        </p:nvSpPr>
        <p:spPr>
          <a:xfrm>
            <a:off x="3642018" y="3067220"/>
            <a:ext cx="1665889" cy="6306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Planificación</a:t>
            </a:r>
            <a:endParaRPr lang="es-ES"/>
          </a:p>
        </p:txBody>
      </p:sp>
      <p:sp>
        <p:nvSpPr>
          <p:cNvPr id="10" name="Rectángulo 9">
            <a:extLst>
              <a:ext uri="{FF2B5EF4-FFF2-40B4-BE49-F238E27FC236}">
                <a16:creationId xmlns:a16="http://schemas.microsoft.com/office/drawing/2014/main" id="{91E9167E-153B-45AD-B8F0-9B80C2A8DC04}"/>
              </a:ext>
            </a:extLst>
          </p:cNvPr>
          <p:cNvSpPr/>
          <p:nvPr/>
        </p:nvSpPr>
        <p:spPr>
          <a:xfrm>
            <a:off x="7303544" y="3075139"/>
            <a:ext cx="1418896" cy="6306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Almacén Entrega</a:t>
            </a:r>
            <a:endParaRPr lang="es-ES"/>
          </a:p>
        </p:txBody>
      </p:sp>
      <p:sp>
        <p:nvSpPr>
          <p:cNvPr id="11" name="Rectángulo 10">
            <a:extLst>
              <a:ext uri="{FF2B5EF4-FFF2-40B4-BE49-F238E27FC236}">
                <a16:creationId xmlns:a16="http://schemas.microsoft.com/office/drawing/2014/main" id="{7F0FC245-39C9-4676-86DE-ED456C45DC43}"/>
              </a:ext>
            </a:extLst>
          </p:cNvPr>
          <p:cNvSpPr/>
          <p:nvPr/>
        </p:nvSpPr>
        <p:spPr>
          <a:xfrm>
            <a:off x="5472781" y="3077389"/>
            <a:ext cx="1665889" cy="6306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Producción</a:t>
            </a:r>
          </a:p>
        </p:txBody>
      </p:sp>
      <p:sp>
        <p:nvSpPr>
          <p:cNvPr id="12" name="Rectángulo 11">
            <a:extLst>
              <a:ext uri="{FF2B5EF4-FFF2-40B4-BE49-F238E27FC236}">
                <a16:creationId xmlns:a16="http://schemas.microsoft.com/office/drawing/2014/main" id="{101D9A3C-EE83-45DE-AE04-B31E01486165}"/>
              </a:ext>
            </a:extLst>
          </p:cNvPr>
          <p:cNvSpPr/>
          <p:nvPr/>
        </p:nvSpPr>
        <p:spPr>
          <a:xfrm>
            <a:off x="8887314" y="3077389"/>
            <a:ext cx="1665889" cy="6306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Facturación</a:t>
            </a:r>
          </a:p>
        </p:txBody>
      </p:sp>
      <p:sp>
        <p:nvSpPr>
          <p:cNvPr id="14" name="Rectángulo 13">
            <a:extLst>
              <a:ext uri="{FF2B5EF4-FFF2-40B4-BE49-F238E27FC236}">
                <a16:creationId xmlns:a16="http://schemas.microsoft.com/office/drawing/2014/main" id="{C4EAD3DC-603B-4EA2-9331-F3500DE0E60C}"/>
              </a:ext>
            </a:extLst>
          </p:cNvPr>
          <p:cNvSpPr/>
          <p:nvPr/>
        </p:nvSpPr>
        <p:spPr>
          <a:xfrm>
            <a:off x="2843553" y="1527447"/>
            <a:ext cx="1418896" cy="63062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Control de calidad</a:t>
            </a:r>
          </a:p>
        </p:txBody>
      </p:sp>
      <p:sp>
        <p:nvSpPr>
          <p:cNvPr id="15" name="Rectángulo 14">
            <a:extLst>
              <a:ext uri="{FF2B5EF4-FFF2-40B4-BE49-F238E27FC236}">
                <a16:creationId xmlns:a16="http://schemas.microsoft.com/office/drawing/2014/main" id="{94425564-0F6E-48A9-81E6-DF68D9C87994}"/>
              </a:ext>
            </a:extLst>
          </p:cNvPr>
          <p:cNvSpPr/>
          <p:nvPr/>
        </p:nvSpPr>
        <p:spPr>
          <a:xfrm>
            <a:off x="5613021" y="1527447"/>
            <a:ext cx="1418896" cy="63062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Marketing</a:t>
            </a:r>
            <a:endParaRPr lang="es-ES"/>
          </a:p>
        </p:txBody>
      </p:sp>
      <p:sp>
        <p:nvSpPr>
          <p:cNvPr id="16" name="Rectángulo 15">
            <a:extLst>
              <a:ext uri="{FF2B5EF4-FFF2-40B4-BE49-F238E27FC236}">
                <a16:creationId xmlns:a16="http://schemas.microsoft.com/office/drawing/2014/main" id="{36676A8F-35C2-466B-881C-2FE256D98AA7}"/>
              </a:ext>
            </a:extLst>
          </p:cNvPr>
          <p:cNvSpPr/>
          <p:nvPr/>
        </p:nvSpPr>
        <p:spPr>
          <a:xfrm>
            <a:off x="8382489" y="1527447"/>
            <a:ext cx="1418896" cy="630620"/>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Compras</a:t>
            </a:r>
            <a:endParaRPr lang="es-ES"/>
          </a:p>
        </p:txBody>
      </p:sp>
      <p:sp>
        <p:nvSpPr>
          <p:cNvPr id="17" name="Rectángulo 16">
            <a:extLst>
              <a:ext uri="{FF2B5EF4-FFF2-40B4-BE49-F238E27FC236}">
                <a16:creationId xmlns:a16="http://schemas.microsoft.com/office/drawing/2014/main" id="{0BCD4518-7A1E-4763-B61E-7ED659C710C1}"/>
              </a:ext>
            </a:extLst>
          </p:cNvPr>
          <p:cNvSpPr/>
          <p:nvPr/>
        </p:nvSpPr>
        <p:spPr>
          <a:xfrm>
            <a:off x="2843553" y="4523648"/>
            <a:ext cx="1418896" cy="630620"/>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Atención Cliente</a:t>
            </a:r>
            <a:endParaRPr lang="es-ES"/>
          </a:p>
        </p:txBody>
      </p:sp>
      <p:sp>
        <p:nvSpPr>
          <p:cNvPr id="18" name="Rectángulo 17">
            <a:extLst>
              <a:ext uri="{FF2B5EF4-FFF2-40B4-BE49-F238E27FC236}">
                <a16:creationId xmlns:a16="http://schemas.microsoft.com/office/drawing/2014/main" id="{8C62C1F6-F9E1-45D1-B998-A75067ADDB7F}"/>
              </a:ext>
            </a:extLst>
          </p:cNvPr>
          <p:cNvSpPr/>
          <p:nvPr/>
        </p:nvSpPr>
        <p:spPr>
          <a:xfrm>
            <a:off x="5270358" y="4523648"/>
            <a:ext cx="1665889" cy="630620"/>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Personal Nominas</a:t>
            </a:r>
            <a:endParaRPr lang="es-ES"/>
          </a:p>
        </p:txBody>
      </p:sp>
      <p:sp>
        <p:nvSpPr>
          <p:cNvPr id="19" name="Rectángulo 18">
            <a:extLst>
              <a:ext uri="{FF2B5EF4-FFF2-40B4-BE49-F238E27FC236}">
                <a16:creationId xmlns:a16="http://schemas.microsoft.com/office/drawing/2014/main" id="{481723C4-D872-4A49-A851-6BD39EEA1A4F}"/>
              </a:ext>
            </a:extLst>
          </p:cNvPr>
          <p:cNvSpPr/>
          <p:nvPr/>
        </p:nvSpPr>
        <p:spPr>
          <a:xfrm>
            <a:off x="7944157" y="4523648"/>
            <a:ext cx="1857228" cy="630620"/>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t>Imagen Comunicación</a:t>
            </a:r>
            <a:endParaRPr lang="es-ES"/>
          </a:p>
        </p:txBody>
      </p:sp>
    </p:spTree>
    <p:extLst>
      <p:ext uri="{BB962C8B-B14F-4D97-AF65-F5344CB8AC3E}">
        <p14:creationId xmlns:p14="http://schemas.microsoft.com/office/powerpoint/2010/main" val="45983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FF89BC4-9457-8B46-9D7B-3C1FBF5D2A5A}"/>
              </a:ext>
            </a:extLst>
          </p:cNvPr>
          <p:cNvGraphicFramePr>
            <a:graphicFrameLocks noGrp="1"/>
          </p:cNvGraphicFramePr>
          <p:nvPr>
            <p:extLst>
              <p:ext uri="{D42A27DB-BD31-4B8C-83A1-F6EECF244321}">
                <p14:modId xmlns:p14="http://schemas.microsoft.com/office/powerpoint/2010/main" val="2957649878"/>
              </p:ext>
            </p:extLst>
          </p:nvPr>
        </p:nvGraphicFramePr>
        <p:xfrm>
          <a:off x="0" y="0"/>
          <a:ext cx="12192000" cy="6858001"/>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77457116"/>
                    </a:ext>
                  </a:extLst>
                </a:gridCol>
                <a:gridCol w="1219200">
                  <a:extLst>
                    <a:ext uri="{9D8B030D-6E8A-4147-A177-3AD203B41FA5}">
                      <a16:colId xmlns:a16="http://schemas.microsoft.com/office/drawing/2014/main" val="744888587"/>
                    </a:ext>
                  </a:extLst>
                </a:gridCol>
                <a:gridCol w="1219200">
                  <a:extLst>
                    <a:ext uri="{9D8B030D-6E8A-4147-A177-3AD203B41FA5}">
                      <a16:colId xmlns:a16="http://schemas.microsoft.com/office/drawing/2014/main" val="3719696224"/>
                    </a:ext>
                  </a:extLst>
                </a:gridCol>
                <a:gridCol w="1219200">
                  <a:extLst>
                    <a:ext uri="{9D8B030D-6E8A-4147-A177-3AD203B41FA5}">
                      <a16:colId xmlns:a16="http://schemas.microsoft.com/office/drawing/2014/main" val="677896870"/>
                    </a:ext>
                  </a:extLst>
                </a:gridCol>
                <a:gridCol w="1332089">
                  <a:extLst>
                    <a:ext uri="{9D8B030D-6E8A-4147-A177-3AD203B41FA5}">
                      <a16:colId xmlns:a16="http://schemas.microsoft.com/office/drawing/2014/main" val="94665156"/>
                    </a:ext>
                  </a:extLst>
                </a:gridCol>
                <a:gridCol w="1106311">
                  <a:extLst>
                    <a:ext uri="{9D8B030D-6E8A-4147-A177-3AD203B41FA5}">
                      <a16:colId xmlns:a16="http://schemas.microsoft.com/office/drawing/2014/main" val="51994704"/>
                    </a:ext>
                  </a:extLst>
                </a:gridCol>
                <a:gridCol w="1354667">
                  <a:extLst>
                    <a:ext uri="{9D8B030D-6E8A-4147-A177-3AD203B41FA5}">
                      <a16:colId xmlns:a16="http://schemas.microsoft.com/office/drawing/2014/main" val="3339173046"/>
                    </a:ext>
                  </a:extLst>
                </a:gridCol>
                <a:gridCol w="1083733">
                  <a:extLst>
                    <a:ext uri="{9D8B030D-6E8A-4147-A177-3AD203B41FA5}">
                      <a16:colId xmlns:a16="http://schemas.microsoft.com/office/drawing/2014/main" val="986562"/>
                    </a:ext>
                  </a:extLst>
                </a:gridCol>
                <a:gridCol w="1072444">
                  <a:extLst>
                    <a:ext uri="{9D8B030D-6E8A-4147-A177-3AD203B41FA5}">
                      <a16:colId xmlns:a16="http://schemas.microsoft.com/office/drawing/2014/main" val="2368060595"/>
                    </a:ext>
                  </a:extLst>
                </a:gridCol>
                <a:gridCol w="1365956">
                  <a:extLst>
                    <a:ext uri="{9D8B030D-6E8A-4147-A177-3AD203B41FA5}">
                      <a16:colId xmlns:a16="http://schemas.microsoft.com/office/drawing/2014/main" val="2233106317"/>
                    </a:ext>
                  </a:extLst>
                </a:gridCol>
              </a:tblGrid>
              <a:tr h="869778">
                <a:tc>
                  <a:txBody>
                    <a:bodyPr/>
                    <a:lstStyle/>
                    <a:p>
                      <a:endParaRPr lang="es-ES" sz="1100">
                        <a:latin typeface="Calibri" panose="020F0502020204030204" pitchFamily="34" charset="0"/>
                        <a:cs typeface="Calibri" panose="020F0502020204030204" pitchFamily="34" charset="0"/>
                      </a:endParaRPr>
                    </a:p>
                  </a:txBody>
                  <a:tcPr/>
                </a:tc>
                <a:tc>
                  <a:txBody>
                    <a:bodyPr/>
                    <a:lstStyle/>
                    <a:p>
                      <a:pPr algn="ctr" rtl="0" fontAlgn="t">
                        <a:spcBef>
                          <a:spcPts val="0"/>
                        </a:spcBef>
                        <a:spcAft>
                          <a:spcPts val="0"/>
                        </a:spcAft>
                      </a:pPr>
                      <a:r>
                        <a:rPr lang="es-ES" sz="1800" b="1" i="0" u="none" strike="noStrike" err="1">
                          <a:solidFill>
                            <a:schemeClr val="tx1"/>
                          </a:solidFill>
                          <a:effectLst/>
                          <a:latin typeface="Calibri" panose="020F0502020204030204" pitchFamily="34" charset="0"/>
                          <a:cs typeface="Calibri" panose="020F0502020204030204" pitchFamily="34" charset="0"/>
                        </a:rPr>
                        <a:t>Url</a:t>
                      </a:r>
                      <a:endParaRPr lang="es-ES" sz="1800">
                        <a:solidFill>
                          <a:schemeClr val="tx1"/>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800" b="1" i="0" u="none" strike="noStrike">
                          <a:solidFill>
                            <a:schemeClr val="tx1"/>
                          </a:solidFill>
                          <a:effectLst/>
                          <a:latin typeface="Calibri" panose="020F0502020204030204" pitchFamily="34" charset="0"/>
                          <a:cs typeface="Calibri" panose="020F0502020204030204" pitchFamily="34" charset="0"/>
                        </a:rPr>
                        <a:t>App/</a:t>
                      </a:r>
                    </a:p>
                    <a:p>
                      <a:pPr algn="ctr" rtl="0" fontAlgn="t">
                        <a:spcBef>
                          <a:spcPts val="0"/>
                        </a:spcBef>
                        <a:spcAft>
                          <a:spcPts val="0"/>
                        </a:spcAft>
                      </a:pPr>
                      <a:r>
                        <a:rPr lang="es-ES" sz="1800" b="1" i="0" u="none" strike="noStrike">
                          <a:solidFill>
                            <a:schemeClr val="tx1"/>
                          </a:solidFill>
                          <a:effectLst/>
                          <a:latin typeface="Calibri" panose="020F0502020204030204" pitchFamily="34" charset="0"/>
                          <a:cs typeface="Calibri" panose="020F0502020204030204" pitchFamily="34" charset="0"/>
                        </a:rPr>
                        <a:t>Online</a:t>
                      </a:r>
                      <a:endParaRPr lang="es-ES" sz="1800">
                        <a:solidFill>
                          <a:schemeClr val="tx1"/>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800" b="1" i="0" u="none" strike="noStrike">
                          <a:solidFill>
                            <a:schemeClr val="tx1"/>
                          </a:solidFill>
                          <a:effectLst/>
                          <a:latin typeface="Calibri" panose="020F0502020204030204" pitchFamily="34" charset="0"/>
                          <a:cs typeface="Calibri" panose="020F0502020204030204" pitchFamily="34" charset="0"/>
                        </a:rPr>
                        <a:t>Gratis/</a:t>
                      </a:r>
                    </a:p>
                    <a:p>
                      <a:pPr algn="ctr" rtl="0" fontAlgn="t">
                        <a:spcBef>
                          <a:spcPts val="0"/>
                        </a:spcBef>
                        <a:spcAft>
                          <a:spcPts val="0"/>
                        </a:spcAft>
                      </a:pPr>
                      <a:r>
                        <a:rPr lang="es-ES" sz="1800" b="1" i="0" u="none" strike="noStrike">
                          <a:solidFill>
                            <a:schemeClr val="tx1"/>
                          </a:solidFill>
                          <a:effectLst/>
                          <a:latin typeface="Calibri" panose="020F0502020204030204" pitchFamily="34" charset="0"/>
                          <a:cs typeface="Calibri" panose="020F0502020204030204" pitchFamily="34" charset="0"/>
                        </a:rPr>
                        <a:t>Pago</a:t>
                      </a:r>
                      <a:endParaRPr lang="es-ES" sz="1800">
                        <a:solidFill>
                          <a:schemeClr val="tx1"/>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800" b="1" i="0" u="none" strike="noStrike">
                          <a:solidFill>
                            <a:schemeClr val="tx1"/>
                          </a:solidFill>
                          <a:effectLst/>
                          <a:latin typeface="Calibri" panose="020F0502020204030204" pitchFamily="34" charset="0"/>
                          <a:cs typeface="Calibri" panose="020F0502020204030204" pitchFamily="34" charset="0"/>
                        </a:rPr>
                        <a:t>Instalación</a:t>
                      </a:r>
                      <a:endParaRPr lang="es-ES" sz="1800">
                        <a:solidFill>
                          <a:schemeClr val="tx1"/>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800" b="1" i="0" u="none" strike="noStrike">
                          <a:solidFill>
                            <a:schemeClr val="tx1"/>
                          </a:solidFill>
                          <a:effectLst/>
                          <a:latin typeface="Calibri" panose="020F0502020204030204" pitchFamily="34" charset="0"/>
                          <a:cs typeface="Calibri" panose="020F0502020204030204" pitchFamily="34" charset="0"/>
                        </a:rPr>
                        <a:t>BPMN</a:t>
                      </a:r>
                      <a:endParaRPr lang="es-ES" sz="1800">
                        <a:solidFill>
                          <a:schemeClr val="tx1"/>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800" b="1" i="0" u="none" strike="noStrike">
                          <a:solidFill>
                            <a:schemeClr val="tx1"/>
                          </a:solidFill>
                          <a:effectLst/>
                          <a:latin typeface="Calibri" panose="020F0502020204030204" pitchFamily="34" charset="0"/>
                          <a:cs typeface="Calibri" panose="020F0502020204030204" pitchFamily="34" charset="0"/>
                        </a:rPr>
                        <a:t>Simulador</a:t>
                      </a:r>
                      <a:endParaRPr lang="es-ES" sz="1800">
                        <a:solidFill>
                          <a:schemeClr val="tx1"/>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800" b="1" i="0" u="none" strike="noStrike">
                          <a:solidFill>
                            <a:schemeClr val="tx1"/>
                          </a:solidFill>
                          <a:effectLst/>
                          <a:latin typeface="Calibri" panose="020F0502020204030204" pitchFamily="34" charset="0"/>
                          <a:cs typeface="Calibri" panose="020F0502020204030204" pitchFamily="34" charset="0"/>
                        </a:rPr>
                        <a:t>Diseño</a:t>
                      </a:r>
                      <a:endParaRPr lang="es-ES" sz="1800">
                        <a:solidFill>
                          <a:schemeClr val="tx1"/>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800" b="1" i="0" u="none" strike="noStrike">
                          <a:solidFill>
                            <a:schemeClr val="tx1"/>
                          </a:solidFill>
                          <a:effectLst/>
                          <a:latin typeface="Calibri" panose="020F0502020204030204" pitchFamily="34" charset="0"/>
                          <a:cs typeface="Calibri" panose="020F0502020204030204" pitchFamily="34" charset="0"/>
                        </a:rPr>
                        <a:t>Soporte técnico</a:t>
                      </a:r>
                      <a:endParaRPr lang="es-ES" sz="1800">
                        <a:solidFill>
                          <a:schemeClr val="tx1"/>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800" b="1" i="0" u="none" strike="noStrike">
                          <a:solidFill>
                            <a:schemeClr val="tx1"/>
                          </a:solidFill>
                          <a:effectLst/>
                          <a:latin typeface="Calibri" panose="020F0502020204030204" pitchFamily="34" charset="0"/>
                          <a:cs typeface="Calibri" panose="020F0502020204030204" pitchFamily="34" charset="0"/>
                        </a:rPr>
                        <a:t>Otros</a:t>
                      </a:r>
                      <a:endParaRPr lang="es-ES" sz="1800">
                        <a:solidFill>
                          <a:schemeClr val="tx1"/>
                        </a:solidFill>
                        <a:effectLst/>
                        <a:latin typeface="Calibri" panose="020F0502020204030204" pitchFamily="34" charset="0"/>
                        <a:cs typeface="Calibri" panose="020F0502020204030204" pitchFamily="34" charset="0"/>
                      </a:endParaRPr>
                    </a:p>
                  </a:txBody>
                  <a:tcPr marL="63500" marR="63500" marT="63500" marB="63500" anchor="ctr"/>
                </a:tc>
                <a:extLst>
                  <a:ext uri="{0D108BD9-81ED-4DB2-BD59-A6C34878D82A}">
                    <a16:rowId xmlns:a16="http://schemas.microsoft.com/office/drawing/2014/main" val="239452599"/>
                  </a:ext>
                </a:extLst>
              </a:tr>
              <a:tr h="869778">
                <a:tc>
                  <a:txBody>
                    <a:bodyPr/>
                    <a:lstStyle/>
                    <a:p>
                      <a:pPr algn="ctr" rtl="0" fontAlgn="t">
                        <a:spcBef>
                          <a:spcPts val="0"/>
                        </a:spcBef>
                        <a:spcAft>
                          <a:spcPts val="0"/>
                        </a:spcAft>
                      </a:pPr>
                      <a:r>
                        <a:rPr lang="es-ES" sz="1800" b="1" i="0" u="none" strike="noStrike" err="1">
                          <a:solidFill>
                            <a:schemeClr val="bg1"/>
                          </a:solidFill>
                          <a:effectLst/>
                          <a:latin typeface="Calibri" panose="020F0502020204030204" pitchFamily="34" charset="0"/>
                          <a:cs typeface="Calibri" panose="020F0502020204030204" pitchFamily="34" charset="0"/>
                        </a:rPr>
                        <a:t>Bizagi</a:t>
                      </a:r>
                      <a:endParaRPr lang="es-ES" sz="1800">
                        <a:solidFill>
                          <a:schemeClr val="bg1"/>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100" b="0" i="0" u="sng" strike="noStrike">
                          <a:solidFill>
                            <a:schemeClr val="bg1">
                              <a:lumMod val="75000"/>
                              <a:lumOff val="25000"/>
                            </a:schemeClr>
                          </a:solidFill>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https://www.bizagi.com/es/productos</a:t>
                      </a:r>
                      <a:endParaRPr lang="es-ES" sz="1100">
                        <a:solidFill>
                          <a:schemeClr val="bg1">
                            <a:lumMod val="75000"/>
                            <a:lumOff val="25000"/>
                          </a:schemeClr>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App</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Gratis hasta 20 procesos</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Sí</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Sí</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No</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Sí</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Sí</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Similar a </a:t>
                      </a:r>
                      <a:r>
                        <a:rPr lang="es-ES" sz="1400" b="0" i="0" u="none" strike="noStrike" err="1">
                          <a:solidFill>
                            <a:srgbClr val="000000"/>
                          </a:solidFill>
                          <a:effectLst/>
                          <a:latin typeface="Calibri" panose="020F0502020204030204" pitchFamily="34" charset="0"/>
                          <a:cs typeface="Calibri" panose="020F0502020204030204" pitchFamily="34" charset="0"/>
                        </a:rPr>
                        <a:t>word</a:t>
                      </a:r>
                      <a:r>
                        <a:rPr lang="es-ES" sz="1400" b="0" i="0" u="none" strike="noStrike">
                          <a:solidFill>
                            <a:srgbClr val="000000"/>
                          </a:solidFill>
                          <a:effectLst/>
                          <a:latin typeface="Calibri" panose="020F0502020204030204" pitchFamily="34" charset="0"/>
                          <a:cs typeface="Calibri" panose="020F0502020204030204" pitchFamily="34" charset="0"/>
                        </a:rPr>
                        <a:t>, Excel, </a:t>
                      </a:r>
                      <a:r>
                        <a:rPr lang="es-ES" sz="1400" b="0" i="0" u="none" strike="noStrike" err="1">
                          <a:solidFill>
                            <a:srgbClr val="000000"/>
                          </a:solidFill>
                          <a:effectLst/>
                          <a:latin typeface="Calibri" panose="020F0502020204030204" pitchFamily="34" charset="0"/>
                          <a:cs typeface="Calibri" panose="020F0502020204030204" pitchFamily="34" charset="0"/>
                        </a:rPr>
                        <a:t>etc</a:t>
                      </a:r>
                      <a:endParaRPr lang="es-ES" sz="1400">
                        <a:effectLst/>
                        <a:latin typeface="Calibri" panose="020F0502020204030204" pitchFamily="34" charset="0"/>
                        <a:cs typeface="Calibri" panose="020F0502020204030204" pitchFamily="34" charset="0"/>
                      </a:endParaRPr>
                    </a:p>
                  </a:txBody>
                  <a:tcPr marL="63500" marR="63500" marT="63500" marB="63500" anchor="ctr"/>
                </a:tc>
                <a:extLst>
                  <a:ext uri="{0D108BD9-81ED-4DB2-BD59-A6C34878D82A}">
                    <a16:rowId xmlns:a16="http://schemas.microsoft.com/office/drawing/2014/main" val="4075353422"/>
                  </a:ext>
                </a:extLst>
              </a:tr>
              <a:tr h="1288560">
                <a:tc>
                  <a:txBody>
                    <a:bodyPr/>
                    <a:lstStyle/>
                    <a:p>
                      <a:pPr algn="ctr" rtl="0" fontAlgn="t">
                        <a:spcBef>
                          <a:spcPts val="0"/>
                        </a:spcBef>
                        <a:spcAft>
                          <a:spcPts val="0"/>
                        </a:spcAft>
                      </a:pPr>
                      <a:r>
                        <a:rPr lang="es-ES" sz="1800" b="1" i="0" u="none" strike="noStrike" err="1">
                          <a:solidFill>
                            <a:schemeClr val="bg1"/>
                          </a:solidFill>
                          <a:effectLst/>
                          <a:latin typeface="Calibri" panose="020F0502020204030204" pitchFamily="34" charset="0"/>
                          <a:cs typeface="Calibri" panose="020F0502020204030204" pitchFamily="34" charset="0"/>
                        </a:rPr>
                        <a:t>BPMN.io</a:t>
                      </a:r>
                      <a:endParaRPr lang="es-ES" sz="1800">
                        <a:solidFill>
                          <a:schemeClr val="bg1"/>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100" b="0" i="0" u="sng" strike="noStrike">
                          <a:solidFill>
                            <a:schemeClr val="bg1">
                              <a:lumMod val="75000"/>
                              <a:lumOff val="25000"/>
                            </a:schemeClr>
                          </a:solidFill>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https://bpmn.io/</a:t>
                      </a:r>
                      <a:endParaRPr lang="es-ES" sz="1100">
                        <a:solidFill>
                          <a:schemeClr val="bg1">
                            <a:lumMod val="75000"/>
                            <a:lumOff val="25000"/>
                          </a:schemeClr>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Online</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Gratis</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No</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Sí</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No</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Sí</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Descarga de código fuente y modificaciones</a:t>
                      </a:r>
                      <a:endParaRPr lang="es-ES" sz="1400">
                        <a:effectLst/>
                        <a:latin typeface="Calibri" panose="020F0502020204030204" pitchFamily="34" charset="0"/>
                        <a:cs typeface="Calibri" panose="020F0502020204030204" pitchFamily="34" charset="0"/>
                      </a:endParaRPr>
                    </a:p>
                  </a:txBody>
                  <a:tcPr marL="63500" marR="63500" marT="63500" marB="63500" anchor="ctr"/>
                </a:tc>
                <a:extLst>
                  <a:ext uri="{0D108BD9-81ED-4DB2-BD59-A6C34878D82A}">
                    <a16:rowId xmlns:a16="http://schemas.microsoft.com/office/drawing/2014/main" val="3131359206"/>
                  </a:ext>
                </a:extLst>
              </a:tr>
              <a:tr h="642848">
                <a:tc>
                  <a:txBody>
                    <a:bodyPr/>
                    <a:lstStyle/>
                    <a:p>
                      <a:pPr algn="ctr" rtl="0" fontAlgn="t">
                        <a:spcBef>
                          <a:spcPts val="0"/>
                        </a:spcBef>
                        <a:spcAft>
                          <a:spcPts val="0"/>
                        </a:spcAft>
                      </a:pPr>
                      <a:r>
                        <a:rPr lang="es-ES" sz="1800" b="1" i="0" u="none" strike="noStrike" err="1">
                          <a:solidFill>
                            <a:schemeClr val="bg1"/>
                          </a:solidFill>
                          <a:effectLst/>
                          <a:latin typeface="Calibri" panose="020F0502020204030204" pitchFamily="34" charset="0"/>
                          <a:cs typeface="Calibri" panose="020F0502020204030204" pitchFamily="34" charset="0"/>
                        </a:rPr>
                        <a:t>Camunda</a:t>
                      </a:r>
                      <a:endParaRPr lang="es-ES" sz="1800">
                        <a:solidFill>
                          <a:schemeClr val="bg1"/>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100" b="0" i="0" u="sng" strike="noStrike">
                          <a:solidFill>
                            <a:schemeClr val="bg1">
                              <a:lumMod val="75000"/>
                              <a:lumOff val="25000"/>
                            </a:schemeClr>
                          </a:solidFill>
                          <a:effectLst/>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https://camunda.com/bpmn/examples/</a:t>
                      </a:r>
                      <a:endParaRPr lang="es-ES" sz="1100">
                        <a:solidFill>
                          <a:schemeClr val="bg1">
                            <a:lumMod val="75000"/>
                            <a:lumOff val="25000"/>
                          </a:schemeClr>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App/Online</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Gratis</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No</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Sí</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Sí</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Sí</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No</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fontAlgn="t"/>
                      <a:br>
                        <a:rPr lang="es-ES" sz="1400">
                          <a:effectLst/>
                          <a:latin typeface="Calibri" panose="020F0502020204030204" pitchFamily="34" charset="0"/>
                          <a:cs typeface="Calibri" panose="020F0502020204030204" pitchFamily="34" charset="0"/>
                        </a:rPr>
                      </a:br>
                      <a:endParaRPr lang="es-ES" sz="1400">
                        <a:effectLst/>
                        <a:latin typeface="Calibri" panose="020F0502020204030204" pitchFamily="34" charset="0"/>
                        <a:cs typeface="Calibri" panose="020F0502020204030204" pitchFamily="34" charset="0"/>
                      </a:endParaRPr>
                    </a:p>
                  </a:txBody>
                  <a:tcPr marL="63500" marR="63500" marT="63500" marB="63500" anchor="ctr"/>
                </a:tc>
                <a:extLst>
                  <a:ext uri="{0D108BD9-81ED-4DB2-BD59-A6C34878D82A}">
                    <a16:rowId xmlns:a16="http://schemas.microsoft.com/office/drawing/2014/main" val="1086000889"/>
                  </a:ext>
                </a:extLst>
              </a:tr>
              <a:tr h="1056619">
                <a:tc>
                  <a:txBody>
                    <a:bodyPr/>
                    <a:lstStyle/>
                    <a:p>
                      <a:pPr algn="ctr" rtl="0" fontAlgn="t">
                        <a:spcBef>
                          <a:spcPts val="0"/>
                        </a:spcBef>
                        <a:spcAft>
                          <a:spcPts val="0"/>
                        </a:spcAft>
                      </a:pPr>
                      <a:r>
                        <a:rPr lang="es-ES" sz="1800" b="1" i="0" u="none" strike="noStrike" err="1">
                          <a:solidFill>
                            <a:schemeClr val="bg1"/>
                          </a:solidFill>
                          <a:effectLst/>
                          <a:latin typeface="Calibri" panose="020F0502020204030204" pitchFamily="34" charset="0"/>
                          <a:cs typeface="Calibri" panose="020F0502020204030204" pitchFamily="34" charset="0"/>
                        </a:rPr>
                        <a:t>Modelio</a:t>
                      </a:r>
                      <a:endParaRPr lang="es-ES" sz="1800">
                        <a:solidFill>
                          <a:schemeClr val="bg1"/>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100" b="0" i="0" u="sng" strike="noStrike">
                          <a:solidFill>
                            <a:schemeClr val="bg1">
                              <a:lumMod val="75000"/>
                              <a:lumOff val="25000"/>
                            </a:schemeClr>
                          </a:solidFill>
                          <a:effectLst/>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https://www.modelio.org/</a:t>
                      </a:r>
                      <a:endParaRPr lang="es-ES" sz="1100">
                        <a:solidFill>
                          <a:schemeClr val="bg1">
                            <a:lumMod val="75000"/>
                            <a:lumOff val="25000"/>
                          </a:schemeClr>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App</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Gratis</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Sí</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Sí</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Sí</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Similar a </a:t>
                      </a:r>
                      <a:r>
                        <a:rPr lang="es-ES" sz="1400" b="0" i="0" u="none" strike="noStrike" err="1">
                          <a:solidFill>
                            <a:srgbClr val="000000"/>
                          </a:solidFill>
                          <a:effectLst/>
                          <a:latin typeface="Calibri" panose="020F0502020204030204" pitchFamily="34" charset="0"/>
                          <a:cs typeface="Calibri" panose="020F0502020204030204" pitchFamily="34" charset="0"/>
                        </a:rPr>
                        <a:t>IDEs</a:t>
                      </a:r>
                      <a:r>
                        <a:rPr lang="es-ES" sz="1400" b="0" i="0" u="none" strike="noStrike">
                          <a:solidFill>
                            <a:srgbClr val="000000"/>
                          </a:solidFill>
                          <a:effectLst/>
                          <a:latin typeface="Calibri" panose="020F0502020204030204" pitchFamily="34" charset="0"/>
                          <a:cs typeface="Calibri" panose="020F0502020204030204" pitchFamily="34" charset="0"/>
                        </a:rPr>
                        <a:t> como IBM y Eclipse</a:t>
                      </a:r>
                      <a:endParaRPr lang="es-ES" sz="1400">
                        <a:effectLst/>
                        <a:latin typeface="Calibri" panose="020F0502020204030204" pitchFamily="34" charset="0"/>
                        <a:cs typeface="Calibri" panose="020F0502020204030204" pitchFamily="34" charset="0"/>
                      </a:endParaRPr>
                    </a:p>
                  </a:txBody>
                  <a:tcPr marL="63500" marR="63500" marT="63500" marB="63500" anchor="ctr"/>
                </a:tc>
                <a:extLst>
                  <a:ext uri="{0D108BD9-81ED-4DB2-BD59-A6C34878D82A}">
                    <a16:rowId xmlns:a16="http://schemas.microsoft.com/office/drawing/2014/main" val="2800568597"/>
                  </a:ext>
                </a:extLst>
              </a:tr>
              <a:tr h="592737">
                <a:tc>
                  <a:txBody>
                    <a:bodyPr/>
                    <a:lstStyle/>
                    <a:p>
                      <a:pPr algn="ctr" rtl="0" fontAlgn="t">
                        <a:spcBef>
                          <a:spcPts val="0"/>
                        </a:spcBef>
                        <a:spcAft>
                          <a:spcPts val="0"/>
                        </a:spcAft>
                      </a:pPr>
                      <a:r>
                        <a:rPr lang="es-ES" sz="1800" b="1" i="0" u="none" strike="noStrike" err="1">
                          <a:solidFill>
                            <a:schemeClr val="bg1"/>
                          </a:solidFill>
                          <a:effectLst/>
                          <a:latin typeface="Calibri" panose="020F0502020204030204" pitchFamily="34" charset="0"/>
                          <a:cs typeface="Calibri" panose="020F0502020204030204" pitchFamily="34" charset="0"/>
                        </a:rPr>
                        <a:t>Bimp</a:t>
                      </a:r>
                      <a:endParaRPr lang="es-ES" sz="1800">
                        <a:solidFill>
                          <a:schemeClr val="bg1"/>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100" b="0" i="0" u="sng" strike="noStrike">
                          <a:solidFill>
                            <a:schemeClr val="bg1">
                              <a:lumMod val="75000"/>
                              <a:lumOff val="25000"/>
                            </a:schemeClr>
                          </a:solidFill>
                          <a:effectLst/>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http://bimp.cs.ut.ee/simulator</a:t>
                      </a:r>
                      <a:endParaRPr lang="es-ES" sz="1100">
                        <a:solidFill>
                          <a:schemeClr val="bg1">
                            <a:lumMod val="75000"/>
                            <a:lumOff val="25000"/>
                          </a:schemeClr>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Online</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Gratis</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No</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Sí</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Sí</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No</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fontAlgn="t"/>
                      <a:br>
                        <a:rPr lang="es-ES" sz="1400">
                          <a:effectLst/>
                          <a:latin typeface="Calibri" panose="020F0502020204030204" pitchFamily="34" charset="0"/>
                          <a:cs typeface="Calibri" panose="020F0502020204030204" pitchFamily="34" charset="0"/>
                        </a:rPr>
                      </a:br>
                      <a:endParaRPr lang="es-ES" sz="1400">
                        <a:effectLst/>
                        <a:latin typeface="Calibri" panose="020F0502020204030204" pitchFamily="34" charset="0"/>
                        <a:cs typeface="Calibri" panose="020F0502020204030204" pitchFamily="34" charset="0"/>
                      </a:endParaRPr>
                    </a:p>
                  </a:txBody>
                  <a:tcPr marL="63500" marR="63500" marT="63500" marB="63500" anchor="ctr"/>
                </a:tc>
                <a:extLst>
                  <a:ext uri="{0D108BD9-81ED-4DB2-BD59-A6C34878D82A}">
                    <a16:rowId xmlns:a16="http://schemas.microsoft.com/office/drawing/2014/main" val="1624301893"/>
                  </a:ext>
                </a:extLst>
              </a:tr>
              <a:tr h="667903">
                <a:tc>
                  <a:txBody>
                    <a:bodyPr/>
                    <a:lstStyle/>
                    <a:p>
                      <a:pPr algn="ctr" rtl="0" fontAlgn="t">
                        <a:spcBef>
                          <a:spcPts val="0"/>
                        </a:spcBef>
                        <a:spcAft>
                          <a:spcPts val="0"/>
                        </a:spcAft>
                      </a:pPr>
                      <a:r>
                        <a:rPr lang="es-ES" sz="1800" b="1" i="0" u="none" strike="noStrike" err="1">
                          <a:solidFill>
                            <a:schemeClr val="bg1"/>
                          </a:solidFill>
                          <a:effectLst/>
                          <a:latin typeface="Calibri" panose="020F0502020204030204" pitchFamily="34" charset="0"/>
                          <a:cs typeface="Calibri" panose="020F0502020204030204" pitchFamily="34" charset="0"/>
                        </a:rPr>
                        <a:t>Lucidchart</a:t>
                      </a:r>
                      <a:endParaRPr lang="es-ES" sz="1800">
                        <a:solidFill>
                          <a:schemeClr val="bg1"/>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100" b="0" i="0" u="sng" strike="noStrike">
                          <a:solidFill>
                            <a:schemeClr val="bg1">
                              <a:lumMod val="75000"/>
                              <a:lumOff val="25000"/>
                            </a:schemeClr>
                          </a:solidFill>
                          <a:effectLst/>
                          <a:latin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https://www.lucidchart.com/pages/es</a:t>
                      </a:r>
                      <a:endParaRPr lang="es-ES" sz="1100">
                        <a:solidFill>
                          <a:schemeClr val="bg1">
                            <a:lumMod val="75000"/>
                            <a:lumOff val="25000"/>
                          </a:schemeClr>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App</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Pago</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Sí</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Sí</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Sí</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fontAlgn="t"/>
                      <a:br>
                        <a:rPr lang="es-ES" sz="1400">
                          <a:effectLst/>
                          <a:latin typeface="Calibri" panose="020F0502020204030204" pitchFamily="34" charset="0"/>
                          <a:cs typeface="Calibri" panose="020F0502020204030204" pitchFamily="34" charset="0"/>
                        </a:rPr>
                      </a:br>
                      <a:endParaRPr lang="es-ES" sz="1400">
                        <a:effectLst/>
                        <a:latin typeface="Calibri" panose="020F0502020204030204" pitchFamily="34" charset="0"/>
                        <a:cs typeface="Calibri" panose="020F0502020204030204" pitchFamily="34" charset="0"/>
                      </a:endParaRPr>
                    </a:p>
                  </a:txBody>
                  <a:tcPr marL="63500" marR="63500" marT="63500" marB="63500" anchor="ctr"/>
                </a:tc>
                <a:extLst>
                  <a:ext uri="{0D108BD9-81ED-4DB2-BD59-A6C34878D82A}">
                    <a16:rowId xmlns:a16="http://schemas.microsoft.com/office/drawing/2014/main" val="234000753"/>
                  </a:ext>
                </a:extLst>
              </a:tr>
              <a:tr h="869778">
                <a:tc>
                  <a:txBody>
                    <a:bodyPr/>
                    <a:lstStyle/>
                    <a:p>
                      <a:pPr algn="ctr"/>
                      <a:r>
                        <a:rPr lang="es-ES" sz="1800" b="1" i="0" u="none" strike="noStrike" kern="1200" err="1">
                          <a:solidFill>
                            <a:schemeClr val="bg1"/>
                          </a:solidFill>
                          <a:effectLst/>
                          <a:latin typeface="Calibri" panose="020F0502020204030204" pitchFamily="34" charset="0"/>
                          <a:ea typeface="+mn-ea"/>
                          <a:cs typeface="Calibri" panose="020F0502020204030204" pitchFamily="34" charset="0"/>
                        </a:rPr>
                        <a:t>Umlet</a:t>
                      </a:r>
                      <a:endParaRPr lang="es-ES" sz="1800">
                        <a:solidFill>
                          <a:schemeClr val="bg1"/>
                        </a:solidFill>
                        <a:latin typeface="Calibri" panose="020F0502020204030204" pitchFamily="34" charset="0"/>
                        <a:cs typeface="Calibri" panose="020F0502020204030204" pitchFamily="34" charset="0"/>
                      </a:endParaRPr>
                    </a:p>
                  </a:txBody>
                  <a:tcPr anchor="ctr"/>
                </a:tc>
                <a:tc>
                  <a:txBody>
                    <a:bodyPr/>
                    <a:lstStyle/>
                    <a:p>
                      <a:pPr algn="ctr" rtl="0" fontAlgn="t">
                        <a:spcBef>
                          <a:spcPts val="0"/>
                        </a:spcBef>
                        <a:spcAft>
                          <a:spcPts val="0"/>
                        </a:spcAft>
                      </a:pPr>
                      <a:r>
                        <a:rPr lang="es-ES" sz="1100" b="0" i="0" u="sng" strike="noStrike">
                          <a:solidFill>
                            <a:schemeClr val="bg1">
                              <a:lumMod val="75000"/>
                              <a:lumOff val="25000"/>
                            </a:schemeClr>
                          </a:solidFill>
                          <a:effectLst/>
                          <a:latin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https://www.umlet.com/</a:t>
                      </a:r>
                      <a:endParaRPr lang="es-ES" sz="1100">
                        <a:solidFill>
                          <a:schemeClr val="bg1">
                            <a:lumMod val="75000"/>
                            <a:lumOff val="25000"/>
                          </a:schemeClr>
                        </a:solidFill>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App</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Gratis</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No</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No</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No</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Sí</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a:t>
                      </a:r>
                      <a:endParaRPr lang="es-ES" sz="1400">
                        <a:effectLst/>
                        <a:latin typeface="Calibri" panose="020F0502020204030204" pitchFamily="34" charset="0"/>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s-ES" sz="1400" b="0" i="0" u="none" strike="noStrike">
                          <a:solidFill>
                            <a:srgbClr val="000000"/>
                          </a:solidFill>
                          <a:effectLst/>
                          <a:latin typeface="Calibri" panose="020F0502020204030204" pitchFamily="34" charset="0"/>
                          <a:cs typeface="Calibri" panose="020F0502020204030204" pitchFamily="34" charset="0"/>
                        </a:rPr>
                        <a:t>Sencillo de usar, pero para </a:t>
                      </a:r>
                      <a:r>
                        <a:rPr lang="es-ES" sz="1400" b="0" i="0" u="none" strike="noStrike" err="1">
                          <a:solidFill>
                            <a:srgbClr val="000000"/>
                          </a:solidFill>
                          <a:effectLst/>
                          <a:latin typeface="Calibri" panose="020F0502020204030204" pitchFamily="34" charset="0"/>
                          <a:cs typeface="Calibri" panose="020F0502020204030204" pitchFamily="34" charset="0"/>
                        </a:rPr>
                        <a:t>uml</a:t>
                      </a:r>
                      <a:endParaRPr lang="es-ES" sz="1400">
                        <a:effectLst/>
                        <a:latin typeface="Calibri" panose="020F0502020204030204" pitchFamily="34" charset="0"/>
                        <a:cs typeface="Calibri" panose="020F0502020204030204" pitchFamily="34" charset="0"/>
                      </a:endParaRPr>
                    </a:p>
                  </a:txBody>
                  <a:tcPr marL="63500" marR="63500" marT="63500" marB="63500" anchor="ctr"/>
                </a:tc>
                <a:extLst>
                  <a:ext uri="{0D108BD9-81ED-4DB2-BD59-A6C34878D82A}">
                    <a16:rowId xmlns:a16="http://schemas.microsoft.com/office/drawing/2014/main" val="4289090522"/>
                  </a:ext>
                </a:extLst>
              </a:tr>
            </a:tbl>
          </a:graphicData>
        </a:graphic>
      </p:graphicFrame>
    </p:spTree>
    <p:extLst>
      <p:ext uri="{BB962C8B-B14F-4D97-AF65-F5344CB8AC3E}">
        <p14:creationId xmlns:p14="http://schemas.microsoft.com/office/powerpoint/2010/main" val="71871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E6A2808-2603-C24E-A172-748BCEC8A692}"/>
              </a:ext>
            </a:extLst>
          </p:cNvPr>
          <p:cNvGraphicFramePr>
            <a:graphicFrameLocks noGrp="1"/>
          </p:cNvGraphicFramePr>
          <p:nvPr>
            <p:extLst>
              <p:ext uri="{D42A27DB-BD31-4B8C-83A1-F6EECF244321}">
                <p14:modId xmlns:p14="http://schemas.microsoft.com/office/powerpoint/2010/main" val="897107978"/>
              </p:ext>
            </p:extLst>
          </p:nvPr>
        </p:nvGraphicFramePr>
        <p:xfrm>
          <a:off x="0" y="22576"/>
          <a:ext cx="12192000" cy="7302528"/>
        </p:xfrm>
        <a:graphic>
          <a:graphicData uri="http://schemas.openxmlformats.org/drawingml/2006/table">
            <a:tbl>
              <a:tblPr firstRow="1" bandRow="1">
                <a:tableStyleId>{073A0DAA-6AF3-43AB-8588-CEC1D06C72B9}</a:tableStyleId>
              </a:tblPr>
              <a:tblGrid>
                <a:gridCol w="4080933">
                  <a:extLst>
                    <a:ext uri="{9D8B030D-6E8A-4147-A177-3AD203B41FA5}">
                      <a16:colId xmlns:a16="http://schemas.microsoft.com/office/drawing/2014/main" val="2794567754"/>
                    </a:ext>
                  </a:extLst>
                </a:gridCol>
                <a:gridCol w="4047067">
                  <a:extLst>
                    <a:ext uri="{9D8B030D-6E8A-4147-A177-3AD203B41FA5}">
                      <a16:colId xmlns:a16="http://schemas.microsoft.com/office/drawing/2014/main" val="3229377541"/>
                    </a:ext>
                  </a:extLst>
                </a:gridCol>
                <a:gridCol w="4064000">
                  <a:extLst>
                    <a:ext uri="{9D8B030D-6E8A-4147-A177-3AD203B41FA5}">
                      <a16:colId xmlns:a16="http://schemas.microsoft.com/office/drawing/2014/main" val="1442405391"/>
                    </a:ext>
                  </a:extLst>
                </a:gridCol>
              </a:tblGrid>
              <a:tr h="635255">
                <a:tc gridSpan="2">
                  <a:txBody>
                    <a:bodyPr/>
                    <a:lstStyle/>
                    <a:p>
                      <a:pPr algn="ctr" rtl="0" fontAlgn="t">
                        <a:spcBef>
                          <a:spcPts val="0"/>
                        </a:spcBef>
                        <a:spcAft>
                          <a:spcPts val="0"/>
                        </a:spcAft>
                      </a:pPr>
                      <a:r>
                        <a:rPr lang="es-ES" sz="3200" u="none" strike="noStrike" dirty="0">
                          <a:solidFill>
                            <a:schemeClr val="tx1"/>
                          </a:solidFill>
                          <a:effectLst/>
                        </a:rPr>
                        <a:t>FICHA TÉCNICA DE GRUPO DE INTERÉS</a:t>
                      </a:r>
                      <a:endParaRPr lang="es-ES" sz="4800" dirty="0">
                        <a:solidFill>
                          <a:schemeClr val="tx1"/>
                        </a:solidFill>
                        <a:effectLst/>
                      </a:endParaRPr>
                    </a:p>
                  </a:txBody>
                  <a:tcPr marL="63500" marR="63500" marT="63500" marB="63500" anchor="ctr">
                    <a:solidFill>
                      <a:srgbClr val="A1CE42"/>
                    </a:solidFill>
                  </a:tcPr>
                </a:tc>
                <a:tc hMerge="1">
                  <a:txBody>
                    <a:bodyPr/>
                    <a:lstStyle/>
                    <a:p>
                      <a:endParaRPr lang="es-ES"/>
                    </a:p>
                  </a:txBody>
                  <a:tcPr/>
                </a:tc>
                <a:tc>
                  <a:txBody>
                    <a:bodyPr/>
                    <a:lstStyle/>
                    <a:p>
                      <a:pPr algn="ctr" rtl="0">
                        <a:spcBef>
                          <a:spcPts val="0"/>
                        </a:spcBef>
                        <a:spcAft>
                          <a:spcPts val="0"/>
                        </a:spcAft>
                      </a:pPr>
                      <a:r>
                        <a:rPr lang="es-ES" sz="3200" u="none" strike="noStrike" dirty="0">
                          <a:solidFill>
                            <a:schemeClr val="tx1"/>
                          </a:solidFill>
                          <a:effectLst/>
                        </a:rPr>
                        <a:t>Código</a:t>
                      </a:r>
                      <a:r>
                        <a:rPr lang="es-ES" sz="3200" u="none" strike="noStrike" dirty="0">
                          <a:solidFill>
                            <a:schemeClr val="tx1"/>
                          </a:solidFill>
                        </a:rPr>
                        <a:t>: DCDD</a:t>
                      </a:r>
                      <a:r>
                        <a:rPr lang="es-ES" sz="3200" u="none" strike="noStrike" dirty="0">
                          <a:solidFill>
                            <a:schemeClr val="tx1"/>
                          </a:solidFill>
                          <a:effectLst/>
                        </a:rPr>
                        <a:t> Versión</a:t>
                      </a:r>
                      <a:r>
                        <a:rPr lang="es-ES" sz="3200" u="none" strike="noStrike" dirty="0">
                          <a:solidFill>
                            <a:schemeClr val="tx1"/>
                          </a:solidFill>
                        </a:rPr>
                        <a:t>: 1</a:t>
                      </a:r>
                      <a:endParaRPr lang="es-ES" sz="4800" dirty="0">
                        <a:solidFill>
                          <a:schemeClr val="tx1"/>
                        </a:solidFill>
                        <a:effectLst/>
                      </a:endParaRPr>
                    </a:p>
                  </a:txBody>
                  <a:tcPr marL="63500" marR="63500" marT="63500" marB="63500" anchor="ctr">
                    <a:solidFill>
                      <a:srgbClr val="A1CE42"/>
                    </a:solidFill>
                  </a:tcPr>
                </a:tc>
                <a:extLst>
                  <a:ext uri="{0D108BD9-81ED-4DB2-BD59-A6C34878D82A}">
                    <a16:rowId xmlns:a16="http://schemas.microsoft.com/office/drawing/2014/main" val="1560617568"/>
                  </a:ext>
                </a:extLst>
              </a:tr>
              <a:tr h="385340">
                <a:tc>
                  <a:txBody>
                    <a:bodyPr/>
                    <a:lstStyle/>
                    <a:p>
                      <a:pPr algn="ctr" rtl="0">
                        <a:spcBef>
                          <a:spcPts val="0"/>
                        </a:spcBef>
                        <a:spcAft>
                          <a:spcPts val="0"/>
                        </a:spcAft>
                      </a:pPr>
                      <a:r>
                        <a:rPr lang="es-ES" sz="1600" b="1" u="none" strike="noStrike" dirty="0">
                          <a:solidFill>
                            <a:schemeClr val="tx1"/>
                          </a:solidFill>
                          <a:effectLst/>
                        </a:rPr>
                        <a:t>Fecha de elaboración:</a:t>
                      </a:r>
                      <a:r>
                        <a:rPr lang="es-ES" sz="1600" b="1" u="none" strike="noStrike" dirty="0">
                          <a:solidFill>
                            <a:schemeClr val="tx1"/>
                          </a:solidFill>
                        </a:rPr>
                        <a:t> </a:t>
                      </a:r>
                      <a:r>
                        <a:rPr lang="es-ES" sz="1600" b="1" i="0" u="none" strike="noStrike" noProof="0" dirty="0">
                          <a:solidFill>
                            <a:schemeClr val="tx1"/>
                          </a:solidFill>
                          <a:latin typeface="Century Gothic"/>
                        </a:rPr>
                        <a:t>01/11/2018</a:t>
                      </a:r>
                      <a:endParaRPr lang="es-ES" sz="2800" b="1" dirty="0">
                        <a:solidFill>
                          <a:schemeClr val="tx1"/>
                        </a:solidFill>
                        <a:effectLst/>
                      </a:endParaRPr>
                    </a:p>
                  </a:txBody>
                  <a:tcPr marL="63500" marR="63500" marT="63500" marB="63500" anchor="ctr">
                    <a:solidFill>
                      <a:srgbClr val="A1CE42"/>
                    </a:solidFill>
                  </a:tcPr>
                </a:tc>
                <a:tc>
                  <a:txBody>
                    <a:bodyPr/>
                    <a:lstStyle/>
                    <a:p>
                      <a:pPr algn="ctr" rtl="0">
                        <a:spcBef>
                          <a:spcPts val="0"/>
                        </a:spcBef>
                        <a:spcAft>
                          <a:spcPts val="0"/>
                        </a:spcAft>
                      </a:pPr>
                      <a:r>
                        <a:rPr lang="es-ES" sz="1600" b="1" u="none" strike="noStrike" dirty="0">
                          <a:solidFill>
                            <a:schemeClr val="tx1"/>
                          </a:solidFill>
                          <a:effectLst/>
                        </a:rPr>
                        <a:t>Fecha de aprobación:</a:t>
                      </a:r>
                      <a:r>
                        <a:rPr lang="es-ES" sz="1600" b="1" u="none" strike="noStrike" dirty="0">
                          <a:solidFill>
                            <a:schemeClr val="tx1"/>
                          </a:solidFill>
                        </a:rPr>
                        <a:t> </a:t>
                      </a:r>
                      <a:r>
                        <a:rPr lang="es-ES" sz="1600" b="1" i="0" u="none" strike="noStrike" noProof="0" dirty="0">
                          <a:solidFill>
                            <a:schemeClr val="tx1"/>
                          </a:solidFill>
                          <a:latin typeface="Century Gothic"/>
                        </a:rPr>
                        <a:t>01/11/2018</a:t>
                      </a:r>
                      <a:endParaRPr lang="es-ES" sz="2800" b="1" dirty="0">
                        <a:solidFill>
                          <a:schemeClr val="tx1"/>
                        </a:solidFill>
                        <a:effectLst/>
                      </a:endParaRPr>
                    </a:p>
                  </a:txBody>
                  <a:tcPr marL="63500" marR="63500" marT="63500" marB="63500" anchor="ctr">
                    <a:solidFill>
                      <a:srgbClr val="A1CE42"/>
                    </a:solidFill>
                  </a:tcPr>
                </a:tc>
                <a:tc>
                  <a:txBody>
                    <a:bodyPr/>
                    <a:lstStyle/>
                    <a:p>
                      <a:pPr algn="ctr" rtl="0">
                        <a:spcBef>
                          <a:spcPts val="0"/>
                        </a:spcBef>
                        <a:spcAft>
                          <a:spcPts val="0"/>
                        </a:spcAft>
                      </a:pPr>
                      <a:r>
                        <a:rPr lang="es-ES" sz="1600" b="1" u="none" strike="noStrike" dirty="0">
                          <a:solidFill>
                            <a:schemeClr val="tx1"/>
                          </a:solidFill>
                          <a:effectLst/>
                        </a:rPr>
                        <a:t>Fecha de entrada en vigor:</a:t>
                      </a:r>
                      <a:r>
                        <a:rPr lang="es-ES" sz="1600" b="1" u="none" strike="noStrike" dirty="0">
                          <a:solidFill>
                            <a:schemeClr val="tx1"/>
                          </a:solidFill>
                        </a:rPr>
                        <a:t> </a:t>
                      </a:r>
                      <a:r>
                        <a:rPr lang="es-ES" sz="1600" b="1" i="0" u="none" strike="noStrike" noProof="0" dirty="0">
                          <a:solidFill>
                            <a:schemeClr val="tx1"/>
                          </a:solidFill>
                          <a:latin typeface="Century Gothic"/>
                        </a:rPr>
                        <a:t>01/1/2019</a:t>
                      </a:r>
                      <a:endParaRPr lang="es-ES" sz="1600" b="0" i="0" u="none" strike="noStrike" noProof="0" dirty="0">
                        <a:latin typeface="Century Gothic"/>
                      </a:endParaRPr>
                    </a:p>
                  </a:txBody>
                  <a:tcPr marL="63500" marR="63500" marT="63500" marB="63500" anchor="ctr">
                    <a:solidFill>
                      <a:srgbClr val="A1CE42"/>
                    </a:solidFill>
                  </a:tcPr>
                </a:tc>
                <a:extLst>
                  <a:ext uri="{0D108BD9-81ED-4DB2-BD59-A6C34878D82A}">
                    <a16:rowId xmlns:a16="http://schemas.microsoft.com/office/drawing/2014/main" val="1349066202"/>
                  </a:ext>
                </a:extLst>
              </a:tr>
              <a:tr h="512027">
                <a:tc>
                  <a:txBody>
                    <a:bodyPr/>
                    <a:lstStyle/>
                    <a:p>
                      <a:pPr algn="ctr" rtl="0" fontAlgn="t">
                        <a:spcBef>
                          <a:spcPts val="0"/>
                        </a:spcBef>
                        <a:spcAft>
                          <a:spcPts val="0"/>
                        </a:spcAft>
                      </a:pPr>
                      <a:r>
                        <a:rPr lang="es-ES" sz="1600" u="none" strike="noStrike" dirty="0">
                          <a:solidFill>
                            <a:schemeClr val="tx1"/>
                          </a:solidFill>
                          <a:effectLst/>
                        </a:rPr>
                        <a:t>Identificación del Servicio o Unidad</a:t>
                      </a:r>
                      <a:endParaRPr lang="es-ES" sz="2800" dirty="0">
                        <a:solidFill>
                          <a:schemeClr val="tx1"/>
                        </a:solidFill>
                        <a:effectLst/>
                      </a:endParaRPr>
                    </a:p>
                  </a:txBody>
                  <a:tcPr marL="63500" marR="63500" marT="63500" marB="63500" anchor="ctr">
                    <a:solidFill>
                      <a:schemeClr val="bg1">
                        <a:lumMod val="65000"/>
                        <a:lumOff val="35000"/>
                      </a:schemeClr>
                    </a:solidFill>
                  </a:tcPr>
                </a:tc>
                <a:tc gridSpan="2">
                  <a:txBody>
                    <a:bodyPr/>
                    <a:lstStyle/>
                    <a:p>
                      <a:pPr algn="ctr" rtl="0" fontAlgn="t">
                        <a:spcBef>
                          <a:spcPts val="0"/>
                        </a:spcBef>
                        <a:spcAft>
                          <a:spcPts val="0"/>
                        </a:spcAft>
                      </a:pPr>
                      <a:r>
                        <a:rPr lang="es-ES" sz="1200" u="none" strike="noStrike" dirty="0">
                          <a:solidFill>
                            <a:schemeClr val="tx1"/>
                          </a:solidFill>
                          <a:effectLst/>
                        </a:rPr>
                        <a:t>Departamento de Calidad</a:t>
                      </a:r>
                      <a:endParaRPr lang="es-ES" sz="2000" dirty="0">
                        <a:solidFill>
                          <a:schemeClr val="tx1"/>
                        </a:solidFill>
                        <a:effectLst/>
                      </a:endParaRPr>
                    </a:p>
                  </a:txBody>
                  <a:tcPr marL="63500" marR="63500" marT="63500" marB="63500" anchor="ctr">
                    <a:solidFill>
                      <a:schemeClr val="tx1">
                        <a:lumMod val="50000"/>
                      </a:schemeClr>
                    </a:solidFill>
                  </a:tcPr>
                </a:tc>
                <a:tc hMerge="1">
                  <a:txBody>
                    <a:bodyPr/>
                    <a:lstStyle/>
                    <a:p>
                      <a:endParaRPr lang="es-ES"/>
                    </a:p>
                  </a:txBody>
                  <a:tcPr/>
                </a:tc>
                <a:extLst>
                  <a:ext uri="{0D108BD9-81ED-4DB2-BD59-A6C34878D82A}">
                    <a16:rowId xmlns:a16="http://schemas.microsoft.com/office/drawing/2014/main" val="1362955048"/>
                  </a:ext>
                </a:extLst>
              </a:tr>
              <a:tr h="385340">
                <a:tc>
                  <a:txBody>
                    <a:bodyPr/>
                    <a:lstStyle/>
                    <a:p>
                      <a:pPr algn="ctr" rtl="0" fontAlgn="t">
                        <a:spcBef>
                          <a:spcPts val="0"/>
                        </a:spcBef>
                        <a:spcAft>
                          <a:spcPts val="0"/>
                        </a:spcAft>
                      </a:pPr>
                      <a:r>
                        <a:rPr lang="es-ES" sz="1600" u="none" strike="noStrike" dirty="0">
                          <a:solidFill>
                            <a:schemeClr val="tx1"/>
                          </a:solidFill>
                          <a:effectLst/>
                        </a:rPr>
                        <a:t>Identificación del grupo de interés</a:t>
                      </a:r>
                      <a:endParaRPr lang="es-ES" sz="2800" dirty="0">
                        <a:solidFill>
                          <a:schemeClr val="tx1"/>
                        </a:solidFill>
                        <a:effectLst/>
                      </a:endParaRPr>
                    </a:p>
                  </a:txBody>
                  <a:tcPr marL="63500" marR="63500" marT="63500" marB="63500" anchor="ctr">
                    <a:solidFill>
                      <a:schemeClr val="bg1">
                        <a:lumMod val="65000"/>
                        <a:lumOff val="35000"/>
                      </a:schemeClr>
                    </a:solidFill>
                  </a:tcPr>
                </a:tc>
                <a:tc gridSpan="2">
                  <a:txBody>
                    <a:bodyPr/>
                    <a:lstStyle/>
                    <a:p>
                      <a:pPr algn="ctr" rtl="0" fontAlgn="t">
                        <a:spcBef>
                          <a:spcPts val="0"/>
                        </a:spcBef>
                        <a:spcAft>
                          <a:spcPts val="0"/>
                        </a:spcAft>
                      </a:pPr>
                      <a:r>
                        <a:rPr lang="es-ES" sz="1200" u="none" strike="noStrike" dirty="0">
                          <a:solidFill>
                            <a:schemeClr val="tx1"/>
                          </a:solidFill>
                          <a:effectLst/>
                        </a:rPr>
                        <a:t>Departamento Compras</a:t>
                      </a:r>
                      <a:endParaRPr lang="es-ES" sz="2000" dirty="0">
                        <a:solidFill>
                          <a:schemeClr val="tx1"/>
                        </a:solidFill>
                        <a:effectLst/>
                      </a:endParaRPr>
                    </a:p>
                  </a:txBody>
                  <a:tcPr marL="63500" marR="63500" marT="63500" marB="63500" anchor="ctr">
                    <a:solidFill>
                      <a:schemeClr val="tx1">
                        <a:lumMod val="50000"/>
                      </a:schemeClr>
                    </a:solidFill>
                  </a:tcPr>
                </a:tc>
                <a:tc hMerge="1">
                  <a:txBody>
                    <a:bodyPr/>
                    <a:lstStyle/>
                    <a:p>
                      <a:endParaRPr lang="es-ES"/>
                    </a:p>
                  </a:txBody>
                  <a:tcPr/>
                </a:tc>
                <a:extLst>
                  <a:ext uri="{0D108BD9-81ED-4DB2-BD59-A6C34878D82A}">
                    <a16:rowId xmlns:a16="http://schemas.microsoft.com/office/drawing/2014/main" val="900415297"/>
                  </a:ext>
                </a:extLst>
              </a:tr>
              <a:tr h="1462180">
                <a:tc>
                  <a:txBody>
                    <a:bodyPr/>
                    <a:lstStyle/>
                    <a:p>
                      <a:pPr algn="ctr" rtl="0" fontAlgn="t">
                        <a:spcBef>
                          <a:spcPts val="0"/>
                        </a:spcBef>
                        <a:spcAft>
                          <a:spcPts val="0"/>
                        </a:spcAft>
                      </a:pPr>
                      <a:r>
                        <a:rPr lang="es-ES" sz="1600" u="none" strike="noStrike" dirty="0">
                          <a:solidFill>
                            <a:schemeClr val="tx1"/>
                          </a:solidFill>
                          <a:effectLst/>
                        </a:rPr>
                        <a:t>Servicios prestados</a:t>
                      </a:r>
                      <a:endParaRPr lang="es-ES" sz="2800" dirty="0">
                        <a:solidFill>
                          <a:schemeClr val="tx1"/>
                        </a:solidFill>
                        <a:effectLst/>
                      </a:endParaRPr>
                    </a:p>
                  </a:txBody>
                  <a:tcPr marL="63500" marR="63500" marT="63500" marB="63500" anchor="ctr">
                    <a:solidFill>
                      <a:schemeClr val="bg1">
                        <a:lumMod val="65000"/>
                        <a:lumOff val="35000"/>
                      </a:schemeClr>
                    </a:solidFill>
                  </a:tcPr>
                </a:tc>
                <a:tc gridSpan="2">
                  <a:txBody>
                    <a:bodyPr/>
                    <a:lstStyle/>
                    <a:p>
                      <a:pPr algn="ctr" rtl="0" fontAlgn="t">
                        <a:spcBef>
                          <a:spcPts val="0"/>
                        </a:spcBef>
                        <a:spcAft>
                          <a:spcPts val="0"/>
                        </a:spcAft>
                      </a:pPr>
                      <a:r>
                        <a:rPr lang="es-ES" sz="1200" u="none" strike="noStrike" dirty="0">
                          <a:solidFill>
                            <a:schemeClr val="tx1"/>
                          </a:solidFill>
                          <a:effectLst/>
                        </a:rPr>
                        <a:t>Se asegura que los alimentos comprados mediante pruebas externas cumplen con la descripción de los proveedores. Se realiza un análisis de 20 muestras aleatorias cogidas de lotes de 20 kilogramos comprobando el grado de madurez y los productos químicos utilizados en su producción, serán descartados aquellos lotes en los que se encuentren rastros del uso de elementos no ecológicos y alteraciones genéticas de las frutas.</a:t>
                      </a:r>
                      <a:endParaRPr lang="es-ES" sz="2000" dirty="0">
                        <a:solidFill>
                          <a:schemeClr val="tx1"/>
                        </a:solidFill>
                        <a:effectLst/>
                      </a:endParaRPr>
                    </a:p>
                  </a:txBody>
                  <a:tcPr marL="63500" marR="63500" marT="63500" marB="63500" anchor="ctr">
                    <a:solidFill>
                      <a:schemeClr val="tx1">
                        <a:lumMod val="50000"/>
                      </a:schemeClr>
                    </a:solidFill>
                  </a:tcPr>
                </a:tc>
                <a:tc hMerge="1">
                  <a:txBody>
                    <a:bodyPr/>
                    <a:lstStyle/>
                    <a:p>
                      <a:endParaRPr lang="es-ES"/>
                    </a:p>
                  </a:txBody>
                  <a:tcPr/>
                </a:tc>
                <a:extLst>
                  <a:ext uri="{0D108BD9-81ED-4DB2-BD59-A6C34878D82A}">
                    <a16:rowId xmlns:a16="http://schemas.microsoft.com/office/drawing/2014/main" val="1594511742"/>
                  </a:ext>
                </a:extLst>
              </a:tr>
              <a:tr h="892089">
                <a:tc>
                  <a:txBody>
                    <a:bodyPr/>
                    <a:lstStyle/>
                    <a:p>
                      <a:pPr algn="ctr" rtl="0" fontAlgn="t">
                        <a:spcBef>
                          <a:spcPts val="0"/>
                        </a:spcBef>
                        <a:spcAft>
                          <a:spcPts val="0"/>
                        </a:spcAft>
                      </a:pPr>
                      <a:r>
                        <a:rPr lang="es-ES" sz="1600" u="none" strike="noStrike" dirty="0">
                          <a:solidFill>
                            <a:schemeClr val="tx1"/>
                          </a:solidFill>
                          <a:effectLst/>
                        </a:rPr>
                        <a:t>Procedimiento utilizado para identificar sus necesidades y expectativas</a:t>
                      </a:r>
                      <a:endParaRPr lang="es-ES" sz="2800" dirty="0">
                        <a:solidFill>
                          <a:schemeClr val="tx1"/>
                        </a:solidFill>
                        <a:effectLst/>
                      </a:endParaRPr>
                    </a:p>
                  </a:txBody>
                  <a:tcPr marL="63500" marR="63500" marT="63500" marB="63500" anchor="ctr">
                    <a:solidFill>
                      <a:schemeClr val="bg1">
                        <a:lumMod val="65000"/>
                        <a:lumOff val="35000"/>
                      </a:schemeClr>
                    </a:solidFill>
                  </a:tcPr>
                </a:tc>
                <a:tc gridSpan="2">
                  <a:txBody>
                    <a:bodyPr/>
                    <a:lstStyle/>
                    <a:p>
                      <a:pPr algn="ctr" rtl="0" fontAlgn="t">
                        <a:spcBef>
                          <a:spcPts val="0"/>
                        </a:spcBef>
                        <a:spcAft>
                          <a:spcPts val="0"/>
                        </a:spcAft>
                      </a:pPr>
                      <a:r>
                        <a:rPr lang="es-ES" sz="1200" u="none" strike="noStrike" dirty="0">
                          <a:solidFill>
                            <a:schemeClr val="tx1"/>
                          </a:solidFill>
                          <a:effectLst/>
                        </a:rPr>
                        <a:t>Se realizan entrevistas con el personal del departamento de compras para conocer </a:t>
                      </a:r>
                      <a:r>
                        <a:rPr lang="es-ES" sz="1200" u="none" strike="noStrike" dirty="0" err="1">
                          <a:solidFill>
                            <a:schemeClr val="tx1"/>
                          </a:solidFill>
                          <a:effectLst/>
                        </a:rPr>
                        <a:t>cuales</a:t>
                      </a:r>
                      <a:r>
                        <a:rPr lang="es-ES" sz="1200" u="none" strike="noStrike" dirty="0">
                          <a:solidFill>
                            <a:schemeClr val="tx1"/>
                          </a:solidFill>
                          <a:effectLst/>
                        </a:rPr>
                        <a:t> son las inquietudes y objetivos, además se realizan estudios de satisfacción del producto comprado para saber si los métodos utilizados son acertados.</a:t>
                      </a:r>
                      <a:endParaRPr lang="es-ES" sz="2000" dirty="0">
                        <a:solidFill>
                          <a:schemeClr val="tx1"/>
                        </a:solidFill>
                        <a:effectLst/>
                      </a:endParaRPr>
                    </a:p>
                  </a:txBody>
                  <a:tcPr marL="63500" marR="63500" marT="63500" marB="63500" anchor="ctr">
                    <a:solidFill>
                      <a:schemeClr val="tx1">
                        <a:lumMod val="50000"/>
                      </a:schemeClr>
                    </a:solidFill>
                  </a:tcPr>
                </a:tc>
                <a:tc hMerge="1">
                  <a:txBody>
                    <a:bodyPr/>
                    <a:lstStyle/>
                    <a:p>
                      <a:endParaRPr lang="es-ES"/>
                    </a:p>
                  </a:txBody>
                  <a:tcPr/>
                </a:tc>
                <a:extLst>
                  <a:ext uri="{0D108BD9-81ED-4DB2-BD59-A6C34878D82A}">
                    <a16:rowId xmlns:a16="http://schemas.microsoft.com/office/drawing/2014/main" val="2726527570"/>
                  </a:ext>
                </a:extLst>
              </a:tr>
              <a:tr h="702058">
                <a:tc>
                  <a:txBody>
                    <a:bodyPr/>
                    <a:lstStyle/>
                    <a:p>
                      <a:pPr algn="ctr" rtl="0" fontAlgn="t">
                        <a:spcBef>
                          <a:spcPts val="0"/>
                        </a:spcBef>
                        <a:spcAft>
                          <a:spcPts val="0"/>
                        </a:spcAft>
                      </a:pPr>
                      <a:r>
                        <a:rPr lang="es-ES" sz="1600" u="none" strike="noStrike" dirty="0">
                          <a:solidFill>
                            <a:schemeClr val="tx1"/>
                          </a:solidFill>
                          <a:effectLst/>
                        </a:rPr>
                        <a:t>Necesidades que son o podrían ser cubiertas desde el Servicio</a:t>
                      </a:r>
                      <a:endParaRPr lang="es-ES" sz="2800" dirty="0">
                        <a:solidFill>
                          <a:schemeClr val="tx1"/>
                        </a:solidFill>
                        <a:effectLst/>
                      </a:endParaRPr>
                    </a:p>
                  </a:txBody>
                  <a:tcPr marL="63500" marR="63500" marT="63500" marB="63500" anchor="ctr">
                    <a:solidFill>
                      <a:schemeClr val="bg1">
                        <a:lumMod val="65000"/>
                        <a:lumOff val="35000"/>
                      </a:schemeClr>
                    </a:solidFill>
                  </a:tcPr>
                </a:tc>
                <a:tc gridSpan="2">
                  <a:txBody>
                    <a:bodyPr/>
                    <a:lstStyle/>
                    <a:p>
                      <a:pPr algn="ctr" rtl="0" fontAlgn="t">
                        <a:spcBef>
                          <a:spcPts val="0"/>
                        </a:spcBef>
                        <a:spcAft>
                          <a:spcPts val="0"/>
                        </a:spcAft>
                      </a:pPr>
                      <a:r>
                        <a:rPr lang="es-ES" sz="1200" u="none" strike="noStrike" dirty="0">
                          <a:solidFill>
                            <a:schemeClr val="tx1"/>
                          </a:solidFill>
                          <a:effectLst/>
                        </a:rPr>
                        <a:t>Los productos comprados cumplen las expectativas para tener un producto final que cumpla nuestra misión. Usar las materias primas con menor impacto medioambiental y de mayor calidad.</a:t>
                      </a:r>
                      <a:endParaRPr lang="es-ES" sz="2000" dirty="0">
                        <a:solidFill>
                          <a:schemeClr val="tx1"/>
                        </a:solidFill>
                        <a:effectLst/>
                      </a:endParaRPr>
                    </a:p>
                  </a:txBody>
                  <a:tcPr marL="63500" marR="63500" marT="63500" marB="63500" anchor="ctr">
                    <a:solidFill>
                      <a:schemeClr val="tx1">
                        <a:lumMod val="50000"/>
                      </a:schemeClr>
                    </a:solidFill>
                  </a:tcPr>
                </a:tc>
                <a:tc hMerge="1">
                  <a:txBody>
                    <a:bodyPr/>
                    <a:lstStyle/>
                    <a:p>
                      <a:endParaRPr lang="es-ES"/>
                    </a:p>
                  </a:txBody>
                  <a:tcPr/>
                </a:tc>
                <a:extLst>
                  <a:ext uri="{0D108BD9-81ED-4DB2-BD59-A6C34878D82A}">
                    <a16:rowId xmlns:a16="http://schemas.microsoft.com/office/drawing/2014/main" val="3012203484"/>
                  </a:ext>
                </a:extLst>
              </a:tr>
              <a:tr h="702058">
                <a:tc>
                  <a:txBody>
                    <a:bodyPr/>
                    <a:lstStyle/>
                    <a:p>
                      <a:pPr algn="ctr" rtl="0" fontAlgn="t">
                        <a:spcBef>
                          <a:spcPts val="0"/>
                        </a:spcBef>
                        <a:spcAft>
                          <a:spcPts val="0"/>
                        </a:spcAft>
                      </a:pPr>
                      <a:r>
                        <a:rPr lang="es-ES" sz="1600" u="none" strike="noStrike" dirty="0">
                          <a:solidFill>
                            <a:schemeClr val="tx1"/>
                          </a:solidFill>
                          <a:effectLst/>
                        </a:rPr>
                        <a:t>Necesidades que no podrían ser cubiertas desde el Servicio</a:t>
                      </a:r>
                      <a:endParaRPr lang="es-ES" sz="2800" dirty="0">
                        <a:solidFill>
                          <a:schemeClr val="tx1"/>
                        </a:solidFill>
                        <a:effectLst/>
                      </a:endParaRPr>
                    </a:p>
                  </a:txBody>
                  <a:tcPr marL="63500" marR="63500" marT="63500" marB="63500" anchor="ctr">
                    <a:solidFill>
                      <a:schemeClr val="bg1">
                        <a:lumMod val="65000"/>
                        <a:lumOff val="35000"/>
                      </a:schemeClr>
                    </a:solidFill>
                  </a:tcPr>
                </a:tc>
                <a:tc gridSpan="2">
                  <a:txBody>
                    <a:bodyPr/>
                    <a:lstStyle/>
                    <a:p>
                      <a:pPr algn="ctr" rtl="0" fontAlgn="t">
                        <a:spcBef>
                          <a:spcPts val="0"/>
                        </a:spcBef>
                        <a:spcAft>
                          <a:spcPts val="0"/>
                        </a:spcAft>
                      </a:pPr>
                      <a:r>
                        <a:rPr lang="es-ES" sz="1200" u="none" strike="noStrike" dirty="0">
                          <a:solidFill>
                            <a:schemeClr val="tx1"/>
                          </a:solidFill>
                          <a:effectLst/>
                        </a:rPr>
                        <a:t>Al centrarnos en el análisis de una pequeña parte de los productos del lote, puede que únicamente se dé el caso de ser descartable esa muestra, pero tengamos que desechar el lote entero.</a:t>
                      </a:r>
                      <a:endParaRPr lang="es-ES" sz="2000" dirty="0">
                        <a:solidFill>
                          <a:schemeClr val="tx1"/>
                        </a:solidFill>
                        <a:effectLst/>
                      </a:endParaRPr>
                    </a:p>
                  </a:txBody>
                  <a:tcPr marL="63500" marR="63500" marT="63500" marB="63500" anchor="ctr">
                    <a:solidFill>
                      <a:schemeClr val="tx1">
                        <a:lumMod val="50000"/>
                      </a:schemeClr>
                    </a:solidFill>
                  </a:tcPr>
                </a:tc>
                <a:tc hMerge="1">
                  <a:txBody>
                    <a:bodyPr/>
                    <a:lstStyle/>
                    <a:p>
                      <a:endParaRPr lang="es-ES"/>
                    </a:p>
                  </a:txBody>
                  <a:tcPr/>
                </a:tc>
                <a:extLst>
                  <a:ext uri="{0D108BD9-81ED-4DB2-BD59-A6C34878D82A}">
                    <a16:rowId xmlns:a16="http://schemas.microsoft.com/office/drawing/2014/main" val="59800536"/>
                  </a:ext>
                </a:extLst>
              </a:tr>
              <a:tr h="1159076">
                <a:tc>
                  <a:txBody>
                    <a:bodyPr/>
                    <a:lstStyle/>
                    <a:p>
                      <a:pPr algn="ctr" rtl="0" fontAlgn="t">
                        <a:spcBef>
                          <a:spcPts val="0"/>
                        </a:spcBef>
                        <a:spcAft>
                          <a:spcPts val="0"/>
                        </a:spcAft>
                      </a:pPr>
                      <a:r>
                        <a:rPr lang="es-ES" sz="1600" u="none" strike="noStrike" dirty="0">
                          <a:solidFill>
                            <a:schemeClr val="tx1"/>
                          </a:solidFill>
                          <a:effectLst/>
                        </a:rPr>
                        <a:t>Expectativas</a:t>
                      </a:r>
                      <a:endParaRPr lang="es-ES" sz="2800" dirty="0">
                        <a:solidFill>
                          <a:schemeClr val="tx1"/>
                        </a:solidFill>
                        <a:effectLst/>
                      </a:endParaRPr>
                    </a:p>
                  </a:txBody>
                  <a:tcPr marL="63500" marR="63500" marT="63500" marB="63500" anchor="ctr">
                    <a:solidFill>
                      <a:schemeClr val="bg1">
                        <a:lumMod val="65000"/>
                        <a:lumOff val="35000"/>
                      </a:schemeClr>
                    </a:solidFill>
                  </a:tcPr>
                </a:tc>
                <a:tc gridSpan="2">
                  <a:txBody>
                    <a:bodyPr/>
                    <a:lstStyle/>
                    <a:p>
                      <a:pPr algn="ctr" rtl="0" fontAlgn="t">
                        <a:spcBef>
                          <a:spcPts val="0"/>
                        </a:spcBef>
                        <a:spcAft>
                          <a:spcPts val="0"/>
                        </a:spcAft>
                      </a:pPr>
                      <a:r>
                        <a:rPr lang="es-ES" sz="1200" u="none" strike="noStrike" dirty="0">
                          <a:solidFill>
                            <a:schemeClr val="tx1"/>
                          </a:solidFill>
                          <a:effectLst/>
                        </a:rPr>
                        <a:t>El personal de compras puede estar seguro que el producto cumple con los requisitos de la empresa sobre la materia prima a emplear.</a:t>
                      </a:r>
                      <a:endParaRPr lang="es-ES" sz="2000" dirty="0">
                        <a:solidFill>
                          <a:schemeClr val="tx1"/>
                        </a:solidFill>
                        <a:effectLst/>
                      </a:endParaRPr>
                    </a:p>
                    <a:p>
                      <a:pPr algn="ctr" fontAlgn="t"/>
                      <a:br>
                        <a:rPr lang="es-ES" sz="2000" dirty="0">
                          <a:effectLst/>
                        </a:rPr>
                      </a:br>
                      <a:endParaRPr lang="es-ES" sz="2000" dirty="0">
                        <a:effectLst/>
                      </a:endParaRPr>
                    </a:p>
                  </a:txBody>
                  <a:tcPr marL="63500" marR="63500" marT="63500" marB="63500" anchor="ctr">
                    <a:solidFill>
                      <a:schemeClr val="tx1">
                        <a:lumMod val="50000"/>
                      </a:schemeClr>
                    </a:solidFill>
                  </a:tcPr>
                </a:tc>
                <a:tc hMerge="1">
                  <a:txBody>
                    <a:bodyPr/>
                    <a:lstStyle/>
                    <a:p>
                      <a:endParaRPr lang="es-ES"/>
                    </a:p>
                  </a:txBody>
                  <a:tcPr/>
                </a:tc>
                <a:extLst>
                  <a:ext uri="{0D108BD9-81ED-4DB2-BD59-A6C34878D82A}">
                    <a16:rowId xmlns:a16="http://schemas.microsoft.com/office/drawing/2014/main" val="316270530"/>
                  </a:ext>
                </a:extLst>
              </a:tr>
            </a:tbl>
          </a:graphicData>
        </a:graphic>
      </p:graphicFrame>
    </p:spTree>
    <p:extLst>
      <p:ext uri="{BB962C8B-B14F-4D97-AF65-F5344CB8AC3E}">
        <p14:creationId xmlns:p14="http://schemas.microsoft.com/office/powerpoint/2010/main" val="1759058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60259C3-65C5-7A4F-8DEE-6F887B04837C}"/>
              </a:ext>
            </a:extLst>
          </p:cNvPr>
          <p:cNvGraphicFramePr>
            <a:graphicFrameLocks noGrp="1"/>
          </p:cNvGraphicFramePr>
          <p:nvPr>
            <p:extLst>
              <p:ext uri="{D42A27DB-BD31-4B8C-83A1-F6EECF244321}">
                <p14:modId xmlns:p14="http://schemas.microsoft.com/office/powerpoint/2010/main" val="3787399417"/>
              </p:ext>
            </p:extLst>
          </p:nvPr>
        </p:nvGraphicFramePr>
        <p:xfrm>
          <a:off x="0" y="1"/>
          <a:ext cx="12191999" cy="6858000"/>
        </p:xfrm>
        <a:graphic>
          <a:graphicData uri="http://schemas.openxmlformats.org/drawingml/2006/table">
            <a:tbl>
              <a:tblPr firstRow="1" bandRow="1">
                <a:tableStyleId>{5C22544A-7EE6-4342-B048-85BDC9FD1C3A}</a:tableStyleId>
              </a:tblPr>
              <a:tblGrid>
                <a:gridCol w="3262073">
                  <a:extLst>
                    <a:ext uri="{9D8B030D-6E8A-4147-A177-3AD203B41FA5}">
                      <a16:colId xmlns:a16="http://schemas.microsoft.com/office/drawing/2014/main" val="1610254207"/>
                    </a:ext>
                  </a:extLst>
                </a:gridCol>
                <a:gridCol w="3262073">
                  <a:extLst>
                    <a:ext uri="{9D8B030D-6E8A-4147-A177-3AD203B41FA5}">
                      <a16:colId xmlns:a16="http://schemas.microsoft.com/office/drawing/2014/main" val="1395227868"/>
                    </a:ext>
                  </a:extLst>
                </a:gridCol>
                <a:gridCol w="5667853">
                  <a:extLst>
                    <a:ext uri="{9D8B030D-6E8A-4147-A177-3AD203B41FA5}">
                      <a16:colId xmlns:a16="http://schemas.microsoft.com/office/drawing/2014/main" val="956037942"/>
                    </a:ext>
                  </a:extLst>
                </a:gridCol>
              </a:tblGrid>
              <a:tr h="740373">
                <a:tc gridSpan="2">
                  <a:txBody>
                    <a:bodyPr/>
                    <a:lstStyle/>
                    <a:p>
                      <a:pPr marL="0" algn="ctr" defTabSz="457200" rtl="0" eaLnBrk="1" fontAlgn="t" latinLnBrk="0" hangingPunct="1">
                        <a:spcBef>
                          <a:spcPts val="0"/>
                        </a:spcBef>
                        <a:spcAft>
                          <a:spcPts val="0"/>
                        </a:spcAft>
                      </a:pPr>
                      <a:r>
                        <a:rPr lang="es-ES" sz="1600" b="1" i="0" u="none" strike="noStrike" kern="1200" dirty="0">
                          <a:solidFill>
                            <a:schemeClr val="tx1"/>
                          </a:solidFill>
                          <a:effectLst/>
                          <a:latin typeface="+mn-lt"/>
                          <a:ea typeface="+mn-ea"/>
                          <a:cs typeface="+mn-cs"/>
                        </a:rPr>
                        <a:t>Ficha técnica de proceso</a:t>
                      </a:r>
                    </a:p>
                  </a:txBody>
                  <a:tcPr marL="63500" marR="63500" marT="63500" marB="63500" anchor="ctr"/>
                </a:tc>
                <a:tc hMerge="1">
                  <a:txBody>
                    <a:bodyPr/>
                    <a:lstStyle/>
                    <a:p>
                      <a:endParaRPr lang="es-ES"/>
                    </a:p>
                  </a:txBody>
                  <a:tcPr/>
                </a:tc>
                <a:tc>
                  <a:txBody>
                    <a:bodyPr/>
                    <a:lstStyle/>
                    <a:p>
                      <a:pPr marL="0" algn="ctr" defTabSz="457200" rtl="0" eaLnBrk="1" fontAlgn="t" latinLnBrk="0" hangingPunct="1">
                        <a:spcBef>
                          <a:spcPts val="0"/>
                        </a:spcBef>
                        <a:spcAft>
                          <a:spcPts val="0"/>
                        </a:spcAft>
                      </a:pPr>
                      <a:r>
                        <a:rPr lang="es-ES" sz="1600" b="1" i="0" u="none" strike="noStrike" kern="1200" dirty="0">
                          <a:solidFill>
                            <a:schemeClr val="tx1"/>
                          </a:solidFill>
                          <a:effectLst/>
                          <a:latin typeface="+mn-lt"/>
                          <a:ea typeface="+mn-ea"/>
                          <a:cs typeface="+mn-cs"/>
                        </a:rPr>
                        <a:t>Código: COMP </a:t>
                      </a:r>
                    </a:p>
                    <a:p>
                      <a:pPr marL="0" algn="ctr" defTabSz="457200" rtl="0" eaLnBrk="1" fontAlgn="t" latinLnBrk="0" hangingPunct="1">
                        <a:spcBef>
                          <a:spcPts val="0"/>
                        </a:spcBef>
                        <a:spcAft>
                          <a:spcPts val="0"/>
                        </a:spcAft>
                      </a:pPr>
                      <a:r>
                        <a:rPr lang="es-ES" sz="1600" b="1" i="0" u="none" strike="noStrike" kern="1200" dirty="0">
                          <a:solidFill>
                            <a:schemeClr val="tx1"/>
                          </a:solidFill>
                          <a:effectLst/>
                          <a:latin typeface="+mn-lt"/>
                          <a:ea typeface="+mn-ea"/>
                          <a:cs typeface="+mn-cs"/>
                        </a:rPr>
                        <a:t>Versión: 1</a:t>
                      </a:r>
                    </a:p>
                  </a:txBody>
                  <a:tcPr marL="63500" marR="63500" marT="63500" marB="63500" anchor="ctr"/>
                </a:tc>
                <a:extLst>
                  <a:ext uri="{0D108BD9-81ED-4DB2-BD59-A6C34878D82A}">
                    <a16:rowId xmlns:a16="http://schemas.microsoft.com/office/drawing/2014/main" val="3648445512"/>
                  </a:ext>
                </a:extLst>
              </a:tr>
              <a:tr h="740374">
                <a:tc>
                  <a:txBody>
                    <a:bodyPr/>
                    <a:lstStyle/>
                    <a:p>
                      <a:pPr marL="0" algn="ctr" defTabSz="457200" rtl="0" eaLnBrk="1" fontAlgn="t" latinLnBrk="0" hangingPunct="1">
                        <a:spcBef>
                          <a:spcPts val="0"/>
                        </a:spcBef>
                        <a:spcAft>
                          <a:spcPts val="0"/>
                        </a:spcAft>
                      </a:pPr>
                      <a:r>
                        <a:rPr lang="es-ES" sz="1600" b="1" i="0" u="none" strike="noStrike" kern="1200" dirty="0">
                          <a:solidFill>
                            <a:schemeClr val="tx1"/>
                          </a:solidFill>
                          <a:effectLst/>
                          <a:latin typeface="+mn-lt"/>
                          <a:ea typeface="+mn-ea"/>
                          <a:cs typeface="+mn-cs"/>
                        </a:rPr>
                        <a:t>Fecha de elaboración: 01/11/2018</a:t>
                      </a:r>
                    </a:p>
                  </a:txBody>
                  <a:tcPr marL="63500" marR="63500" marT="63500" marB="63500" anchor="ctr">
                    <a:solidFill>
                      <a:srgbClr val="A1CE42"/>
                    </a:solidFill>
                  </a:tcPr>
                </a:tc>
                <a:tc>
                  <a:txBody>
                    <a:bodyPr/>
                    <a:lstStyle/>
                    <a:p>
                      <a:pPr marL="0" algn="ctr" defTabSz="457200" rtl="0" eaLnBrk="1" fontAlgn="t" latinLnBrk="0" hangingPunct="1">
                        <a:spcBef>
                          <a:spcPts val="0"/>
                        </a:spcBef>
                        <a:spcAft>
                          <a:spcPts val="0"/>
                        </a:spcAft>
                      </a:pPr>
                      <a:r>
                        <a:rPr lang="es-ES" sz="1600" b="1" i="0" u="none" strike="noStrike" kern="1200" dirty="0">
                          <a:solidFill>
                            <a:schemeClr val="tx1"/>
                          </a:solidFill>
                          <a:effectLst/>
                          <a:latin typeface="+mn-lt"/>
                          <a:ea typeface="+mn-ea"/>
                          <a:cs typeface="+mn-cs"/>
                        </a:rPr>
                        <a:t>Fecha aprobación: 5/11/2018</a:t>
                      </a:r>
                    </a:p>
                  </a:txBody>
                  <a:tcPr marL="63500" marR="63500" marT="63500" marB="63500" anchor="ctr">
                    <a:solidFill>
                      <a:srgbClr val="A1CE42"/>
                    </a:solidFill>
                  </a:tcPr>
                </a:tc>
                <a:tc>
                  <a:txBody>
                    <a:bodyPr/>
                    <a:lstStyle/>
                    <a:p>
                      <a:pPr marL="0" algn="ctr" defTabSz="457200" rtl="0" eaLnBrk="1" fontAlgn="t" latinLnBrk="0" hangingPunct="1">
                        <a:spcBef>
                          <a:spcPts val="0"/>
                        </a:spcBef>
                        <a:spcAft>
                          <a:spcPts val="0"/>
                        </a:spcAft>
                      </a:pPr>
                      <a:r>
                        <a:rPr lang="es-ES" sz="1600" b="1" i="0" u="none" strike="noStrike" kern="1200" dirty="0">
                          <a:solidFill>
                            <a:schemeClr val="tx1"/>
                          </a:solidFill>
                          <a:effectLst/>
                          <a:latin typeface="+mn-lt"/>
                          <a:ea typeface="+mn-ea"/>
                          <a:cs typeface="+mn-cs"/>
                        </a:rPr>
                        <a:t>Fecha de entrada en vigor:  1/1/2019</a:t>
                      </a:r>
                    </a:p>
                  </a:txBody>
                  <a:tcPr marL="63500" marR="63500" marT="63500" marB="63500" anchor="ctr">
                    <a:solidFill>
                      <a:srgbClr val="A1CE42"/>
                    </a:solidFill>
                  </a:tcPr>
                </a:tc>
                <a:extLst>
                  <a:ext uri="{0D108BD9-81ED-4DB2-BD59-A6C34878D82A}">
                    <a16:rowId xmlns:a16="http://schemas.microsoft.com/office/drawing/2014/main" val="4027159034"/>
                  </a:ext>
                </a:extLst>
              </a:tr>
              <a:tr h="386052">
                <a:tc>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Nombre del proceso</a:t>
                      </a:r>
                    </a:p>
                  </a:txBody>
                  <a:tcPr marL="63500" marR="63500" marT="63500" marB="63500" anchor="ctr">
                    <a:solidFill>
                      <a:srgbClr val="595959"/>
                    </a:solidFill>
                  </a:tcPr>
                </a:tc>
                <a:tc gridSpan="2">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Compra de materias primas y producto manufacturado</a:t>
                      </a: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592352809"/>
                  </a:ext>
                </a:extLst>
              </a:tr>
              <a:tr h="386052">
                <a:tc>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Definición</a:t>
                      </a:r>
                    </a:p>
                  </a:txBody>
                  <a:tcPr marL="63500" marR="63500" marT="63500" marB="63500" anchor="ctr">
                    <a:solidFill>
                      <a:srgbClr val="595959"/>
                    </a:solidFill>
                  </a:tcPr>
                </a:tc>
                <a:tc gridSpan="2">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Asegurar que las compras son correctas.</a:t>
                      </a: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3640106200"/>
                  </a:ext>
                </a:extLst>
              </a:tr>
              <a:tr h="386052">
                <a:tc>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Responsable / Propietarios</a:t>
                      </a:r>
                    </a:p>
                  </a:txBody>
                  <a:tcPr marL="63500" marR="63500" marT="63500" marB="63500" anchor="ctr">
                    <a:solidFill>
                      <a:srgbClr val="595959"/>
                    </a:solidFill>
                  </a:tcPr>
                </a:tc>
                <a:tc gridSpan="2">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Responsables pertenecientes al Departamento de compras.</a:t>
                      </a: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742205490"/>
                  </a:ext>
                </a:extLst>
              </a:tr>
              <a:tr h="639894">
                <a:tc>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Objetivo</a:t>
                      </a:r>
                    </a:p>
                  </a:txBody>
                  <a:tcPr marL="63500" marR="63500" marT="63500" marB="63500" anchor="ctr">
                    <a:solidFill>
                      <a:srgbClr val="595959"/>
                    </a:solidFill>
                  </a:tcPr>
                </a:tc>
                <a:tc gridSpan="2">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Asegurar que las materias primas y productos manufacturados adquiridos cumplen los requisitos compras.</a:t>
                      </a: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2764895777"/>
                  </a:ext>
                </a:extLst>
              </a:tr>
              <a:tr h="666732">
                <a:tc>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Destinatario</a:t>
                      </a:r>
                    </a:p>
                  </a:txBody>
                  <a:tcPr marL="63500" marR="63500" marT="63500" marB="63500" anchor="ctr">
                    <a:solidFill>
                      <a:srgbClr val="595959"/>
                    </a:solidFill>
                  </a:tcPr>
                </a:tc>
                <a:tc gridSpan="2">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Departamento de compras y control de calidad.</a:t>
                      </a: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3345699154"/>
                  </a:ext>
                </a:extLst>
              </a:tr>
              <a:tr h="386052">
                <a:tc>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Inicio / Fin</a:t>
                      </a:r>
                    </a:p>
                  </a:txBody>
                  <a:tcPr marL="63500" marR="63500" marT="63500" marB="63500" anchor="ctr">
                    <a:solidFill>
                      <a:srgbClr val="595959"/>
                    </a:solidFill>
                  </a:tcPr>
                </a:tc>
                <a:tc gridSpan="2">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Aviso de necesidad de producto / Entrega del producto al almacén.</a:t>
                      </a: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1734384872"/>
                  </a:ext>
                </a:extLst>
              </a:tr>
              <a:tr h="386052">
                <a:tc>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Entradas</a:t>
                      </a:r>
                    </a:p>
                  </a:txBody>
                  <a:tcPr marL="63500" marR="63500" marT="63500" marB="63500" anchor="ctr">
                    <a:solidFill>
                      <a:srgbClr val="595959"/>
                    </a:solidFill>
                  </a:tcPr>
                </a:tc>
                <a:tc gridSpan="2">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Stocks de Almacén. Pedidos especiales.</a:t>
                      </a: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3700351301"/>
                  </a:ext>
                </a:extLst>
              </a:tr>
              <a:tr h="432564">
                <a:tc>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Salidas</a:t>
                      </a:r>
                    </a:p>
                  </a:txBody>
                  <a:tcPr marL="63500" marR="63500" marT="63500" marB="63500" anchor="ctr">
                    <a:solidFill>
                      <a:srgbClr val="595959"/>
                    </a:solidFill>
                  </a:tcPr>
                </a:tc>
                <a:tc gridSpan="2">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Resultados de los análisis en el software de gestión</a:t>
                      </a: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75415567"/>
                  </a:ext>
                </a:extLst>
              </a:tr>
              <a:tr h="549647">
                <a:tc>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Indicadores</a:t>
                      </a:r>
                    </a:p>
                  </a:txBody>
                  <a:tcPr marL="63500" marR="63500" marT="63500" marB="63500" anchor="ctr">
                    <a:solidFill>
                      <a:srgbClr val="595959"/>
                    </a:solidFill>
                  </a:tcPr>
                </a:tc>
                <a:tc gridSpan="2">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Número de Incidencias abiertas a los proveedores por incumplimiento de requisitos.</a:t>
                      </a: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1890259359"/>
                  </a:ext>
                </a:extLst>
              </a:tr>
              <a:tr h="386052">
                <a:tc>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Variables de control</a:t>
                      </a:r>
                    </a:p>
                  </a:txBody>
                  <a:tcPr marL="63500" marR="63500" marT="63500" marB="63500" anchor="ctr">
                    <a:solidFill>
                      <a:srgbClr val="595959"/>
                    </a:solidFill>
                  </a:tcPr>
                </a:tc>
                <a:tc gridSpan="2">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Enviar informes de calidad</a:t>
                      </a: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1720299364"/>
                  </a:ext>
                </a:extLst>
              </a:tr>
              <a:tr h="386052">
                <a:tc>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Registros</a:t>
                      </a:r>
                    </a:p>
                  </a:txBody>
                  <a:tcPr marL="63500" marR="63500" marT="63500" marB="63500" anchor="ctr">
                    <a:solidFill>
                      <a:srgbClr val="595959"/>
                    </a:solidFill>
                  </a:tcPr>
                </a:tc>
                <a:tc gridSpan="2">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Informes de calidad del producto adquirido</a:t>
                      </a: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1638184617"/>
                  </a:ext>
                </a:extLst>
              </a:tr>
              <a:tr h="386052">
                <a:tc>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Documentos / Procedimientos</a:t>
                      </a:r>
                    </a:p>
                  </a:txBody>
                  <a:tcPr marL="63500" marR="63500" marT="63500" marB="63500" anchor="ctr">
                    <a:solidFill>
                      <a:srgbClr val="595959"/>
                    </a:solidFill>
                  </a:tcPr>
                </a:tc>
                <a:tc gridSpan="2">
                  <a:txBody>
                    <a:bodyPr/>
                    <a:lstStyle/>
                    <a:p>
                      <a:pPr marL="0" algn="ctr" defTabSz="457200" rtl="0" eaLnBrk="1" fontAlgn="t" latinLnBrk="0" hangingPunct="1">
                        <a:spcBef>
                          <a:spcPts val="0"/>
                        </a:spcBef>
                        <a:spcAft>
                          <a:spcPts val="0"/>
                        </a:spcAft>
                      </a:pPr>
                      <a:r>
                        <a:rPr lang="es-ES" sz="1600" b="0" i="0" u="none" strike="noStrike" kern="1200" dirty="0">
                          <a:solidFill>
                            <a:schemeClr val="tx1"/>
                          </a:solidFill>
                          <a:effectLst/>
                          <a:latin typeface="+mn-lt"/>
                          <a:ea typeface="+mn-ea"/>
                          <a:cs typeface="+mn-cs"/>
                        </a:rPr>
                        <a:t>Procedimiento de compra de material y servicios: PRO-CMS</a:t>
                      </a: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2530766124"/>
                  </a:ext>
                </a:extLst>
              </a:tr>
            </a:tbl>
          </a:graphicData>
        </a:graphic>
      </p:graphicFrame>
    </p:spTree>
    <p:extLst>
      <p:ext uri="{BB962C8B-B14F-4D97-AF65-F5344CB8AC3E}">
        <p14:creationId xmlns:p14="http://schemas.microsoft.com/office/powerpoint/2010/main" val="503526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60259C3-65C5-7A4F-8DEE-6F887B04837C}"/>
              </a:ext>
            </a:extLst>
          </p:cNvPr>
          <p:cNvGraphicFramePr>
            <a:graphicFrameLocks noGrp="1"/>
          </p:cNvGraphicFramePr>
          <p:nvPr>
            <p:extLst>
              <p:ext uri="{D42A27DB-BD31-4B8C-83A1-F6EECF244321}">
                <p14:modId xmlns:p14="http://schemas.microsoft.com/office/powerpoint/2010/main" val="105311852"/>
              </p:ext>
            </p:extLst>
          </p:nvPr>
        </p:nvGraphicFramePr>
        <p:xfrm>
          <a:off x="0" y="1"/>
          <a:ext cx="12192001" cy="6857998"/>
        </p:xfrm>
        <a:graphic>
          <a:graphicData uri="http://schemas.openxmlformats.org/drawingml/2006/table">
            <a:tbl>
              <a:tblPr firstRow="1" bandRow="1">
                <a:tableStyleId>{5C22544A-7EE6-4342-B048-85BDC9FD1C3A}</a:tableStyleId>
              </a:tblPr>
              <a:tblGrid>
                <a:gridCol w="3268246">
                  <a:extLst>
                    <a:ext uri="{9D8B030D-6E8A-4147-A177-3AD203B41FA5}">
                      <a16:colId xmlns:a16="http://schemas.microsoft.com/office/drawing/2014/main" val="1610254207"/>
                    </a:ext>
                  </a:extLst>
                </a:gridCol>
                <a:gridCol w="3268246">
                  <a:extLst>
                    <a:ext uri="{9D8B030D-6E8A-4147-A177-3AD203B41FA5}">
                      <a16:colId xmlns:a16="http://schemas.microsoft.com/office/drawing/2014/main" val="1395227868"/>
                    </a:ext>
                  </a:extLst>
                </a:gridCol>
                <a:gridCol w="5655509">
                  <a:extLst>
                    <a:ext uri="{9D8B030D-6E8A-4147-A177-3AD203B41FA5}">
                      <a16:colId xmlns:a16="http://schemas.microsoft.com/office/drawing/2014/main" val="956037942"/>
                    </a:ext>
                  </a:extLst>
                </a:gridCol>
              </a:tblGrid>
              <a:tr h="704233">
                <a:tc gridSpan="2">
                  <a:txBody>
                    <a:bodyPr/>
                    <a:lstStyle/>
                    <a:p>
                      <a:pPr algn="ctr" rtl="0" fontAlgn="t">
                        <a:spcBef>
                          <a:spcPts val="0"/>
                        </a:spcBef>
                        <a:spcAft>
                          <a:spcPts val="0"/>
                        </a:spcAft>
                      </a:pPr>
                      <a:r>
                        <a:rPr lang="es-ES" sz="1600" b="1" i="0" u="none" strike="noStrike" dirty="0">
                          <a:solidFill>
                            <a:schemeClr val="tx1"/>
                          </a:solidFill>
                          <a:effectLst/>
                          <a:latin typeface="+mn-lt"/>
                        </a:rPr>
                        <a:t>Ficha técnica de proceso</a:t>
                      </a:r>
                      <a:endParaRPr lang="es-ES" sz="2800" b="1" dirty="0">
                        <a:solidFill>
                          <a:schemeClr val="tx1"/>
                        </a:solidFill>
                        <a:effectLst/>
                        <a:latin typeface="+mn-lt"/>
                      </a:endParaRPr>
                    </a:p>
                  </a:txBody>
                  <a:tcPr marL="63500" marR="63500" marT="63500" marB="63500" anchor="ctr"/>
                </a:tc>
                <a:tc hMerge="1">
                  <a:txBody>
                    <a:bodyPr/>
                    <a:lstStyle/>
                    <a:p>
                      <a:endParaRPr lang="es-ES"/>
                    </a:p>
                  </a:txBody>
                  <a:tcPr/>
                </a:tc>
                <a:tc>
                  <a:txBody>
                    <a:bodyPr/>
                    <a:lstStyle/>
                    <a:p>
                      <a:pPr algn="ctr" rtl="0" fontAlgn="t">
                        <a:spcBef>
                          <a:spcPts val="0"/>
                        </a:spcBef>
                        <a:spcAft>
                          <a:spcPts val="0"/>
                        </a:spcAft>
                      </a:pPr>
                      <a:r>
                        <a:rPr lang="es-ES" sz="1600" b="1" i="0" u="none" strike="noStrike" dirty="0">
                          <a:solidFill>
                            <a:schemeClr val="tx1"/>
                          </a:solidFill>
                          <a:effectLst/>
                          <a:latin typeface="+mn-lt"/>
                        </a:rPr>
                        <a:t>Código: STCK</a:t>
                      </a:r>
                      <a:br>
                        <a:rPr lang="es-ES" sz="1600" b="1" i="0" u="none" strike="noStrike" dirty="0">
                          <a:solidFill>
                            <a:schemeClr val="tx1"/>
                          </a:solidFill>
                          <a:effectLst/>
                          <a:latin typeface="+mn-lt"/>
                        </a:rPr>
                      </a:br>
                      <a:r>
                        <a:rPr lang="es-ES" sz="1600" b="1" i="0" u="none" strike="noStrike" dirty="0">
                          <a:solidFill>
                            <a:schemeClr val="tx1"/>
                          </a:solidFill>
                          <a:effectLst/>
                          <a:latin typeface="+mn-lt"/>
                        </a:rPr>
                        <a:t>Versión: 1</a:t>
                      </a:r>
                      <a:endParaRPr lang="es-ES" sz="2800" b="1" dirty="0">
                        <a:solidFill>
                          <a:schemeClr val="tx1"/>
                        </a:solidFill>
                        <a:effectLst/>
                        <a:latin typeface="+mn-lt"/>
                      </a:endParaRPr>
                    </a:p>
                  </a:txBody>
                  <a:tcPr marL="63500" marR="63500" marT="63500" marB="63500" anchor="ctr"/>
                </a:tc>
                <a:extLst>
                  <a:ext uri="{0D108BD9-81ED-4DB2-BD59-A6C34878D82A}">
                    <a16:rowId xmlns:a16="http://schemas.microsoft.com/office/drawing/2014/main" val="3648445512"/>
                  </a:ext>
                </a:extLst>
              </a:tr>
              <a:tr h="704233">
                <a:tc>
                  <a:txBody>
                    <a:bodyPr/>
                    <a:lstStyle/>
                    <a:p>
                      <a:pPr algn="ctr" rtl="0" fontAlgn="t">
                        <a:spcBef>
                          <a:spcPts val="0"/>
                        </a:spcBef>
                        <a:spcAft>
                          <a:spcPts val="0"/>
                        </a:spcAft>
                      </a:pPr>
                      <a:r>
                        <a:rPr lang="es-ES" sz="1600" b="1" i="0" u="none" strike="noStrike" dirty="0">
                          <a:solidFill>
                            <a:schemeClr val="tx1"/>
                          </a:solidFill>
                          <a:effectLst/>
                          <a:latin typeface="+mn-lt"/>
                        </a:rPr>
                        <a:t>Fecha de elaboración: 01/11/2018</a:t>
                      </a:r>
                      <a:endParaRPr lang="es-ES" sz="2800" b="1" dirty="0">
                        <a:solidFill>
                          <a:schemeClr val="tx1"/>
                        </a:solidFill>
                        <a:effectLst/>
                        <a:latin typeface="+mn-lt"/>
                      </a:endParaRPr>
                    </a:p>
                  </a:txBody>
                  <a:tcPr marL="63500" marR="63500" marT="63500" marB="63500" anchor="ctr">
                    <a:solidFill>
                      <a:srgbClr val="A1CE42"/>
                    </a:solidFill>
                  </a:tcPr>
                </a:tc>
                <a:tc>
                  <a:txBody>
                    <a:bodyPr/>
                    <a:lstStyle/>
                    <a:p>
                      <a:pPr algn="ctr" rtl="0" fontAlgn="t">
                        <a:spcBef>
                          <a:spcPts val="0"/>
                        </a:spcBef>
                        <a:spcAft>
                          <a:spcPts val="0"/>
                        </a:spcAft>
                      </a:pPr>
                      <a:r>
                        <a:rPr lang="es-ES" sz="1600" b="1" i="0" u="none" strike="noStrike" dirty="0">
                          <a:solidFill>
                            <a:schemeClr val="tx1"/>
                          </a:solidFill>
                          <a:effectLst/>
                          <a:latin typeface="+mn-lt"/>
                        </a:rPr>
                        <a:t>Fecha aprobación: 5/11/2018</a:t>
                      </a:r>
                      <a:endParaRPr lang="es-ES" sz="2800" b="1" dirty="0">
                        <a:solidFill>
                          <a:schemeClr val="tx1"/>
                        </a:solidFill>
                        <a:effectLst/>
                        <a:latin typeface="+mn-lt"/>
                      </a:endParaRPr>
                    </a:p>
                  </a:txBody>
                  <a:tcPr marL="63500" marR="63500" marT="63500" marB="63500" anchor="ctr">
                    <a:solidFill>
                      <a:srgbClr val="A1CE42"/>
                    </a:solidFill>
                  </a:tcPr>
                </a:tc>
                <a:tc>
                  <a:txBody>
                    <a:bodyPr/>
                    <a:lstStyle/>
                    <a:p>
                      <a:pPr algn="ctr" rtl="0" fontAlgn="t">
                        <a:spcBef>
                          <a:spcPts val="0"/>
                        </a:spcBef>
                        <a:spcAft>
                          <a:spcPts val="0"/>
                        </a:spcAft>
                      </a:pPr>
                      <a:r>
                        <a:rPr lang="es-ES" sz="1600" b="1" i="0" u="none" strike="noStrike" dirty="0">
                          <a:solidFill>
                            <a:schemeClr val="tx1"/>
                          </a:solidFill>
                          <a:effectLst/>
                          <a:latin typeface="+mn-lt"/>
                        </a:rPr>
                        <a:t>Fecha de entrada en vigor:  1/1/2019</a:t>
                      </a:r>
                      <a:endParaRPr lang="es-ES" sz="2800" b="1" dirty="0">
                        <a:solidFill>
                          <a:schemeClr val="tx1"/>
                        </a:solidFill>
                        <a:effectLst/>
                        <a:latin typeface="+mn-lt"/>
                      </a:endParaRPr>
                    </a:p>
                  </a:txBody>
                  <a:tcPr marL="63500" marR="63500" marT="63500" marB="63500" anchor="ctr">
                    <a:solidFill>
                      <a:srgbClr val="A1CE42"/>
                    </a:solidFill>
                  </a:tcPr>
                </a:tc>
                <a:extLst>
                  <a:ext uri="{0D108BD9-81ED-4DB2-BD59-A6C34878D82A}">
                    <a16:rowId xmlns:a16="http://schemas.microsoft.com/office/drawing/2014/main" val="4027159034"/>
                  </a:ext>
                </a:extLst>
              </a:tr>
              <a:tr h="424868">
                <a:tc>
                  <a:txBody>
                    <a:bodyPr/>
                    <a:lstStyle/>
                    <a:p>
                      <a:pPr algn="ctr" rtl="0" fontAlgn="t">
                        <a:spcBef>
                          <a:spcPts val="0"/>
                        </a:spcBef>
                        <a:spcAft>
                          <a:spcPts val="0"/>
                        </a:spcAft>
                      </a:pPr>
                      <a:r>
                        <a:rPr lang="es-ES" sz="1600" b="0" i="0" u="none" strike="noStrike" dirty="0">
                          <a:solidFill>
                            <a:schemeClr val="tx1"/>
                          </a:solidFill>
                          <a:effectLst/>
                          <a:latin typeface="+mn-lt"/>
                        </a:rPr>
                        <a:t>Nombre del proceso</a:t>
                      </a:r>
                      <a:endParaRPr lang="es-ES" sz="2800" dirty="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600" b="0" i="0" u="none" strike="noStrike" dirty="0">
                          <a:solidFill>
                            <a:schemeClr val="tx1"/>
                          </a:solidFill>
                          <a:effectLst/>
                          <a:latin typeface="+mn-lt"/>
                        </a:rPr>
                        <a:t>Control de stocks</a:t>
                      </a:r>
                      <a:endParaRPr lang="es-ES" sz="2800" dirty="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592352809"/>
                  </a:ext>
                </a:extLst>
              </a:tr>
              <a:tr h="424868">
                <a:tc>
                  <a:txBody>
                    <a:bodyPr/>
                    <a:lstStyle/>
                    <a:p>
                      <a:pPr algn="ctr" rtl="0" fontAlgn="t">
                        <a:spcBef>
                          <a:spcPts val="0"/>
                        </a:spcBef>
                        <a:spcAft>
                          <a:spcPts val="0"/>
                        </a:spcAft>
                      </a:pPr>
                      <a:r>
                        <a:rPr lang="es-ES" sz="1600" b="0" i="0" u="none" strike="noStrike" dirty="0">
                          <a:solidFill>
                            <a:schemeClr val="tx1"/>
                          </a:solidFill>
                          <a:effectLst/>
                          <a:latin typeface="+mn-lt"/>
                        </a:rPr>
                        <a:t>Definición</a:t>
                      </a:r>
                      <a:endParaRPr lang="es-ES" sz="2800" dirty="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600" b="0" i="0" u="none" strike="noStrike" dirty="0">
                          <a:solidFill>
                            <a:schemeClr val="tx1"/>
                          </a:solidFill>
                          <a:effectLst/>
                          <a:latin typeface="+mn-lt"/>
                        </a:rPr>
                        <a:t>Contabilizar cada uno de los materiales almacenados</a:t>
                      </a:r>
                      <a:endParaRPr lang="es-ES" sz="2800" dirty="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3640106200"/>
                  </a:ext>
                </a:extLst>
              </a:tr>
              <a:tr h="424868">
                <a:tc>
                  <a:txBody>
                    <a:bodyPr/>
                    <a:lstStyle/>
                    <a:p>
                      <a:pPr algn="ctr" rtl="0" fontAlgn="t">
                        <a:spcBef>
                          <a:spcPts val="0"/>
                        </a:spcBef>
                        <a:spcAft>
                          <a:spcPts val="0"/>
                        </a:spcAft>
                      </a:pPr>
                      <a:r>
                        <a:rPr lang="es-ES" sz="1600" b="0" i="0" u="none" strike="noStrike" dirty="0">
                          <a:solidFill>
                            <a:schemeClr val="tx1"/>
                          </a:solidFill>
                          <a:effectLst/>
                          <a:latin typeface="+mn-lt"/>
                        </a:rPr>
                        <a:t>Responsable / Propietarios</a:t>
                      </a:r>
                      <a:endParaRPr lang="es-ES" sz="2800" dirty="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600" b="0" i="0" u="none" strike="noStrike" dirty="0">
                          <a:solidFill>
                            <a:schemeClr val="tx1"/>
                          </a:solidFill>
                          <a:effectLst/>
                          <a:latin typeface="+mn-lt"/>
                        </a:rPr>
                        <a:t>Responsable de Almacén y de Administración</a:t>
                      </a:r>
                      <a:endParaRPr lang="es-ES" sz="2800" dirty="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742205490"/>
                  </a:ext>
                </a:extLst>
              </a:tr>
              <a:tr h="424868">
                <a:tc>
                  <a:txBody>
                    <a:bodyPr/>
                    <a:lstStyle/>
                    <a:p>
                      <a:pPr algn="ctr" rtl="0" fontAlgn="t">
                        <a:spcBef>
                          <a:spcPts val="0"/>
                        </a:spcBef>
                        <a:spcAft>
                          <a:spcPts val="0"/>
                        </a:spcAft>
                      </a:pPr>
                      <a:r>
                        <a:rPr lang="es-ES" sz="1600" b="0" i="0" u="none" strike="noStrike" dirty="0">
                          <a:solidFill>
                            <a:schemeClr val="tx1"/>
                          </a:solidFill>
                          <a:effectLst/>
                          <a:latin typeface="+mn-lt"/>
                        </a:rPr>
                        <a:t>Objetivo</a:t>
                      </a:r>
                      <a:endParaRPr lang="es-ES" sz="2800" dirty="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600" b="0" i="0" u="none" strike="noStrike" dirty="0">
                          <a:solidFill>
                            <a:schemeClr val="tx1"/>
                          </a:solidFill>
                          <a:effectLst/>
                          <a:latin typeface="+mn-lt"/>
                        </a:rPr>
                        <a:t>Optimizar las compras y mantener los niveles del mercado</a:t>
                      </a:r>
                      <a:endParaRPr lang="es-ES" sz="2800" dirty="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2764895777"/>
                  </a:ext>
                </a:extLst>
              </a:tr>
              <a:tr h="424868">
                <a:tc>
                  <a:txBody>
                    <a:bodyPr/>
                    <a:lstStyle/>
                    <a:p>
                      <a:pPr algn="ctr" rtl="0" fontAlgn="t">
                        <a:spcBef>
                          <a:spcPts val="0"/>
                        </a:spcBef>
                        <a:spcAft>
                          <a:spcPts val="0"/>
                        </a:spcAft>
                      </a:pPr>
                      <a:r>
                        <a:rPr lang="es-ES" sz="1600" b="0" i="0" u="none" strike="noStrike" dirty="0">
                          <a:solidFill>
                            <a:schemeClr val="tx1"/>
                          </a:solidFill>
                          <a:effectLst/>
                          <a:latin typeface="+mn-lt"/>
                        </a:rPr>
                        <a:t>Destinatario</a:t>
                      </a:r>
                      <a:endParaRPr lang="es-ES" sz="2800" dirty="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600" b="0" i="0" u="none" strike="noStrike" dirty="0">
                          <a:solidFill>
                            <a:schemeClr val="tx1"/>
                          </a:solidFill>
                          <a:effectLst/>
                          <a:latin typeface="+mn-lt"/>
                        </a:rPr>
                        <a:t>Departamento de compras y de producción</a:t>
                      </a:r>
                      <a:endParaRPr lang="es-ES" sz="2800" dirty="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3345699154"/>
                  </a:ext>
                </a:extLst>
              </a:tr>
              <a:tr h="424868">
                <a:tc>
                  <a:txBody>
                    <a:bodyPr/>
                    <a:lstStyle/>
                    <a:p>
                      <a:pPr algn="ctr" rtl="0" fontAlgn="t">
                        <a:spcBef>
                          <a:spcPts val="0"/>
                        </a:spcBef>
                        <a:spcAft>
                          <a:spcPts val="0"/>
                        </a:spcAft>
                      </a:pPr>
                      <a:r>
                        <a:rPr lang="es-ES" sz="1600" b="0" i="0" u="none" strike="noStrike" dirty="0">
                          <a:solidFill>
                            <a:schemeClr val="tx1"/>
                          </a:solidFill>
                          <a:effectLst/>
                          <a:latin typeface="+mn-lt"/>
                        </a:rPr>
                        <a:t>Inicio / Fin</a:t>
                      </a:r>
                      <a:endParaRPr lang="es-ES" sz="2800" dirty="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600" b="0" i="0" u="none" strike="noStrike" dirty="0">
                          <a:solidFill>
                            <a:schemeClr val="tx1"/>
                          </a:solidFill>
                          <a:effectLst/>
                          <a:latin typeface="+mn-lt"/>
                        </a:rPr>
                        <a:t>Verificar stocks real con stocks teórico / Actualizar stocks en software de gestión</a:t>
                      </a:r>
                      <a:endParaRPr lang="es-ES" sz="2800" dirty="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1734384872"/>
                  </a:ext>
                </a:extLst>
              </a:tr>
              <a:tr h="424868">
                <a:tc>
                  <a:txBody>
                    <a:bodyPr/>
                    <a:lstStyle/>
                    <a:p>
                      <a:pPr algn="ctr" rtl="0" fontAlgn="t">
                        <a:spcBef>
                          <a:spcPts val="0"/>
                        </a:spcBef>
                        <a:spcAft>
                          <a:spcPts val="0"/>
                        </a:spcAft>
                      </a:pPr>
                      <a:r>
                        <a:rPr lang="es-ES" sz="1600" b="0" i="0" u="none" strike="noStrike" dirty="0">
                          <a:solidFill>
                            <a:schemeClr val="tx1"/>
                          </a:solidFill>
                          <a:effectLst/>
                          <a:latin typeface="+mn-lt"/>
                        </a:rPr>
                        <a:t>Entradas</a:t>
                      </a:r>
                      <a:endParaRPr lang="es-ES" sz="2800" dirty="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600" b="0" i="0" u="none" strike="noStrike" dirty="0">
                          <a:solidFill>
                            <a:schemeClr val="tx1"/>
                          </a:solidFill>
                          <a:effectLst/>
                          <a:latin typeface="+mn-lt"/>
                        </a:rPr>
                        <a:t>Nivel de stocks real y teórico</a:t>
                      </a:r>
                      <a:endParaRPr lang="es-ES" sz="2800" dirty="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3700351301"/>
                  </a:ext>
                </a:extLst>
              </a:tr>
              <a:tr h="424868">
                <a:tc>
                  <a:txBody>
                    <a:bodyPr/>
                    <a:lstStyle/>
                    <a:p>
                      <a:pPr algn="ctr" rtl="0" fontAlgn="t">
                        <a:spcBef>
                          <a:spcPts val="0"/>
                        </a:spcBef>
                        <a:spcAft>
                          <a:spcPts val="0"/>
                        </a:spcAft>
                      </a:pPr>
                      <a:r>
                        <a:rPr lang="es-ES" sz="1600" b="0" i="0" u="none" strike="noStrike" dirty="0">
                          <a:solidFill>
                            <a:schemeClr val="tx1"/>
                          </a:solidFill>
                          <a:effectLst/>
                          <a:latin typeface="+mn-lt"/>
                        </a:rPr>
                        <a:t>Salidas</a:t>
                      </a:r>
                      <a:endParaRPr lang="es-ES" sz="2800" dirty="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600" b="0" i="0" u="none" strike="noStrike" dirty="0">
                          <a:solidFill>
                            <a:schemeClr val="tx1"/>
                          </a:solidFill>
                          <a:effectLst/>
                          <a:latin typeface="+mn-lt"/>
                        </a:rPr>
                        <a:t>Niveles de Stocks verificados, corregidos y actualizados en el software de gestión</a:t>
                      </a:r>
                      <a:endParaRPr lang="es-ES" sz="2800" dirty="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75415567"/>
                  </a:ext>
                </a:extLst>
              </a:tr>
              <a:tr h="704233">
                <a:tc>
                  <a:txBody>
                    <a:bodyPr/>
                    <a:lstStyle/>
                    <a:p>
                      <a:pPr algn="ctr" rtl="0" fontAlgn="t">
                        <a:spcBef>
                          <a:spcPts val="0"/>
                        </a:spcBef>
                        <a:spcAft>
                          <a:spcPts val="0"/>
                        </a:spcAft>
                      </a:pPr>
                      <a:r>
                        <a:rPr lang="es-ES" sz="1600" b="0" i="0" u="none" strike="noStrike" dirty="0">
                          <a:solidFill>
                            <a:schemeClr val="tx1"/>
                          </a:solidFill>
                          <a:effectLst/>
                          <a:latin typeface="+mn-lt"/>
                        </a:rPr>
                        <a:t>Indicadores</a:t>
                      </a:r>
                      <a:endParaRPr lang="es-ES" sz="2800" dirty="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600" b="0" i="0" u="none" strike="noStrike" dirty="0">
                          <a:solidFill>
                            <a:schemeClr val="tx1"/>
                          </a:solidFill>
                          <a:effectLst/>
                          <a:latin typeface="+mn-lt"/>
                        </a:rPr>
                        <a:t>Número de incidencias relacionadas con el proceso abiertas en auditorías, de stock erróneo y de correcciones de inventario</a:t>
                      </a:r>
                      <a:endParaRPr lang="es-ES" sz="2800" dirty="0">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1890259359"/>
                  </a:ext>
                </a:extLst>
              </a:tr>
              <a:tr h="424868">
                <a:tc>
                  <a:txBody>
                    <a:bodyPr/>
                    <a:lstStyle/>
                    <a:p>
                      <a:pPr algn="ctr" rtl="0" fontAlgn="t">
                        <a:spcBef>
                          <a:spcPts val="0"/>
                        </a:spcBef>
                        <a:spcAft>
                          <a:spcPts val="0"/>
                        </a:spcAft>
                      </a:pPr>
                      <a:r>
                        <a:rPr lang="es-ES" sz="1600" b="0" i="0" u="none" strike="noStrike" dirty="0">
                          <a:solidFill>
                            <a:schemeClr val="tx1"/>
                          </a:solidFill>
                          <a:effectLst/>
                          <a:latin typeface="+mn-lt"/>
                        </a:rPr>
                        <a:t>Variables de control</a:t>
                      </a:r>
                      <a:endParaRPr lang="es-ES" sz="2800" dirty="0">
                        <a:solidFill>
                          <a:schemeClr val="tx1"/>
                        </a:solidFill>
                        <a:effectLst/>
                        <a:latin typeface="+mn-lt"/>
                      </a:endParaRPr>
                    </a:p>
                  </a:txBody>
                  <a:tcPr marL="63500" marR="63500" marT="63500" marB="63500" anchor="ctr">
                    <a:solidFill>
                      <a:srgbClr val="595959"/>
                    </a:solidFill>
                  </a:tcPr>
                </a:tc>
                <a:tc gridSpan="2">
                  <a:txBody>
                    <a:bodyPr/>
                    <a:lstStyle/>
                    <a:p>
                      <a:pPr algn="ctr" rtl="0">
                        <a:spcBef>
                          <a:spcPts val="0"/>
                        </a:spcBef>
                        <a:spcAft>
                          <a:spcPts val="0"/>
                        </a:spcAft>
                      </a:pPr>
                      <a:r>
                        <a:rPr lang="es-ES" sz="1600" b="0" i="0" u="none" strike="noStrike" dirty="0">
                          <a:solidFill>
                            <a:schemeClr val="tx1"/>
                          </a:solidFill>
                          <a:latin typeface="+mn-lt"/>
                        </a:rPr>
                        <a:t>Sistema de avisos cuando los niveles</a:t>
                      </a:r>
                      <a:r>
                        <a:rPr lang="es-ES" sz="1600" b="0" i="0" u="none" strike="noStrike" dirty="0">
                          <a:solidFill>
                            <a:schemeClr val="tx1"/>
                          </a:solidFill>
                          <a:effectLst/>
                          <a:latin typeface="+mn-lt"/>
                        </a:rPr>
                        <a:t> de stock</a:t>
                      </a:r>
                      <a:r>
                        <a:rPr lang="es-ES" sz="1600" b="0" i="0" u="none" strike="noStrike" dirty="0">
                          <a:solidFill>
                            <a:schemeClr val="tx1"/>
                          </a:solidFill>
                          <a:latin typeface="+mn-lt"/>
                        </a:rPr>
                        <a:t> son bajos</a:t>
                      </a:r>
                      <a:endParaRPr lang="es-ES" sz="2800" dirty="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1720299364"/>
                  </a:ext>
                </a:extLst>
              </a:tr>
              <a:tr h="496619">
                <a:tc>
                  <a:txBody>
                    <a:bodyPr/>
                    <a:lstStyle/>
                    <a:p>
                      <a:pPr algn="ctr" rtl="0" fontAlgn="t">
                        <a:spcBef>
                          <a:spcPts val="0"/>
                        </a:spcBef>
                        <a:spcAft>
                          <a:spcPts val="0"/>
                        </a:spcAft>
                      </a:pPr>
                      <a:r>
                        <a:rPr lang="es-ES" sz="1600" b="0" i="0" u="none" strike="noStrike" dirty="0">
                          <a:solidFill>
                            <a:schemeClr val="tx1"/>
                          </a:solidFill>
                          <a:effectLst/>
                          <a:latin typeface="+mn-lt"/>
                        </a:rPr>
                        <a:t>Registros</a:t>
                      </a:r>
                      <a:endParaRPr lang="es-ES" sz="2800" dirty="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600" b="0" i="0" u="none" strike="noStrike" dirty="0">
                          <a:solidFill>
                            <a:schemeClr val="tx1"/>
                          </a:solidFill>
                          <a:effectLst/>
                          <a:latin typeface="+mn-lt"/>
                        </a:rPr>
                        <a:t>Registro de niveles de Stocks comprados y correcciones de Inventario realizadas</a:t>
                      </a:r>
                      <a:endParaRPr lang="es-ES" sz="2800" dirty="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1638184617"/>
                  </a:ext>
                </a:extLst>
              </a:tr>
              <a:tr h="424868">
                <a:tc>
                  <a:txBody>
                    <a:bodyPr/>
                    <a:lstStyle/>
                    <a:p>
                      <a:pPr algn="ctr" rtl="0" fontAlgn="t">
                        <a:spcBef>
                          <a:spcPts val="0"/>
                        </a:spcBef>
                        <a:spcAft>
                          <a:spcPts val="0"/>
                        </a:spcAft>
                      </a:pPr>
                      <a:r>
                        <a:rPr lang="es-ES" sz="1600" b="0" i="0" u="none" strike="noStrike" dirty="0">
                          <a:solidFill>
                            <a:schemeClr val="tx1"/>
                          </a:solidFill>
                          <a:effectLst/>
                          <a:latin typeface="+mn-lt"/>
                        </a:rPr>
                        <a:t>Documentos / Procedimientos</a:t>
                      </a:r>
                      <a:endParaRPr lang="es-ES" sz="2800" dirty="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600" b="0" i="0" u="none" strike="noStrike" dirty="0">
                          <a:solidFill>
                            <a:schemeClr val="tx1"/>
                          </a:solidFill>
                          <a:effectLst/>
                          <a:latin typeface="+mn-lt"/>
                        </a:rPr>
                        <a:t>Procedimiento de Control de Stocks  </a:t>
                      </a:r>
                      <a:r>
                        <a:rPr lang="es-ES" sz="1600" b="1" i="0" u="none" strike="noStrike" dirty="0">
                          <a:solidFill>
                            <a:schemeClr val="tx1"/>
                          </a:solidFill>
                          <a:effectLst/>
                          <a:latin typeface="+mn-lt"/>
                        </a:rPr>
                        <a:t>PRO-CS</a:t>
                      </a:r>
                      <a:endParaRPr lang="es-ES" sz="2800" dirty="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2530766124"/>
                  </a:ext>
                </a:extLst>
              </a:tr>
            </a:tbl>
          </a:graphicData>
        </a:graphic>
      </p:graphicFrame>
    </p:spTree>
    <p:extLst>
      <p:ext uri="{BB962C8B-B14F-4D97-AF65-F5344CB8AC3E}">
        <p14:creationId xmlns:p14="http://schemas.microsoft.com/office/powerpoint/2010/main" val="1953915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60259C3-65C5-7A4F-8DEE-6F887B04837C}"/>
              </a:ext>
            </a:extLst>
          </p:cNvPr>
          <p:cNvGraphicFramePr>
            <a:graphicFrameLocks noGrp="1"/>
          </p:cNvGraphicFramePr>
          <p:nvPr>
            <p:extLst>
              <p:ext uri="{D42A27DB-BD31-4B8C-83A1-F6EECF244321}">
                <p14:modId xmlns:p14="http://schemas.microsoft.com/office/powerpoint/2010/main" val="2681513586"/>
              </p:ext>
            </p:extLst>
          </p:nvPr>
        </p:nvGraphicFramePr>
        <p:xfrm>
          <a:off x="0" y="-71020"/>
          <a:ext cx="12191999" cy="6929018"/>
        </p:xfrm>
        <a:graphic>
          <a:graphicData uri="http://schemas.openxmlformats.org/drawingml/2006/table">
            <a:tbl>
              <a:tblPr firstRow="1" bandRow="1">
                <a:tableStyleId>{5C22544A-7EE6-4342-B048-85BDC9FD1C3A}</a:tableStyleId>
              </a:tblPr>
              <a:tblGrid>
                <a:gridCol w="3262073">
                  <a:extLst>
                    <a:ext uri="{9D8B030D-6E8A-4147-A177-3AD203B41FA5}">
                      <a16:colId xmlns:a16="http://schemas.microsoft.com/office/drawing/2014/main" val="1610254207"/>
                    </a:ext>
                  </a:extLst>
                </a:gridCol>
                <a:gridCol w="3262073">
                  <a:extLst>
                    <a:ext uri="{9D8B030D-6E8A-4147-A177-3AD203B41FA5}">
                      <a16:colId xmlns:a16="http://schemas.microsoft.com/office/drawing/2014/main" val="1395227868"/>
                    </a:ext>
                  </a:extLst>
                </a:gridCol>
                <a:gridCol w="5667853">
                  <a:extLst>
                    <a:ext uri="{9D8B030D-6E8A-4147-A177-3AD203B41FA5}">
                      <a16:colId xmlns:a16="http://schemas.microsoft.com/office/drawing/2014/main" val="956037942"/>
                    </a:ext>
                  </a:extLst>
                </a:gridCol>
              </a:tblGrid>
              <a:tr h="681212">
                <a:tc gridSpan="2">
                  <a:txBody>
                    <a:bodyPr/>
                    <a:lstStyle/>
                    <a:p>
                      <a:pPr marL="0" algn="ctr" defTabSz="457200" rtl="0" eaLnBrk="1" fontAlgn="t" latinLnBrk="0" hangingPunct="1">
                        <a:spcBef>
                          <a:spcPts val="0"/>
                        </a:spcBef>
                        <a:spcAft>
                          <a:spcPts val="0"/>
                        </a:spcAft>
                      </a:pPr>
                      <a:r>
                        <a:rPr lang="es-ES" sz="1600" b="1" i="0" u="none" strike="noStrike" kern="1200" dirty="0">
                          <a:solidFill>
                            <a:schemeClr val="tx1"/>
                          </a:solidFill>
                          <a:effectLst/>
                          <a:latin typeface="+mn-lt"/>
                          <a:ea typeface="+mn-ea"/>
                          <a:cs typeface="+mn-cs"/>
                        </a:rPr>
                        <a:t>Ficha técnica de proceso</a:t>
                      </a:r>
                    </a:p>
                  </a:txBody>
                  <a:tcPr marL="63500" marR="63500" marT="63500" marB="63500" anchor="ctr"/>
                </a:tc>
                <a:tc hMerge="1">
                  <a:txBody>
                    <a:bodyPr/>
                    <a:lstStyle/>
                    <a:p>
                      <a:endParaRPr lang="es-ES"/>
                    </a:p>
                  </a:txBody>
                  <a:tcPr/>
                </a:tc>
                <a:tc>
                  <a:txBody>
                    <a:bodyPr/>
                    <a:lstStyle/>
                    <a:p>
                      <a:pPr marL="0" algn="ctr" defTabSz="457200" rtl="0" eaLnBrk="1" fontAlgn="t" latinLnBrk="0" hangingPunct="1">
                        <a:spcBef>
                          <a:spcPts val="0"/>
                        </a:spcBef>
                        <a:spcAft>
                          <a:spcPts val="0"/>
                        </a:spcAft>
                      </a:pPr>
                      <a:r>
                        <a:rPr lang="es-ES" sz="1600" b="1" i="0" u="none" strike="noStrike" kern="1200">
                          <a:solidFill>
                            <a:schemeClr val="tx1"/>
                          </a:solidFill>
                          <a:effectLst/>
                          <a:latin typeface="+mn-lt"/>
                          <a:ea typeface="+mn-ea"/>
                          <a:cs typeface="+mn-cs"/>
                        </a:rPr>
                        <a:t>Código: PEDI</a:t>
                      </a:r>
                      <a:br>
                        <a:rPr lang="es-ES" sz="1600" b="1" i="0" u="none" strike="noStrike" kern="1200" dirty="0">
                          <a:solidFill>
                            <a:schemeClr val="tx1"/>
                          </a:solidFill>
                          <a:effectLst/>
                          <a:latin typeface="+mn-lt"/>
                          <a:ea typeface="+mn-ea"/>
                          <a:cs typeface="+mn-cs"/>
                        </a:rPr>
                      </a:br>
                      <a:r>
                        <a:rPr lang="es-ES" sz="1600" b="1" i="0" u="none" strike="noStrike" kern="1200">
                          <a:solidFill>
                            <a:schemeClr val="tx1"/>
                          </a:solidFill>
                          <a:effectLst/>
                          <a:latin typeface="+mn-lt"/>
                          <a:ea typeface="+mn-ea"/>
                          <a:cs typeface="+mn-cs"/>
                        </a:rPr>
                        <a:t>Versión: 1</a:t>
                      </a:r>
                    </a:p>
                  </a:txBody>
                  <a:tcPr marL="63500" marR="63500" marT="63500" marB="63500" anchor="ctr"/>
                </a:tc>
                <a:extLst>
                  <a:ext uri="{0D108BD9-81ED-4DB2-BD59-A6C34878D82A}">
                    <a16:rowId xmlns:a16="http://schemas.microsoft.com/office/drawing/2014/main" val="3648445512"/>
                  </a:ext>
                </a:extLst>
              </a:tr>
              <a:tr h="681212">
                <a:tc>
                  <a:txBody>
                    <a:bodyPr/>
                    <a:lstStyle/>
                    <a:p>
                      <a:pPr marL="0" algn="ctr" defTabSz="457200" rtl="0" eaLnBrk="1" fontAlgn="t" latinLnBrk="0" hangingPunct="1">
                        <a:spcBef>
                          <a:spcPts val="0"/>
                        </a:spcBef>
                        <a:spcAft>
                          <a:spcPts val="0"/>
                        </a:spcAft>
                      </a:pPr>
                      <a:r>
                        <a:rPr lang="es-ES" sz="1600" b="1" i="0" u="none" strike="noStrike" kern="1200" dirty="0">
                          <a:solidFill>
                            <a:schemeClr val="tx1"/>
                          </a:solidFill>
                          <a:effectLst/>
                          <a:latin typeface="+mn-lt"/>
                          <a:ea typeface="+mn-ea"/>
                          <a:cs typeface="+mn-cs"/>
                        </a:rPr>
                        <a:t>Fecha de elaboración: 01/11/2018</a:t>
                      </a:r>
                    </a:p>
                  </a:txBody>
                  <a:tcPr marL="63500" marR="63500" marT="63500" marB="63500" anchor="ctr">
                    <a:solidFill>
                      <a:srgbClr val="A1CE42"/>
                    </a:solidFill>
                  </a:tcPr>
                </a:tc>
                <a:tc>
                  <a:txBody>
                    <a:bodyPr/>
                    <a:lstStyle/>
                    <a:p>
                      <a:pPr marL="0" algn="ctr" defTabSz="457200" rtl="0" eaLnBrk="1" fontAlgn="t" latinLnBrk="0" hangingPunct="1">
                        <a:spcBef>
                          <a:spcPts val="0"/>
                        </a:spcBef>
                        <a:spcAft>
                          <a:spcPts val="0"/>
                        </a:spcAft>
                      </a:pPr>
                      <a:r>
                        <a:rPr lang="es-ES" sz="1600" b="1" i="0" u="none" strike="noStrike" kern="1200" dirty="0">
                          <a:solidFill>
                            <a:schemeClr val="tx1"/>
                          </a:solidFill>
                          <a:effectLst/>
                          <a:latin typeface="+mn-lt"/>
                          <a:ea typeface="+mn-ea"/>
                          <a:cs typeface="+mn-cs"/>
                        </a:rPr>
                        <a:t>Fecha aprobación: 5/11/2018</a:t>
                      </a:r>
                    </a:p>
                  </a:txBody>
                  <a:tcPr marL="63500" marR="63500" marT="63500" marB="63500" anchor="ctr">
                    <a:solidFill>
                      <a:srgbClr val="A1CE42"/>
                    </a:solidFill>
                  </a:tcPr>
                </a:tc>
                <a:tc>
                  <a:txBody>
                    <a:bodyPr/>
                    <a:lstStyle/>
                    <a:p>
                      <a:pPr marL="0" algn="ctr" defTabSz="457200" rtl="0" eaLnBrk="1" fontAlgn="t" latinLnBrk="0" hangingPunct="1">
                        <a:spcBef>
                          <a:spcPts val="0"/>
                        </a:spcBef>
                        <a:spcAft>
                          <a:spcPts val="0"/>
                        </a:spcAft>
                      </a:pPr>
                      <a:r>
                        <a:rPr lang="es-ES" sz="1600" b="1" i="0" u="none" strike="noStrike" kern="1200" dirty="0">
                          <a:solidFill>
                            <a:schemeClr val="tx1"/>
                          </a:solidFill>
                          <a:effectLst/>
                          <a:latin typeface="+mn-lt"/>
                          <a:ea typeface="+mn-ea"/>
                          <a:cs typeface="+mn-cs"/>
                        </a:rPr>
                        <a:t>Fecha de entrada en vigor:  1/1/2019</a:t>
                      </a:r>
                    </a:p>
                  </a:txBody>
                  <a:tcPr marL="63500" marR="63500" marT="63500" marB="63500" anchor="ctr">
                    <a:solidFill>
                      <a:srgbClr val="A1CE42"/>
                    </a:solidFill>
                  </a:tcPr>
                </a:tc>
                <a:extLst>
                  <a:ext uri="{0D108BD9-81ED-4DB2-BD59-A6C34878D82A}">
                    <a16:rowId xmlns:a16="http://schemas.microsoft.com/office/drawing/2014/main" val="4027159034"/>
                  </a:ext>
                </a:extLst>
              </a:tr>
              <a:tr h="404630">
                <a:tc>
                  <a:txBody>
                    <a:bodyPr/>
                    <a:lstStyle/>
                    <a:p>
                      <a:pPr algn="ctr" rtl="0" fontAlgn="t">
                        <a:spcBef>
                          <a:spcPts val="0"/>
                        </a:spcBef>
                        <a:spcAft>
                          <a:spcPts val="0"/>
                        </a:spcAft>
                      </a:pPr>
                      <a:r>
                        <a:rPr lang="es-ES" sz="1800" b="0" i="0" u="none" strike="noStrike">
                          <a:solidFill>
                            <a:schemeClr val="tx1"/>
                          </a:solidFill>
                          <a:effectLst/>
                          <a:latin typeface="+mn-lt"/>
                        </a:rPr>
                        <a:t>Nombre del proceso</a:t>
                      </a:r>
                      <a:endParaRPr lang="es-ES" sz="320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800" b="0" i="0" u="none" strike="noStrike">
                          <a:solidFill>
                            <a:schemeClr val="tx1"/>
                          </a:solidFill>
                          <a:effectLst/>
                          <a:latin typeface="+mn-lt"/>
                        </a:rPr>
                        <a:t>Planificación de pedidos</a:t>
                      </a:r>
                      <a:endParaRPr lang="es-ES" sz="320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592352809"/>
                  </a:ext>
                </a:extLst>
              </a:tr>
              <a:tr h="494878">
                <a:tc>
                  <a:txBody>
                    <a:bodyPr/>
                    <a:lstStyle/>
                    <a:p>
                      <a:pPr algn="ctr" rtl="0" fontAlgn="t">
                        <a:spcBef>
                          <a:spcPts val="0"/>
                        </a:spcBef>
                        <a:spcAft>
                          <a:spcPts val="0"/>
                        </a:spcAft>
                      </a:pPr>
                      <a:r>
                        <a:rPr lang="es-ES" sz="1800" b="0" i="0" u="none" strike="noStrike" dirty="0">
                          <a:solidFill>
                            <a:schemeClr val="tx1"/>
                          </a:solidFill>
                          <a:effectLst/>
                          <a:latin typeface="+mn-lt"/>
                        </a:rPr>
                        <a:t>Definición</a:t>
                      </a:r>
                      <a:endParaRPr lang="es-ES" sz="3200" dirty="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800" b="0" i="0" u="none" strike="noStrike" dirty="0">
                          <a:solidFill>
                            <a:schemeClr val="tx1"/>
                          </a:solidFill>
                          <a:effectLst/>
                          <a:latin typeface="+mn-lt"/>
                        </a:rPr>
                        <a:t>Planificar las órdenes de preparación para servir los pedidos a los clientes.</a:t>
                      </a:r>
                      <a:endParaRPr lang="es-ES" sz="3200" dirty="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3640106200"/>
                  </a:ext>
                </a:extLst>
              </a:tr>
              <a:tr h="404630">
                <a:tc>
                  <a:txBody>
                    <a:bodyPr/>
                    <a:lstStyle/>
                    <a:p>
                      <a:pPr algn="ctr" rtl="0" fontAlgn="t">
                        <a:spcBef>
                          <a:spcPts val="0"/>
                        </a:spcBef>
                        <a:spcAft>
                          <a:spcPts val="0"/>
                        </a:spcAft>
                      </a:pPr>
                      <a:r>
                        <a:rPr lang="es-ES" sz="1800" b="0" i="0" u="none" strike="noStrike">
                          <a:solidFill>
                            <a:schemeClr val="tx1"/>
                          </a:solidFill>
                          <a:effectLst/>
                          <a:latin typeface="+mn-lt"/>
                        </a:rPr>
                        <a:t>Responsable / Propietarios</a:t>
                      </a:r>
                      <a:endParaRPr lang="es-ES" sz="320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800" b="0" i="0" u="none" strike="noStrike">
                          <a:solidFill>
                            <a:schemeClr val="tx1"/>
                          </a:solidFill>
                          <a:effectLst/>
                          <a:latin typeface="+mn-lt"/>
                        </a:rPr>
                        <a:t>Responsable de almacén</a:t>
                      </a:r>
                      <a:endParaRPr lang="es-ES" sz="320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742205490"/>
                  </a:ext>
                </a:extLst>
              </a:tr>
              <a:tr h="404630">
                <a:tc>
                  <a:txBody>
                    <a:bodyPr/>
                    <a:lstStyle/>
                    <a:p>
                      <a:pPr algn="ctr" rtl="0" fontAlgn="t">
                        <a:spcBef>
                          <a:spcPts val="0"/>
                        </a:spcBef>
                        <a:spcAft>
                          <a:spcPts val="0"/>
                        </a:spcAft>
                      </a:pPr>
                      <a:r>
                        <a:rPr lang="es-ES" sz="1800" b="0" i="0" u="none" strike="noStrike" dirty="0">
                          <a:solidFill>
                            <a:schemeClr val="tx1"/>
                          </a:solidFill>
                          <a:effectLst/>
                          <a:latin typeface="+mn-lt"/>
                        </a:rPr>
                        <a:t>Objetivo</a:t>
                      </a:r>
                      <a:endParaRPr lang="es-ES" sz="3200" dirty="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800" b="0" i="0" u="none" strike="noStrike" dirty="0">
                          <a:solidFill>
                            <a:schemeClr val="tx1"/>
                          </a:solidFill>
                          <a:effectLst/>
                          <a:latin typeface="+mn-lt"/>
                        </a:rPr>
                        <a:t>Optimizar los plazos de entrega a los clientes y de los niveles de producción.</a:t>
                      </a:r>
                      <a:endParaRPr lang="es-ES" sz="3200" dirty="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2764895777"/>
                  </a:ext>
                </a:extLst>
              </a:tr>
              <a:tr h="404630">
                <a:tc>
                  <a:txBody>
                    <a:bodyPr/>
                    <a:lstStyle/>
                    <a:p>
                      <a:pPr algn="ctr" rtl="0" fontAlgn="t">
                        <a:spcBef>
                          <a:spcPts val="0"/>
                        </a:spcBef>
                        <a:spcAft>
                          <a:spcPts val="0"/>
                        </a:spcAft>
                      </a:pPr>
                      <a:r>
                        <a:rPr lang="es-ES" sz="1800" b="0" i="0" u="none" strike="noStrike">
                          <a:solidFill>
                            <a:schemeClr val="tx1"/>
                          </a:solidFill>
                          <a:effectLst/>
                          <a:latin typeface="+mn-lt"/>
                        </a:rPr>
                        <a:t>Destinatario</a:t>
                      </a:r>
                      <a:endParaRPr lang="es-ES" sz="320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800" b="0" i="0" u="none" strike="noStrike">
                          <a:solidFill>
                            <a:schemeClr val="tx1"/>
                          </a:solidFill>
                          <a:effectLst/>
                          <a:latin typeface="+mn-lt"/>
                        </a:rPr>
                        <a:t>Cliente</a:t>
                      </a:r>
                      <a:endParaRPr lang="es-ES" sz="320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3345699154"/>
                  </a:ext>
                </a:extLst>
              </a:tr>
              <a:tr h="681212">
                <a:tc>
                  <a:txBody>
                    <a:bodyPr/>
                    <a:lstStyle/>
                    <a:p>
                      <a:pPr algn="ctr" rtl="0" fontAlgn="t">
                        <a:spcBef>
                          <a:spcPts val="0"/>
                        </a:spcBef>
                        <a:spcAft>
                          <a:spcPts val="0"/>
                        </a:spcAft>
                      </a:pPr>
                      <a:r>
                        <a:rPr lang="es-ES" sz="1800" b="0" i="0" u="none" strike="noStrike" dirty="0">
                          <a:solidFill>
                            <a:schemeClr val="tx1"/>
                          </a:solidFill>
                          <a:effectLst/>
                          <a:latin typeface="+mn-lt"/>
                        </a:rPr>
                        <a:t>Inicio / Fin</a:t>
                      </a:r>
                      <a:endParaRPr lang="es-ES" sz="3200" dirty="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800" b="0" i="0" u="none" strike="noStrike">
                          <a:solidFill>
                            <a:schemeClr val="tx1"/>
                          </a:solidFill>
                          <a:effectLst/>
                          <a:latin typeface="+mn-lt"/>
                        </a:rPr>
                        <a:t>Recepción de pedido del cliente desde el departamento comercial / Pasar órdenes del pedido y establecer prioridades</a:t>
                      </a:r>
                      <a:endParaRPr lang="es-ES" sz="320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1734384872"/>
                  </a:ext>
                </a:extLst>
              </a:tr>
              <a:tr h="440128">
                <a:tc>
                  <a:txBody>
                    <a:bodyPr/>
                    <a:lstStyle/>
                    <a:p>
                      <a:pPr algn="ctr" rtl="0" fontAlgn="t">
                        <a:spcBef>
                          <a:spcPts val="0"/>
                        </a:spcBef>
                        <a:spcAft>
                          <a:spcPts val="0"/>
                        </a:spcAft>
                      </a:pPr>
                      <a:r>
                        <a:rPr lang="es-ES" sz="1800" b="0" i="0" u="none" strike="noStrike">
                          <a:solidFill>
                            <a:schemeClr val="tx1"/>
                          </a:solidFill>
                          <a:effectLst/>
                          <a:latin typeface="+mn-lt"/>
                        </a:rPr>
                        <a:t>Entradas</a:t>
                      </a:r>
                      <a:endParaRPr lang="es-ES" sz="320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800" b="0" i="0" u="none" strike="noStrike" dirty="0">
                          <a:solidFill>
                            <a:schemeClr val="tx1"/>
                          </a:solidFill>
                          <a:effectLst/>
                          <a:latin typeface="+mn-lt"/>
                        </a:rPr>
                        <a:t>Pedidos del cliente, niveles de stock y de producción</a:t>
                      </a:r>
                      <a:endParaRPr lang="es-ES" sz="3200" dirty="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3700351301"/>
                  </a:ext>
                </a:extLst>
              </a:tr>
              <a:tr h="411741">
                <a:tc>
                  <a:txBody>
                    <a:bodyPr/>
                    <a:lstStyle/>
                    <a:p>
                      <a:pPr algn="ctr" rtl="0" fontAlgn="t">
                        <a:spcBef>
                          <a:spcPts val="0"/>
                        </a:spcBef>
                        <a:spcAft>
                          <a:spcPts val="0"/>
                        </a:spcAft>
                      </a:pPr>
                      <a:r>
                        <a:rPr lang="es-ES" sz="1800" b="0" i="0" u="none" strike="noStrike">
                          <a:solidFill>
                            <a:schemeClr val="tx1"/>
                          </a:solidFill>
                          <a:effectLst/>
                          <a:latin typeface="+mn-lt"/>
                        </a:rPr>
                        <a:t>Salidas</a:t>
                      </a:r>
                      <a:endParaRPr lang="es-ES" sz="320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800" b="0" i="0" u="none" strike="noStrike" dirty="0">
                          <a:solidFill>
                            <a:schemeClr val="tx1"/>
                          </a:solidFill>
                          <a:effectLst/>
                          <a:latin typeface="+mn-lt"/>
                        </a:rPr>
                        <a:t>Orden de preparación para almacén y orden de envío para transporte</a:t>
                      </a:r>
                      <a:endParaRPr lang="es-ES" sz="3200" dirty="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75415567"/>
                  </a:ext>
                </a:extLst>
              </a:tr>
              <a:tr h="429643">
                <a:tc>
                  <a:txBody>
                    <a:bodyPr/>
                    <a:lstStyle/>
                    <a:p>
                      <a:pPr algn="ctr" rtl="0" fontAlgn="t">
                        <a:spcBef>
                          <a:spcPts val="0"/>
                        </a:spcBef>
                        <a:spcAft>
                          <a:spcPts val="0"/>
                        </a:spcAft>
                      </a:pPr>
                      <a:r>
                        <a:rPr lang="es-ES" sz="1800" b="0" i="0" u="none" strike="noStrike">
                          <a:solidFill>
                            <a:schemeClr val="tx1"/>
                          </a:solidFill>
                          <a:effectLst/>
                          <a:latin typeface="+mn-lt"/>
                        </a:rPr>
                        <a:t>Indicadores</a:t>
                      </a:r>
                      <a:endParaRPr lang="es-ES" sz="320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800" b="0" i="0" u="none" strike="noStrike" dirty="0">
                          <a:solidFill>
                            <a:schemeClr val="tx1"/>
                          </a:solidFill>
                          <a:effectLst/>
                          <a:latin typeface="+mn-lt"/>
                        </a:rPr>
                        <a:t>Número de incidencias relacionadas con el proceso abiertas en auditorías</a:t>
                      </a:r>
                      <a:endParaRPr lang="es-ES" sz="3200" dirty="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1890259359"/>
                  </a:ext>
                </a:extLst>
              </a:tr>
              <a:tr h="404630">
                <a:tc>
                  <a:txBody>
                    <a:bodyPr/>
                    <a:lstStyle/>
                    <a:p>
                      <a:pPr algn="ctr" rtl="0" fontAlgn="t">
                        <a:spcBef>
                          <a:spcPts val="0"/>
                        </a:spcBef>
                        <a:spcAft>
                          <a:spcPts val="0"/>
                        </a:spcAft>
                      </a:pPr>
                      <a:r>
                        <a:rPr lang="es-ES" sz="1800" b="0" i="0" u="none" strike="noStrike">
                          <a:solidFill>
                            <a:schemeClr val="tx1"/>
                          </a:solidFill>
                          <a:effectLst/>
                          <a:latin typeface="+mn-lt"/>
                        </a:rPr>
                        <a:t>Variables de control</a:t>
                      </a:r>
                      <a:endParaRPr lang="es-ES" sz="3200">
                        <a:solidFill>
                          <a:schemeClr val="tx1"/>
                        </a:solidFill>
                        <a:effectLst/>
                        <a:latin typeface="+mn-lt"/>
                      </a:endParaRPr>
                    </a:p>
                  </a:txBody>
                  <a:tcPr marL="63500" marR="63500" marT="63500" marB="63500" anchor="ctr">
                    <a:solidFill>
                      <a:srgbClr val="595959"/>
                    </a:solidFill>
                  </a:tcPr>
                </a:tc>
                <a:tc gridSpan="2">
                  <a:txBody>
                    <a:bodyPr/>
                    <a:lstStyle/>
                    <a:p>
                      <a:pPr lvl="0" algn="ctr">
                        <a:buNone/>
                      </a:pPr>
                      <a:r>
                        <a:rPr lang="es-ES" sz="1800" b="0" i="0" u="none" strike="noStrike" dirty="0">
                          <a:solidFill>
                            <a:schemeClr val="tx1"/>
                          </a:solidFill>
                          <a:latin typeface="+mn-lt"/>
                        </a:rPr>
                        <a:t>Informar en </a:t>
                      </a:r>
                      <a:r>
                        <a:rPr lang="es-ES" sz="1800" b="0" i="0" u="none" strike="noStrike" noProof="0">
                          <a:solidFill>
                            <a:schemeClr val="tx1"/>
                          </a:solidFill>
                          <a:latin typeface="Century Gothic"/>
                        </a:rPr>
                        <a:t>almacén de nuevos pedidos</a:t>
                      </a:r>
                      <a:endParaRPr lang="en-US" sz="3200">
                        <a:effectLs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1720299364"/>
                  </a:ext>
                </a:extLst>
              </a:tr>
              <a:tr h="404630">
                <a:tc>
                  <a:txBody>
                    <a:bodyPr/>
                    <a:lstStyle/>
                    <a:p>
                      <a:pPr algn="ctr" rtl="0" fontAlgn="t">
                        <a:spcBef>
                          <a:spcPts val="0"/>
                        </a:spcBef>
                        <a:spcAft>
                          <a:spcPts val="0"/>
                        </a:spcAft>
                      </a:pPr>
                      <a:r>
                        <a:rPr lang="es-ES" sz="1800" b="0" i="0" u="none" strike="noStrike" dirty="0">
                          <a:solidFill>
                            <a:schemeClr val="tx1"/>
                          </a:solidFill>
                          <a:effectLst/>
                          <a:latin typeface="+mn-lt"/>
                        </a:rPr>
                        <a:t>Registros</a:t>
                      </a:r>
                      <a:endParaRPr lang="es-ES" sz="3200" dirty="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800" b="0" i="0" u="none" strike="noStrike" dirty="0">
                          <a:solidFill>
                            <a:schemeClr val="tx1"/>
                          </a:solidFill>
                          <a:effectLst/>
                          <a:latin typeface="+mn-lt"/>
                        </a:rPr>
                        <a:t>Pedidos de clientes, órdenes de preparación y de envío</a:t>
                      </a:r>
                      <a:endParaRPr lang="es-ES" sz="3200" dirty="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1638184617"/>
                  </a:ext>
                </a:extLst>
              </a:tr>
              <a:tr h="681212">
                <a:tc>
                  <a:txBody>
                    <a:bodyPr/>
                    <a:lstStyle/>
                    <a:p>
                      <a:pPr algn="ctr" rtl="0" fontAlgn="t">
                        <a:spcBef>
                          <a:spcPts val="0"/>
                        </a:spcBef>
                        <a:spcAft>
                          <a:spcPts val="0"/>
                        </a:spcAft>
                      </a:pPr>
                      <a:r>
                        <a:rPr lang="es-ES" sz="1800" b="0" i="0" u="none" strike="noStrike">
                          <a:solidFill>
                            <a:schemeClr val="tx1"/>
                          </a:solidFill>
                          <a:effectLst/>
                          <a:latin typeface="+mn-lt"/>
                        </a:rPr>
                        <a:t>Documentos / Procedimientos</a:t>
                      </a:r>
                      <a:endParaRPr lang="es-ES" sz="3200">
                        <a:solidFill>
                          <a:schemeClr val="tx1"/>
                        </a:solidFill>
                        <a:effectLst/>
                        <a:latin typeface="+mn-lt"/>
                      </a:endParaRPr>
                    </a:p>
                  </a:txBody>
                  <a:tcPr marL="63500" marR="63500" marT="63500" marB="63500" anchor="ctr">
                    <a:solidFill>
                      <a:srgbClr val="595959"/>
                    </a:solidFill>
                  </a:tcPr>
                </a:tc>
                <a:tc gridSpan="2">
                  <a:txBody>
                    <a:bodyPr/>
                    <a:lstStyle/>
                    <a:p>
                      <a:pPr algn="ctr" rtl="0" fontAlgn="t">
                        <a:spcBef>
                          <a:spcPts val="0"/>
                        </a:spcBef>
                        <a:spcAft>
                          <a:spcPts val="0"/>
                        </a:spcAft>
                      </a:pPr>
                      <a:r>
                        <a:rPr lang="es-ES" sz="1800" b="0" i="0" u="none" strike="noStrike" dirty="0">
                          <a:solidFill>
                            <a:schemeClr val="tx1"/>
                          </a:solidFill>
                          <a:effectLst/>
                          <a:latin typeface="+mn-lt"/>
                        </a:rPr>
                        <a:t>Procedimiento de Planificación de Pedidos  </a:t>
                      </a:r>
                      <a:r>
                        <a:rPr lang="es-ES" sz="1800" b="1" i="0" u="none" strike="noStrike" dirty="0">
                          <a:solidFill>
                            <a:schemeClr val="tx1"/>
                          </a:solidFill>
                          <a:effectLst/>
                          <a:latin typeface="+mn-lt"/>
                        </a:rPr>
                        <a:t>PROC-PED</a:t>
                      </a:r>
                      <a:endParaRPr lang="es-ES" sz="3200" dirty="0">
                        <a:solidFill>
                          <a:schemeClr val="tx1"/>
                        </a:solidFill>
                        <a:effectLst/>
                        <a:latin typeface="+mn-lt"/>
                      </a:endParaRPr>
                    </a:p>
                  </a:txBody>
                  <a:tcPr marL="63500" marR="63500" marT="63500" marB="63500" anchor="ctr">
                    <a:solidFill>
                      <a:srgbClr val="7F7F7F"/>
                    </a:solidFill>
                  </a:tcPr>
                </a:tc>
                <a:tc hMerge="1">
                  <a:txBody>
                    <a:bodyPr/>
                    <a:lstStyle/>
                    <a:p>
                      <a:endParaRPr lang="es-ES"/>
                    </a:p>
                  </a:txBody>
                  <a:tcPr/>
                </a:tc>
                <a:extLst>
                  <a:ext uri="{0D108BD9-81ED-4DB2-BD59-A6C34878D82A}">
                    <a16:rowId xmlns:a16="http://schemas.microsoft.com/office/drawing/2014/main" val="2530766124"/>
                  </a:ext>
                </a:extLst>
              </a:tr>
            </a:tbl>
          </a:graphicData>
        </a:graphic>
      </p:graphicFrame>
    </p:spTree>
    <p:extLst>
      <p:ext uri="{BB962C8B-B14F-4D97-AF65-F5344CB8AC3E}">
        <p14:creationId xmlns:p14="http://schemas.microsoft.com/office/powerpoint/2010/main" val="2494900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CC20-7718-0A4F-ADD4-39016B341502}"/>
              </a:ext>
            </a:extLst>
          </p:cNvPr>
          <p:cNvSpPr>
            <a:spLocks noGrp="1"/>
          </p:cNvSpPr>
          <p:nvPr>
            <p:ph type="ctrTitle"/>
          </p:nvPr>
        </p:nvSpPr>
        <p:spPr>
          <a:xfrm>
            <a:off x="810000" y="5264332"/>
            <a:ext cx="10572000" cy="1206735"/>
          </a:xfrm>
        </p:spPr>
        <p:txBody>
          <a:bodyPr/>
          <a:lstStyle/>
          <a:p>
            <a:r>
              <a:rPr lang="es-ES"/>
              <a:t>Mapa de Sistemas</a:t>
            </a:r>
          </a:p>
        </p:txBody>
      </p:sp>
      <p:sp>
        <p:nvSpPr>
          <p:cNvPr id="8" name="Oval 7">
            <a:extLst>
              <a:ext uri="{FF2B5EF4-FFF2-40B4-BE49-F238E27FC236}">
                <a16:creationId xmlns:a16="http://schemas.microsoft.com/office/drawing/2014/main" id="{F7DD4D42-F51D-8D42-A5B3-84CEE39920BD}"/>
              </a:ext>
            </a:extLst>
          </p:cNvPr>
          <p:cNvSpPr/>
          <p:nvPr/>
        </p:nvSpPr>
        <p:spPr>
          <a:xfrm>
            <a:off x="96153" y="1884252"/>
            <a:ext cx="1910622" cy="8579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a:t>Licencias</a:t>
            </a:r>
          </a:p>
        </p:txBody>
      </p:sp>
      <p:sp>
        <p:nvSpPr>
          <p:cNvPr id="9" name="Oval 8">
            <a:extLst>
              <a:ext uri="{FF2B5EF4-FFF2-40B4-BE49-F238E27FC236}">
                <a16:creationId xmlns:a16="http://schemas.microsoft.com/office/drawing/2014/main" id="{C1C59525-531D-BC43-8E1D-236AF625D86C}"/>
              </a:ext>
            </a:extLst>
          </p:cNvPr>
          <p:cNvSpPr/>
          <p:nvPr/>
        </p:nvSpPr>
        <p:spPr>
          <a:xfrm>
            <a:off x="2087766" y="500436"/>
            <a:ext cx="1910621" cy="8579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err="1"/>
              <a:t>Backups</a:t>
            </a:r>
            <a:endParaRPr lang="es-ES"/>
          </a:p>
        </p:txBody>
      </p:sp>
      <p:sp>
        <p:nvSpPr>
          <p:cNvPr id="10" name="Oval 9">
            <a:extLst>
              <a:ext uri="{FF2B5EF4-FFF2-40B4-BE49-F238E27FC236}">
                <a16:creationId xmlns:a16="http://schemas.microsoft.com/office/drawing/2014/main" id="{5AD2E3FF-4C72-CC46-AA51-CCF096AE6FED}"/>
              </a:ext>
            </a:extLst>
          </p:cNvPr>
          <p:cNvSpPr/>
          <p:nvPr/>
        </p:nvSpPr>
        <p:spPr>
          <a:xfrm>
            <a:off x="495094" y="992429"/>
            <a:ext cx="1910621" cy="8579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a:t>Correo</a:t>
            </a:r>
          </a:p>
        </p:txBody>
      </p:sp>
      <p:sp>
        <p:nvSpPr>
          <p:cNvPr id="11" name="Oval 10">
            <a:extLst>
              <a:ext uri="{FF2B5EF4-FFF2-40B4-BE49-F238E27FC236}">
                <a16:creationId xmlns:a16="http://schemas.microsoft.com/office/drawing/2014/main" id="{C79A6CC1-3DAA-8641-8718-390C4A5B702B}"/>
              </a:ext>
            </a:extLst>
          </p:cNvPr>
          <p:cNvSpPr/>
          <p:nvPr/>
        </p:nvSpPr>
        <p:spPr>
          <a:xfrm>
            <a:off x="402198" y="2761162"/>
            <a:ext cx="1910622" cy="8579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a:t>Seguridad</a:t>
            </a:r>
          </a:p>
        </p:txBody>
      </p:sp>
      <p:sp>
        <p:nvSpPr>
          <p:cNvPr id="12" name="Oval 11">
            <a:extLst>
              <a:ext uri="{FF2B5EF4-FFF2-40B4-BE49-F238E27FC236}">
                <a16:creationId xmlns:a16="http://schemas.microsoft.com/office/drawing/2014/main" id="{ACE142D4-B590-3848-A1CC-E3A29F40AB58}"/>
              </a:ext>
            </a:extLst>
          </p:cNvPr>
          <p:cNvSpPr/>
          <p:nvPr/>
        </p:nvSpPr>
        <p:spPr>
          <a:xfrm>
            <a:off x="1944529" y="3297598"/>
            <a:ext cx="1910622" cy="8579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a:t>SGBD</a:t>
            </a:r>
          </a:p>
        </p:txBody>
      </p:sp>
      <p:sp>
        <p:nvSpPr>
          <p:cNvPr id="19" name="Oval 18">
            <a:extLst>
              <a:ext uri="{FF2B5EF4-FFF2-40B4-BE49-F238E27FC236}">
                <a16:creationId xmlns:a16="http://schemas.microsoft.com/office/drawing/2014/main" id="{E22B71A3-2C0E-524E-BA40-EF22624A422F}"/>
              </a:ext>
            </a:extLst>
          </p:cNvPr>
          <p:cNvSpPr/>
          <p:nvPr/>
        </p:nvSpPr>
        <p:spPr>
          <a:xfrm>
            <a:off x="8157318" y="984328"/>
            <a:ext cx="1910622" cy="857955"/>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ES"/>
              <a:t>Foro</a:t>
            </a:r>
          </a:p>
        </p:txBody>
      </p:sp>
      <p:sp>
        <p:nvSpPr>
          <p:cNvPr id="20" name="Oval 19">
            <a:extLst>
              <a:ext uri="{FF2B5EF4-FFF2-40B4-BE49-F238E27FC236}">
                <a16:creationId xmlns:a16="http://schemas.microsoft.com/office/drawing/2014/main" id="{47FDA4F7-FD79-3649-8D52-E0708CA11ADD}"/>
              </a:ext>
            </a:extLst>
          </p:cNvPr>
          <p:cNvSpPr/>
          <p:nvPr/>
        </p:nvSpPr>
        <p:spPr>
          <a:xfrm>
            <a:off x="10182661" y="1922833"/>
            <a:ext cx="1910622" cy="857955"/>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ES"/>
              <a:t>Portal Web</a:t>
            </a:r>
          </a:p>
        </p:txBody>
      </p:sp>
      <p:sp>
        <p:nvSpPr>
          <p:cNvPr id="21" name="Oval 20">
            <a:extLst>
              <a:ext uri="{FF2B5EF4-FFF2-40B4-BE49-F238E27FC236}">
                <a16:creationId xmlns:a16="http://schemas.microsoft.com/office/drawing/2014/main" id="{80F4A4C1-4A0E-FC44-ABF6-A649B7A138F7}"/>
              </a:ext>
            </a:extLst>
          </p:cNvPr>
          <p:cNvSpPr/>
          <p:nvPr/>
        </p:nvSpPr>
        <p:spPr>
          <a:xfrm>
            <a:off x="3537921" y="1088382"/>
            <a:ext cx="1910622" cy="8579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a:t>Gestión</a:t>
            </a:r>
          </a:p>
          <a:p>
            <a:pPr algn="ctr"/>
            <a:r>
              <a:rPr lang="es-ES"/>
              <a:t>Usuarios</a:t>
            </a:r>
          </a:p>
        </p:txBody>
      </p:sp>
      <p:sp>
        <p:nvSpPr>
          <p:cNvPr id="22" name="Oval 21">
            <a:extLst>
              <a:ext uri="{FF2B5EF4-FFF2-40B4-BE49-F238E27FC236}">
                <a16:creationId xmlns:a16="http://schemas.microsoft.com/office/drawing/2014/main" id="{311E057B-71EE-6B4D-BEC4-C422EE6CC6DB}"/>
              </a:ext>
            </a:extLst>
          </p:cNvPr>
          <p:cNvSpPr/>
          <p:nvPr/>
        </p:nvSpPr>
        <p:spPr>
          <a:xfrm>
            <a:off x="4064020" y="1922834"/>
            <a:ext cx="2031980" cy="8579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a:t>Plataforma</a:t>
            </a:r>
          </a:p>
          <a:p>
            <a:pPr algn="ctr"/>
            <a:r>
              <a:rPr lang="es-ES"/>
              <a:t>IT</a:t>
            </a:r>
          </a:p>
        </p:txBody>
      </p:sp>
      <p:sp>
        <p:nvSpPr>
          <p:cNvPr id="23" name="Oval 22">
            <a:extLst>
              <a:ext uri="{FF2B5EF4-FFF2-40B4-BE49-F238E27FC236}">
                <a16:creationId xmlns:a16="http://schemas.microsoft.com/office/drawing/2014/main" id="{07696D39-CAF9-AE4A-8557-F1EAEDF8419B}"/>
              </a:ext>
            </a:extLst>
          </p:cNvPr>
          <p:cNvSpPr/>
          <p:nvPr/>
        </p:nvSpPr>
        <p:spPr>
          <a:xfrm>
            <a:off x="3463766" y="2755349"/>
            <a:ext cx="1910622" cy="8579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a:t>Foro</a:t>
            </a:r>
          </a:p>
        </p:txBody>
      </p:sp>
      <p:sp>
        <p:nvSpPr>
          <p:cNvPr id="24" name="Oval 23">
            <a:extLst>
              <a:ext uri="{FF2B5EF4-FFF2-40B4-BE49-F238E27FC236}">
                <a16:creationId xmlns:a16="http://schemas.microsoft.com/office/drawing/2014/main" id="{9873B37C-4569-0541-A046-8555033EB5F4}"/>
              </a:ext>
            </a:extLst>
          </p:cNvPr>
          <p:cNvSpPr/>
          <p:nvPr/>
        </p:nvSpPr>
        <p:spPr>
          <a:xfrm>
            <a:off x="8193612" y="2864245"/>
            <a:ext cx="1910622" cy="857955"/>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ES"/>
              <a:t>Asistencia técnica</a:t>
            </a:r>
          </a:p>
        </p:txBody>
      </p:sp>
      <p:sp>
        <p:nvSpPr>
          <p:cNvPr id="25" name="Oval 24">
            <a:extLst>
              <a:ext uri="{FF2B5EF4-FFF2-40B4-BE49-F238E27FC236}">
                <a16:creationId xmlns:a16="http://schemas.microsoft.com/office/drawing/2014/main" id="{5CC264F9-C98F-BA4A-ADF5-0DD2B66B7F89}"/>
              </a:ext>
            </a:extLst>
          </p:cNvPr>
          <p:cNvSpPr/>
          <p:nvPr/>
        </p:nvSpPr>
        <p:spPr>
          <a:xfrm>
            <a:off x="6402108" y="1897394"/>
            <a:ext cx="1910622" cy="857955"/>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ES"/>
              <a:t>Banca Online</a:t>
            </a:r>
          </a:p>
        </p:txBody>
      </p:sp>
      <p:sp>
        <p:nvSpPr>
          <p:cNvPr id="26" name="Rectangle 25">
            <a:extLst>
              <a:ext uri="{FF2B5EF4-FFF2-40B4-BE49-F238E27FC236}">
                <a16:creationId xmlns:a16="http://schemas.microsoft.com/office/drawing/2014/main" id="{A1B53BF4-F676-0F46-B575-16AE6C07B832}"/>
              </a:ext>
            </a:extLst>
          </p:cNvPr>
          <p:cNvSpPr/>
          <p:nvPr/>
        </p:nvSpPr>
        <p:spPr>
          <a:xfrm>
            <a:off x="2009339" y="2101953"/>
            <a:ext cx="1907183" cy="523220"/>
          </a:xfrm>
          <a:prstGeom prst="rect">
            <a:avLst/>
          </a:prstGeom>
          <a:noFill/>
        </p:spPr>
        <p:txBody>
          <a:bodyPr wrap="square" lIns="91440" tIns="45720" rIns="91440" bIns="45720">
            <a:spAutoFit/>
          </a:bodyPr>
          <a:lstStyle/>
          <a:p>
            <a:pPr algn="ctr"/>
            <a:r>
              <a:rPr lang="en-US" sz="2800">
                <a:ln w="0"/>
                <a:effectLst>
                  <a:outerShdw blurRad="38100" dist="19050" dir="2700000" algn="tl" rotWithShape="0">
                    <a:schemeClr val="dk1">
                      <a:alpha val="40000"/>
                    </a:schemeClr>
                  </a:outerShdw>
                </a:effectLst>
                <a:latin typeface="+mj-lt"/>
              </a:rPr>
              <a:t>INTRANET</a:t>
            </a:r>
          </a:p>
        </p:txBody>
      </p:sp>
      <p:sp>
        <p:nvSpPr>
          <p:cNvPr id="28" name="Rectangle 27">
            <a:extLst>
              <a:ext uri="{FF2B5EF4-FFF2-40B4-BE49-F238E27FC236}">
                <a16:creationId xmlns:a16="http://schemas.microsoft.com/office/drawing/2014/main" id="{4077530A-9FF0-0849-8C02-F04EACC27783}"/>
              </a:ext>
            </a:extLst>
          </p:cNvPr>
          <p:cNvSpPr/>
          <p:nvPr/>
        </p:nvSpPr>
        <p:spPr>
          <a:xfrm>
            <a:off x="8312730" y="2090201"/>
            <a:ext cx="1907183" cy="523220"/>
          </a:xfrm>
          <a:prstGeom prst="rect">
            <a:avLst/>
          </a:prstGeom>
          <a:noFill/>
        </p:spPr>
        <p:txBody>
          <a:bodyPr wrap="square" lIns="91440" tIns="45720" rIns="91440" bIns="45720">
            <a:spAutoFit/>
          </a:bodyPr>
          <a:lstStyle/>
          <a:p>
            <a:pPr algn="ctr"/>
            <a:r>
              <a:rPr lang="en-US" sz="2800" b="0" cap="none" spc="0">
                <a:ln w="0"/>
                <a:solidFill>
                  <a:schemeClr val="tx1"/>
                </a:solidFill>
                <a:effectLst>
                  <a:outerShdw blurRad="38100" dist="19050" dir="2700000" algn="tl" rotWithShape="0">
                    <a:schemeClr val="dk1">
                      <a:alpha val="40000"/>
                    </a:schemeClr>
                  </a:outerShdw>
                </a:effectLst>
              </a:rPr>
              <a:t>EXTRANET</a:t>
            </a:r>
          </a:p>
        </p:txBody>
      </p:sp>
      <p:sp>
        <p:nvSpPr>
          <p:cNvPr id="29" name="Curved Up Arrow 28">
            <a:extLst>
              <a:ext uri="{FF2B5EF4-FFF2-40B4-BE49-F238E27FC236}">
                <a16:creationId xmlns:a16="http://schemas.microsoft.com/office/drawing/2014/main" id="{14BEC686-058E-664D-A3EF-00FA06912FAC}"/>
              </a:ext>
            </a:extLst>
          </p:cNvPr>
          <p:cNvSpPr/>
          <p:nvPr/>
        </p:nvSpPr>
        <p:spPr>
          <a:xfrm>
            <a:off x="5187868" y="3613304"/>
            <a:ext cx="3063397" cy="1255889"/>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
        <p:nvSpPr>
          <p:cNvPr id="30" name="Curved Up Arrow 29">
            <a:extLst>
              <a:ext uri="{FF2B5EF4-FFF2-40B4-BE49-F238E27FC236}">
                <a16:creationId xmlns:a16="http://schemas.microsoft.com/office/drawing/2014/main" id="{D896745C-75CA-3644-BD25-A045ECE354AB}"/>
              </a:ext>
            </a:extLst>
          </p:cNvPr>
          <p:cNvSpPr/>
          <p:nvPr/>
        </p:nvSpPr>
        <p:spPr>
          <a:xfrm rot="10800000">
            <a:off x="5049050" y="8456"/>
            <a:ext cx="3063397" cy="1255889"/>
          </a:xfrm>
          <a:prstGeom prst="curvedUp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888637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12EEDB-7561-CA46-9900-E23459BB38C3}"/>
              </a:ext>
            </a:extLst>
          </p:cNvPr>
          <p:cNvPicPr>
            <a:picLocks noChangeAspect="1"/>
          </p:cNvPicPr>
          <p:nvPr/>
        </p:nvPicPr>
        <p:blipFill>
          <a:blip r:embed="rId2"/>
          <a:stretch>
            <a:fillRect/>
          </a:stretch>
        </p:blipFill>
        <p:spPr>
          <a:xfrm>
            <a:off x="926276" y="103909"/>
            <a:ext cx="10082150" cy="6498772"/>
          </a:xfrm>
          <a:prstGeom prst="rect">
            <a:avLst/>
          </a:prstGeom>
        </p:spPr>
      </p:pic>
    </p:spTree>
    <p:extLst>
      <p:ext uri="{BB962C8B-B14F-4D97-AF65-F5344CB8AC3E}">
        <p14:creationId xmlns:p14="http://schemas.microsoft.com/office/powerpoint/2010/main" val="873130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B380-B3FC-884D-AC48-F71C3AA30476}"/>
              </a:ext>
            </a:extLst>
          </p:cNvPr>
          <p:cNvSpPr>
            <a:spLocks noGrp="1"/>
          </p:cNvSpPr>
          <p:nvPr>
            <p:ph type="title"/>
          </p:nvPr>
        </p:nvSpPr>
        <p:spPr>
          <a:xfrm>
            <a:off x="818712" y="185738"/>
            <a:ext cx="10571998" cy="1431925"/>
          </a:xfrm>
        </p:spPr>
        <p:txBody>
          <a:bodyPr/>
          <a:lstStyle/>
          <a:p>
            <a:r>
              <a:rPr lang="es-ES" sz="9600"/>
              <a:t>Misión</a:t>
            </a:r>
          </a:p>
        </p:txBody>
      </p:sp>
      <p:sp>
        <p:nvSpPr>
          <p:cNvPr id="3" name="Content Placeholder 2">
            <a:extLst>
              <a:ext uri="{FF2B5EF4-FFF2-40B4-BE49-F238E27FC236}">
                <a16:creationId xmlns:a16="http://schemas.microsoft.com/office/drawing/2014/main" id="{0E06030F-B668-2642-BACC-C11C73A98ADC}"/>
              </a:ext>
            </a:extLst>
          </p:cNvPr>
          <p:cNvSpPr>
            <a:spLocks noGrp="1"/>
          </p:cNvSpPr>
          <p:nvPr>
            <p:ph idx="1"/>
          </p:nvPr>
        </p:nvSpPr>
        <p:spPr/>
        <p:txBody>
          <a:bodyPr>
            <a:normAutofit/>
          </a:bodyPr>
          <a:lstStyle/>
          <a:p>
            <a:r>
              <a:rPr lang="es-ES" sz="5400"/>
              <a:t>Refrescar a todos los ciudadanos del mundo de una forma saludable y totalmente natural.</a:t>
            </a:r>
          </a:p>
        </p:txBody>
      </p:sp>
    </p:spTree>
    <p:extLst>
      <p:ext uri="{BB962C8B-B14F-4D97-AF65-F5344CB8AC3E}">
        <p14:creationId xmlns:p14="http://schemas.microsoft.com/office/powerpoint/2010/main" val="2199851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B715-EE9D-6641-ABBB-267124D0716B}"/>
              </a:ext>
            </a:extLst>
          </p:cNvPr>
          <p:cNvSpPr>
            <a:spLocks noGrp="1"/>
          </p:cNvSpPr>
          <p:nvPr>
            <p:ph type="title"/>
          </p:nvPr>
        </p:nvSpPr>
        <p:spPr>
          <a:xfrm>
            <a:off x="801288" y="632925"/>
            <a:ext cx="10571998" cy="970450"/>
          </a:xfrm>
        </p:spPr>
        <p:txBody>
          <a:bodyPr/>
          <a:lstStyle/>
          <a:p>
            <a:r>
              <a:rPr lang="es-ES" sz="9600"/>
              <a:t>Visión</a:t>
            </a:r>
          </a:p>
        </p:txBody>
      </p:sp>
      <p:sp>
        <p:nvSpPr>
          <p:cNvPr id="3" name="Content Placeholder 2">
            <a:extLst>
              <a:ext uri="{FF2B5EF4-FFF2-40B4-BE49-F238E27FC236}">
                <a16:creationId xmlns:a16="http://schemas.microsoft.com/office/drawing/2014/main" id="{78462C52-96BD-0D47-AA4D-B2B41D4765E2}"/>
              </a:ext>
            </a:extLst>
          </p:cNvPr>
          <p:cNvSpPr>
            <a:spLocks noGrp="1"/>
          </p:cNvSpPr>
          <p:nvPr>
            <p:ph idx="1"/>
          </p:nvPr>
        </p:nvSpPr>
        <p:spPr>
          <a:xfrm>
            <a:off x="801288" y="2450887"/>
            <a:ext cx="10554574" cy="3636511"/>
          </a:xfrm>
        </p:spPr>
        <p:txBody>
          <a:bodyPr>
            <a:noAutofit/>
          </a:bodyPr>
          <a:lstStyle/>
          <a:p>
            <a:r>
              <a:rPr lang="es-ES" sz="5400"/>
              <a:t>Como organización pretendemos ser un líder en el mercado de la alimentación ecológica y saludable.</a:t>
            </a:r>
          </a:p>
        </p:txBody>
      </p:sp>
    </p:spTree>
    <p:extLst>
      <p:ext uri="{BB962C8B-B14F-4D97-AF65-F5344CB8AC3E}">
        <p14:creationId xmlns:p14="http://schemas.microsoft.com/office/powerpoint/2010/main" val="2272049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0C3F-BEFA-6341-B7AD-3D023DF8F9E7}"/>
              </a:ext>
            </a:extLst>
          </p:cNvPr>
          <p:cNvSpPr>
            <a:spLocks noGrp="1"/>
          </p:cNvSpPr>
          <p:nvPr>
            <p:ph type="title"/>
          </p:nvPr>
        </p:nvSpPr>
        <p:spPr>
          <a:xfrm>
            <a:off x="792576" y="670589"/>
            <a:ext cx="10571998" cy="970450"/>
          </a:xfrm>
        </p:spPr>
        <p:txBody>
          <a:bodyPr/>
          <a:lstStyle/>
          <a:p>
            <a:r>
              <a:rPr lang="es-ES" sz="9600"/>
              <a:t>Valores</a:t>
            </a:r>
          </a:p>
        </p:txBody>
      </p:sp>
      <p:sp>
        <p:nvSpPr>
          <p:cNvPr id="3" name="Content Placeholder 2">
            <a:extLst>
              <a:ext uri="{FF2B5EF4-FFF2-40B4-BE49-F238E27FC236}">
                <a16:creationId xmlns:a16="http://schemas.microsoft.com/office/drawing/2014/main" id="{AE58C91E-3A3E-6F4D-ABC1-C62B67301170}"/>
              </a:ext>
            </a:extLst>
          </p:cNvPr>
          <p:cNvSpPr>
            <a:spLocks noGrp="1"/>
          </p:cNvSpPr>
          <p:nvPr>
            <p:ph idx="1"/>
          </p:nvPr>
        </p:nvSpPr>
        <p:spPr>
          <a:xfrm>
            <a:off x="810000" y="2550900"/>
            <a:ext cx="10554574" cy="3636511"/>
          </a:xfrm>
        </p:spPr>
        <p:txBody>
          <a:bodyPr>
            <a:normAutofit/>
          </a:bodyPr>
          <a:lstStyle/>
          <a:p>
            <a:r>
              <a:rPr lang="es-ES" sz="3200" b="1"/>
              <a:t>Utilidades: </a:t>
            </a:r>
            <a:r>
              <a:rPr lang="es-ES" sz="3200"/>
              <a:t>Maximizar el retorno a los accionistas, sin perder de vista la responsabilidad de nuestras acciones.</a:t>
            </a:r>
          </a:p>
          <a:p>
            <a:r>
              <a:rPr lang="es-ES" sz="3200" b="1"/>
              <a:t>Personas: </a:t>
            </a:r>
            <a:r>
              <a:rPr lang="es-ES" sz="3200"/>
              <a:t>Ser un maravilloso lugar para trabajar, en donde se genera un ambiente de trabajo inspirador para alcanzar metas.</a:t>
            </a:r>
          </a:p>
          <a:p>
            <a:endParaRPr lang="es-ES" sz="3200"/>
          </a:p>
        </p:txBody>
      </p:sp>
    </p:spTree>
    <p:extLst>
      <p:ext uri="{BB962C8B-B14F-4D97-AF65-F5344CB8AC3E}">
        <p14:creationId xmlns:p14="http://schemas.microsoft.com/office/powerpoint/2010/main" val="406179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0C3F-BEFA-6341-B7AD-3D023DF8F9E7}"/>
              </a:ext>
            </a:extLst>
          </p:cNvPr>
          <p:cNvSpPr>
            <a:spLocks noGrp="1"/>
          </p:cNvSpPr>
          <p:nvPr>
            <p:ph type="title"/>
          </p:nvPr>
        </p:nvSpPr>
        <p:spPr>
          <a:xfrm>
            <a:off x="792576" y="670589"/>
            <a:ext cx="10571998" cy="970450"/>
          </a:xfrm>
        </p:spPr>
        <p:txBody>
          <a:bodyPr/>
          <a:lstStyle/>
          <a:p>
            <a:r>
              <a:rPr lang="es-ES" sz="9600"/>
              <a:t>Valores</a:t>
            </a:r>
          </a:p>
        </p:txBody>
      </p:sp>
      <p:sp>
        <p:nvSpPr>
          <p:cNvPr id="3" name="Content Placeholder 2">
            <a:extLst>
              <a:ext uri="{FF2B5EF4-FFF2-40B4-BE49-F238E27FC236}">
                <a16:creationId xmlns:a16="http://schemas.microsoft.com/office/drawing/2014/main" id="{AE58C91E-3A3E-6F4D-ABC1-C62B67301170}"/>
              </a:ext>
            </a:extLst>
          </p:cNvPr>
          <p:cNvSpPr>
            <a:spLocks noGrp="1"/>
          </p:cNvSpPr>
          <p:nvPr>
            <p:ph idx="1"/>
          </p:nvPr>
        </p:nvSpPr>
        <p:spPr>
          <a:xfrm>
            <a:off x="810000" y="2550900"/>
            <a:ext cx="10554574" cy="3636511"/>
          </a:xfrm>
        </p:spPr>
        <p:txBody>
          <a:bodyPr>
            <a:normAutofit/>
          </a:bodyPr>
          <a:lstStyle/>
          <a:p>
            <a:pPr fontAlgn="base"/>
            <a:r>
              <a:rPr lang="es-ES" sz="3200" b="1"/>
              <a:t>Productos: </a:t>
            </a:r>
            <a:r>
              <a:rPr lang="es-ES" sz="3200"/>
              <a:t>Ofrecer al mundo un surtido de bebidas ecológicas, saludables y sanas que cubran los deseos y las necesidades de las personas. </a:t>
            </a:r>
          </a:p>
          <a:p>
            <a:r>
              <a:rPr lang="es-ES" sz="3200" b="1"/>
              <a:t>Socios: </a:t>
            </a:r>
            <a:r>
              <a:rPr lang="es-ES" sz="3200"/>
              <a:t>Formar una red de socios exitosa y crear lealtad mutua.</a:t>
            </a:r>
          </a:p>
        </p:txBody>
      </p:sp>
    </p:spTree>
    <p:extLst>
      <p:ext uri="{BB962C8B-B14F-4D97-AF65-F5344CB8AC3E}">
        <p14:creationId xmlns:p14="http://schemas.microsoft.com/office/powerpoint/2010/main" val="74853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0C3F-BEFA-6341-B7AD-3D023DF8F9E7}"/>
              </a:ext>
            </a:extLst>
          </p:cNvPr>
          <p:cNvSpPr>
            <a:spLocks noGrp="1"/>
          </p:cNvSpPr>
          <p:nvPr>
            <p:ph type="title"/>
          </p:nvPr>
        </p:nvSpPr>
        <p:spPr>
          <a:xfrm>
            <a:off x="792576" y="670589"/>
            <a:ext cx="10571998" cy="970450"/>
          </a:xfrm>
        </p:spPr>
        <p:txBody>
          <a:bodyPr/>
          <a:lstStyle/>
          <a:p>
            <a:r>
              <a:rPr lang="es-ES" sz="9600"/>
              <a:t>Valores</a:t>
            </a:r>
          </a:p>
        </p:txBody>
      </p:sp>
      <p:sp>
        <p:nvSpPr>
          <p:cNvPr id="3" name="Content Placeholder 2">
            <a:extLst>
              <a:ext uri="{FF2B5EF4-FFF2-40B4-BE49-F238E27FC236}">
                <a16:creationId xmlns:a16="http://schemas.microsoft.com/office/drawing/2014/main" id="{AE58C91E-3A3E-6F4D-ABC1-C62B67301170}"/>
              </a:ext>
            </a:extLst>
          </p:cNvPr>
          <p:cNvSpPr>
            <a:spLocks noGrp="1"/>
          </p:cNvSpPr>
          <p:nvPr>
            <p:ph idx="1"/>
          </p:nvPr>
        </p:nvSpPr>
        <p:spPr>
          <a:xfrm>
            <a:off x="810000" y="2550900"/>
            <a:ext cx="10554574" cy="3636511"/>
          </a:xfrm>
        </p:spPr>
        <p:txBody>
          <a:bodyPr>
            <a:normAutofit/>
          </a:bodyPr>
          <a:lstStyle/>
          <a:p>
            <a:pPr fontAlgn="base"/>
            <a:r>
              <a:rPr lang="es-ES" sz="3200" b="1"/>
              <a:t>Servicio: </a:t>
            </a:r>
            <a:r>
              <a:rPr lang="es-ES" sz="3200"/>
              <a:t>Ser una organización de referencia por el buen trato y servicio dado a sus clientes. Preocupación real por las personas que atendemos.</a:t>
            </a:r>
          </a:p>
          <a:p>
            <a:pPr fontAlgn="base"/>
            <a:r>
              <a:rPr lang="es-ES" sz="3200" b="1"/>
              <a:t>Productividad: </a:t>
            </a:r>
            <a:r>
              <a:rPr lang="es-ES" sz="3200"/>
              <a:t>Ser una organización eficaz y dinámica.</a:t>
            </a:r>
          </a:p>
        </p:txBody>
      </p:sp>
    </p:spTree>
    <p:extLst>
      <p:ext uri="{BB962C8B-B14F-4D97-AF65-F5344CB8AC3E}">
        <p14:creationId xmlns:p14="http://schemas.microsoft.com/office/powerpoint/2010/main" val="75049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0C3F-BEFA-6341-B7AD-3D023DF8F9E7}"/>
              </a:ext>
            </a:extLst>
          </p:cNvPr>
          <p:cNvSpPr>
            <a:spLocks noGrp="1"/>
          </p:cNvSpPr>
          <p:nvPr>
            <p:ph type="title"/>
          </p:nvPr>
        </p:nvSpPr>
        <p:spPr>
          <a:xfrm>
            <a:off x="792576" y="670589"/>
            <a:ext cx="10571998" cy="970450"/>
          </a:xfrm>
        </p:spPr>
        <p:txBody>
          <a:bodyPr/>
          <a:lstStyle/>
          <a:p>
            <a:r>
              <a:rPr lang="es-ES" sz="9600"/>
              <a:t>Valores</a:t>
            </a:r>
          </a:p>
        </p:txBody>
      </p:sp>
      <p:sp>
        <p:nvSpPr>
          <p:cNvPr id="3" name="Content Placeholder 2">
            <a:extLst>
              <a:ext uri="{FF2B5EF4-FFF2-40B4-BE49-F238E27FC236}">
                <a16:creationId xmlns:a16="http://schemas.microsoft.com/office/drawing/2014/main" id="{AE58C91E-3A3E-6F4D-ABC1-C62B67301170}"/>
              </a:ext>
            </a:extLst>
          </p:cNvPr>
          <p:cNvSpPr>
            <a:spLocks noGrp="1"/>
          </p:cNvSpPr>
          <p:nvPr>
            <p:ph idx="1"/>
          </p:nvPr>
        </p:nvSpPr>
        <p:spPr>
          <a:xfrm>
            <a:off x="810000" y="2328864"/>
            <a:ext cx="10554574" cy="4186236"/>
          </a:xfrm>
        </p:spPr>
        <p:txBody>
          <a:bodyPr>
            <a:noAutofit/>
          </a:bodyPr>
          <a:lstStyle/>
          <a:p>
            <a:pPr fontAlgn="base"/>
            <a:r>
              <a:rPr lang="es-ES" sz="2400" b="1"/>
              <a:t>Planeta: </a:t>
            </a:r>
            <a:r>
              <a:rPr lang="es-ES" sz="2400"/>
              <a:t>Ser un ciudadano global, responsable, que realiza su aporte para construir un mundo mejor menos contaminado.</a:t>
            </a:r>
          </a:p>
          <a:p>
            <a:pPr lvl="1" fontAlgn="base"/>
            <a:r>
              <a:rPr lang="es-ES" sz="2400" b="1"/>
              <a:t>Medio ambiente</a:t>
            </a:r>
            <a:r>
              <a:rPr lang="es-ES" sz="2400"/>
              <a:t>: En nuestro proceso utilizamos materiales reciclados sin utilizar plásticos ni productos químicos en la elaboración.</a:t>
            </a:r>
          </a:p>
          <a:p>
            <a:pPr lvl="1" fontAlgn="base"/>
            <a:r>
              <a:rPr lang="es-ES" sz="2400" b="1"/>
              <a:t>Ecológico: </a:t>
            </a:r>
            <a:r>
              <a:rPr lang="es-ES" sz="2400"/>
              <a:t>Nuestros productos no deben afectar a la biosfera antes, durante ni después de su fabricación.</a:t>
            </a:r>
          </a:p>
          <a:p>
            <a:pPr lvl="1" fontAlgn="base"/>
            <a:r>
              <a:rPr lang="es-ES" sz="2400" b="1"/>
              <a:t>Sostenible: </a:t>
            </a:r>
            <a:r>
              <a:rPr lang="es-ES" sz="2400"/>
              <a:t>Utilizamos materias primas, de productores responsables, de cercanía con la menor huella de carbono posible.</a:t>
            </a:r>
          </a:p>
        </p:txBody>
      </p:sp>
    </p:spTree>
    <p:extLst>
      <p:ext uri="{BB962C8B-B14F-4D97-AF65-F5344CB8AC3E}">
        <p14:creationId xmlns:p14="http://schemas.microsoft.com/office/powerpoint/2010/main" val="17441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0A5553-33A7-9544-BB29-A937697273B8}"/>
              </a:ext>
            </a:extLst>
          </p:cNvPr>
          <p:cNvSpPr/>
          <p:nvPr/>
        </p:nvSpPr>
        <p:spPr>
          <a:xfrm>
            <a:off x="4131468" y="114300"/>
            <a:ext cx="3929063" cy="1185863"/>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a:t>CEO</a:t>
            </a:r>
          </a:p>
        </p:txBody>
      </p:sp>
      <p:sp>
        <p:nvSpPr>
          <p:cNvPr id="3" name="Rounded Rectangle 2">
            <a:extLst>
              <a:ext uri="{FF2B5EF4-FFF2-40B4-BE49-F238E27FC236}">
                <a16:creationId xmlns:a16="http://schemas.microsoft.com/office/drawing/2014/main" id="{CDF88978-E7F7-7D49-B5E6-439020405466}"/>
              </a:ext>
            </a:extLst>
          </p:cNvPr>
          <p:cNvSpPr/>
          <p:nvPr/>
        </p:nvSpPr>
        <p:spPr>
          <a:xfrm>
            <a:off x="240504" y="1538287"/>
            <a:ext cx="3481391" cy="118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a:t>CIO: Diego</a:t>
            </a:r>
          </a:p>
        </p:txBody>
      </p:sp>
      <p:sp>
        <p:nvSpPr>
          <p:cNvPr id="4" name="Rounded Rectangle 3">
            <a:extLst>
              <a:ext uri="{FF2B5EF4-FFF2-40B4-BE49-F238E27FC236}">
                <a16:creationId xmlns:a16="http://schemas.microsoft.com/office/drawing/2014/main" id="{2C2CED6E-B8F2-9141-896C-0770B2FC9ECC}"/>
              </a:ext>
            </a:extLst>
          </p:cNvPr>
          <p:cNvSpPr/>
          <p:nvPr/>
        </p:nvSpPr>
        <p:spPr>
          <a:xfrm>
            <a:off x="4355306" y="1538287"/>
            <a:ext cx="3481390" cy="118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a:t>CDO</a:t>
            </a:r>
          </a:p>
        </p:txBody>
      </p:sp>
      <p:sp>
        <p:nvSpPr>
          <p:cNvPr id="5" name="Rounded Rectangle 4">
            <a:extLst>
              <a:ext uri="{FF2B5EF4-FFF2-40B4-BE49-F238E27FC236}">
                <a16:creationId xmlns:a16="http://schemas.microsoft.com/office/drawing/2014/main" id="{DE01644C-16F2-9243-9182-B6DE8DA1CEFD}"/>
              </a:ext>
            </a:extLst>
          </p:cNvPr>
          <p:cNvSpPr/>
          <p:nvPr/>
        </p:nvSpPr>
        <p:spPr>
          <a:xfrm>
            <a:off x="8470107" y="1538286"/>
            <a:ext cx="3481390" cy="118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a:t>COO</a:t>
            </a:r>
          </a:p>
        </p:txBody>
      </p:sp>
      <p:sp>
        <p:nvSpPr>
          <p:cNvPr id="8" name="Rounded Rectangle 7">
            <a:extLst>
              <a:ext uri="{FF2B5EF4-FFF2-40B4-BE49-F238E27FC236}">
                <a16:creationId xmlns:a16="http://schemas.microsoft.com/office/drawing/2014/main" id="{651CF8FF-2974-8642-89B8-178C54812E59}"/>
              </a:ext>
            </a:extLst>
          </p:cNvPr>
          <p:cNvSpPr/>
          <p:nvPr/>
        </p:nvSpPr>
        <p:spPr>
          <a:xfrm>
            <a:off x="544113" y="2905125"/>
            <a:ext cx="2874172" cy="104775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a:t>Responsable de tecnologías web: Daniel</a:t>
            </a:r>
          </a:p>
        </p:txBody>
      </p:sp>
      <p:sp>
        <p:nvSpPr>
          <p:cNvPr id="9" name="Rounded Rectangle 8">
            <a:extLst>
              <a:ext uri="{FF2B5EF4-FFF2-40B4-BE49-F238E27FC236}">
                <a16:creationId xmlns:a16="http://schemas.microsoft.com/office/drawing/2014/main" id="{95864889-E279-5A4E-B0A6-E7B0749A7650}"/>
              </a:ext>
            </a:extLst>
          </p:cNvPr>
          <p:cNvSpPr/>
          <p:nvPr/>
        </p:nvSpPr>
        <p:spPr>
          <a:xfrm>
            <a:off x="544113" y="4133851"/>
            <a:ext cx="2874172" cy="104775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a:t>Responsable de innovación y desarrollos futuros: </a:t>
            </a:r>
            <a:r>
              <a:rPr lang="es-ES" sz="1600" b="1" err="1"/>
              <a:t>Zihao</a:t>
            </a:r>
            <a:endParaRPr lang="es-ES" sz="1600" b="1"/>
          </a:p>
        </p:txBody>
      </p:sp>
      <p:sp>
        <p:nvSpPr>
          <p:cNvPr id="10" name="Rounded Rectangle 9">
            <a:extLst>
              <a:ext uri="{FF2B5EF4-FFF2-40B4-BE49-F238E27FC236}">
                <a16:creationId xmlns:a16="http://schemas.microsoft.com/office/drawing/2014/main" id="{506CC0EB-C2DD-0F40-B764-318F1834E1EA}"/>
              </a:ext>
            </a:extLst>
          </p:cNvPr>
          <p:cNvSpPr/>
          <p:nvPr/>
        </p:nvSpPr>
        <p:spPr>
          <a:xfrm>
            <a:off x="544113" y="5367338"/>
            <a:ext cx="2874172" cy="104775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a:t>Responsable de sistemas de software corporativos: Víctor</a:t>
            </a:r>
          </a:p>
        </p:txBody>
      </p:sp>
      <p:sp>
        <p:nvSpPr>
          <p:cNvPr id="11" name="Rounded Rectangle 10">
            <a:extLst>
              <a:ext uri="{FF2B5EF4-FFF2-40B4-BE49-F238E27FC236}">
                <a16:creationId xmlns:a16="http://schemas.microsoft.com/office/drawing/2014/main" id="{A08651C1-64D8-E647-967B-E77A570B3647}"/>
              </a:ext>
            </a:extLst>
          </p:cNvPr>
          <p:cNvSpPr/>
          <p:nvPr/>
        </p:nvSpPr>
        <p:spPr>
          <a:xfrm>
            <a:off x="4658913" y="2905125"/>
            <a:ext cx="2874172" cy="104775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err="1"/>
              <a:t>Community</a:t>
            </a:r>
            <a:r>
              <a:rPr lang="es-ES" sz="1600" b="1"/>
              <a:t> Manager</a:t>
            </a:r>
          </a:p>
        </p:txBody>
      </p:sp>
      <p:sp>
        <p:nvSpPr>
          <p:cNvPr id="12" name="Rounded Rectangle 11">
            <a:extLst>
              <a:ext uri="{FF2B5EF4-FFF2-40B4-BE49-F238E27FC236}">
                <a16:creationId xmlns:a16="http://schemas.microsoft.com/office/drawing/2014/main" id="{5CE439D0-C028-AE46-AA68-E02001FB3D05}"/>
              </a:ext>
            </a:extLst>
          </p:cNvPr>
          <p:cNvSpPr/>
          <p:nvPr/>
        </p:nvSpPr>
        <p:spPr>
          <a:xfrm>
            <a:off x="4658913" y="4133851"/>
            <a:ext cx="2874172" cy="104775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a:t>Big Data</a:t>
            </a:r>
          </a:p>
        </p:txBody>
      </p:sp>
      <p:sp>
        <p:nvSpPr>
          <p:cNvPr id="13" name="Rounded Rectangle 12">
            <a:extLst>
              <a:ext uri="{FF2B5EF4-FFF2-40B4-BE49-F238E27FC236}">
                <a16:creationId xmlns:a16="http://schemas.microsoft.com/office/drawing/2014/main" id="{3BD1DD00-AB00-A24C-B682-1C5F123E0B00}"/>
              </a:ext>
            </a:extLst>
          </p:cNvPr>
          <p:cNvSpPr/>
          <p:nvPr/>
        </p:nvSpPr>
        <p:spPr>
          <a:xfrm>
            <a:off x="4658913" y="5367339"/>
            <a:ext cx="2874172" cy="104775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a:t>Business </a:t>
            </a:r>
            <a:r>
              <a:rPr lang="es-ES" sz="1600" b="1" err="1"/>
              <a:t>Analytics</a:t>
            </a:r>
            <a:endParaRPr lang="es-ES" sz="1600" b="1"/>
          </a:p>
        </p:txBody>
      </p:sp>
      <p:cxnSp>
        <p:nvCxnSpPr>
          <p:cNvPr id="15" name="Straight Connector 14">
            <a:extLst>
              <a:ext uri="{FF2B5EF4-FFF2-40B4-BE49-F238E27FC236}">
                <a16:creationId xmlns:a16="http://schemas.microsoft.com/office/drawing/2014/main" id="{62ADC479-C7BC-8041-AE76-470951A129A6}"/>
              </a:ext>
            </a:extLst>
          </p:cNvPr>
          <p:cNvCxnSpPr>
            <a:stCxn id="2" idx="2"/>
            <a:endCxn id="4" idx="0"/>
          </p:cNvCxnSpPr>
          <p:nvPr/>
        </p:nvCxnSpPr>
        <p:spPr>
          <a:xfrm>
            <a:off x="6096000" y="1300163"/>
            <a:ext cx="1" cy="238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A1BB729-94D1-AF42-9874-F36C7BD617BB}"/>
              </a:ext>
            </a:extLst>
          </p:cNvPr>
          <p:cNvCxnSpPr>
            <a:cxnSpLocks/>
            <a:stCxn id="3" idx="3"/>
            <a:endCxn id="4" idx="1"/>
          </p:cNvCxnSpPr>
          <p:nvPr/>
        </p:nvCxnSpPr>
        <p:spPr>
          <a:xfrm>
            <a:off x="3721895" y="2131219"/>
            <a:ext cx="6334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0DA7497-D631-9248-9419-B0DC02AA940D}"/>
              </a:ext>
            </a:extLst>
          </p:cNvPr>
          <p:cNvCxnSpPr>
            <a:cxnSpLocks/>
          </p:cNvCxnSpPr>
          <p:nvPr/>
        </p:nvCxnSpPr>
        <p:spPr>
          <a:xfrm>
            <a:off x="7836696" y="2134344"/>
            <a:ext cx="6334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BA9138C-89CC-7349-A47B-E22B7B03F946}"/>
              </a:ext>
            </a:extLst>
          </p:cNvPr>
          <p:cNvCxnSpPr>
            <a:cxnSpLocks/>
            <a:stCxn id="8" idx="0"/>
          </p:cNvCxnSpPr>
          <p:nvPr/>
        </p:nvCxnSpPr>
        <p:spPr>
          <a:xfrm flipV="1">
            <a:off x="1981199" y="2724149"/>
            <a:ext cx="0" cy="180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7BBB557-530D-8D4B-90B8-31245504DC1F}"/>
              </a:ext>
            </a:extLst>
          </p:cNvPr>
          <p:cNvCxnSpPr>
            <a:cxnSpLocks/>
          </p:cNvCxnSpPr>
          <p:nvPr/>
        </p:nvCxnSpPr>
        <p:spPr>
          <a:xfrm flipV="1">
            <a:off x="1977526" y="3952875"/>
            <a:ext cx="0" cy="180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866832-6307-1446-9763-48A2A8B23E94}"/>
              </a:ext>
            </a:extLst>
          </p:cNvPr>
          <p:cNvCxnSpPr>
            <a:cxnSpLocks/>
          </p:cNvCxnSpPr>
          <p:nvPr/>
        </p:nvCxnSpPr>
        <p:spPr>
          <a:xfrm flipV="1">
            <a:off x="1977526" y="5186362"/>
            <a:ext cx="0" cy="180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DA8EEA-567B-0540-B5DF-053B0466080E}"/>
              </a:ext>
            </a:extLst>
          </p:cNvPr>
          <p:cNvCxnSpPr>
            <a:cxnSpLocks/>
            <a:stCxn id="4" idx="2"/>
            <a:endCxn id="11" idx="0"/>
          </p:cNvCxnSpPr>
          <p:nvPr/>
        </p:nvCxnSpPr>
        <p:spPr>
          <a:xfrm flipH="1">
            <a:off x="6095999" y="2724150"/>
            <a:ext cx="2" cy="180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E2176FF-1BC6-D34C-9DAC-3BF171031F13}"/>
              </a:ext>
            </a:extLst>
          </p:cNvPr>
          <p:cNvCxnSpPr>
            <a:cxnSpLocks/>
          </p:cNvCxnSpPr>
          <p:nvPr/>
        </p:nvCxnSpPr>
        <p:spPr>
          <a:xfrm flipH="1">
            <a:off x="6095997" y="3955256"/>
            <a:ext cx="2" cy="180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625445C-DE78-2540-88FB-856605AA80F0}"/>
              </a:ext>
            </a:extLst>
          </p:cNvPr>
          <p:cNvCxnSpPr>
            <a:cxnSpLocks/>
          </p:cNvCxnSpPr>
          <p:nvPr/>
        </p:nvCxnSpPr>
        <p:spPr>
          <a:xfrm flipH="1">
            <a:off x="6095995" y="5179221"/>
            <a:ext cx="2" cy="180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945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0C3F-BEFA-6341-B7AD-3D023DF8F9E7}"/>
              </a:ext>
            </a:extLst>
          </p:cNvPr>
          <p:cNvSpPr>
            <a:spLocks noGrp="1"/>
          </p:cNvSpPr>
          <p:nvPr>
            <p:ph type="title"/>
          </p:nvPr>
        </p:nvSpPr>
        <p:spPr>
          <a:xfrm>
            <a:off x="456868" y="185979"/>
            <a:ext cx="5713053" cy="1410345"/>
          </a:xfrm>
        </p:spPr>
        <p:txBody>
          <a:bodyPr>
            <a:normAutofit/>
          </a:bodyPr>
          <a:lstStyle/>
          <a:p>
            <a:r>
              <a:rPr lang="es-ES" sz="8000"/>
              <a:t>Producto</a:t>
            </a:r>
          </a:p>
        </p:txBody>
      </p:sp>
      <p:sp>
        <p:nvSpPr>
          <p:cNvPr id="3" name="Content Placeholder 2">
            <a:extLst>
              <a:ext uri="{FF2B5EF4-FFF2-40B4-BE49-F238E27FC236}">
                <a16:creationId xmlns:a16="http://schemas.microsoft.com/office/drawing/2014/main" id="{AE58C91E-3A3E-6F4D-ABC1-C62B67301170}"/>
              </a:ext>
            </a:extLst>
          </p:cNvPr>
          <p:cNvSpPr>
            <a:spLocks noGrp="1"/>
          </p:cNvSpPr>
          <p:nvPr>
            <p:ph idx="1"/>
          </p:nvPr>
        </p:nvSpPr>
        <p:spPr>
          <a:xfrm>
            <a:off x="818712" y="2222287"/>
            <a:ext cx="5351209" cy="3636511"/>
          </a:xfrm>
        </p:spPr>
        <p:txBody>
          <a:bodyPr>
            <a:normAutofit/>
          </a:bodyPr>
          <a:lstStyle/>
          <a:p>
            <a:pPr fontAlgn="base"/>
            <a:r>
              <a:rPr lang="es-ES" sz="3600"/>
              <a:t>Zumos naturales fabricados a partir de ingredientes ecológicos y biológicos. </a:t>
            </a:r>
          </a:p>
        </p:txBody>
      </p:sp>
      <p:sp>
        <p:nvSpPr>
          <p:cNvPr id="12" name="Rectangle 11">
            <a:extLst>
              <a:ext uri="{FF2B5EF4-FFF2-40B4-BE49-F238E27FC236}">
                <a16:creationId xmlns:a16="http://schemas.microsoft.com/office/drawing/2014/main" id="{2550FEC4-B5DD-4289-A5C7-9EA1C9F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898" y="0"/>
            <a:ext cx="57130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7">
            <a:extLst>
              <a:ext uri="{FF2B5EF4-FFF2-40B4-BE49-F238E27FC236}">
                <a16:creationId xmlns:a16="http://schemas.microsoft.com/office/drawing/2014/main" id="{EAF37F7B-10DB-42C1-B6DF-52912D0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F3A73A0-BEEF-BD47-8FC9-05362417A5B9}"/>
              </a:ext>
            </a:extLst>
          </p:cNvPr>
          <p:cNvPicPr>
            <a:picLocks noChangeAspect="1"/>
          </p:cNvPicPr>
          <p:nvPr/>
        </p:nvPicPr>
        <p:blipFill rotWithShape="1">
          <a:blip r:embed="rId3"/>
          <a:srcRect r="5660" b="2"/>
          <a:stretch/>
        </p:blipFill>
        <p:spPr>
          <a:xfrm>
            <a:off x="7128932" y="940339"/>
            <a:ext cx="4419604" cy="4994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34871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1243</Words>
  <Application>Microsoft Office PowerPoint</Application>
  <PresentationFormat>Panorámica</PresentationFormat>
  <Paragraphs>271</Paragraphs>
  <Slides>18</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Calibri</vt:lpstr>
      <vt:lpstr>Century Gothic</vt:lpstr>
      <vt:lpstr>Wingdings 2</vt:lpstr>
      <vt:lpstr>Quotable</vt:lpstr>
      <vt:lpstr>BIO-PRESSMAN</vt:lpstr>
      <vt:lpstr>Misión</vt:lpstr>
      <vt:lpstr>Visión</vt:lpstr>
      <vt:lpstr>Valores</vt:lpstr>
      <vt:lpstr>Valores</vt:lpstr>
      <vt:lpstr>Valores</vt:lpstr>
      <vt:lpstr>Valores</vt:lpstr>
      <vt:lpstr>Presentación de PowerPoint</vt:lpstr>
      <vt:lpstr>Producto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Mapa de Sistemas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BIO-PRESSMAN</dc:title>
  <dc:creator>DIEGO ACUÑA BERGER</dc:creator>
  <cp:lastModifiedBy>Victor del Pino Castilla</cp:lastModifiedBy>
  <cp:revision>41</cp:revision>
  <dcterms:created xsi:type="dcterms:W3CDTF">2018-11-14T14:24:48Z</dcterms:created>
  <dcterms:modified xsi:type="dcterms:W3CDTF">2018-11-18T19:07:23Z</dcterms:modified>
</cp:coreProperties>
</file>