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56" r:id="rId2"/>
    <p:sldId id="349" r:id="rId3"/>
    <p:sldId id="341" r:id="rId4"/>
    <p:sldId id="403" r:id="rId5"/>
    <p:sldId id="401" r:id="rId6"/>
    <p:sldId id="342" r:id="rId7"/>
    <p:sldId id="344" r:id="rId8"/>
    <p:sldId id="404" r:id="rId9"/>
    <p:sldId id="405" r:id="rId10"/>
    <p:sldId id="406" r:id="rId11"/>
    <p:sldId id="407" r:id="rId12"/>
    <p:sldId id="408" r:id="rId13"/>
    <p:sldId id="409" r:id="rId14"/>
    <p:sldId id="410" r:id="rId15"/>
    <p:sldId id="411" r:id="rId16"/>
    <p:sldId id="412" r:id="rId17"/>
    <p:sldId id="413" r:id="rId18"/>
    <p:sldId id="422" r:id="rId19"/>
    <p:sldId id="434" r:id="rId20"/>
    <p:sldId id="420" r:id="rId21"/>
    <p:sldId id="432" r:id="rId22"/>
    <p:sldId id="423" r:id="rId23"/>
    <p:sldId id="424" r:id="rId24"/>
    <p:sldId id="429" r:id="rId25"/>
    <p:sldId id="430" r:id="rId26"/>
    <p:sldId id="431" r:id="rId27"/>
    <p:sldId id="418" r:id="rId28"/>
    <p:sldId id="416" r:id="rId29"/>
    <p:sldId id="426" r:id="rId30"/>
    <p:sldId id="417" r:id="rId31"/>
    <p:sldId id="419" r:id="rId32"/>
    <p:sldId id="421" r:id="rId33"/>
    <p:sldId id="436" r:id="rId34"/>
    <p:sldId id="437" r:id="rId35"/>
    <p:sldId id="438" r:id="rId36"/>
    <p:sldId id="439" r:id="rId37"/>
    <p:sldId id="441" r:id="rId38"/>
    <p:sldId id="428" r:id="rId39"/>
    <p:sldId id="427" r:id="rId40"/>
    <p:sldId id="433" r:id="rId41"/>
    <p:sldId id="435" r:id="rId42"/>
    <p:sldId id="442" r:id="rId43"/>
    <p:sldId id="440" r:id="rId44"/>
  </p:sldIdLst>
  <p:sldSz cx="12960350" cy="8280400"/>
  <p:notesSz cx="6858000" cy="9144000"/>
  <p:defaultTextStyle>
    <a:defPPr>
      <a:defRPr lang="es-MX"/>
    </a:defPPr>
    <a:lvl1pPr marL="0" algn="l" defTabSz="984900" rtl="0" eaLnBrk="1" latinLnBrk="0" hangingPunct="1">
      <a:defRPr sz="1939" kern="1200">
        <a:solidFill>
          <a:schemeClr val="tx1"/>
        </a:solidFill>
        <a:latin typeface="+mn-lt"/>
        <a:ea typeface="+mn-ea"/>
        <a:cs typeface="+mn-cs"/>
      </a:defRPr>
    </a:lvl1pPr>
    <a:lvl2pPr marL="492450" algn="l" defTabSz="984900" rtl="0" eaLnBrk="1" latinLnBrk="0" hangingPunct="1">
      <a:defRPr sz="1939" kern="1200">
        <a:solidFill>
          <a:schemeClr val="tx1"/>
        </a:solidFill>
        <a:latin typeface="+mn-lt"/>
        <a:ea typeface="+mn-ea"/>
        <a:cs typeface="+mn-cs"/>
      </a:defRPr>
    </a:lvl2pPr>
    <a:lvl3pPr marL="984900" algn="l" defTabSz="984900" rtl="0" eaLnBrk="1" latinLnBrk="0" hangingPunct="1">
      <a:defRPr sz="1939" kern="1200">
        <a:solidFill>
          <a:schemeClr val="tx1"/>
        </a:solidFill>
        <a:latin typeface="+mn-lt"/>
        <a:ea typeface="+mn-ea"/>
        <a:cs typeface="+mn-cs"/>
      </a:defRPr>
    </a:lvl3pPr>
    <a:lvl4pPr marL="1477350" algn="l" defTabSz="984900" rtl="0" eaLnBrk="1" latinLnBrk="0" hangingPunct="1">
      <a:defRPr sz="1939" kern="1200">
        <a:solidFill>
          <a:schemeClr val="tx1"/>
        </a:solidFill>
        <a:latin typeface="+mn-lt"/>
        <a:ea typeface="+mn-ea"/>
        <a:cs typeface="+mn-cs"/>
      </a:defRPr>
    </a:lvl4pPr>
    <a:lvl5pPr marL="1969800" algn="l" defTabSz="984900" rtl="0" eaLnBrk="1" latinLnBrk="0" hangingPunct="1">
      <a:defRPr sz="1939" kern="1200">
        <a:solidFill>
          <a:schemeClr val="tx1"/>
        </a:solidFill>
        <a:latin typeface="+mn-lt"/>
        <a:ea typeface="+mn-ea"/>
        <a:cs typeface="+mn-cs"/>
      </a:defRPr>
    </a:lvl5pPr>
    <a:lvl6pPr marL="2462251" algn="l" defTabSz="984900" rtl="0" eaLnBrk="1" latinLnBrk="0" hangingPunct="1">
      <a:defRPr sz="1939" kern="1200">
        <a:solidFill>
          <a:schemeClr val="tx1"/>
        </a:solidFill>
        <a:latin typeface="+mn-lt"/>
        <a:ea typeface="+mn-ea"/>
        <a:cs typeface="+mn-cs"/>
      </a:defRPr>
    </a:lvl6pPr>
    <a:lvl7pPr marL="2954701" algn="l" defTabSz="984900" rtl="0" eaLnBrk="1" latinLnBrk="0" hangingPunct="1">
      <a:defRPr sz="1939" kern="1200">
        <a:solidFill>
          <a:schemeClr val="tx1"/>
        </a:solidFill>
        <a:latin typeface="+mn-lt"/>
        <a:ea typeface="+mn-ea"/>
        <a:cs typeface="+mn-cs"/>
      </a:defRPr>
    </a:lvl7pPr>
    <a:lvl8pPr marL="3447151" algn="l" defTabSz="984900" rtl="0" eaLnBrk="1" latinLnBrk="0" hangingPunct="1">
      <a:defRPr sz="1939" kern="1200">
        <a:solidFill>
          <a:schemeClr val="tx1"/>
        </a:solidFill>
        <a:latin typeface="+mn-lt"/>
        <a:ea typeface="+mn-ea"/>
        <a:cs typeface="+mn-cs"/>
      </a:defRPr>
    </a:lvl8pPr>
    <a:lvl9pPr marL="3939601" algn="l" defTabSz="984900" rtl="0" eaLnBrk="1" latinLnBrk="0" hangingPunct="1">
      <a:defRPr sz="193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A21"/>
    <a:srgbClr val="FFDABC"/>
    <a:srgbClr val="FFEE99"/>
    <a:srgbClr val="88F8CC"/>
    <a:srgbClr val="95EFFF"/>
    <a:srgbClr val="97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autoAdjust="0"/>
  </p:normalViewPr>
  <p:slideViewPr>
    <p:cSldViewPr snapToGrid="0">
      <p:cViewPr varScale="1">
        <p:scale>
          <a:sx n="75" d="100"/>
          <a:sy n="75" d="100"/>
        </p:scale>
        <p:origin x="33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5A459-D32E-4A63-9FDA-3FD3197CD0A2}" type="datetimeFigureOut">
              <a:rPr lang="es-MX" smtClean="0"/>
              <a:t>19/04/2024</a:t>
            </a:fld>
            <a:endParaRPr lang="es-MX"/>
          </a:p>
        </p:txBody>
      </p:sp>
      <p:sp>
        <p:nvSpPr>
          <p:cNvPr id="4" name="Marcador de imagen de diapositiva 3"/>
          <p:cNvSpPr>
            <a:spLocks noGrp="1" noRot="1" noChangeAspect="1"/>
          </p:cNvSpPr>
          <p:nvPr>
            <p:ph type="sldImg" idx="2"/>
          </p:nvPr>
        </p:nvSpPr>
        <p:spPr>
          <a:xfrm>
            <a:off x="1014413" y="1143000"/>
            <a:ext cx="482917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2F5A1-2F99-4106-830B-FA78E5A2A3E4}" type="slidenum">
              <a:rPr lang="es-MX" smtClean="0"/>
              <a:t>‹Nº›</a:t>
            </a:fld>
            <a:endParaRPr lang="es-MX"/>
          </a:p>
        </p:txBody>
      </p:sp>
    </p:spTree>
    <p:extLst>
      <p:ext uri="{BB962C8B-B14F-4D97-AF65-F5344CB8AC3E}">
        <p14:creationId xmlns:p14="http://schemas.microsoft.com/office/powerpoint/2010/main" val="2942160236"/>
      </p:ext>
    </p:extLst>
  </p:cSld>
  <p:clrMap bg1="lt1" tx1="dk1" bg2="lt2" tx2="dk2" accent1="accent1" accent2="accent2" accent3="accent3" accent4="accent4" accent5="accent5" accent6="accent6" hlink="hlink" folHlink="folHlink"/>
  <p:notesStyle>
    <a:lvl1pPr marL="0" algn="l" defTabSz="984900" rtl="0" eaLnBrk="1" latinLnBrk="0" hangingPunct="1">
      <a:defRPr sz="1293" kern="1200">
        <a:solidFill>
          <a:schemeClr val="tx1"/>
        </a:solidFill>
        <a:latin typeface="+mn-lt"/>
        <a:ea typeface="+mn-ea"/>
        <a:cs typeface="+mn-cs"/>
      </a:defRPr>
    </a:lvl1pPr>
    <a:lvl2pPr marL="492450" algn="l" defTabSz="984900" rtl="0" eaLnBrk="1" latinLnBrk="0" hangingPunct="1">
      <a:defRPr sz="1293" kern="1200">
        <a:solidFill>
          <a:schemeClr val="tx1"/>
        </a:solidFill>
        <a:latin typeface="+mn-lt"/>
        <a:ea typeface="+mn-ea"/>
        <a:cs typeface="+mn-cs"/>
      </a:defRPr>
    </a:lvl2pPr>
    <a:lvl3pPr marL="984900" algn="l" defTabSz="984900" rtl="0" eaLnBrk="1" latinLnBrk="0" hangingPunct="1">
      <a:defRPr sz="1293" kern="1200">
        <a:solidFill>
          <a:schemeClr val="tx1"/>
        </a:solidFill>
        <a:latin typeface="+mn-lt"/>
        <a:ea typeface="+mn-ea"/>
        <a:cs typeface="+mn-cs"/>
      </a:defRPr>
    </a:lvl3pPr>
    <a:lvl4pPr marL="1477350" algn="l" defTabSz="984900" rtl="0" eaLnBrk="1" latinLnBrk="0" hangingPunct="1">
      <a:defRPr sz="1293" kern="1200">
        <a:solidFill>
          <a:schemeClr val="tx1"/>
        </a:solidFill>
        <a:latin typeface="+mn-lt"/>
        <a:ea typeface="+mn-ea"/>
        <a:cs typeface="+mn-cs"/>
      </a:defRPr>
    </a:lvl4pPr>
    <a:lvl5pPr marL="1969800" algn="l" defTabSz="984900" rtl="0" eaLnBrk="1" latinLnBrk="0" hangingPunct="1">
      <a:defRPr sz="1293" kern="1200">
        <a:solidFill>
          <a:schemeClr val="tx1"/>
        </a:solidFill>
        <a:latin typeface="+mn-lt"/>
        <a:ea typeface="+mn-ea"/>
        <a:cs typeface="+mn-cs"/>
      </a:defRPr>
    </a:lvl5pPr>
    <a:lvl6pPr marL="2462251" algn="l" defTabSz="984900" rtl="0" eaLnBrk="1" latinLnBrk="0" hangingPunct="1">
      <a:defRPr sz="1293" kern="1200">
        <a:solidFill>
          <a:schemeClr val="tx1"/>
        </a:solidFill>
        <a:latin typeface="+mn-lt"/>
        <a:ea typeface="+mn-ea"/>
        <a:cs typeface="+mn-cs"/>
      </a:defRPr>
    </a:lvl6pPr>
    <a:lvl7pPr marL="2954701" algn="l" defTabSz="984900" rtl="0" eaLnBrk="1" latinLnBrk="0" hangingPunct="1">
      <a:defRPr sz="1293" kern="1200">
        <a:solidFill>
          <a:schemeClr val="tx1"/>
        </a:solidFill>
        <a:latin typeface="+mn-lt"/>
        <a:ea typeface="+mn-ea"/>
        <a:cs typeface="+mn-cs"/>
      </a:defRPr>
    </a:lvl7pPr>
    <a:lvl8pPr marL="3447151" algn="l" defTabSz="984900" rtl="0" eaLnBrk="1" latinLnBrk="0" hangingPunct="1">
      <a:defRPr sz="1293" kern="1200">
        <a:solidFill>
          <a:schemeClr val="tx1"/>
        </a:solidFill>
        <a:latin typeface="+mn-lt"/>
        <a:ea typeface="+mn-ea"/>
        <a:cs typeface="+mn-cs"/>
      </a:defRPr>
    </a:lvl8pPr>
    <a:lvl9pPr marL="3939601" algn="l" defTabSz="984900" rtl="0" eaLnBrk="1" latinLnBrk="0" hangingPunct="1">
      <a:defRPr sz="129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9D2F5A1-2F99-4106-830B-FA78E5A2A3E4}" type="slidenum">
              <a:rPr lang="es-MX" smtClean="0"/>
              <a:t>1</a:t>
            </a:fld>
            <a:endParaRPr lang="es-MX" dirty="0"/>
          </a:p>
        </p:txBody>
      </p:sp>
    </p:spTree>
    <p:extLst>
      <p:ext uri="{BB962C8B-B14F-4D97-AF65-F5344CB8AC3E}">
        <p14:creationId xmlns:p14="http://schemas.microsoft.com/office/powerpoint/2010/main" val="1005380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64" y="0"/>
            <a:ext cx="12920486" cy="8306026"/>
          </a:xfrm>
          <a:prstGeom prst="rect">
            <a:avLst/>
          </a:prstGeom>
        </p:spPr>
      </p:pic>
      <p:sp>
        <p:nvSpPr>
          <p:cNvPr id="2" name="Title 1"/>
          <p:cNvSpPr>
            <a:spLocks noGrp="1"/>
          </p:cNvSpPr>
          <p:nvPr>
            <p:ph type="ctrTitle"/>
          </p:nvPr>
        </p:nvSpPr>
        <p:spPr>
          <a:xfrm>
            <a:off x="4267994" y="2708761"/>
            <a:ext cx="7181056" cy="2882806"/>
          </a:xfrm>
        </p:spPr>
        <p:txBody>
          <a:bodyPr anchor="b"/>
          <a:lstStyle>
            <a:lvl1pPr algn="ctr">
              <a:defRPr sz="6378"/>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547171" y="7239258"/>
            <a:ext cx="5346145" cy="876301"/>
          </a:xfrm>
        </p:spPr>
        <p:txBody>
          <a:bodyPr/>
          <a:lstStyle>
            <a:lvl1pPr marL="0" indent="0" algn="ctr">
              <a:buNone/>
              <a:defRPr sz="2551"/>
            </a:lvl1pPr>
            <a:lvl2pPr marL="486004" indent="0" algn="ctr">
              <a:buNone/>
              <a:defRPr sz="2126"/>
            </a:lvl2pPr>
            <a:lvl3pPr marL="972007" indent="0" algn="ctr">
              <a:buNone/>
              <a:defRPr sz="1913"/>
            </a:lvl3pPr>
            <a:lvl4pPr marL="1458011" indent="0" algn="ctr">
              <a:buNone/>
              <a:defRPr sz="1701"/>
            </a:lvl4pPr>
            <a:lvl5pPr marL="1944014" indent="0" algn="ctr">
              <a:buNone/>
              <a:defRPr sz="1701"/>
            </a:lvl5pPr>
            <a:lvl6pPr marL="2430018" indent="0" algn="ctr">
              <a:buNone/>
              <a:defRPr sz="1701"/>
            </a:lvl6pPr>
            <a:lvl7pPr marL="2916022" indent="0" algn="ctr">
              <a:buNone/>
              <a:defRPr sz="1701"/>
            </a:lvl7pPr>
            <a:lvl8pPr marL="3402025" indent="0" algn="ctr">
              <a:buNone/>
              <a:defRPr sz="1701"/>
            </a:lvl8pPr>
            <a:lvl9pPr marL="3888029" indent="0" algn="ctr">
              <a:buNone/>
              <a:defRPr sz="1701"/>
            </a:lvl9pPr>
          </a:lstStyle>
          <a:p>
            <a:r>
              <a:rPr lang="es-ES" dirty="0"/>
              <a:t>Haga clic para editar el estilo de subtítulo del patrón</a:t>
            </a:r>
            <a:endParaRPr lang="en-US" dirty="0"/>
          </a:p>
        </p:txBody>
      </p:sp>
      <p:sp>
        <p:nvSpPr>
          <p:cNvPr id="5" name="Footer Placeholder 4"/>
          <p:cNvSpPr>
            <a:spLocks noGrp="1"/>
          </p:cNvSpPr>
          <p:nvPr>
            <p:ph type="ftr" sz="quarter" idx="11"/>
          </p:nvPr>
        </p:nvSpPr>
        <p:spPr/>
        <p:txBody>
          <a:bodyPr/>
          <a:lstStyle/>
          <a:p>
            <a:r>
              <a:rPr lang="es-MX" dirty="0"/>
              <a:t>Facultad de Ingeniería 2021</a:t>
            </a:r>
          </a:p>
        </p:txBody>
      </p:sp>
      <p:sp>
        <p:nvSpPr>
          <p:cNvPr id="6" name="Slide Number Placeholder 5"/>
          <p:cNvSpPr>
            <a:spLocks noGrp="1"/>
          </p:cNvSpPr>
          <p:nvPr>
            <p:ph type="sldNum" sz="quarter" idx="12"/>
          </p:nvPr>
        </p:nvSpPr>
        <p:spPr/>
        <p:txBody>
          <a:bodyPr/>
          <a:lstStyle/>
          <a:p>
            <a:fld id="{7001F651-2F39-45CE-A12E-A6151C5A5D3F}" type="slidenum">
              <a:rPr lang="es-MX" smtClean="0"/>
              <a:t>‹Nº›</a:t>
            </a:fld>
            <a:endParaRPr lang="es-MX"/>
          </a:p>
        </p:txBody>
      </p:sp>
    </p:spTree>
    <p:extLst>
      <p:ext uri="{BB962C8B-B14F-4D97-AF65-F5344CB8AC3E}">
        <p14:creationId xmlns:p14="http://schemas.microsoft.com/office/powerpoint/2010/main" val="127413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pie de página 2"/>
          <p:cNvSpPr>
            <a:spLocks noGrp="1"/>
          </p:cNvSpPr>
          <p:nvPr>
            <p:ph type="ftr" sz="quarter" idx="10"/>
          </p:nvPr>
        </p:nvSpPr>
        <p:spPr/>
        <p:txBody>
          <a:bodyPr/>
          <a:lstStyle/>
          <a:p>
            <a:r>
              <a:rPr lang="es-MX" dirty="0"/>
              <a:t>Facultad de Ingeniería 2021</a:t>
            </a:r>
          </a:p>
        </p:txBody>
      </p:sp>
      <p:sp>
        <p:nvSpPr>
          <p:cNvPr id="4" name="Marcador de número de diapositiva 3"/>
          <p:cNvSpPr>
            <a:spLocks noGrp="1"/>
          </p:cNvSpPr>
          <p:nvPr>
            <p:ph type="sldNum" sz="quarter" idx="11"/>
          </p:nvPr>
        </p:nvSpPr>
        <p:spPr/>
        <p:txBody>
          <a:bodyPr/>
          <a:lstStyle/>
          <a:p>
            <a:fld id="{7001F651-2F39-45CE-A12E-A6151C5A5D3F}" type="slidenum">
              <a:rPr lang="es-MX" smtClean="0"/>
              <a:pPr/>
              <a:t>‹Nº›</a:t>
            </a:fld>
            <a:endParaRPr lang="es-MX" dirty="0"/>
          </a:p>
        </p:txBody>
      </p:sp>
    </p:spTree>
    <p:extLst>
      <p:ext uri="{BB962C8B-B14F-4D97-AF65-F5344CB8AC3E}">
        <p14:creationId xmlns:p14="http://schemas.microsoft.com/office/powerpoint/2010/main" val="313255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pie de página 2"/>
          <p:cNvSpPr>
            <a:spLocks noGrp="1"/>
          </p:cNvSpPr>
          <p:nvPr>
            <p:ph type="ftr" sz="quarter" idx="10"/>
          </p:nvPr>
        </p:nvSpPr>
        <p:spPr/>
        <p:txBody>
          <a:bodyPr/>
          <a:lstStyle/>
          <a:p>
            <a:r>
              <a:rPr lang="es-MX" dirty="0"/>
              <a:t>Facultad de Ingeniería 2021</a:t>
            </a:r>
          </a:p>
        </p:txBody>
      </p:sp>
      <p:sp>
        <p:nvSpPr>
          <p:cNvPr id="4" name="Marcador de número de diapositiva 3"/>
          <p:cNvSpPr>
            <a:spLocks noGrp="1"/>
          </p:cNvSpPr>
          <p:nvPr>
            <p:ph type="sldNum" sz="quarter" idx="11"/>
          </p:nvPr>
        </p:nvSpPr>
        <p:spPr/>
        <p:txBody>
          <a:bodyPr/>
          <a:lstStyle/>
          <a:p>
            <a:fld id="{7001F651-2F39-45CE-A12E-A6151C5A5D3F}" type="slidenum">
              <a:rPr lang="es-MX" smtClean="0"/>
              <a:pPr/>
              <a:t>‹Nº›</a:t>
            </a:fld>
            <a:endParaRPr lang="es-MX" dirty="0"/>
          </a:p>
        </p:txBody>
      </p:sp>
    </p:spTree>
    <p:extLst>
      <p:ext uri="{BB962C8B-B14F-4D97-AF65-F5344CB8AC3E}">
        <p14:creationId xmlns:p14="http://schemas.microsoft.com/office/powerpoint/2010/main" val="188325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pie de página 2"/>
          <p:cNvSpPr>
            <a:spLocks noGrp="1"/>
          </p:cNvSpPr>
          <p:nvPr>
            <p:ph type="ftr" sz="quarter" idx="10"/>
          </p:nvPr>
        </p:nvSpPr>
        <p:spPr/>
        <p:txBody>
          <a:bodyPr/>
          <a:lstStyle/>
          <a:p>
            <a:r>
              <a:rPr lang="es-MX" dirty="0"/>
              <a:t>Facultad de Ingeniería 2021</a:t>
            </a:r>
          </a:p>
        </p:txBody>
      </p:sp>
      <p:sp>
        <p:nvSpPr>
          <p:cNvPr id="4" name="Marcador de número de diapositiva 3"/>
          <p:cNvSpPr>
            <a:spLocks noGrp="1"/>
          </p:cNvSpPr>
          <p:nvPr>
            <p:ph type="sldNum" sz="quarter" idx="11"/>
          </p:nvPr>
        </p:nvSpPr>
        <p:spPr/>
        <p:txBody>
          <a:bodyPr/>
          <a:lstStyle/>
          <a:p>
            <a:fld id="{7001F651-2F39-45CE-A12E-A6151C5A5D3F}" type="slidenum">
              <a:rPr lang="es-MX" smtClean="0"/>
              <a:pPr/>
              <a:t>‹Nº›</a:t>
            </a:fld>
            <a:endParaRPr lang="es-MX" dirty="0"/>
          </a:p>
        </p:txBody>
      </p:sp>
    </p:spTree>
    <p:extLst>
      <p:ext uri="{BB962C8B-B14F-4D97-AF65-F5344CB8AC3E}">
        <p14:creationId xmlns:p14="http://schemas.microsoft.com/office/powerpoint/2010/main" val="42335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024" y="440855"/>
            <a:ext cx="11178302" cy="160049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91024" y="2204273"/>
            <a:ext cx="11178302" cy="4844227"/>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Footer Placeholder 4"/>
          <p:cNvSpPr>
            <a:spLocks noGrp="1"/>
          </p:cNvSpPr>
          <p:nvPr>
            <p:ph type="ftr" sz="quarter" idx="3"/>
          </p:nvPr>
        </p:nvSpPr>
        <p:spPr>
          <a:xfrm>
            <a:off x="6807716" y="7691308"/>
            <a:ext cx="4374118" cy="440855"/>
          </a:xfrm>
          <a:prstGeom prst="rect">
            <a:avLst/>
          </a:prstGeom>
        </p:spPr>
        <p:txBody>
          <a:bodyPr vert="horz" lIns="91440" tIns="45720" rIns="91440" bIns="45720" rtlCol="0" anchor="ctr"/>
          <a:lstStyle>
            <a:lvl1pPr algn="ctr">
              <a:defRPr sz="1600" b="1">
                <a:solidFill>
                  <a:schemeClr val="tx1">
                    <a:tint val="75000"/>
                  </a:schemeClr>
                </a:solidFill>
              </a:defRPr>
            </a:lvl1pPr>
          </a:lstStyle>
          <a:p>
            <a:r>
              <a:rPr lang="es-MX" dirty="0"/>
              <a:t>Facultad de Ingeniería 2021</a:t>
            </a:r>
          </a:p>
        </p:txBody>
      </p:sp>
      <p:sp>
        <p:nvSpPr>
          <p:cNvPr id="6" name="Slide Number Placeholder 5"/>
          <p:cNvSpPr>
            <a:spLocks noGrp="1"/>
          </p:cNvSpPr>
          <p:nvPr>
            <p:ph type="sldNum" sz="quarter" idx="4"/>
          </p:nvPr>
        </p:nvSpPr>
        <p:spPr>
          <a:xfrm>
            <a:off x="11449050" y="7691308"/>
            <a:ext cx="1325126" cy="424251"/>
          </a:xfrm>
          <a:prstGeom prst="rect">
            <a:avLst/>
          </a:prstGeom>
        </p:spPr>
        <p:txBody>
          <a:bodyPr vert="horz" lIns="91440" tIns="45720" rIns="91440" bIns="45720" rtlCol="0" anchor="ctr"/>
          <a:lstStyle>
            <a:lvl1pPr algn="r">
              <a:defRPr sz="1400">
                <a:solidFill>
                  <a:schemeClr val="tx1">
                    <a:tint val="75000"/>
                  </a:schemeClr>
                </a:solidFill>
              </a:defRPr>
            </a:lvl1pPr>
          </a:lstStyle>
          <a:p>
            <a:fld id="{7001F651-2F39-45CE-A12E-A6151C5A5D3F}" type="slidenum">
              <a:rPr lang="es-MX" smtClean="0"/>
              <a:pPr/>
              <a:t>‹Nº›</a:t>
            </a:fld>
            <a:endParaRPr lang="es-MX" dirty="0"/>
          </a:p>
        </p:txBody>
      </p:sp>
      <p:sp>
        <p:nvSpPr>
          <p:cNvPr id="9" name="CuadroTexto 8"/>
          <p:cNvSpPr txBox="1"/>
          <p:nvPr userDrawn="1"/>
        </p:nvSpPr>
        <p:spPr>
          <a:xfrm>
            <a:off x="590550" y="7368142"/>
            <a:ext cx="4343400" cy="646331"/>
          </a:xfrm>
          <a:prstGeom prst="rect">
            <a:avLst/>
          </a:prstGeom>
          <a:noFill/>
        </p:spPr>
        <p:txBody>
          <a:bodyPr wrap="square" rtlCol="0">
            <a:spAutoFit/>
          </a:bodyPr>
          <a:lstStyle/>
          <a:p>
            <a:pPr algn="ctr"/>
            <a:r>
              <a:rPr lang="es-MX" sz="3600" b="1" cap="none" spc="0" dirty="0">
                <a:ln w="0"/>
                <a:solidFill>
                  <a:schemeClr val="tx1"/>
                </a:solidFill>
                <a:effectLst>
                  <a:outerShdw blurRad="38100" dist="19050" dir="2700000" algn="tl" rotWithShape="0">
                    <a:schemeClr val="dk1">
                      <a:alpha val="40000"/>
                    </a:schemeClr>
                  </a:outerShdw>
                </a:effectLst>
              </a:rPr>
              <a:t>Curso</a:t>
            </a:r>
          </a:p>
        </p:txBody>
      </p:sp>
    </p:spTree>
    <p:extLst>
      <p:ext uri="{BB962C8B-B14F-4D97-AF65-F5344CB8AC3E}">
        <p14:creationId xmlns:p14="http://schemas.microsoft.com/office/powerpoint/2010/main" val="920329221"/>
      </p:ext>
    </p:extLst>
  </p:cSld>
  <p:clrMap bg1="lt1" tx1="dk1" bg2="lt2" tx2="dk2" accent1="accent1" accent2="accent2" accent3="accent3" accent4="accent4" accent5="accent5" accent6="accent6" hlink="hlink" folHlink="folHlink"/>
  <p:sldLayoutIdLst>
    <p:sldLayoutId id="2147483685" r:id="rId1"/>
    <p:sldLayoutId id="2147483688" r:id="rId2"/>
    <p:sldLayoutId id="2147483687" r:id="rId3"/>
    <p:sldLayoutId id="2147483686" r:id="rId4"/>
  </p:sldLayoutIdLst>
  <p:hf hdr="0" dt="0"/>
  <p:txStyles>
    <p:title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p:titleStyle>
    <p:bodyStyle>
      <a:lvl1pPr marL="243002" indent="-243002" algn="l" defTabSz="972007" rtl="0" eaLnBrk="1" latinLnBrk="0" hangingPunct="1">
        <a:lnSpc>
          <a:spcPct val="90000"/>
        </a:lnSpc>
        <a:spcBef>
          <a:spcPts val="1063"/>
        </a:spcBef>
        <a:buFont typeface="Arial" panose="020B0604020202020204" pitchFamily="34" charset="0"/>
        <a:buChar char="•"/>
        <a:defRPr sz="2000" b="1" kern="1200">
          <a:solidFill>
            <a:schemeClr val="tx1"/>
          </a:solidFill>
          <a:latin typeface="+mn-lt"/>
          <a:ea typeface="+mn-ea"/>
          <a:cs typeface="+mn-cs"/>
        </a:defRPr>
      </a:lvl1pPr>
      <a:lvl2pPr marL="729005" indent="-243002" algn="l" defTabSz="972007" rtl="0" eaLnBrk="1" latinLnBrk="0" hangingPunct="1">
        <a:lnSpc>
          <a:spcPct val="90000"/>
        </a:lnSpc>
        <a:spcBef>
          <a:spcPts val="532"/>
        </a:spcBef>
        <a:buFont typeface="Arial" panose="020B0604020202020204" pitchFamily="34" charset="0"/>
        <a:buChar char="•"/>
        <a:defRPr sz="2000" b="1" kern="1200">
          <a:solidFill>
            <a:schemeClr val="tx1"/>
          </a:solidFill>
          <a:latin typeface="+mn-lt"/>
          <a:ea typeface="+mn-ea"/>
          <a:cs typeface="+mn-cs"/>
        </a:defRPr>
      </a:lvl2pPr>
      <a:lvl3pPr marL="1215009" indent="-243002" algn="l" defTabSz="972007" rtl="0" eaLnBrk="1" latinLnBrk="0" hangingPunct="1">
        <a:lnSpc>
          <a:spcPct val="90000"/>
        </a:lnSpc>
        <a:spcBef>
          <a:spcPts val="532"/>
        </a:spcBef>
        <a:buFont typeface="Arial" panose="020B0604020202020204" pitchFamily="34" charset="0"/>
        <a:buChar char="•"/>
        <a:defRPr sz="2000" b="1" kern="1200">
          <a:solidFill>
            <a:schemeClr val="tx1"/>
          </a:solidFill>
          <a:latin typeface="+mn-lt"/>
          <a:ea typeface="+mn-ea"/>
          <a:cs typeface="+mn-cs"/>
        </a:defRPr>
      </a:lvl3pPr>
      <a:lvl4pPr marL="1701013" indent="-243002" algn="l" defTabSz="972007" rtl="0" eaLnBrk="1" latinLnBrk="0" hangingPunct="1">
        <a:lnSpc>
          <a:spcPct val="90000"/>
        </a:lnSpc>
        <a:spcBef>
          <a:spcPts val="532"/>
        </a:spcBef>
        <a:buFont typeface="Arial" panose="020B0604020202020204" pitchFamily="34" charset="0"/>
        <a:buChar char="•"/>
        <a:defRPr sz="2000" b="1" kern="1200">
          <a:solidFill>
            <a:schemeClr val="tx1"/>
          </a:solidFill>
          <a:latin typeface="+mn-lt"/>
          <a:ea typeface="+mn-ea"/>
          <a:cs typeface="+mn-cs"/>
        </a:defRPr>
      </a:lvl4pPr>
      <a:lvl5pPr marL="2187016" indent="-243002" algn="l" defTabSz="972007" rtl="0" eaLnBrk="1" latinLnBrk="0" hangingPunct="1">
        <a:lnSpc>
          <a:spcPct val="90000"/>
        </a:lnSpc>
        <a:spcBef>
          <a:spcPts val="532"/>
        </a:spcBef>
        <a:buFont typeface="Arial" panose="020B0604020202020204" pitchFamily="34" charset="0"/>
        <a:buChar char="•"/>
        <a:defRPr sz="2000" b="1" kern="1200">
          <a:solidFill>
            <a:schemeClr val="tx1"/>
          </a:solidFill>
          <a:latin typeface="+mn-lt"/>
          <a:ea typeface="+mn-ea"/>
          <a:cs typeface="+mn-cs"/>
        </a:defRPr>
      </a:lvl5pPr>
      <a:lvl6pPr marL="2673020"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6pPr>
      <a:lvl7pPr marL="3159023"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7pPr>
      <a:lvl8pPr marL="3645027"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8pPr>
      <a:lvl9pPr marL="4131031"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9pPr>
    </p:bodyStyle>
    <p:otherStyle>
      <a:defPPr>
        <a:defRPr lang="en-US"/>
      </a:defPPr>
      <a:lvl1pPr marL="0" algn="l" defTabSz="972007" rtl="0" eaLnBrk="1" latinLnBrk="0" hangingPunct="1">
        <a:defRPr sz="1913" kern="1200">
          <a:solidFill>
            <a:schemeClr val="tx1"/>
          </a:solidFill>
          <a:latin typeface="+mn-lt"/>
          <a:ea typeface="+mn-ea"/>
          <a:cs typeface="+mn-cs"/>
        </a:defRPr>
      </a:lvl1pPr>
      <a:lvl2pPr marL="486004" algn="l" defTabSz="972007" rtl="0" eaLnBrk="1" latinLnBrk="0" hangingPunct="1">
        <a:defRPr sz="1913" kern="1200">
          <a:solidFill>
            <a:schemeClr val="tx1"/>
          </a:solidFill>
          <a:latin typeface="+mn-lt"/>
          <a:ea typeface="+mn-ea"/>
          <a:cs typeface="+mn-cs"/>
        </a:defRPr>
      </a:lvl2pPr>
      <a:lvl3pPr marL="972007" algn="l" defTabSz="972007" rtl="0" eaLnBrk="1" latinLnBrk="0" hangingPunct="1">
        <a:defRPr sz="1913" kern="1200">
          <a:solidFill>
            <a:schemeClr val="tx1"/>
          </a:solidFill>
          <a:latin typeface="+mn-lt"/>
          <a:ea typeface="+mn-ea"/>
          <a:cs typeface="+mn-cs"/>
        </a:defRPr>
      </a:lvl3pPr>
      <a:lvl4pPr marL="1458011" algn="l" defTabSz="972007" rtl="0" eaLnBrk="1" latinLnBrk="0" hangingPunct="1">
        <a:defRPr sz="1913" kern="1200">
          <a:solidFill>
            <a:schemeClr val="tx1"/>
          </a:solidFill>
          <a:latin typeface="+mn-lt"/>
          <a:ea typeface="+mn-ea"/>
          <a:cs typeface="+mn-cs"/>
        </a:defRPr>
      </a:lvl4pPr>
      <a:lvl5pPr marL="1944014" algn="l" defTabSz="972007" rtl="0" eaLnBrk="1" latinLnBrk="0" hangingPunct="1">
        <a:defRPr sz="1913" kern="1200">
          <a:solidFill>
            <a:schemeClr val="tx1"/>
          </a:solidFill>
          <a:latin typeface="+mn-lt"/>
          <a:ea typeface="+mn-ea"/>
          <a:cs typeface="+mn-cs"/>
        </a:defRPr>
      </a:lvl5pPr>
      <a:lvl6pPr marL="2430018" algn="l" defTabSz="972007" rtl="0" eaLnBrk="1" latinLnBrk="0" hangingPunct="1">
        <a:defRPr sz="1913" kern="1200">
          <a:solidFill>
            <a:schemeClr val="tx1"/>
          </a:solidFill>
          <a:latin typeface="+mn-lt"/>
          <a:ea typeface="+mn-ea"/>
          <a:cs typeface="+mn-cs"/>
        </a:defRPr>
      </a:lvl6pPr>
      <a:lvl7pPr marL="2916022" algn="l" defTabSz="972007" rtl="0" eaLnBrk="1" latinLnBrk="0" hangingPunct="1">
        <a:defRPr sz="1913" kern="1200">
          <a:solidFill>
            <a:schemeClr val="tx1"/>
          </a:solidFill>
          <a:latin typeface="+mn-lt"/>
          <a:ea typeface="+mn-ea"/>
          <a:cs typeface="+mn-cs"/>
        </a:defRPr>
      </a:lvl7pPr>
      <a:lvl8pPr marL="3402025" algn="l" defTabSz="972007" rtl="0" eaLnBrk="1" latinLnBrk="0" hangingPunct="1">
        <a:defRPr sz="1913" kern="1200">
          <a:solidFill>
            <a:schemeClr val="tx1"/>
          </a:solidFill>
          <a:latin typeface="+mn-lt"/>
          <a:ea typeface="+mn-ea"/>
          <a:cs typeface="+mn-cs"/>
        </a:defRPr>
      </a:lvl8pPr>
      <a:lvl9pPr marL="3888029" algn="l" defTabSz="972007" rtl="0" eaLnBrk="1" latinLnBrk="0" hangingPunct="1">
        <a:defRPr sz="19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cssref/" TargetMode="External"/><Relationship Id="rId2" Type="http://schemas.openxmlformats.org/officeDocument/2006/relationships/hyperlink" Target="https://www.w3.org/Style/CSS/Overview.en.html" TargetMode="External"/><Relationship Id="rId1" Type="http://schemas.openxmlformats.org/officeDocument/2006/relationships/slideLayout" Target="../slideLayouts/slideLayout2.xml"/><Relationship Id="rId5" Type="http://schemas.openxmlformats.org/officeDocument/2006/relationships/hyperlink" Target="https://cssreference.io/" TargetMode="External"/><Relationship Id="rId4" Type="http://schemas.openxmlformats.org/officeDocument/2006/relationships/hyperlink" Target="https://developer.mozilla.org/es/docs/Web/CSS/Referencia_CS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w3.org/Style/CSS/Overview.e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css/tryit.asp?filename=trycss_background-color_bod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3schools.com/css/tryit.asp?filename=trycss_color_nam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css/tryit.asp?filename=trycss_color_valu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cssref/tryit.asp?filename=trycss_font-family" TargetMode="External"/><Relationship Id="rId2" Type="http://schemas.openxmlformats.org/officeDocument/2006/relationships/hyperlink" Target="https://www.w3schools.com/cssref/tryit.asp?filename=trycss3_font-face_rule" TargetMode="External"/><Relationship Id="rId1" Type="http://schemas.openxmlformats.org/officeDocument/2006/relationships/slideLayout" Target="../slideLayouts/slideLayout2.xml"/><Relationship Id="rId6" Type="http://schemas.openxmlformats.org/officeDocument/2006/relationships/hyperlink" Target="https://www.w3schools.com/cssref/tryit.asp?filename=trycss_font-weight" TargetMode="External"/><Relationship Id="rId5" Type="http://schemas.openxmlformats.org/officeDocument/2006/relationships/hyperlink" Target="https://www.w3schools.com/cssref/tryit.asp?filename=trycss_font-style" TargetMode="External"/><Relationship Id="rId4" Type="http://schemas.openxmlformats.org/officeDocument/2006/relationships/hyperlink" Target="https://www.w3schools.com/cssref/tryit.asp?filename=trycss_font-siz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cssref/tryit.asp?filename=trycss_text-decoration" TargetMode="External"/><Relationship Id="rId2" Type="http://schemas.openxmlformats.org/officeDocument/2006/relationships/hyperlink" Target="https://www.w3schools.com/cssref/tryit.asp?filename=trycss_text-align" TargetMode="External"/><Relationship Id="rId1" Type="http://schemas.openxmlformats.org/officeDocument/2006/relationships/slideLayout" Target="../slideLayouts/slideLayout2.xml"/><Relationship Id="rId6" Type="http://schemas.openxmlformats.org/officeDocument/2006/relationships/hyperlink" Target="https://www.w3schools.com/cssref/tryit.asp?filename=trycss_text-transform" TargetMode="External"/><Relationship Id="rId5" Type="http://schemas.openxmlformats.org/officeDocument/2006/relationships/hyperlink" Target="https://www.w3schools.com/cssref/tryit.asp?filename=trycss3_text-shadow" TargetMode="External"/><Relationship Id="rId4" Type="http://schemas.openxmlformats.org/officeDocument/2006/relationships/hyperlink" Target="https://www.w3schools.com/cssref/tryit.asp?filename=trycss3_text-justif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cssref/tryit.asp?filename=trycss_dim_height" TargetMode="External"/><Relationship Id="rId2" Type="http://schemas.openxmlformats.org/officeDocument/2006/relationships/hyperlink" Target="https://www.w3schools.com/cssref/tryit.asp?filename=trycss_dim_width"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cssref/tryit.asp?filename=trycss_position_left" TargetMode="External"/><Relationship Id="rId2" Type="http://schemas.openxmlformats.org/officeDocument/2006/relationships/hyperlink" Target="https://www.w3schools.com/cssref/tryit.asp?filename=trycss_position_to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cssref/tryit.asp?filename=trycss_position_absolut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cssref/tryit.asp?filename=trycss_position_relativ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cssref/tryit.asp?filename=trycss_padd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cssref/tryit.asp?filename=trycss_border-style" TargetMode="External"/><Relationship Id="rId2" Type="http://schemas.openxmlformats.org/officeDocument/2006/relationships/hyperlink" Target="https://www.w3schools.com/cssref/tryit.asp?filename=trycss_border-width" TargetMode="External"/><Relationship Id="rId1" Type="http://schemas.openxmlformats.org/officeDocument/2006/relationships/slideLayout" Target="../slideLayouts/slideLayout2.xml"/><Relationship Id="rId6" Type="http://schemas.openxmlformats.org/officeDocument/2006/relationships/hyperlink" Target="https://www.w3schools.com/cssref/tryit.asp?filename=trycss3_border-radius" TargetMode="External"/><Relationship Id="rId5" Type="http://schemas.openxmlformats.org/officeDocument/2006/relationships/hyperlink" Target="https://www.w3schools.com/cssref/pr_border-bottom.asp" TargetMode="External"/><Relationship Id="rId4" Type="http://schemas.openxmlformats.org/officeDocument/2006/relationships/hyperlink" Target="https://www.w3schools.com/cssref/tryit.asp?filename=trycss_border-colo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w3schools.com/cssref/tryit.asp?filename=trycss_margi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w3schools.com/cssref/tryit.asp?filename=trycss3_media_b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153694" y="1489561"/>
            <a:ext cx="7181056" cy="2882806"/>
          </a:xfrm>
        </p:spPr>
        <p:txBody>
          <a:bodyPr/>
          <a:lstStyle/>
          <a:p>
            <a:r>
              <a:rPr lang="es-MX" dirty="0"/>
              <a:t>Introducción al Desarrollo Web</a:t>
            </a:r>
          </a:p>
        </p:txBody>
      </p:sp>
      <p:sp>
        <p:nvSpPr>
          <p:cNvPr id="3" name="Subtítulo 2"/>
          <p:cNvSpPr>
            <a:spLocks noGrp="1"/>
          </p:cNvSpPr>
          <p:nvPr>
            <p:ph type="subTitle" idx="1"/>
          </p:nvPr>
        </p:nvSpPr>
        <p:spPr/>
        <p:txBody>
          <a:bodyPr/>
          <a:lstStyle/>
          <a:p>
            <a:r>
              <a:rPr lang="es-MX" dirty="0">
                <a:solidFill>
                  <a:schemeClr val="bg1"/>
                </a:solidFill>
              </a:rPr>
              <a:t>M.I. Víctor Manuel Durán Campos</a:t>
            </a:r>
          </a:p>
        </p:txBody>
      </p:sp>
      <p:sp>
        <p:nvSpPr>
          <p:cNvPr id="4" name="Marcador de pie de página 3"/>
          <p:cNvSpPr>
            <a:spLocks noGrp="1"/>
          </p:cNvSpPr>
          <p:nvPr>
            <p:ph type="ftr" sz="quarter" idx="11"/>
          </p:nvPr>
        </p:nvSpPr>
        <p:spPr/>
        <p:txBody>
          <a:bodyPr/>
          <a:lstStyle/>
          <a:p>
            <a:r>
              <a:rPr lang="es-MX" dirty="0"/>
              <a:t>Facultad de Ingeniería 2021</a:t>
            </a:r>
          </a:p>
        </p:txBody>
      </p:sp>
      <p:sp>
        <p:nvSpPr>
          <p:cNvPr id="5" name="Marcador de número de diapositiva 4"/>
          <p:cNvSpPr>
            <a:spLocks noGrp="1"/>
          </p:cNvSpPr>
          <p:nvPr>
            <p:ph type="sldNum" sz="quarter" idx="12"/>
          </p:nvPr>
        </p:nvSpPr>
        <p:spPr/>
        <p:txBody>
          <a:bodyPr/>
          <a:lstStyle/>
          <a:p>
            <a:fld id="{7001F651-2F39-45CE-A12E-A6151C5A5D3F}" type="slidenum">
              <a:rPr lang="es-MX" smtClean="0"/>
              <a:t>1</a:t>
            </a:fld>
            <a:endParaRPr lang="es-MX" dirty="0"/>
          </a:p>
        </p:txBody>
      </p:sp>
    </p:spTree>
    <p:extLst>
      <p:ext uri="{BB962C8B-B14F-4D97-AF65-F5344CB8AC3E}">
        <p14:creationId xmlns:p14="http://schemas.microsoft.com/office/powerpoint/2010/main" val="494179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A175-4BF2-4146-9CC0-FB939554D397}"/>
              </a:ext>
            </a:extLst>
          </p:cNvPr>
          <p:cNvSpPr>
            <a:spLocks noGrp="1"/>
          </p:cNvSpPr>
          <p:nvPr>
            <p:ph type="title"/>
          </p:nvPr>
        </p:nvSpPr>
        <p:spPr>
          <a:xfrm>
            <a:off x="459224" y="164841"/>
            <a:ext cx="12037576" cy="1600495"/>
          </a:xfrm>
        </p:spPr>
        <p:txBody>
          <a:bodyPr>
            <a:normAutofit/>
          </a:bodyPr>
          <a:lstStyle/>
          <a:p>
            <a:r>
              <a:rPr lang="es-ES" sz="4400" dirty="0"/>
              <a:t>Estilos asociados a múltiples objetos</a:t>
            </a:r>
            <a:endParaRPr lang="es-MX" sz="4400" dirty="0"/>
          </a:p>
        </p:txBody>
      </p:sp>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10</a:t>
            </a:fld>
            <a:endParaRPr lang="es-MX" dirty="0"/>
          </a:p>
        </p:txBody>
      </p:sp>
      <p:sp>
        <p:nvSpPr>
          <p:cNvPr id="8" name="TextBox 7">
            <a:extLst>
              <a:ext uri="{FF2B5EF4-FFF2-40B4-BE49-F238E27FC236}">
                <a16:creationId xmlns:a16="http://schemas.microsoft.com/office/drawing/2014/main" id="{110926FD-4BD5-4B1C-B7F5-A8B3DF29BA61}"/>
              </a:ext>
            </a:extLst>
          </p:cNvPr>
          <p:cNvSpPr txBox="1"/>
          <p:nvPr/>
        </p:nvSpPr>
        <p:spPr>
          <a:xfrm>
            <a:off x="332202" y="1496795"/>
            <a:ext cx="11427976" cy="1446550"/>
          </a:xfrm>
          <a:prstGeom prst="rect">
            <a:avLst/>
          </a:prstGeom>
          <a:noFill/>
        </p:spPr>
        <p:txBody>
          <a:bodyPr wrap="square" rtlCol="0">
            <a:spAutoFit/>
          </a:bodyPr>
          <a:lstStyle/>
          <a:p>
            <a:pPr algn="just"/>
            <a:r>
              <a:rPr lang="es-ES" sz="2000" dirty="0"/>
              <a:t>La identificación de objetos puede realizarse para más de un elemento a la vez. Por ejemplo el siguiente código, se debe utilizar el separador coma (</a:t>
            </a:r>
            <a:r>
              <a:rPr lang="es-ES" sz="2800" b="1" i="1" dirty="0">
                <a:solidFill>
                  <a:srgbClr val="FF0000"/>
                </a:solidFill>
              </a:rPr>
              <a:t>,</a:t>
            </a:r>
            <a:r>
              <a:rPr lang="es-ES" sz="2000" dirty="0"/>
              <a:t>) para indicarle al navegador que se asociaran a varios objetos el mismo bloque de estilos.</a:t>
            </a:r>
          </a:p>
          <a:p>
            <a:pPr algn="just"/>
            <a:endParaRPr lang="es-ES" sz="2000" dirty="0"/>
          </a:p>
        </p:txBody>
      </p:sp>
      <p:pic>
        <p:nvPicPr>
          <p:cNvPr id="5" name="Picture 4">
            <a:extLst>
              <a:ext uri="{FF2B5EF4-FFF2-40B4-BE49-F238E27FC236}">
                <a16:creationId xmlns:a16="http://schemas.microsoft.com/office/drawing/2014/main" id="{2B420055-6189-4933-99BB-4852AB24D6E6}"/>
              </a:ext>
            </a:extLst>
          </p:cNvPr>
          <p:cNvPicPr>
            <a:picLocks noChangeAspect="1"/>
          </p:cNvPicPr>
          <p:nvPr/>
        </p:nvPicPr>
        <p:blipFill>
          <a:blip r:embed="rId2"/>
          <a:stretch>
            <a:fillRect/>
          </a:stretch>
        </p:blipFill>
        <p:spPr>
          <a:xfrm>
            <a:off x="1178061" y="4105056"/>
            <a:ext cx="2228850" cy="1657350"/>
          </a:xfrm>
          <a:prstGeom prst="rect">
            <a:avLst/>
          </a:prstGeom>
        </p:spPr>
      </p:pic>
      <p:sp>
        <p:nvSpPr>
          <p:cNvPr id="7" name="Rectangle 6">
            <a:extLst>
              <a:ext uri="{FF2B5EF4-FFF2-40B4-BE49-F238E27FC236}">
                <a16:creationId xmlns:a16="http://schemas.microsoft.com/office/drawing/2014/main" id="{101404AA-2D1B-439A-A58E-B2DBC8574B1D}"/>
              </a:ext>
            </a:extLst>
          </p:cNvPr>
          <p:cNvSpPr/>
          <p:nvPr/>
        </p:nvSpPr>
        <p:spPr>
          <a:xfrm>
            <a:off x="5754687" y="2929667"/>
            <a:ext cx="4374119" cy="4270143"/>
          </a:xfrm>
          <a:prstGeom prst="rect">
            <a:avLst/>
          </a:prstGeom>
          <a:solidFill>
            <a:schemeClr val="tx1"/>
          </a:solidFill>
        </p:spPr>
        <p:txBody>
          <a:bodyPr wrap="square">
            <a:spAutoFit/>
          </a:bodyPr>
          <a:lstStyle/>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html</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head</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D7BA7D"/>
                </a:solidFill>
                <a:latin typeface="Consolas" panose="020B0609020204030204" pitchFamily="49" charset="0"/>
              </a:rPr>
              <a:t>h1</a:t>
            </a:r>
            <a:r>
              <a:rPr lang="es-MX" dirty="0">
                <a:solidFill>
                  <a:srgbClr val="D4D4D4"/>
                </a:solidFill>
                <a:latin typeface="Consolas" panose="020B0609020204030204" pitchFamily="49" charset="0"/>
              </a:rPr>
              <a:t>,</a:t>
            </a:r>
            <a:r>
              <a:rPr lang="es-MX" dirty="0">
                <a:solidFill>
                  <a:srgbClr val="D7BA7D"/>
                </a:solidFill>
                <a:latin typeface="Consolas" panose="020B0609020204030204" pitchFamily="49" charset="0"/>
              </a:rPr>
              <a:t>h2</a:t>
            </a:r>
            <a:r>
              <a:rPr lang="es-MX" dirty="0">
                <a:solidFill>
                  <a:srgbClr val="D4D4D4"/>
                </a:solidFill>
                <a:latin typeface="Consolas" panose="020B0609020204030204" pitchFamily="49" charset="0"/>
              </a:rPr>
              <a:t>,</a:t>
            </a:r>
            <a:r>
              <a:rPr lang="es-MX" dirty="0">
                <a:solidFill>
                  <a:srgbClr val="D7BA7D"/>
                </a:solidFill>
                <a:latin typeface="Consolas" panose="020B0609020204030204" pitchFamily="49" charset="0"/>
              </a:rPr>
              <a:t>h3</a:t>
            </a:r>
            <a:r>
              <a:rPr lang="es-MX" dirty="0">
                <a:solidFill>
                  <a:srgbClr val="D4D4D4"/>
                </a:solidFill>
                <a:latin typeface="Consolas" panose="020B0609020204030204" pitchFamily="49" charset="0"/>
              </a:rPr>
              <a:t>,</a:t>
            </a:r>
            <a:r>
              <a:rPr lang="es-MX" dirty="0">
                <a:solidFill>
                  <a:srgbClr val="D7BA7D"/>
                </a:solidFill>
                <a:latin typeface="Consolas" panose="020B0609020204030204" pitchFamily="49" charset="0"/>
              </a:rPr>
              <a:t>h4</a:t>
            </a:r>
            <a:r>
              <a:rPr lang="es-MX" dirty="0">
                <a:solidFill>
                  <a:srgbClr val="D4D4D4"/>
                </a:solidFill>
                <a:latin typeface="Consolas" panose="020B0609020204030204" pitchFamily="49" charset="0"/>
              </a:rPr>
              <a:t>,</a:t>
            </a:r>
            <a:r>
              <a:rPr lang="es-MX" dirty="0">
                <a:solidFill>
                  <a:srgbClr val="D7BA7D"/>
                </a:solidFill>
                <a:latin typeface="Consolas" panose="020B0609020204030204" pitchFamily="49" charset="0"/>
              </a:rPr>
              <a:t>h5</a:t>
            </a:r>
            <a:r>
              <a:rPr lang="es-MX" dirty="0">
                <a:solidFill>
                  <a:srgbClr val="D4D4D4"/>
                </a:solidFill>
                <a:latin typeface="Consolas" panose="020B0609020204030204" pitchFamily="49" charset="0"/>
              </a:rPr>
              <a:t>,</a:t>
            </a:r>
            <a:r>
              <a:rPr lang="es-MX" dirty="0">
                <a:solidFill>
                  <a:srgbClr val="D7BA7D"/>
                </a:solidFill>
                <a:latin typeface="Consolas" panose="020B0609020204030204" pitchFamily="49" charset="0"/>
              </a:rPr>
              <a:t>h6</a:t>
            </a:r>
            <a:r>
              <a:rPr lang="es-MX" dirty="0">
                <a:solidFill>
                  <a:srgbClr val="D4D4D4"/>
                </a:solidFill>
                <a:latin typeface="Consolas" panose="020B0609020204030204" pitchFamily="49" charset="0"/>
              </a:rPr>
              <a:t> {</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color</a:t>
            </a:r>
            <a:r>
              <a:rPr lang="es-MX" dirty="0">
                <a:solidFill>
                  <a:srgbClr val="D4D4D4"/>
                </a:solidFill>
                <a:latin typeface="Consolas" panose="020B0609020204030204" pitchFamily="49" charset="0"/>
              </a:rPr>
              <a:t>: </a:t>
            </a:r>
            <a:r>
              <a:rPr lang="es-MX" dirty="0">
                <a:solidFill>
                  <a:srgbClr val="CE9178"/>
                </a:solidFill>
                <a:latin typeface="Consolas" panose="020B0609020204030204" pitchFamily="49" charset="0"/>
              </a:rPr>
              <a:t>blue</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p>
          <a:p>
            <a:r>
              <a:rPr lang="es-MX" dirty="0">
                <a:solidFill>
                  <a:srgbClr val="D4D4D4"/>
                </a:solidFill>
                <a:latin typeface="Consolas" panose="020B0609020204030204" pitchFamily="49" charset="0"/>
              </a:rPr>
              <a:t>    </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head</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body</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h1</a:t>
            </a:r>
            <a:r>
              <a:rPr lang="es-MX" dirty="0">
                <a:solidFill>
                  <a:srgbClr val="808080"/>
                </a:solidFill>
                <a:latin typeface="Consolas" panose="020B0609020204030204" pitchFamily="49" charset="0"/>
              </a:rPr>
              <a:t>&gt;</a:t>
            </a:r>
            <a:r>
              <a:rPr lang="es-MX" dirty="0">
                <a:solidFill>
                  <a:srgbClr val="D4D4D4"/>
                </a:solidFill>
                <a:latin typeface="Consolas" panose="020B0609020204030204" pitchFamily="49" charset="0"/>
              </a:rPr>
              <a:t>Encabezado h1</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h1</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h2</a:t>
            </a:r>
            <a:r>
              <a:rPr lang="es-MX" dirty="0">
                <a:solidFill>
                  <a:srgbClr val="808080"/>
                </a:solidFill>
                <a:latin typeface="Consolas" panose="020B0609020204030204" pitchFamily="49" charset="0"/>
              </a:rPr>
              <a:t>&gt;</a:t>
            </a:r>
            <a:r>
              <a:rPr lang="es-MX" dirty="0">
                <a:solidFill>
                  <a:srgbClr val="D4D4D4"/>
                </a:solidFill>
                <a:latin typeface="Consolas" panose="020B0609020204030204" pitchFamily="49" charset="0"/>
              </a:rPr>
              <a:t>Encabezado h2</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h2</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h3</a:t>
            </a:r>
            <a:r>
              <a:rPr lang="es-MX" dirty="0">
                <a:solidFill>
                  <a:srgbClr val="808080"/>
                </a:solidFill>
                <a:latin typeface="Consolas" panose="020B0609020204030204" pitchFamily="49" charset="0"/>
              </a:rPr>
              <a:t>&gt;</a:t>
            </a:r>
            <a:r>
              <a:rPr lang="es-MX" dirty="0">
                <a:solidFill>
                  <a:srgbClr val="D4D4D4"/>
                </a:solidFill>
                <a:latin typeface="Consolas" panose="020B0609020204030204" pitchFamily="49" charset="0"/>
              </a:rPr>
              <a:t>Encabezado h3</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h3</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body</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html</a:t>
            </a:r>
            <a:r>
              <a:rPr lang="es-MX" dirty="0">
                <a:solidFill>
                  <a:srgbClr val="808080"/>
                </a:solidFill>
                <a:latin typeface="Consolas" panose="020B0609020204030204" pitchFamily="49" charset="0"/>
              </a:rPr>
              <a:t>&gt;</a:t>
            </a:r>
            <a:endParaRPr lang="es-MX" b="0" dirty="0">
              <a:solidFill>
                <a:srgbClr val="D4D4D4"/>
              </a:solidFill>
              <a:effectLst/>
              <a:latin typeface="Consolas" panose="020B0609020204030204" pitchFamily="49" charset="0"/>
            </a:endParaRPr>
          </a:p>
        </p:txBody>
      </p:sp>
      <p:sp>
        <p:nvSpPr>
          <p:cNvPr id="11" name="Arrow: Right 10">
            <a:extLst>
              <a:ext uri="{FF2B5EF4-FFF2-40B4-BE49-F238E27FC236}">
                <a16:creationId xmlns:a16="http://schemas.microsoft.com/office/drawing/2014/main" id="{C0044ED7-B133-4080-9830-7CD2A4B462A9}"/>
              </a:ext>
            </a:extLst>
          </p:cNvPr>
          <p:cNvSpPr/>
          <p:nvPr/>
        </p:nvSpPr>
        <p:spPr>
          <a:xfrm rot="10800000">
            <a:off x="4070591" y="4522913"/>
            <a:ext cx="1020417" cy="410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74651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A175-4BF2-4146-9CC0-FB939554D397}"/>
              </a:ext>
            </a:extLst>
          </p:cNvPr>
          <p:cNvSpPr>
            <a:spLocks noGrp="1"/>
          </p:cNvSpPr>
          <p:nvPr>
            <p:ph type="title"/>
          </p:nvPr>
        </p:nvSpPr>
        <p:spPr>
          <a:xfrm>
            <a:off x="459224" y="164841"/>
            <a:ext cx="12037576" cy="1600495"/>
          </a:xfrm>
        </p:spPr>
        <p:txBody>
          <a:bodyPr>
            <a:normAutofit/>
          </a:bodyPr>
          <a:lstStyle/>
          <a:p>
            <a:r>
              <a:rPr lang="es-ES" sz="4400" dirty="0"/>
              <a:t>Estilos anidados</a:t>
            </a:r>
            <a:endParaRPr lang="es-MX" sz="4400" dirty="0"/>
          </a:p>
        </p:txBody>
      </p:sp>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11</a:t>
            </a:fld>
            <a:endParaRPr lang="es-MX" dirty="0"/>
          </a:p>
        </p:txBody>
      </p:sp>
      <p:sp>
        <p:nvSpPr>
          <p:cNvPr id="8" name="TextBox 7">
            <a:extLst>
              <a:ext uri="{FF2B5EF4-FFF2-40B4-BE49-F238E27FC236}">
                <a16:creationId xmlns:a16="http://schemas.microsoft.com/office/drawing/2014/main" id="{110926FD-4BD5-4B1C-B7F5-A8B3DF29BA61}"/>
              </a:ext>
            </a:extLst>
          </p:cNvPr>
          <p:cNvSpPr txBox="1"/>
          <p:nvPr/>
        </p:nvSpPr>
        <p:spPr>
          <a:xfrm>
            <a:off x="459224" y="1457038"/>
            <a:ext cx="11427976" cy="707886"/>
          </a:xfrm>
          <a:prstGeom prst="rect">
            <a:avLst/>
          </a:prstGeom>
          <a:noFill/>
        </p:spPr>
        <p:txBody>
          <a:bodyPr wrap="square" rtlCol="0">
            <a:spAutoFit/>
          </a:bodyPr>
          <a:lstStyle/>
          <a:p>
            <a:pPr algn="just"/>
            <a:r>
              <a:rPr lang="es-ES" sz="2000" dirty="0"/>
              <a:t>Por ultimó la identificación puede realizarse en forma anidada, de tal forma que el cambio se realice a un elemento específico. En ese caso el separador seria el espacio en blanco.</a:t>
            </a:r>
          </a:p>
        </p:txBody>
      </p:sp>
      <p:sp>
        <p:nvSpPr>
          <p:cNvPr id="11" name="Arrow: Right 10">
            <a:extLst>
              <a:ext uri="{FF2B5EF4-FFF2-40B4-BE49-F238E27FC236}">
                <a16:creationId xmlns:a16="http://schemas.microsoft.com/office/drawing/2014/main" id="{C0044ED7-B133-4080-9830-7CD2A4B462A9}"/>
              </a:ext>
            </a:extLst>
          </p:cNvPr>
          <p:cNvSpPr/>
          <p:nvPr/>
        </p:nvSpPr>
        <p:spPr>
          <a:xfrm rot="10800000">
            <a:off x="3699565" y="3729383"/>
            <a:ext cx="1020417" cy="410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Picture 5">
            <a:extLst>
              <a:ext uri="{FF2B5EF4-FFF2-40B4-BE49-F238E27FC236}">
                <a16:creationId xmlns:a16="http://schemas.microsoft.com/office/drawing/2014/main" id="{B77BE6DF-AC0B-4047-9DA0-2B4892067A01}"/>
              </a:ext>
            </a:extLst>
          </p:cNvPr>
          <p:cNvPicPr>
            <a:picLocks noChangeAspect="1"/>
          </p:cNvPicPr>
          <p:nvPr/>
        </p:nvPicPr>
        <p:blipFill>
          <a:blip r:embed="rId2"/>
          <a:stretch>
            <a:fillRect/>
          </a:stretch>
        </p:blipFill>
        <p:spPr>
          <a:xfrm>
            <a:off x="1419704" y="3369690"/>
            <a:ext cx="1743075" cy="1352550"/>
          </a:xfrm>
          <a:prstGeom prst="rect">
            <a:avLst/>
          </a:prstGeom>
        </p:spPr>
      </p:pic>
      <p:sp>
        <p:nvSpPr>
          <p:cNvPr id="9" name="Rectangle 8">
            <a:extLst>
              <a:ext uri="{FF2B5EF4-FFF2-40B4-BE49-F238E27FC236}">
                <a16:creationId xmlns:a16="http://schemas.microsoft.com/office/drawing/2014/main" id="{F0EF1A88-AFC5-4DF9-A247-F8F206E9111F}"/>
              </a:ext>
            </a:extLst>
          </p:cNvPr>
          <p:cNvSpPr/>
          <p:nvPr/>
        </p:nvSpPr>
        <p:spPr>
          <a:xfrm>
            <a:off x="5243481" y="2554317"/>
            <a:ext cx="6948003" cy="4524315"/>
          </a:xfrm>
          <a:prstGeom prst="rect">
            <a:avLst/>
          </a:prstGeom>
          <a:solidFill>
            <a:schemeClr val="tx1"/>
          </a:solidFill>
        </p:spPr>
        <p:txBody>
          <a:bodyPr wrap="square">
            <a:spAutoFit/>
          </a:bodyPr>
          <a:lstStyle/>
          <a:p>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html</a:t>
            </a:r>
            <a:r>
              <a:rPr lang="es-MX" sz="1600" dirty="0">
                <a:solidFill>
                  <a:srgbClr val="808080"/>
                </a:solidFill>
                <a:latin typeface="Consolas" panose="020B0609020204030204" pitchFamily="49" charset="0"/>
              </a:rPr>
              <a:t>&gt;</a:t>
            </a:r>
            <a:endParaRPr lang="es-MX" sz="1600" dirty="0">
              <a:solidFill>
                <a:srgbClr val="D4D4D4"/>
              </a:solidFill>
              <a:latin typeface="Consolas" panose="020B0609020204030204" pitchFamily="49" charset="0"/>
            </a:endParaRPr>
          </a:p>
          <a:p>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head</a:t>
            </a:r>
            <a:r>
              <a:rPr lang="es-MX" sz="1600" dirty="0">
                <a:solidFill>
                  <a:srgbClr val="808080"/>
                </a:solidFill>
                <a:latin typeface="Consolas" panose="020B0609020204030204" pitchFamily="49" charset="0"/>
              </a:rPr>
              <a:t>&gt;</a:t>
            </a:r>
            <a:endParaRPr lang="es-MX" sz="1600" dirty="0">
              <a:solidFill>
                <a:srgbClr val="D4D4D4"/>
              </a:solidFill>
              <a:latin typeface="Consolas" panose="020B0609020204030204" pitchFamily="49" charset="0"/>
            </a:endParaRPr>
          </a:p>
          <a:p>
            <a:r>
              <a:rPr lang="es-MX" sz="1600" dirty="0">
                <a:solidFill>
                  <a:srgbClr val="D4D4D4"/>
                </a:solidFill>
                <a:latin typeface="Consolas" panose="020B0609020204030204" pitchFamily="49" charset="0"/>
              </a:rPr>
              <a:t>    </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style</a:t>
            </a:r>
            <a:r>
              <a:rPr lang="es-MX" sz="1600" dirty="0">
                <a:solidFill>
                  <a:srgbClr val="808080"/>
                </a:solidFill>
                <a:latin typeface="Consolas" panose="020B0609020204030204" pitchFamily="49" charset="0"/>
              </a:rPr>
              <a:t>&gt;</a:t>
            </a:r>
            <a:endParaRPr lang="es-MX" sz="1600" dirty="0">
              <a:solidFill>
                <a:srgbClr val="D4D4D4"/>
              </a:solidFill>
              <a:latin typeface="Consolas" panose="020B0609020204030204" pitchFamily="49" charset="0"/>
            </a:endParaRPr>
          </a:p>
          <a:p>
            <a:r>
              <a:rPr lang="es-MX" sz="1600" dirty="0">
                <a:solidFill>
                  <a:srgbClr val="D4D4D4"/>
                </a:solidFill>
                <a:latin typeface="Consolas" panose="020B0609020204030204" pitchFamily="49" charset="0"/>
              </a:rPr>
              <a:t>        </a:t>
            </a:r>
            <a:r>
              <a:rPr lang="es-MX" sz="1600" dirty="0">
                <a:solidFill>
                  <a:srgbClr val="D7BA7D"/>
                </a:solidFill>
                <a:latin typeface="Consolas" panose="020B0609020204030204" pitchFamily="49" charset="0"/>
              </a:rPr>
              <a:t>section</a:t>
            </a:r>
            <a:r>
              <a:rPr lang="es-MX" sz="1600" dirty="0">
                <a:solidFill>
                  <a:srgbClr val="D4D4D4"/>
                </a:solidFill>
                <a:latin typeface="Consolas" panose="020B0609020204030204" pitchFamily="49" charset="0"/>
              </a:rPr>
              <a:t> </a:t>
            </a:r>
            <a:r>
              <a:rPr lang="es-MX" sz="1600" dirty="0">
                <a:solidFill>
                  <a:srgbClr val="D7BA7D"/>
                </a:solidFill>
                <a:latin typeface="Consolas" panose="020B0609020204030204" pitchFamily="49" charset="0"/>
              </a:rPr>
              <a:t>.parrafo</a:t>
            </a:r>
            <a:r>
              <a:rPr lang="es-MX" sz="1600" dirty="0">
                <a:solidFill>
                  <a:srgbClr val="D4D4D4"/>
                </a:solidFill>
                <a:latin typeface="Consolas" panose="020B0609020204030204" pitchFamily="49" charset="0"/>
              </a:rPr>
              <a:t> {</a:t>
            </a:r>
          </a:p>
          <a:p>
            <a:r>
              <a:rPr lang="es-MX" sz="1600" dirty="0">
                <a:solidFill>
                  <a:srgbClr val="D4D4D4"/>
                </a:solidFill>
                <a:latin typeface="Consolas" panose="020B0609020204030204" pitchFamily="49" charset="0"/>
              </a:rPr>
              <a:t>            </a:t>
            </a:r>
            <a:r>
              <a:rPr lang="es-MX" sz="1600" dirty="0">
                <a:solidFill>
                  <a:srgbClr val="9CDCFE"/>
                </a:solidFill>
                <a:latin typeface="Consolas" panose="020B0609020204030204" pitchFamily="49" charset="0"/>
              </a:rPr>
              <a:t>color</a:t>
            </a:r>
            <a:r>
              <a:rPr lang="es-MX" sz="1600" dirty="0">
                <a:solidFill>
                  <a:srgbClr val="D4D4D4"/>
                </a:solidFill>
                <a:latin typeface="Consolas" panose="020B0609020204030204" pitchFamily="49" charset="0"/>
              </a:rPr>
              <a:t>: </a:t>
            </a:r>
            <a:r>
              <a:rPr lang="es-MX" sz="1600" dirty="0">
                <a:solidFill>
                  <a:srgbClr val="CE9178"/>
                </a:solidFill>
                <a:latin typeface="Consolas" panose="020B0609020204030204" pitchFamily="49" charset="0"/>
              </a:rPr>
              <a:t>blue</a:t>
            </a:r>
            <a:r>
              <a:rPr lang="es-MX" sz="1600" dirty="0">
                <a:solidFill>
                  <a:srgbClr val="D4D4D4"/>
                </a:solidFill>
                <a:latin typeface="Consolas" panose="020B0609020204030204" pitchFamily="49" charset="0"/>
              </a:rPr>
              <a:t>;</a:t>
            </a:r>
          </a:p>
          <a:p>
            <a:r>
              <a:rPr lang="es-MX" sz="1600" dirty="0">
                <a:solidFill>
                  <a:srgbClr val="D4D4D4"/>
                </a:solidFill>
                <a:latin typeface="Consolas" panose="020B0609020204030204" pitchFamily="49" charset="0"/>
              </a:rPr>
              <a:t>            </a:t>
            </a:r>
            <a:r>
              <a:rPr lang="es-MX" sz="1600" dirty="0">
                <a:solidFill>
                  <a:srgbClr val="9CDCFE"/>
                </a:solidFill>
                <a:latin typeface="Consolas" panose="020B0609020204030204" pitchFamily="49" charset="0"/>
              </a:rPr>
              <a:t>background-color</a:t>
            </a:r>
            <a:r>
              <a:rPr lang="es-MX" sz="1600" dirty="0">
                <a:solidFill>
                  <a:srgbClr val="D4D4D4"/>
                </a:solidFill>
                <a:latin typeface="Consolas" panose="020B0609020204030204" pitchFamily="49" charset="0"/>
              </a:rPr>
              <a:t>: </a:t>
            </a:r>
            <a:r>
              <a:rPr lang="es-MX" sz="1600" dirty="0">
                <a:solidFill>
                  <a:srgbClr val="CE9178"/>
                </a:solidFill>
                <a:latin typeface="Consolas" panose="020B0609020204030204" pitchFamily="49" charset="0"/>
              </a:rPr>
              <a:t>coral</a:t>
            </a:r>
            <a:r>
              <a:rPr lang="es-MX" sz="1600" dirty="0">
                <a:solidFill>
                  <a:srgbClr val="D4D4D4"/>
                </a:solidFill>
                <a:latin typeface="Consolas" panose="020B0609020204030204" pitchFamily="49" charset="0"/>
              </a:rPr>
              <a:t>;</a:t>
            </a:r>
          </a:p>
          <a:p>
            <a:r>
              <a:rPr lang="es-MX" sz="1600" dirty="0">
                <a:solidFill>
                  <a:srgbClr val="D4D4D4"/>
                </a:solidFill>
                <a:latin typeface="Consolas" panose="020B0609020204030204" pitchFamily="49" charset="0"/>
              </a:rPr>
              <a:t>        }</a:t>
            </a:r>
          </a:p>
          <a:p>
            <a:r>
              <a:rPr lang="es-MX" sz="1600" dirty="0">
                <a:solidFill>
                  <a:srgbClr val="D4D4D4"/>
                </a:solidFill>
                <a:latin typeface="Consolas" panose="020B0609020204030204" pitchFamily="49" charset="0"/>
              </a:rPr>
              <a:t>    </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style</a:t>
            </a:r>
            <a:r>
              <a:rPr lang="es-MX" sz="1600" dirty="0">
                <a:solidFill>
                  <a:srgbClr val="808080"/>
                </a:solidFill>
                <a:latin typeface="Consolas" panose="020B0609020204030204" pitchFamily="49" charset="0"/>
              </a:rPr>
              <a:t>&gt;</a:t>
            </a:r>
            <a:endParaRPr lang="es-MX" sz="1600" dirty="0">
              <a:solidFill>
                <a:srgbClr val="D4D4D4"/>
              </a:solidFill>
              <a:latin typeface="Consolas" panose="020B0609020204030204" pitchFamily="49" charset="0"/>
            </a:endParaRPr>
          </a:p>
          <a:p>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head</a:t>
            </a:r>
            <a:r>
              <a:rPr lang="es-MX" sz="1600" dirty="0">
                <a:solidFill>
                  <a:srgbClr val="808080"/>
                </a:solidFill>
                <a:latin typeface="Consolas" panose="020B0609020204030204" pitchFamily="49" charset="0"/>
              </a:rPr>
              <a:t>&gt;</a:t>
            </a:r>
            <a:endParaRPr lang="es-MX" sz="1600" dirty="0">
              <a:solidFill>
                <a:srgbClr val="D4D4D4"/>
              </a:solidFill>
              <a:latin typeface="Consolas" panose="020B0609020204030204" pitchFamily="49" charset="0"/>
            </a:endParaRPr>
          </a:p>
          <a:p>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body</a:t>
            </a:r>
            <a:r>
              <a:rPr lang="es-MX" sz="1600" dirty="0">
                <a:solidFill>
                  <a:srgbClr val="808080"/>
                </a:solidFill>
                <a:latin typeface="Consolas" panose="020B0609020204030204" pitchFamily="49" charset="0"/>
              </a:rPr>
              <a:t>&gt;</a:t>
            </a:r>
            <a:endParaRPr lang="es-MX" sz="1600" dirty="0">
              <a:solidFill>
                <a:srgbClr val="D4D4D4"/>
              </a:solidFill>
              <a:latin typeface="Consolas" panose="020B0609020204030204" pitchFamily="49" charset="0"/>
            </a:endParaRPr>
          </a:p>
          <a:p>
            <a:r>
              <a:rPr lang="es-MX" sz="1600" dirty="0">
                <a:solidFill>
                  <a:srgbClr val="D4D4D4"/>
                </a:solidFill>
                <a:latin typeface="Consolas" panose="020B0609020204030204" pitchFamily="49" charset="0"/>
              </a:rPr>
              <a:t>    </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p</a:t>
            </a:r>
            <a:r>
              <a:rPr lang="es-MX" sz="1600" dirty="0">
                <a:solidFill>
                  <a:srgbClr val="808080"/>
                </a:solidFill>
                <a:latin typeface="Consolas" panose="020B0609020204030204" pitchFamily="49" charset="0"/>
              </a:rPr>
              <a:t>&gt;</a:t>
            </a:r>
            <a:r>
              <a:rPr lang="es-MX" sz="1600" dirty="0">
                <a:solidFill>
                  <a:srgbClr val="D4D4D4"/>
                </a:solidFill>
                <a:latin typeface="Consolas" panose="020B0609020204030204" pitchFamily="49" charset="0"/>
              </a:rPr>
              <a:t>Contenido del párrafo 1</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p</a:t>
            </a:r>
            <a:r>
              <a:rPr lang="es-MX" sz="1600" dirty="0">
                <a:solidFill>
                  <a:srgbClr val="808080"/>
                </a:solidFill>
                <a:latin typeface="Consolas" panose="020B0609020204030204" pitchFamily="49" charset="0"/>
              </a:rPr>
              <a:t>&gt;</a:t>
            </a:r>
            <a:endParaRPr lang="es-MX" sz="1600" dirty="0">
              <a:solidFill>
                <a:srgbClr val="D4D4D4"/>
              </a:solidFill>
              <a:latin typeface="Consolas" panose="020B0609020204030204" pitchFamily="49" charset="0"/>
            </a:endParaRPr>
          </a:p>
          <a:p>
            <a:r>
              <a:rPr lang="es-MX" sz="1600" dirty="0">
                <a:solidFill>
                  <a:srgbClr val="D4D4D4"/>
                </a:solidFill>
                <a:latin typeface="Consolas" panose="020B0609020204030204" pitchFamily="49" charset="0"/>
              </a:rPr>
              <a:t>    </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p</a:t>
            </a:r>
            <a:r>
              <a:rPr lang="es-MX" sz="1600" dirty="0">
                <a:solidFill>
                  <a:srgbClr val="D4D4D4"/>
                </a:solidFill>
                <a:latin typeface="Consolas" panose="020B0609020204030204" pitchFamily="49" charset="0"/>
              </a:rPr>
              <a:t> </a:t>
            </a:r>
            <a:r>
              <a:rPr lang="es-MX" sz="1600" dirty="0">
                <a:solidFill>
                  <a:srgbClr val="9CDCFE"/>
                </a:solidFill>
                <a:latin typeface="Consolas" panose="020B0609020204030204" pitchFamily="49" charset="0"/>
              </a:rPr>
              <a:t>class</a:t>
            </a:r>
            <a:r>
              <a:rPr lang="es-MX" sz="1600" dirty="0">
                <a:solidFill>
                  <a:srgbClr val="D4D4D4"/>
                </a:solidFill>
                <a:latin typeface="Consolas" panose="020B0609020204030204" pitchFamily="49" charset="0"/>
              </a:rPr>
              <a:t>=</a:t>
            </a:r>
            <a:r>
              <a:rPr lang="es-MX" sz="1600" dirty="0">
                <a:solidFill>
                  <a:srgbClr val="CE9178"/>
                </a:solidFill>
                <a:latin typeface="Consolas" panose="020B0609020204030204" pitchFamily="49" charset="0"/>
              </a:rPr>
              <a:t>"parrafo"</a:t>
            </a:r>
            <a:r>
              <a:rPr lang="es-MX" sz="1600" dirty="0">
                <a:solidFill>
                  <a:srgbClr val="808080"/>
                </a:solidFill>
                <a:latin typeface="Consolas" panose="020B0609020204030204" pitchFamily="49" charset="0"/>
              </a:rPr>
              <a:t>&gt;</a:t>
            </a:r>
            <a:r>
              <a:rPr lang="es-MX" sz="1600" dirty="0">
                <a:solidFill>
                  <a:srgbClr val="D4D4D4"/>
                </a:solidFill>
                <a:latin typeface="Consolas" panose="020B0609020204030204" pitchFamily="49" charset="0"/>
              </a:rPr>
              <a:t>Contenido del párrafo 2</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p</a:t>
            </a:r>
            <a:r>
              <a:rPr lang="es-MX" sz="1600" dirty="0">
                <a:solidFill>
                  <a:srgbClr val="808080"/>
                </a:solidFill>
                <a:latin typeface="Consolas" panose="020B0609020204030204" pitchFamily="49" charset="0"/>
              </a:rPr>
              <a:t>&gt;</a:t>
            </a:r>
            <a:endParaRPr lang="es-MX" sz="1600" dirty="0">
              <a:solidFill>
                <a:srgbClr val="D4D4D4"/>
              </a:solidFill>
              <a:latin typeface="Consolas" panose="020B0609020204030204" pitchFamily="49" charset="0"/>
            </a:endParaRPr>
          </a:p>
          <a:p>
            <a:r>
              <a:rPr lang="es-MX" sz="1600" dirty="0">
                <a:solidFill>
                  <a:srgbClr val="D4D4D4"/>
                </a:solidFill>
                <a:latin typeface="Consolas" panose="020B0609020204030204" pitchFamily="49" charset="0"/>
              </a:rPr>
              <a:t>    </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section</a:t>
            </a:r>
            <a:r>
              <a:rPr lang="es-MX" sz="1600" dirty="0">
                <a:solidFill>
                  <a:srgbClr val="808080"/>
                </a:solidFill>
                <a:latin typeface="Consolas" panose="020B0609020204030204" pitchFamily="49" charset="0"/>
              </a:rPr>
              <a:t>&gt;</a:t>
            </a:r>
            <a:endParaRPr lang="es-MX" sz="1600" dirty="0">
              <a:solidFill>
                <a:srgbClr val="D4D4D4"/>
              </a:solidFill>
              <a:latin typeface="Consolas" panose="020B0609020204030204" pitchFamily="49" charset="0"/>
            </a:endParaRPr>
          </a:p>
          <a:p>
            <a:r>
              <a:rPr lang="es-MX" sz="1600" dirty="0">
                <a:solidFill>
                  <a:srgbClr val="D4D4D4"/>
                </a:solidFill>
                <a:latin typeface="Consolas" panose="020B0609020204030204" pitchFamily="49" charset="0"/>
              </a:rPr>
              <a:t>         </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p</a:t>
            </a:r>
            <a:r>
              <a:rPr lang="es-MX" sz="1600" dirty="0">
                <a:solidFill>
                  <a:srgbClr val="D4D4D4"/>
                </a:solidFill>
                <a:latin typeface="Consolas" panose="020B0609020204030204" pitchFamily="49" charset="0"/>
              </a:rPr>
              <a:t> </a:t>
            </a:r>
            <a:r>
              <a:rPr lang="es-MX" sz="1600" dirty="0">
                <a:solidFill>
                  <a:srgbClr val="9CDCFE"/>
                </a:solidFill>
                <a:latin typeface="Consolas" panose="020B0609020204030204" pitchFamily="49" charset="0"/>
              </a:rPr>
              <a:t>class</a:t>
            </a:r>
            <a:r>
              <a:rPr lang="es-MX" sz="1600" dirty="0">
                <a:solidFill>
                  <a:srgbClr val="D4D4D4"/>
                </a:solidFill>
                <a:latin typeface="Consolas" panose="020B0609020204030204" pitchFamily="49" charset="0"/>
              </a:rPr>
              <a:t>=</a:t>
            </a:r>
            <a:r>
              <a:rPr lang="es-MX" sz="1600" dirty="0">
                <a:solidFill>
                  <a:srgbClr val="CE9178"/>
                </a:solidFill>
                <a:latin typeface="Consolas" panose="020B0609020204030204" pitchFamily="49" charset="0"/>
              </a:rPr>
              <a:t>"parrafo"</a:t>
            </a:r>
            <a:r>
              <a:rPr lang="es-MX" sz="1600" dirty="0">
                <a:solidFill>
                  <a:srgbClr val="808080"/>
                </a:solidFill>
                <a:latin typeface="Consolas" panose="020B0609020204030204" pitchFamily="49" charset="0"/>
              </a:rPr>
              <a:t>&gt;</a:t>
            </a:r>
            <a:r>
              <a:rPr lang="es-MX" sz="1600" dirty="0">
                <a:solidFill>
                  <a:srgbClr val="D4D4D4"/>
                </a:solidFill>
                <a:latin typeface="Consolas" panose="020B0609020204030204" pitchFamily="49" charset="0"/>
              </a:rPr>
              <a:t>Contenido del párrafo 3</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p</a:t>
            </a:r>
            <a:r>
              <a:rPr lang="es-MX" sz="1600" dirty="0">
                <a:solidFill>
                  <a:srgbClr val="808080"/>
                </a:solidFill>
                <a:latin typeface="Consolas" panose="020B0609020204030204" pitchFamily="49" charset="0"/>
              </a:rPr>
              <a:t>&gt;</a:t>
            </a:r>
            <a:r>
              <a:rPr lang="es-MX" sz="1600" dirty="0">
                <a:solidFill>
                  <a:srgbClr val="D4D4D4"/>
                </a:solidFill>
                <a:latin typeface="Consolas" panose="020B0609020204030204" pitchFamily="49" charset="0"/>
              </a:rPr>
              <a:t> </a:t>
            </a:r>
          </a:p>
          <a:p>
            <a:r>
              <a:rPr lang="es-MX" sz="1600" dirty="0">
                <a:solidFill>
                  <a:srgbClr val="D4D4D4"/>
                </a:solidFill>
                <a:latin typeface="Consolas" panose="020B0609020204030204" pitchFamily="49" charset="0"/>
              </a:rPr>
              <a:t>         </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p</a:t>
            </a:r>
            <a:r>
              <a:rPr lang="es-MX" sz="1600" dirty="0">
                <a:solidFill>
                  <a:srgbClr val="808080"/>
                </a:solidFill>
                <a:latin typeface="Consolas" panose="020B0609020204030204" pitchFamily="49" charset="0"/>
              </a:rPr>
              <a:t>&gt;</a:t>
            </a:r>
            <a:r>
              <a:rPr lang="es-MX" sz="1600" dirty="0">
                <a:solidFill>
                  <a:srgbClr val="D4D4D4"/>
                </a:solidFill>
                <a:latin typeface="Consolas" panose="020B0609020204030204" pitchFamily="49" charset="0"/>
              </a:rPr>
              <a:t>Contenido del párrafo 4</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p</a:t>
            </a:r>
            <a:r>
              <a:rPr lang="es-MX" sz="1600" dirty="0">
                <a:solidFill>
                  <a:srgbClr val="808080"/>
                </a:solidFill>
                <a:latin typeface="Consolas" panose="020B0609020204030204" pitchFamily="49" charset="0"/>
              </a:rPr>
              <a:t>&gt;</a:t>
            </a:r>
            <a:r>
              <a:rPr lang="es-MX" sz="1600" dirty="0">
                <a:solidFill>
                  <a:srgbClr val="D4D4D4"/>
                </a:solidFill>
                <a:latin typeface="Consolas" panose="020B0609020204030204" pitchFamily="49" charset="0"/>
              </a:rPr>
              <a:t> </a:t>
            </a:r>
          </a:p>
          <a:p>
            <a:r>
              <a:rPr lang="es-MX" sz="1600" dirty="0">
                <a:solidFill>
                  <a:srgbClr val="D4D4D4"/>
                </a:solidFill>
                <a:latin typeface="Consolas" panose="020B0609020204030204" pitchFamily="49" charset="0"/>
              </a:rPr>
              <a:t>    </a:t>
            </a:r>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section</a:t>
            </a:r>
            <a:r>
              <a:rPr lang="es-MX" sz="1600" dirty="0">
                <a:solidFill>
                  <a:srgbClr val="808080"/>
                </a:solidFill>
                <a:latin typeface="Consolas" panose="020B0609020204030204" pitchFamily="49" charset="0"/>
              </a:rPr>
              <a:t>&gt;</a:t>
            </a:r>
            <a:endParaRPr lang="es-MX" sz="1600" dirty="0">
              <a:solidFill>
                <a:srgbClr val="D4D4D4"/>
              </a:solidFill>
              <a:latin typeface="Consolas" panose="020B0609020204030204" pitchFamily="49" charset="0"/>
            </a:endParaRPr>
          </a:p>
          <a:p>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body</a:t>
            </a:r>
            <a:r>
              <a:rPr lang="es-MX" sz="1600" dirty="0">
                <a:solidFill>
                  <a:srgbClr val="808080"/>
                </a:solidFill>
                <a:latin typeface="Consolas" panose="020B0609020204030204" pitchFamily="49" charset="0"/>
              </a:rPr>
              <a:t>&gt;</a:t>
            </a:r>
            <a:endParaRPr lang="es-MX" sz="1600" dirty="0">
              <a:solidFill>
                <a:srgbClr val="D4D4D4"/>
              </a:solidFill>
              <a:latin typeface="Consolas" panose="020B0609020204030204" pitchFamily="49" charset="0"/>
            </a:endParaRPr>
          </a:p>
          <a:p>
            <a:r>
              <a:rPr lang="es-MX" sz="1600" dirty="0">
                <a:solidFill>
                  <a:srgbClr val="808080"/>
                </a:solidFill>
                <a:latin typeface="Consolas" panose="020B0609020204030204" pitchFamily="49" charset="0"/>
              </a:rPr>
              <a:t>&lt;/</a:t>
            </a:r>
            <a:r>
              <a:rPr lang="es-MX" sz="1600" dirty="0">
                <a:solidFill>
                  <a:srgbClr val="569CD6"/>
                </a:solidFill>
                <a:latin typeface="Consolas" panose="020B0609020204030204" pitchFamily="49" charset="0"/>
              </a:rPr>
              <a:t>html</a:t>
            </a:r>
            <a:r>
              <a:rPr lang="es-MX" sz="1600" dirty="0">
                <a:solidFill>
                  <a:srgbClr val="808080"/>
                </a:solidFill>
                <a:latin typeface="Consolas" panose="020B0609020204030204" pitchFamily="49" charset="0"/>
              </a:rPr>
              <a:t>&gt;</a:t>
            </a:r>
            <a:endParaRPr lang="es-MX" sz="1600" b="0" dirty="0">
              <a:solidFill>
                <a:srgbClr val="D4D4D4"/>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A1D50952-438B-4A09-BD5C-8B2E8F860027}"/>
              </a:ext>
            </a:extLst>
          </p:cNvPr>
          <p:cNvSpPr txBox="1"/>
          <p:nvPr/>
        </p:nvSpPr>
        <p:spPr>
          <a:xfrm>
            <a:off x="473523" y="5790876"/>
            <a:ext cx="3722963" cy="830997"/>
          </a:xfrm>
          <a:prstGeom prst="rect">
            <a:avLst/>
          </a:prstGeom>
          <a:noFill/>
        </p:spPr>
        <p:txBody>
          <a:bodyPr wrap="square" rtlCol="0">
            <a:spAutoFit/>
          </a:bodyPr>
          <a:lstStyle/>
          <a:p>
            <a:pPr algn="ctr"/>
            <a:r>
              <a:rPr lang="es-MX" sz="1600" dirty="0">
                <a:solidFill>
                  <a:srgbClr val="FF0000"/>
                </a:solidFill>
              </a:rPr>
              <a:t>Aunque existen dos clases llamadas párrafo, el estilo solo se aplica aquella que esta dentro de la etiqueta &lt;section&gt;.</a:t>
            </a:r>
          </a:p>
        </p:txBody>
      </p:sp>
      <p:sp>
        <p:nvSpPr>
          <p:cNvPr id="12" name="Arrow: Right 11">
            <a:extLst>
              <a:ext uri="{FF2B5EF4-FFF2-40B4-BE49-F238E27FC236}">
                <a16:creationId xmlns:a16="http://schemas.microsoft.com/office/drawing/2014/main" id="{91BCBC80-1ED0-40D9-A2AC-68973121CF1E}"/>
              </a:ext>
            </a:extLst>
          </p:cNvPr>
          <p:cNvSpPr/>
          <p:nvPr/>
        </p:nvSpPr>
        <p:spPr>
          <a:xfrm rot="16200000">
            <a:off x="1919506" y="4980548"/>
            <a:ext cx="830996" cy="410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2851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A175-4BF2-4146-9CC0-FB939554D397}"/>
              </a:ext>
            </a:extLst>
          </p:cNvPr>
          <p:cNvSpPr>
            <a:spLocks noGrp="1"/>
          </p:cNvSpPr>
          <p:nvPr>
            <p:ph type="title"/>
          </p:nvPr>
        </p:nvSpPr>
        <p:spPr>
          <a:xfrm>
            <a:off x="459224" y="164841"/>
            <a:ext cx="12037576" cy="1600495"/>
          </a:xfrm>
        </p:spPr>
        <p:txBody>
          <a:bodyPr>
            <a:normAutofit/>
          </a:bodyPr>
          <a:lstStyle/>
          <a:p>
            <a:r>
              <a:rPr lang="es-ES" sz="4400" dirty="0"/>
              <a:t>Sitios web de consulta para CSS</a:t>
            </a:r>
            <a:endParaRPr lang="es-MX" sz="4400" dirty="0"/>
          </a:p>
        </p:txBody>
      </p:sp>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12</a:t>
            </a:fld>
            <a:endParaRPr lang="es-MX" dirty="0"/>
          </a:p>
        </p:txBody>
      </p:sp>
      <p:sp>
        <p:nvSpPr>
          <p:cNvPr id="8" name="TextBox 7">
            <a:extLst>
              <a:ext uri="{FF2B5EF4-FFF2-40B4-BE49-F238E27FC236}">
                <a16:creationId xmlns:a16="http://schemas.microsoft.com/office/drawing/2014/main" id="{110926FD-4BD5-4B1C-B7F5-A8B3DF29BA61}"/>
              </a:ext>
            </a:extLst>
          </p:cNvPr>
          <p:cNvSpPr txBox="1"/>
          <p:nvPr/>
        </p:nvSpPr>
        <p:spPr>
          <a:xfrm>
            <a:off x="332202" y="1496795"/>
            <a:ext cx="11427976" cy="830997"/>
          </a:xfrm>
          <a:prstGeom prst="rect">
            <a:avLst/>
          </a:prstGeom>
          <a:noFill/>
        </p:spPr>
        <p:txBody>
          <a:bodyPr wrap="square" rtlCol="0">
            <a:spAutoFit/>
          </a:bodyPr>
          <a:lstStyle/>
          <a:p>
            <a:pPr algn="just"/>
            <a:r>
              <a:rPr lang="es-ES" sz="2400" dirty="0"/>
              <a:t>En los siguientes sitios, pueden consultarse todas las propiedades que pueden modificarse por medio del uso de las hojas de estilo.</a:t>
            </a:r>
          </a:p>
        </p:txBody>
      </p:sp>
      <p:sp>
        <p:nvSpPr>
          <p:cNvPr id="5" name="Rectangle 4">
            <a:extLst>
              <a:ext uri="{FF2B5EF4-FFF2-40B4-BE49-F238E27FC236}">
                <a16:creationId xmlns:a16="http://schemas.microsoft.com/office/drawing/2014/main" id="{E57631D8-F952-43F8-9922-432E46BF78BD}"/>
              </a:ext>
            </a:extLst>
          </p:cNvPr>
          <p:cNvSpPr/>
          <p:nvPr/>
        </p:nvSpPr>
        <p:spPr>
          <a:xfrm>
            <a:off x="2676037" y="2901916"/>
            <a:ext cx="5169877" cy="390748"/>
          </a:xfrm>
          <a:prstGeom prst="rect">
            <a:avLst/>
          </a:prstGeom>
        </p:spPr>
        <p:txBody>
          <a:bodyPr wrap="none">
            <a:spAutoFit/>
          </a:bodyPr>
          <a:lstStyle/>
          <a:p>
            <a:r>
              <a:rPr lang="es-MX" dirty="0">
                <a:hlinkClick r:id="rId2"/>
              </a:rPr>
              <a:t>https://www.w3.org/Style/CSS/Overview.en.html</a:t>
            </a:r>
            <a:endParaRPr lang="es-MX" dirty="0"/>
          </a:p>
        </p:txBody>
      </p:sp>
      <p:sp>
        <p:nvSpPr>
          <p:cNvPr id="7" name="Rectangle 6">
            <a:extLst>
              <a:ext uri="{FF2B5EF4-FFF2-40B4-BE49-F238E27FC236}">
                <a16:creationId xmlns:a16="http://schemas.microsoft.com/office/drawing/2014/main" id="{3B27DC44-DC52-4568-A190-6A09BD23DEC2}"/>
              </a:ext>
            </a:extLst>
          </p:cNvPr>
          <p:cNvSpPr/>
          <p:nvPr/>
        </p:nvSpPr>
        <p:spPr>
          <a:xfrm>
            <a:off x="2676037" y="3644773"/>
            <a:ext cx="3857531" cy="390748"/>
          </a:xfrm>
          <a:prstGeom prst="rect">
            <a:avLst/>
          </a:prstGeom>
        </p:spPr>
        <p:txBody>
          <a:bodyPr wrap="none">
            <a:spAutoFit/>
          </a:bodyPr>
          <a:lstStyle/>
          <a:p>
            <a:r>
              <a:rPr lang="es-MX" dirty="0">
                <a:hlinkClick r:id="rId3"/>
              </a:rPr>
              <a:t>https://www.w3schools.com/cssref/</a:t>
            </a:r>
            <a:endParaRPr lang="es-MX" dirty="0"/>
          </a:p>
        </p:txBody>
      </p:sp>
      <p:sp>
        <p:nvSpPr>
          <p:cNvPr id="13" name="Rectangle 12">
            <a:extLst>
              <a:ext uri="{FF2B5EF4-FFF2-40B4-BE49-F238E27FC236}">
                <a16:creationId xmlns:a16="http://schemas.microsoft.com/office/drawing/2014/main" id="{C580F3D4-3822-42D8-977B-E01FB1D850D8}"/>
              </a:ext>
            </a:extLst>
          </p:cNvPr>
          <p:cNvSpPr/>
          <p:nvPr/>
        </p:nvSpPr>
        <p:spPr>
          <a:xfrm>
            <a:off x="2676037" y="4435360"/>
            <a:ext cx="6884573" cy="390748"/>
          </a:xfrm>
          <a:prstGeom prst="rect">
            <a:avLst/>
          </a:prstGeom>
        </p:spPr>
        <p:txBody>
          <a:bodyPr wrap="square">
            <a:spAutoFit/>
          </a:bodyPr>
          <a:lstStyle/>
          <a:p>
            <a:r>
              <a:rPr lang="es-MX" dirty="0">
                <a:hlinkClick r:id="rId4"/>
              </a:rPr>
              <a:t>https://developer.mozilla.org/es/docs/Web/CSS/Referencia_CSS</a:t>
            </a:r>
            <a:endParaRPr lang="es-MX" dirty="0"/>
          </a:p>
        </p:txBody>
      </p:sp>
      <p:sp>
        <p:nvSpPr>
          <p:cNvPr id="14" name="Rectangle 13">
            <a:extLst>
              <a:ext uri="{FF2B5EF4-FFF2-40B4-BE49-F238E27FC236}">
                <a16:creationId xmlns:a16="http://schemas.microsoft.com/office/drawing/2014/main" id="{74141436-5C10-4A3E-969D-C51D76E1B532}"/>
              </a:ext>
            </a:extLst>
          </p:cNvPr>
          <p:cNvSpPr/>
          <p:nvPr/>
        </p:nvSpPr>
        <p:spPr>
          <a:xfrm>
            <a:off x="2691874" y="5358248"/>
            <a:ext cx="2569101" cy="390748"/>
          </a:xfrm>
          <a:prstGeom prst="rect">
            <a:avLst/>
          </a:prstGeom>
        </p:spPr>
        <p:txBody>
          <a:bodyPr wrap="none">
            <a:spAutoFit/>
          </a:bodyPr>
          <a:lstStyle/>
          <a:p>
            <a:r>
              <a:rPr lang="es-MX" dirty="0">
                <a:hlinkClick r:id="rId5"/>
              </a:rPr>
              <a:t>https://cssreference.io/</a:t>
            </a:r>
            <a:endParaRPr lang="es-MX" dirty="0"/>
          </a:p>
        </p:txBody>
      </p:sp>
    </p:spTree>
    <p:extLst>
      <p:ext uri="{BB962C8B-B14F-4D97-AF65-F5344CB8AC3E}">
        <p14:creationId xmlns:p14="http://schemas.microsoft.com/office/powerpoint/2010/main" val="120686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13</a:t>
            </a:fld>
            <a:endParaRPr lang="es-MX" dirty="0"/>
          </a:p>
        </p:txBody>
      </p:sp>
      <p:sp>
        <p:nvSpPr>
          <p:cNvPr id="8" name="TextBox 7">
            <a:extLst>
              <a:ext uri="{FF2B5EF4-FFF2-40B4-BE49-F238E27FC236}">
                <a16:creationId xmlns:a16="http://schemas.microsoft.com/office/drawing/2014/main" id="{110926FD-4BD5-4B1C-B7F5-A8B3DF29BA61}"/>
              </a:ext>
            </a:extLst>
          </p:cNvPr>
          <p:cNvSpPr txBox="1"/>
          <p:nvPr/>
        </p:nvSpPr>
        <p:spPr>
          <a:xfrm>
            <a:off x="332202" y="1496795"/>
            <a:ext cx="11427976" cy="830997"/>
          </a:xfrm>
          <a:prstGeom prst="rect">
            <a:avLst/>
          </a:prstGeom>
          <a:noFill/>
        </p:spPr>
        <p:txBody>
          <a:bodyPr wrap="square" rtlCol="0">
            <a:spAutoFit/>
          </a:bodyPr>
          <a:lstStyle/>
          <a:p>
            <a:pPr algn="just"/>
            <a:r>
              <a:rPr lang="es-ES" sz="2400" dirty="0"/>
              <a:t>Por ejemplo si consultamos el sitio </a:t>
            </a:r>
            <a:r>
              <a:rPr lang="es-MX" sz="2400" dirty="0">
                <a:hlinkClick r:id="rId2"/>
              </a:rPr>
              <a:t>https://www.w3.org/Style/CSS/Overview.en.html</a:t>
            </a:r>
            <a:endParaRPr lang="es-MX" sz="2400" dirty="0"/>
          </a:p>
          <a:p>
            <a:pPr algn="just"/>
            <a:r>
              <a:rPr lang="es-ES" sz="2400" dirty="0"/>
              <a:t>Podremos encontrar una referencia en el inciso 5.4 de  las propiedades asociadas a CSS.</a:t>
            </a:r>
          </a:p>
        </p:txBody>
      </p:sp>
      <p:pic>
        <p:nvPicPr>
          <p:cNvPr id="6" name="Picture 5">
            <a:extLst>
              <a:ext uri="{FF2B5EF4-FFF2-40B4-BE49-F238E27FC236}">
                <a16:creationId xmlns:a16="http://schemas.microsoft.com/office/drawing/2014/main" id="{19AB4472-0DE2-4CAE-9BBF-E16BB24F6EB3}"/>
              </a:ext>
            </a:extLst>
          </p:cNvPr>
          <p:cNvPicPr>
            <a:picLocks noChangeAspect="1"/>
          </p:cNvPicPr>
          <p:nvPr/>
        </p:nvPicPr>
        <p:blipFill>
          <a:blip r:embed="rId3"/>
          <a:stretch>
            <a:fillRect/>
          </a:stretch>
        </p:blipFill>
        <p:spPr>
          <a:xfrm>
            <a:off x="1399659" y="2475659"/>
            <a:ext cx="9782175" cy="4505325"/>
          </a:xfrm>
          <a:prstGeom prst="rect">
            <a:avLst/>
          </a:prstGeom>
        </p:spPr>
      </p:pic>
      <p:sp>
        <p:nvSpPr>
          <p:cNvPr id="9" name="Title 1">
            <a:extLst>
              <a:ext uri="{FF2B5EF4-FFF2-40B4-BE49-F238E27FC236}">
                <a16:creationId xmlns:a16="http://schemas.microsoft.com/office/drawing/2014/main" id="{046EBFE6-33ED-4611-9FC0-65942CEC88DD}"/>
              </a:ext>
            </a:extLst>
          </p:cNvPr>
          <p:cNvSpPr>
            <a:spLocks noGrp="1"/>
          </p:cNvSpPr>
          <p:nvPr>
            <p:ph type="title"/>
          </p:nvPr>
        </p:nvSpPr>
        <p:spPr>
          <a:xfrm>
            <a:off x="459224" y="164841"/>
            <a:ext cx="12037576" cy="1600495"/>
          </a:xfrm>
        </p:spPr>
        <p:txBody>
          <a:bodyPr>
            <a:normAutofit/>
          </a:bodyPr>
          <a:lstStyle/>
          <a:p>
            <a:r>
              <a:rPr lang="es-ES" sz="4400" dirty="0"/>
              <a:t>Sitios web de consulta para CSS</a:t>
            </a:r>
            <a:endParaRPr lang="es-MX" sz="4400" dirty="0"/>
          </a:p>
        </p:txBody>
      </p:sp>
    </p:spTree>
    <p:extLst>
      <p:ext uri="{BB962C8B-B14F-4D97-AF65-F5344CB8AC3E}">
        <p14:creationId xmlns:p14="http://schemas.microsoft.com/office/powerpoint/2010/main" val="215265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0A4BAF2-1DE7-4CAA-8ED0-E37A0A8DFA54}"/>
              </a:ext>
            </a:extLst>
          </p:cNvPr>
          <p:cNvSpPr/>
          <p:nvPr/>
        </p:nvSpPr>
        <p:spPr>
          <a:xfrm>
            <a:off x="3477706" y="6363211"/>
            <a:ext cx="9482644" cy="7288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CCAFA175-4BF2-4146-9CC0-FB939554D397}"/>
              </a:ext>
            </a:extLst>
          </p:cNvPr>
          <p:cNvSpPr>
            <a:spLocks noGrp="1"/>
          </p:cNvSpPr>
          <p:nvPr>
            <p:ph type="title"/>
          </p:nvPr>
        </p:nvSpPr>
        <p:spPr>
          <a:xfrm>
            <a:off x="459224" y="164841"/>
            <a:ext cx="12037576" cy="1600495"/>
          </a:xfrm>
        </p:spPr>
        <p:txBody>
          <a:bodyPr>
            <a:normAutofit/>
          </a:bodyPr>
          <a:lstStyle/>
          <a:p>
            <a:r>
              <a:rPr lang="es-ES" sz="4400" dirty="0"/>
              <a:t>Propiedades que se pueden modificar con CSS</a:t>
            </a:r>
            <a:endParaRPr lang="es-MX" sz="4400" dirty="0"/>
          </a:p>
        </p:txBody>
      </p:sp>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a:xfrm>
            <a:off x="11449050" y="7333504"/>
            <a:ext cx="1325126" cy="424251"/>
          </a:xfrm>
        </p:spPr>
        <p:txBody>
          <a:bodyPr/>
          <a:lstStyle/>
          <a:p>
            <a:fld id="{7001F651-2F39-45CE-A12E-A6151C5A5D3F}" type="slidenum">
              <a:rPr lang="es-MX" smtClean="0"/>
              <a:pPr/>
              <a:t>14</a:t>
            </a:fld>
            <a:endParaRPr lang="es-MX" dirty="0"/>
          </a:p>
        </p:txBody>
      </p:sp>
      <p:sp>
        <p:nvSpPr>
          <p:cNvPr id="8" name="TextBox 7">
            <a:extLst>
              <a:ext uri="{FF2B5EF4-FFF2-40B4-BE49-F238E27FC236}">
                <a16:creationId xmlns:a16="http://schemas.microsoft.com/office/drawing/2014/main" id="{110926FD-4BD5-4B1C-B7F5-A8B3DF29BA61}"/>
              </a:ext>
            </a:extLst>
          </p:cNvPr>
          <p:cNvSpPr txBox="1"/>
          <p:nvPr/>
        </p:nvSpPr>
        <p:spPr>
          <a:xfrm>
            <a:off x="332202" y="1496795"/>
            <a:ext cx="11427976" cy="830997"/>
          </a:xfrm>
          <a:prstGeom prst="rect">
            <a:avLst/>
          </a:prstGeom>
          <a:noFill/>
        </p:spPr>
        <p:txBody>
          <a:bodyPr wrap="square" rtlCol="0">
            <a:spAutoFit/>
          </a:bodyPr>
          <a:lstStyle/>
          <a:p>
            <a:pPr algn="just"/>
            <a:r>
              <a:rPr lang="es-MX" sz="2400" dirty="0"/>
              <a:t>Por ejemplo una propiedad muy utilizada es la de background (fondo del objeto), la cual a su vez tiene varias opciones ligadas a ella: </a:t>
            </a:r>
            <a:endParaRPr lang="es-ES" sz="2400" dirty="0"/>
          </a:p>
        </p:txBody>
      </p:sp>
      <p:sp>
        <p:nvSpPr>
          <p:cNvPr id="7" name="TextBox 6">
            <a:extLst>
              <a:ext uri="{FF2B5EF4-FFF2-40B4-BE49-F238E27FC236}">
                <a16:creationId xmlns:a16="http://schemas.microsoft.com/office/drawing/2014/main" id="{CA2A79B4-B46C-4812-94BB-CD6EB82B619D}"/>
              </a:ext>
            </a:extLst>
          </p:cNvPr>
          <p:cNvSpPr txBox="1"/>
          <p:nvPr/>
        </p:nvSpPr>
        <p:spPr>
          <a:xfrm>
            <a:off x="7885045" y="2391845"/>
            <a:ext cx="4532266" cy="3785652"/>
          </a:xfrm>
          <a:prstGeom prst="rect">
            <a:avLst/>
          </a:prstGeom>
          <a:solidFill>
            <a:schemeClr val="tx1"/>
          </a:solidFill>
        </p:spPr>
        <p:txBody>
          <a:bodyPr wrap="none" rtlCol="0">
            <a:spAutoFit/>
          </a:bodyPr>
          <a:lstStyle/>
          <a:p>
            <a:r>
              <a:rPr lang="es-MX" sz="2400" dirty="0">
                <a:solidFill>
                  <a:schemeClr val="bg1"/>
                </a:solidFill>
              </a:rPr>
              <a:t>body {</a:t>
            </a:r>
          </a:p>
          <a:p>
            <a:r>
              <a:rPr lang="es-MX" sz="2400" dirty="0">
                <a:solidFill>
                  <a:schemeClr val="bg1"/>
                </a:solidFill>
              </a:rPr>
              <a:t>    background-color: red;</a:t>
            </a:r>
          </a:p>
          <a:p>
            <a:r>
              <a:rPr lang="es-MX" sz="2400" dirty="0">
                <a:solidFill>
                  <a:schemeClr val="bg1"/>
                </a:solidFill>
              </a:rPr>
              <a:t>    background-position: 0% 0%;</a:t>
            </a:r>
          </a:p>
          <a:p>
            <a:r>
              <a:rPr lang="es-MX" sz="2400" dirty="0">
                <a:solidFill>
                  <a:schemeClr val="bg1"/>
                </a:solidFill>
              </a:rPr>
              <a:t>    background-</a:t>
            </a:r>
            <a:r>
              <a:rPr lang="es-MX" sz="2400" dirty="0" err="1">
                <a:solidFill>
                  <a:schemeClr val="bg1"/>
                </a:solidFill>
              </a:rPr>
              <a:t>size</a:t>
            </a:r>
            <a:r>
              <a:rPr lang="es-MX" sz="2400" dirty="0">
                <a:solidFill>
                  <a:schemeClr val="bg1"/>
                </a:solidFill>
              </a:rPr>
              <a:t>: auto;</a:t>
            </a:r>
          </a:p>
          <a:p>
            <a:r>
              <a:rPr lang="es-MX" sz="2400" dirty="0">
                <a:solidFill>
                  <a:schemeClr val="bg1"/>
                </a:solidFill>
              </a:rPr>
              <a:t>    background-</a:t>
            </a:r>
            <a:r>
              <a:rPr lang="es-MX" sz="2400" dirty="0" err="1">
                <a:solidFill>
                  <a:schemeClr val="bg1"/>
                </a:solidFill>
              </a:rPr>
              <a:t>repeat</a:t>
            </a:r>
            <a:r>
              <a:rPr lang="es-MX" sz="2400" dirty="0">
                <a:solidFill>
                  <a:schemeClr val="bg1"/>
                </a:solidFill>
              </a:rPr>
              <a:t>: </a:t>
            </a:r>
            <a:r>
              <a:rPr lang="es-MX" sz="2400" dirty="0" err="1">
                <a:solidFill>
                  <a:schemeClr val="bg1"/>
                </a:solidFill>
              </a:rPr>
              <a:t>repeat</a:t>
            </a:r>
            <a:r>
              <a:rPr lang="es-MX" sz="2400" dirty="0">
                <a:solidFill>
                  <a:schemeClr val="bg1"/>
                </a:solidFill>
              </a:rPr>
              <a:t>;</a:t>
            </a:r>
          </a:p>
          <a:p>
            <a:r>
              <a:rPr lang="es-MX" sz="2400" dirty="0">
                <a:solidFill>
                  <a:schemeClr val="bg1"/>
                </a:solidFill>
              </a:rPr>
              <a:t>    background-clip: </a:t>
            </a:r>
            <a:r>
              <a:rPr lang="es-MX" sz="2400" dirty="0" err="1">
                <a:solidFill>
                  <a:schemeClr val="bg1"/>
                </a:solidFill>
              </a:rPr>
              <a:t>border</a:t>
            </a:r>
            <a:r>
              <a:rPr lang="es-MX" sz="2400" dirty="0">
                <a:solidFill>
                  <a:schemeClr val="bg1"/>
                </a:solidFill>
              </a:rPr>
              <a:t>-box;</a:t>
            </a:r>
          </a:p>
          <a:p>
            <a:r>
              <a:rPr lang="es-MX" sz="2400" dirty="0">
                <a:solidFill>
                  <a:schemeClr val="bg1"/>
                </a:solidFill>
              </a:rPr>
              <a:t>    background-</a:t>
            </a:r>
            <a:r>
              <a:rPr lang="es-MX" sz="2400" dirty="0" err="1">
                <a:solidFill>
                  <a:schemeClr val="bg1"/>
                </a:solidFill>
              </a:rPr>
              <a:t>origin</a:t>
            </a:r>
            <a:r>
              <a:rPr lang="es-MX" sz="2400" dirty="0">
                <a:solidFill>
                  <a:schemeClr val="bg1"/>
                </a:solidFill>
              </a:rPr>
              <a:t>: </a:t>
            </a:r>
            <a:r>
              <a:rPr lang="es-MX" sz="2400" dirty="0" err="1">
                <a:solidFill>
                  <a:schemeClr val="bg1"/>
                </a:solidFill>
              </a:rPr>
              <a:t>padding</a:t>
            </a:r>
            <a:r>
              <a:rPr lang="es-MX" sz="2400" dirty="0">
                <a:solidFill>
                  <a:schemeClr val="bg1"/>
                </a:solidFill>
              </a:rPr>
              <a:t>-box;</a:t>
            </a:r>
          </a:p>
          <a:p>
            <a:r>
              <a:rPr lang="es-MX" sz="2400" dirty="0">
                <a:solidFill>
                  <a:schemeClr val="bg1"/>
                </a:solidFill>
              </a:rPr>
              <a:t>    background-</a:t>
            </a:r>
            <a:r>
              <a:rPr lang="es-MX" sz="2400" dirty="0" err="1">
                <a:solidFill>
                  <a:schemeClr val="bg1"/>
                </a:solidFill>
              </a:rPr>
              <a:t>attachment</a:t>
            </a:r>
            <a:r>
              <a:rPr lang="es-MX" sz="2400" dirty="0">
                <a:solidFill>
                  <a:schemeClr val="bg1"/>
                </a:solidFill>
              </a:rPr>
              <a:t>: scroll;</a:t>
            </a:r>
          </a:p>
          <a:p>
            <a:r>
              <a:rPr lang="es-MX" sz="2400" dirty="0">
                <a:solidFill>
                  <a:schemeClr val="bg1"/>
                </a:solidFill>
              </a:rPr>
              <a:t>    background-</a:t>
            </a:r>
            <a:r>
              <a:rPr lang="es-MX" sz="2400" dirty="0" err="1">
                <a:solidFill>
                  <a:schemeClr val="bg1"/>
                </a:solidFill>
              </a:rPr>
              <a:t>image</a:t>
            </a:r>
            <a:r>
              <a:rPr lang="es-MX" sz="2400" dirty="0">
                <a:solidFill>
                  <a:schemeClr val="bg1"/>
                </a:solidFill>
              </a:rPr>
              <a:t>: </a:t>
            </a:r>
            <a:r>
              <a:rPr lang="es-MX" sz="2400" dirty="0" err="1">
                <a:solidFill>
                  <a:schemeClr val="bg1"/>
                </a:solidFill>
              </a:rPr>
              <a:t>none</a:t>
            </a:r>
            <a:r>
              <a:rPr lang="es-MX" sz="2400" dirty="0">
                <a:solidFill>
                  <a:schemeClr val="bg1"/>
                </a:solidFill>
              </a:rPr>
              <a:t> </a:t>
            </a:r>
          </a:p>
          <a:p>
            <a:r>
              <a:rPr lang="es-MX" sz="2400" dirty="0">
                <a:solidFill>
                  <a:schemeClr val="bg1"/>
                </a:solidFill>
              </a:rPr>
              <a:t>}</a:t>
            </a:r>
          </a:p>
        </p:txBody>
      </p:sp>
      <p:cxnSp>
        <p:nvCxnSpPr>
          <p:cNvPr id="13" name="Straight Arrow Connector 12">
            <a:extLst>
              <a:ext uri="{FF2B5EF4-FFF2-40B4-BE49-F238E27FC236}">
                <a16:creationId xmlns:a16="http://schemas.microsoft.com/office/drawing/2014/main" id="{55D6CF54-B809-4A95-B0E8-A8431D5A0D9D}"/>
              </a:ext>
            </a:extLst>
          </p:cNvPr>
          <p:cNvCxnSpPr>
            <a:cxnSpLocks/>
          </p:cNvCxnSpPr>
          <p:nvPr/>
        </p:nvCxnSpPr>
        <p:spPr>
          <a:xfrm>
            <a:off x="6983899" y="3021500"/>
            <a:ext cx="120594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9C7D311-6A6B-47E0-9E2F-D1464DCDC9BB}"/>
              </a:ext>
            </a:extLst>
          </p:cNvPr>
          <p:cNvSpPr txBox="1"/>
          <p:nvPr/>
        </p:nvSpPr>
        <p:spPr>
          <a:xfrm>
            <a:off x="5244704" y="2826126"/>
            <a:ext cx="1739195" cy="390748"/>
          </a:xfrm>
          <a:prstGeom prst="rect">
            <a:avLst/>
          </a:prstGeom>
          <a:noFill/>
        </p:spPr>
        <p:txBody>
          <a:bodyPr wrap="none" rtlCol="0">
            <a:spAutoFit/>
          </a:bodyPr>
          <a:lstStyle/>
          <a:p>
            <a:pPr algn="r"/>
            <a:r>
              <a:rPr lang="es-MX" dirty="0"/>
              <a:t>Color de fondo </a:t>
            </a:r>
          </a:p>
        </p:txBody>
      </p:sp>
      <p:cxnSp>
        <p:nvCxnSpPr>
          <p:cNvPr id="16" name="Straight Arrow Connector 15">
            <a:extLst>
              <a:ext uri="{FF2B5EF4-FFF2-40B4-BE49-F238E27FC236}">
                <a16:creationId xmlns:a16="http://schemas.microsoft.com/office/drawing/2014/main" id="{CCD4FAC1-FFED-4961-A9B4-50B4C4BE040F}"/>
              </a:ext>
            </a:extLst>
          </p:cNvPr>
          <p:cNvCxnSpPr>
            <a:cxnSpLocks/>
          </p:cNvCxnSpPr>
          <p:nvPr/>
        </p:nvCxnSpPr>
        <p:spPr>
          <a:xfrm>
            <a:off x="6983899" y="3390665"/>
            <a:ext cx="120594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157B47-2E33-46D9-A397-823DF0775342}"/>
              </a:ext>
            </a:extLst>
          </p:cNvPr>
          <p:cNvSpPr txBox="1"/>
          <p:nvPr/>
        </p:nvSpPr>
        <p:spPr>
          <a:xfrm>
            <a:off x="3738074" y="3195291"/>
            <a:ext cx="3245825" cy="390748"/>
          </a:xfrm>
          <a:prstGeom prst="rect">
            <a:avLst/>
          </a:prstGeom>
          <a:noFill/>
        </p:spPr>
        <p:txBody>
          <a:bodyPr wrap="none" rtlCol="0">
            <a:spAutoFit/>
          </a:bodyPr>
          <a:lstStyle/>
          <a:p>
            <a:pPr algn="r"/>
            <a:r>
              <a:rPr lang="es-MX" dirty="0"/>
              <a:t>Posición donde inicia el fondo </a:t>
            </a:r>
          </a:p>
        </p:txBody>
      </p:sp>
      <p:cxnSp>
        <p:nvCxnSpPr>
          <p:cNvPr id="18" name="Straight Arrow Connector 17">
            <a:extLst>
              <a:ext uri="{FF2B5EF4-FFF2-40B4-BE49-F238E27FC236}">
                <a16:creationId xmlns:a16="http://schemas.microsoft.com/office/drawing/2014/main" id="{382C65B2-5C85-422E-B22D-6FF0591F5DA6}"/>
              </a:ext>
            </a:extLst>
          </p:cNvPr>
          <p:cNvCxnSpPr>
            <a:cxnSpLocks/>
          </p:cNvCxnSpPr>
          <p:nvPr/>
        </p:nvCxnSpPr>
        <p:spPr>
          <a:xfrm>
            <a:off x="6983899" y="3756422"/>
            <a:ext cx="120594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6449C0A-D38A-43C8-A866-41CA6AEA938A}"/>
              </a:ext>
            </a:extLst>
          </p:cNvPr>
          <p:cNvSpPr txBox="1"/>
          <p:nvPr/>
        </p:nvSpPr>
        <p:spPr>
          <a:xfrm>
            <a:off x="2207207" y="3561048"/>
            <a:ext cx="4776692" cy="390748"/>
          </a:xfrm>
          <a:prstGeom prst="rect">
            <a:avLst/>
          </a:prstGeom>
          <a:noFill/>
        </p:spPr>
        <p:txBody>
          <a:bodyPr wrap="none" rtlCol="0">
            <a:spAutoFit/>
          </a:bodyPr>
          <a:lstStyle/>
          <a:p>
            <a:pPr algn="r"/>
            <a:r>
              <a:rPr lang="es-MX" dirty="0"/>
              <a:t>Auto ajuste de tamaño de la imagen de fondo</a:t>
            </a:r>
          </a:p>
        </p:txBody>
      </p:sp>
      <p:cxnSp>
        <p:nvCxnSpPr>
          <p:cNvPr id="20" name="Straight Arrow Connector 19">
            <a:extLst>
              <a:ext uri="{FF2B5EF4-FFF2-40B4-BE49-F238E27FC236}">
                <a16:creationId xmlns:a16="http://schemas.microsoft.com/office/drawing/2014/main" id="{B827E030-B3DB-4B2A-A052-3B327C2D975C}"/>
              </a:ext>
            </a:extLst>
          </p:cNvPr>
          <p:cNvCxnSpPr>
            <a:cxnSpLocks/>
          </p:cNvCxnSpPr>
          <p:nvPr/>
        </p:nvCxnSpPr>
        <p:spPr>
          <a:xfrm>
            <a:off x="6983899" y="4122178"/>
            <a:ext cx="120594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F4C6279-E7CB-4436-AC0F-AA9F0FAD48A9}"/>
              </a:ext>
            </a:extLst>
          </p:cNvPr>
          <p:cNvSpPr txBox="1"/>
          <p:nvPr/>
        </p:nvSpPr>
        <p:spPr>
          <a:xfrm>
            <a:off x="4252189" y="3926804"/>
            <a:ext cx="2731710" cy="390748"/>
          </a:xfrm>
          <a:prstGeom prst="rect">
            <a:avLst/>
          </a:prstGeom>
          <a:noFill/>
        </p:spPr>
        <p:txBody>
          <a:bodyPr wrap="none" rtlCol="0">
            <a:spAutoFit/>
          </a:bodyPr>
          <a:lstStyle/>
          <a:p>
            <a:pPr algn="r"/>
            <a:r>
              <a:rPr lang="es-MX" dirty="0"/>
              <a:t>Repetir imagen de fondo </a:t>
            </a:r>
          </a:p>
        </p:txBody>
      </p:sp>
      <p:cxnSp>
        <p:nvCxnSpPr>
          <p:cNvPr id="22" name="Straight Arrow Connector 21">
            <a:extLst>
              <a:ext uri="{FF2B5EF4-FFF2-40B4-BE49-F238E27FC236}">
                <a16:creationId xmlns:a16="http://schemas.microsoft.com/office/drawing/2014/main" id="{5A6D0139-6A54-4A2F-847C-7B4DCF528842}"/>
              </a:ext>
            </a:extLst>
          </p:cNvPr>
          <p:cNvCxnSpPr>
            <a:cxnSpLocks/>
          </p:cNvCxnSpPr>
          <p:nvPr/>
        </p:nvCxnSpPr>
        <p:spPr>
          <a:xfrm>
            <a:off x="6983899" y="4485282"/>
            <a:ext cx="120594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1BFBB47-B39C-4047-9AC0-5AD65ECA0E0A}"/>
              </a:ext>
            </a:extLst>
          </p:cNvPr>
          <p:cNvSpPr txBox="1"/>
          <p:nvPr/>
        </p:nvSpPr>
        <p:spPr>
          <a:xfrm>
            <a:off x="4882810" y="4289908"/>
            <a:ext cx="2101089" cy="390748"/>
          </a:xfrm>
          <a:prstGeom prst="rect">
            <a:avLst/>
          </a:prstGeom>
          <a:noFill/>
        </p:spPr>
        <p:txBody>
          <a:bodyPr wrap="none" rtlCol="0">
            <a:spAutoFit/>
          </a:bodyPr>
          <a:lstStyle/>
          <a:p>
            <a:pPr algn="r"/>
            <a:r>
              <a:rPr lang="es-MX" dirty="0"/>
              <a:t>Borde de el objeto </a:t>
            </a:r>
          </a:p>
        </p:txBody>
      </p:sp>
      <p:cxnSp>
        <p:nvCxnSpPr>
          <p:cNvPr id="24" name="Straight Arrow Connector 23">
            <a:extLst>
              <a:ext uri="{FF2B5EF4-FFF2-40B4-BE49-F238E27FC236}">
                <a16:creationId xmlns:a16="http://schemas.microsoft.com/office/drawing/2014/main" id="{47D22F06-A25A-4244-806F-47DE70C63300}"/>
              </a:ext>
            </a:extLst>
          </p:cNvPr>
          <p:cNvCxnSpPr>
            <a:cxnSpLocks/>
          </p:cNvCxnSpPr>
          <p:nvPr/>
        </p:nvCxnSpPr>
        <p:spPr>
          <a:xfrm>
            <a:off x="6983899" y="4862203"/>
            <a:ext cx="120594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2B7649-0197-47CE-B833-F28CF7F5C4E1}"/>
              </a:ext>
            </a:extLst>
          </p:cNvPr>
          <p:cNvSpPr txBox="1"/>
          <p:nvPr/>
        </p:nvSpPr>
        <p:spPr>
          <a:xfrm>
            <a:off x="652935" y="4666829"/>
            <a:ext cx="6330964" cy="390748"/>
          </a:xfrm>
          <a:prstGeom prst="rect">
            <a:avLst/>
          </a:prstGeom>
          <a:noFill/>
        </p:spPr>
        <p:txBody>
          <a:bodyPr wrap="none" rtlCol="0">
            <a:spAutoFit/>
          </a:bodyPr>
          <a:lstStyle/>
          <a:p>
            <a:pPr algn="r"/>
            <a:r>
              <a:rPr lang="es-MX" dirty="0"/>
              <a:t>Espacio entre el objeto actual los objetos anterior y posterior</a:t>
            </a:r>
          </a:p>
        </p:txBody>
      </p:sp>
      <p:cxnSp>
        <p:nvCxnSpPr>
          <p:cNvPr id="26" name="Straight Arrow Connector 25">
            <a:extLst>
              <a:ext uri="{FF2B5EF4-FFF2-40B4-BE49-F238E27FC236}">
                <a16:creationId xmlns:a16="http://schemas.microsoft.com/office/drawing/2014/main" id="{53D565E6-A7E8-4BAE-A39D-42C592C06FB5}"/>
              </a:ext>
            </a:extLst>
          </p:cNvPr>
          <p:cNvCxnSpPr>
            <a:cxnSpLocks/>
          </p:cNvCxnSpPr>
          <p:nvPr/>
        </p:nvCxnSpPr>
        <p:spPr>
          <a:xfrm>
            <a:off x="6983897" y="5227447"/>
            <a:ext cx="120594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C46A750-83B2-4533-9C9D-EAF5C8F52854}"/>
              </a:ext>
            </a:extLst>
          </p:cNvPr>
          <p:cNvSpPr txBox="1"/>
          <p:nvPr/>
        </p:nvSpPr>
        <p:spPr>
          <a:xfrm>
            <a:off x="831507" y="5032073"/>
            <a:ext cx="6152390" cy="390748"/>
          </a:xfrm>
          <a:prstGeom prst="rect">
            <a:avLst/>
          </a:prstGeom>
          <a:noFill/>
        </p:spPr>
        <p:txBody>
          <a:bodyPr wrap="none" rtlCol="0">
            <a:spAutoFit/>
          </a:bodyPr>
          <a:lstStyle/>
          <a:p>
            <a:pPr algn="r"/>
            <a:r>
              <a:rPr lang="es-MX" dirty="0"/>
              <a:t>Agregar un scroll en caso de que la imagen sea más grande </a:t>
            </a:r>
          </a:p>
        </p:txBody>
      </p:sp>
      <p:cxnSp>
        <p:nvCxnSpPr>
          <p:cNvPr id="28" name="Straight Arrow Connector 27">
            <a:extLst>
              <a:ext uri="{FF2B5EF4-FFF2-40B4-BE49-F238E27FC236}">
                <a16:creationId xmlns:a16="http://schemas.microsoft.com/office/drawing/2014/main" id="{91575E51-671E-4E78-BAD0-4BCA32E37C06}"/>
              </a:ext>
            </a:extLst>
          </p:cNvPr>
          <p:cNvCxnSpPr>
            <a:cxnSpLocks/>
          </p:cNvCxnSpPr>
          <p:nvPr/>
        </p:nvCxnSpPr>
        <p:spPr>
          <a:xfrm>
            <a:off x="6983895" y="5562337"/>
            <a:ext cx="120594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1B03ED-8FF2-42EE-8961-08069D6824EE}"/>
              </a:ext>
            </a:extLst>
          </p:cNvPr>
          <p:cNvSpPr txBox="1"/>
          <p:nvPr/>
        </p:nvSpPr>
        <p:spPr>
          <a:xfrm>
            <a:off x="2209190" y="5366963"/>
            <a:ext cx="4774705" cy="390748"/>
          </a:xfrm>
          <a:prstGeom prst="rect">
            <a:avLst/>
          </a:prstGeom>
          <a:noFill/>
        </p:spPr>
        <p:txBody>
          <a:bodyPr wrap="none" rtlCol="0">
            <a:spAutoFit/>
          </a:bodyPr>
          <a:lstStyle/>
          <a:p>
            <a:pPr algn="r"/>
            <a:r>
              <a:rPr lang="es-MX" dirty="0"/>
              <a:t>Imagen externa que funcionará como fondo </a:t>
            </a:r>
          </a:p>
        </p:txBody>
      </p:sp>
      <p:sp>
        <p:nvSpPr>
          <p:cNvPr id="32" name="TextBox 31">
            <a:extLst>
              <a:ext uri="{FF2B5EF4-FFF2-40B4-BE49-F238E27FC236}">
                <a16:creationId xmlns:a16="http://schemas.microsoft.com/office/drawing/2014/main" id="{65D304DF-E090-4959-BEE5-3D4E58C5022E}"/>
              </a:ext>
            </a:extLst>
          </p:cNvPr>
          <p:cNvSpPr txBox="1"/>
          <p:nvPr/>
        </p:nvSpPr>
        <p:spPr>
          <a:xfrm>
            <a:off x="3514625" y="6484606"/>
            <a:ext cx="1085554" cy="390748"/>
          </a:xfrm>
          <a:prstGeom prst="rect">
            <a:avLst/>
          </a:prstGeom>
          <a:noFill/>
        </p:spPr>
        <p:txBody>
          <a:bodyPr wrap="none" rtlCol="0">
            <a:spAutoFit/>
          </a:bodyPr>
          <a:lstStyle/>
          <a:p>
            <a:r>
              <a:rPr lang="es-MX" b="1" i="1" dirty="0">
                <a:solidFill>
                  <a:srgbClr val="FF0000"/>
                </a:solidFill>
              </a:rPr>
              <a:t>Ejemplo:</a:t>
            </a:r>
          </a:p>
        </p:txBody>
      </p:sp>
      <p:sp>
        <p:nvSpPr>
          <p:cNvPr id="33" name="Arrow: Right 32">
            <a:extLst>
              <a:ext uri="{FF2B5EF4-FFF2-40B4-BE49-F238E27FC236}">
                <a16:creationId xmlns:a16="http://schemas.microsoft.com/office/drawing/2014/main" id="{A51489AA-1DCB-47D1-AE86-7D65DA9937CD}"/>
              </a:ext>
            </a:extLst>
          </p:cNvPr>
          <p:cNvSpPr/>
          <p:nvPr/>
        </p:nvSpPr>
        <p:spPr>
          <a:xfrm>
            <a:off x="4649926" y="6615002"/>
            <a:ext cx="454818" cy="1876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angle 4">
            <a:extLst>
              <a:ext uri="{FF2B5EF4-FFF2-40B4-BE49-F238E27FC236}">
                <a16:creationId xmlns:a16="http://schemas.microsoft.com/office/drawing/2014/main" id="{5160D366-DD4F-4B09-AE81-11FADE8EFD65}"/>
              </a:ext>
            </a:extLst>
          </p:cNvPr>
          <p:cNvSpPr/>
          <p:nvPr/>
        </p:nvSpPr>
        <p:spPr>
          <a:xfrm>
            <a:off x="5745588" y="6555011"/>
            <a:ext cx="7596565" cy="338554"/>
          </a:xfrm>
          <a:prstGeom prst="rect">
            <a:avLst/>
          </a:prstGeom>
        </p:spPr>
        <p:txBody>
          <a:bodyPr wrap="square">
            <a:spAutoFit/>
          </a:bodyPr>
          <a:lstStyle/>
          <a:p>
            <a:r>
              <a:rPr lang="es-MX" sz="1600" dirty="0">
                <a:hlinkClick r:id="rId2"/>
              </a:rPr>
              <a:t>https://www.w3schools.com/css/tryit.asp?filename=trycss_background-color_body</a:t>
            </a:r>
            <a:endParaRPr lang="es-MX" sz="1600" dirty="0"/>
          </a:p>
        </p:txBody>
      </p:sp>
    </p:spTree>
    <p:extLst>
      <p:ext uri="{BB962C8B-B14F-4D97-AF65-F5344CB8AC3E}">
        <p14:creationId xmlns:p14="http://schemas.microsoft.com/office/powerpoint/2010/main" val="165605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10926FD-4BD5-4B1C-B7F5-A8B3DF29BA61}"/>
              </a:ext>
            </a:extLst>
          </p:cNvPr>
          <p:cNvSpPr txBox="1"/>
          <p:nvPr/>
        </p:nvSpPr>
        <p:spPr>
          <a:xfrm>
            <a:off x="332202" y="1496795"/>
            <a:ext cx="11427976" cy="461665"/>
          </a:xfrm>
          <a:prstGeom prst="rect">
            <a:avLst/>
          </a:prstGeom>
          <a:noFill/>
        </p:spPr>
        <p:txBody>
          <a:bodyPr wrap="square" rtlCol="0">
            <a:spAutoFit/>
          </a:bodyPr>
          <a:lstStyle/>
          <a:p>
            <a:pPr algn="just"/>
            <a:r>
              <a:rPr lang="es-MX" sz="2400" dirty="0"/>
              <a:t>Otras de las estilos más utilizados son:</a:t>
            </a:r>
            <a:endParaRPr lang="es-ES" sz="2400" dirty="0"/>
          </a:p>
        </p:txBody>
      </p:sp>
      <p:sp>
        <p:nvSpPr>
          <p:cNvPr id="31" name="TextBox 30">
            <a:extLst>
              <a:ext uri="{FF2B5EF4-FFF2-40B4-BE49-F238E27FC236}">
                <a16:creationId xmlns:a16="http://schemas.microsoft.com/office/drawing/2014/main" id="{5F867A08-BC20-4DE8-A124-52B81962CF7B}"/>
              </a:ext>
            </a:extLst>
          </p:cNvPr>
          <p:cNvSpPr txBox="1"/>
          <p:nvPr/>
        </p:nvSpPr>
        <p:spPr>
          <a:xfrm>
            <a:off x="2302894" y="2418457"/>
            <a:ext cx="7486591" cy="5262979"/>
          </a:xfrm>
          <a:prstGeom prst="rect">
            <a:avLst/>
          </a:prstGeom>
          <a:noFill/>
        </p:spPr>
        <p:txBody>
          <a:bodyPr wrap="square" rtlCol="0">
            <a:spAutoFit/>
          </a:bodyPr>
          <a:lstStyle/>
          <a:p>
            <a:pPr marL="342900" indent="-342900">
              <a:buFont typeface="Wingdings" panose="05000000000000000000" pitchFamily="2" charset="2"/>
              <a:buChar char="§"/>
            </a:pPr>
            <a:r>
              <a:rPr lang="es-MX" sz="2400" b="1" i="1" dirty="0">
                <a:solidFill>
                  <a:srgbClr val="FF0000"/>
                </a:solidFill>
              </a:rPr>
              <a:t>Color</a:t>
            </a:r>
          </a:p>
          <a:p>
            <a:pPr marL="342900" indent="-342900">
              <a:buFont typeface="Wingdings" panose="05000000000000000000" pitchFamily="2" charset="2"/>
              <a:buChar char="§"/>
            </a:pPr>
            <a:r>
              <a:rPr lang="es-MX" sz="2400" b="1" i="1" dirty="0">
                <a:solidFill>
                  <a:srgbClr val="FF0000"/>
                </a:solidFill>
              </a:rPr>
              <a:t>Font y </a:t>
            </a:r>
            <a:r>
              <a:rPr lang="es-MX" sz="2400" b="1" i="1" dirty="0" err="1">
                <a:solidFill>
                  <a:srgbClr val="FF0000"/>
                </a:solidFill>
              </a:rPr>
              <a:t>text</a:t>
            </a:r>
            <a:endParaRPr lang="es-MX" sz="2400" b="1" i="1" dirty="0">
              <a:solidFill>
                <a:srgbClr val="FF0000"/>
              </a:solidFill>
            </a:endParaRPr>
          </a:p>
          <a:p>
            <a:pPr marL="342900" indent="-342900">
              <a:buFont typeface="Wingdings" panose="05000000000000000000" pitchFamily="2" charset="2"/>
              <a:buChar char="§"/>
            </a:pPr>
            <a:r>
              <a:rPr lang="es-MX" sz="2400" b="1" i="1" dirty="0">
                <a:solidFill>
                  <a:srgbClr val="FF0000"/>
                </a:solidFill>
              </a:rPr>
              <a:t>Width y Height</a:t>
            </a:r>
          </a:p>
          <a:p>
            <a:pPr marL="342900" indent="-342900">
              <a:buFont typeface="Wingdings" panose="05000000000000000000" pitchFamily="2" charset="2"/>
              <a:buChar char="§"/>
            </a:pPr>
            <a:r>
              <a:rPr lang="es-MX" sz="2400" b="1" i="1" dirty="0">
                <a:solidFill>
                  <a:srgbClr val="FF0000"/>
                </a:solidFill>
              </a:rPr>
              <a:t>Top y </a:t>
            </a:r>
            <a:r>
              <a:rPr lang="es-MX" sz="2400" b="1" i="1" dirty="0" err="1">
                <a:solidFill>
                  <a:srgbClr val="FF0000"/>
                </a:solidFill>
              </a:rPr>
              <a:t>Left</a:t>
            </a:r>
            <a:r>
              <a:rPr lang="es-MX" sz="2400" b="1" i="1" dirty="0">
                <a:solidFill>
                  <a:srgbClr val="FF0000"/>
                </a:solidFill>
              </a:rPr>
              <a:t> </a:t>
            </a:r>
            <a:endParaRPr lang="es-MX" sz="2400" dirty="0"/>
          </a:p>
          <a:p>
            <a:pPr marL="342900" indent="-342900">
              <a:buFont typeface="Wingdings" panose="05000000000000000000" pitchFamily="2" charset="2"/>
              <a:buChar char="§"/>
            </a:pPr>
            <a:r>
              <a:rPr lang="es-MX" sz="2400" b="1" i="1" dirty="0">
                <a:solidFill>
                  <a:srgbClr val="FF0000"/>
                </a:solidFill>
              </a:rPr>
              <a:t>Position</a:t>
            </a:r>
          </a:p>
          <a:p>
            <a:pPr marL="342900" indent="-342900">
              <a:buFont typeface="Wingdings" panose="05000000000000000000" pitchFamily="2" charset="2"/>
              <a:buChar char="§"/>
            </a:pPr>
            <a:r>
              <a:rPr lang="es-MX" sz="2400" b="1" i="1" dirty="0">
                <a:solidFill>
                  <a:srgbClr val="FF0000"/>
                </a:solidFill>
              </a:rPr>
              <a:t>Padding</a:t>
            </a:r>
          </a:p>
          <a:p>
            <a:pPr marL="342900" indent="-342900">
              <a:buFont typeface="Wingdings" panose="05000000000000000000" pitchFamily="2" charset="2"/>
              <a:buChar char="§"/>
            </a:pPr>
            <a:r>
              <a:rPr lang="es-MX" sz="2400" b="1" i="1" dirty="0">
                <a:solidFill>
                  <a:srgbClr val="FF0000"/>
                </a:solidFill>
              </a:rPr>
              <a:t>Border</a:t>
            </a:r>
          </a:p>
          <a:p>
            <a:pPr marL="342900" indent="-342900">
              <a:buFont typeface="Wingdings" panose="05000000000000000000" pitchFamily="2" charset="2"/>
              <a:buChar char="§"/>
            </a:pPr>
            <a:r>
              <a:rPr lang="es-MX" sz="2400" b="1" i="1" dirty="0">
                <a:solidFill>
                  <a:srgbClr val="FF0000"/>
                </a:solidFill>
              </a:rPr>
              <a:t>Margin</a:t>
            </a:r>
            <a:endParaRPr lang="es-MX" sz="2400" dirty="0"/>
          </a:p>
          <a:p>
            <a:pPr marL="342900" indent="-342900">
              <a:buFont typeface="Wingdings" panose="05000000000000000000" pitchFamily="2" charset="2"/>
              <a:buChar char="§"/>
            </a:pPr>
            <a:r>
              <a:rPr lang="es-MX" sz="2400" b="1" i="1" dirty="0">
                <a:solidFill>
                  <a:srgbClr val="FF0000"/>
                </a:solidFill>
              </a:rPr>
              <a:t>Media</a:t>
            </a:r>
            <a:endParaRPr lang="es-MX" sz="2400" dirty="0"/>
          </a:p>
          <a:p>
            <a:pPr marL="342900" indent="-342900">
              <a:buFont typeface="Wingdings" panose="05000000000000000000" pitchFamily="2" charset="2"/>
              <a:buChar char="§"/>
            </a:pPr>
            <a:r>
              <a:rPr lang="es-MX" sz="2400" b="1" i="1" dirty="0">
                <a:solidFill>
                  <a:srgbClr val="FF0000"/>
                </a:solidFill>
              </a:rPr>
              <a:t>Import</a:t>
            </a:r>
          </a:p>
          <a:p>
            <a:pPr marL="342900" indent="-342900">
              <a:buFont typeface="Wingdings" panose="05000000000000000000" pitchFamily="2" charset="2"/>
              <a:buChar char="§"/>
            </a:pPr>
            <a:endParaRPr lang="es-MX" sz="2400" dirty="0"/>
          </a:p>
          <a:p>
            <a:endParaRPr lang="es-MX" sz="2400" dirty="0"/>
          </a:p>
          <a:p>
            <a:endParaRPr lang="es-MX" sz="2400" dirty="0"/>
          </a:p>
          <a:p>
            <a:endParaRPr lang="es-MX" sz="2400" dirty="0"/>
          </a:p>
        </p:txBody>
      </p:sp>
      <p:sp>
        <p:nvSpPr>
          <p:cNvPr id="7" name="Title 1">
            <a:extLst>
              <a:ext uri="{FF2B5EF4-FFF2-40B4-BE49-F238E27FC236}">
                <a16:creationId xmlns:a16="http://schemas.microsoft.com/office/drawing/2014/main" id="{17089571-2F0A-427A-B7D1-A806CB84A3B3}"/>
              </a:ext>
            </a:extLst>
          </p:cNvPr>
          <p:cNvSpPr>
            <a:spLocks noGrp="1"/>
          </p:cNvSpPr>
          <p:nvPr>
            <p:ph type="title"/>
          </p:nvPr>
        </p:nvSpPr>
        <p:spPr>
          <a:xfrm>
            <a:off x="459224" y="164841"/>
            <a:ext cx="12037576" cy="1600495"/>
          </a:xfrm>
        </p:spPr>
        <p:txBody>
          <a:bodyPr>
            <a:normAutofit/>
          </a:bodyPr>
          <a:lstStyle/>
          <a:p>
            <a:r>
              <a:rPr lang="es-ES" sz="4400" dirty="0"/>
              <a:t>Propiedades que se pueden modificar con CSS</a:t>
            </a:r>
            <a:endParaRPr lang="es-MX" sz="4400" dirty="0"/>
          </a:p>
        </p:txBody>
      </p:sp>
    </p:spTree>
    <p:extLst>
      <p:ext uri="{BB962C8B-B14F-4D97-AF65-F5344CB8AC3E}">
        <p14:creationId xmlns:p14="http://schemas.microsoft.com/office/powerpoint/2010/main" val="4059279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DDE0665-3DCE-4062-A5D6-713C7F64BF70}"/>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Propiedades asociados al color de un objeto</a:t>
            </a:r>
            <a:endParaRPr lang="es-MX" sz="4400" dirty="0"/>
          </a:p>
        </p:txBody>
      </p:sp>
      <p:sp>
        <p:nvSpPr>
          <p:cNvPr id="20" name="TextBox 19">
            <a:extLst>
              <a:ext uri="{FF2B5EF4-FFF2-40B4-BE49-F238E27FC236}">
                <a16:creationId xmlns:a16="http://schemas.microsoft.com/office/drawing/2014/main" id="{DD4F8543-74C3-4505-8BDF-5DC1003ECBC1}"/>
              </a:ext>
            </a:extLst>
          </p:cNvPr>
          <p:cNvSpPr txBox="1"/>
          <p:nvPr/>
        </p:nvSpPr>
        <p:spPr>
          <a:xfrm>
            <a:off x="459223" y="1396074"/>
            <a:ext cx="12037576" cy="830997"/>
          </a:xfrm>
          <a:prstGeom prst="rect">
            <a:avLst/>
          </a:prstGeom>
          <a:noFill/>
        </p:spPr>
        <p:txBody>
          <a:bodyPr wrap="square" rtlCol="0">
            <a:spAutoFit/>
          </a:bodyPr>
          <a:lstStyle/>
          <a:p>
            <a:pPr algn="just"/>
            <a:r>
              <a:rPr lang="es-ES" sz="2400" b="1" i="1" dirty="0">
                <a:solidFill>
                  <a:srgbClr val="FF0000"/>
                </a:solidFill>
              </a:rPr>
              <a:t>Color</a:t>
            </a:r>
            <a:r>
              <a:rPr lang="es-ES" sz="2400" dirty="0"/>
              <a:t>=&gt;Esta propiedad cambia el color del texto que este ligado a la etiqueta que deseamos modificar. Los colores pueden ser proporcionados mediante el nombre del color en ingles.</a:t>
            </a:r>
          </a:p>
        </p:txBody>
      </p:sp>
      <p:sp>
        <p:nvSpPr>
          <p:cNvPr id="22" name="Rectangle 21">
            <a:extLst>
              <a:ext uri="{FF2B5EF4-FFF2-40B4-BE49-F238E27FC236}">
                <a16:creationId xmlns:a16="http://schemas.microsoft.com/office/drawing/2014/main" id="{E8CA7768-9AF5-4E7F-8F07-16162CEEED95}"/>
              </a:ext>
            </a:extLst>
          </p:cNvPr>
          <p:cNvSpPr/>
          <p:nvPr/>
        </p:nvSpPr>
        <p:spPr>
          <a:xfrm>
            <a:off x="3477706" y="6363211"/>
            <a:ext cx="9482644" cy="7288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angle 22">
            <a:extLst>
              <a:ext uri="{FF2B5EF4-FFF2-40B4-BE49-F238E27FC236}">
                <a16:creationId xmlns:a16="http://schemas.microsoft.com/office/drawing/2014/main" id="{4D948678-E695-4B50-9344-CA5BCAADD8BC}"/>
              </a:ext>
            </a:extLst>
          </p:cNvPr>
          <p:cNvSpPr/>
          <p:nvPr/>
        </p:nvSpPr>
        <p:spPr>
          <a:xfrm>
            <a:off x="5204238" y="6493578"/>
            <a:ext cx="8567599" cy="390748"/>
          </a:xfrm>
          <a:prstGeom prst="rect">
            <a:avLst/>
          </a:prstGeom>
        </p:spPr>
        <p:txBody>
          <a:bodyPr wrap="square">
            <a:spAutoFit/>
          </a:bodyPr>
          <a:lstStyle/>
          <a:p>
            <a:r>
              <a:rPr lang="es-MX" dirty="0">
                <a:hlinkClick r:id="rId2"/>
              </a:rPr>
              <a:t>https://www.w3schools.com/css/tryit.asp?filename=trycss_color_names</a:t>
            </a:r>
            <a:endParaRPr lang="es-MX" dirty="0"/>
          </a:p>
        </p:txBody>
      </p:sp>
      <p:sp>
        <p:nvSpPr>
          <p:cNvPr id="24" name="TextBox 23">
            <a:extLst>
              <a:ext uri="{FF2B5EF4-FFF2-40B4-BE49-F238E27FC236}">
                <a16:creationId xmlns:a16="http://schemas.microsoft.com/office/drawing/2014/main" id="{6EFB3B13-25E2-4E0F-856D-BC9BA4C7A683}"/>
              </a:ext>
            </a:extLst>
          </p:cNvPr>
          <p:cNvSpPr txBox="1"/>
          <p:nvPr/>
        </p:nvSpPr>
        <p:spPr>
          <a:xfrm>
            <a:off x="3514625" y="6484606"/>
            <a:ext cx="1085554" cy="390748"/>
          </a:xfrm>
          <a:prstGeom prst="rect">
            <a:avLst/>
          </a:prstGeom>
          <a:noFill/>
        </p:spPr>
        <p:txBody>
          <a:bodyPr wrap="none" rtlCol="0">
            <a:spAutoFit/>
          </a:bodyPr>
          <a:lstStyle/>
          <a:p>
            <a:r>
              <a:rPr lang="es-MX" b="1" i="1" dirty="0">
                <a:solidFill>
                  <a:srgbClr val="FF0000"/>
                </a:solidFill>
              </a:rPr>
              <a:t>Ejemplo:</a:t>
            </a:r>
          </a:p>
        </p:txBody>
      </p:sp>
      <p:sp>
        <p:nvSpPr>
          <p:cNvPr id="25" name="Arrow: Right 24">
            <a:extLst>
              <a:ext uri="{FF2B5EF4-FFF2-40B4-BE49-F238E27FC236}">
                <a16:creationId xmlns:a16="http://schemas.microsoft.com/office/drawing/2014/main" id="{D3455047-5E83-4F62-B239-72ECEF3E87FC}"/>
              </a:ext>
            </a:extLst>
          </p:cNvPr>
          <p:cNvSpPr/>
          <p:nvPr/>
        </p:nvSpPr>
        <p:spPr>
          <a:xfrm>
            <a:off x="4649926" y="6615002"/>
            <a:ext cx="454818" cy="1876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 name="Picture 1">
            <a:extLst>
              <a:ext uri="{FF2B5EF4-FFF2-40B4-BE49-F238E27FC236}">
                <a16:creationId xmlns:a16="http://schemas.microsoft.com/office/drawing/2014/main" id="{755DE58A-4A48-4D0A-818E-573E74773C01}"/>
              </a:ext>
            </a:extLst>
          </p:cNvPr>
          <p:cNvPicPr>
            <a:picLocks noChangeAspect="1"/>
          </p:cNvPicPr>
          <p:nvPr/>
        </p:nvPicPr>
        <p:blipFill>
          <a:blip r:embed="rId3"/>
          <a:stretch>
            <a:fillRect/>
          </a:stretch>
        </p:blipFill>
        <p:spPr>
          <a:xfrm>
            <a:off x="2496561" y="3474444"/>
            <a:ext cx="7962900" cy="2009775"/>
          </a:xfrm>
          <a:prstGeom prst="rect">
            <a:avLst/>
          </a:prstGeom>
        </p:spPr>
      </p:pic>
    </p:spTree>
    <p:extLst>
      <p:ext uri="{BB962C8B-B14F-4D97-AF65-F5344CB8AC3E}">
        <p14:creationId xmlns:p14="http://schemas.microsoft.com/office/powerpoint/2010/main" val="183919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830997"/>
          </a:xfrm>
          <a:prstGeom prst="rect">
            <a:avLst/>
          </a:prstGeom>
          <a:noFill/>
        </p:spPr>
        <p:txBody>
          <a:bodyPr wrap="square" rtlCol="0">
            <a:spAutoFit/>
          </a:bodyPr>
          <a:lstStyle/>
          <a:p>
            <a:pPr algn="just"/>
            <a:r>
              <a:rPr lang="es-ES" sz="2400" b="1" i="1" dirty="0">
                <a:solidFill>
                  <a:srgbClr val="FF0000"/>
                </a:solidFill>
              </a:rPr>
              <a:t>Color</a:t>
            </a:r>
            <a:r>
              <a:rPr lang="es-ES" sz="2400" dirty="0"/>
              <a:t>=&gt;Otra forma de definir el color es por su código RGB (Red-Green-Blue). El cual puede darse en varios formatos. Los dos más utilizados se presentan a  continuación:</a:t>
            </a:r>
          </a:p>
        </p:txBody>
      </p:sp>
      <p:sp>
        <p:nvSpPr>
          <p:cNvPr id="22" name="Rectangle 21">
            <a:extLst>
              <a:ext uri="{FF2B5EF4-FFF2-40B4-BE49-F238E27FC236}">
                <a16:creationId xmlns:a16="http://schemas.microsoft.com/office/drawing/2014/main" id="{E8CA7768-9AF5-4E7F-8F07-16162CEEED95}"/>
              </a:ext>
            </a:extLst>
          </p:cNvPr>
          <p:cNvSpPr/>
          <p:nvPr/>
        </p:nvSpPr>
        <p:spPr>
          <a:xfrm>
            <a:off x="3477706" y="6363211"/>
            <a:ext cx="9482644" cy="7288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Box 23">
            <a:extLst>
              <a:ext uri="{FF2B5EF4-FFF2-40B4-BE49-F238E27FC236}">
                <a16:creationId xmlns:a16="http://schemas.microsoft.com/office/drawing/2014/main" id="{6EFB3B13-25E2-4E0F-856D-BC9BA4C7A683}"/>
              </a:ext>
            </a:extLst>
          </p:cNvPr>
          <p:cNvSpPr txBox="1"/>
          <p:nvPr/>
        </p:nvSpPr>
        <p:spPr>
          <a:xfrm>
            <a:off x="3514625" y="6484606"/>
            <a:ext cx="1085554" cy="390748"/>
          </a:xfrm>
          <a:prstGeom prst="rect">
            <a:avLst/>
          </a:prstGeom>
          <a:noFill/>
        </p:spPr>
        <p:txBody>
          <a:bodyPr wrap="none" rtlCol="0">
            <a:spAutoFit/>
          </a:bodyPr>
          <a:lstStyle/>
          <a:p>
            <a:r>
              <a:rPr lang="es-MX" b="1" i="1" dirty="0">
                <a:solidFill>
                  <a:srgbClr val="FF0000"/>
                </a:solidFill>
              </a:rPr>
              <a:t>Ejemplo:</a:t>
            </a:r>
          </a:p>
        </p:txBody>
      </p:sp>
      <p:sp>
        <p:nvSpPr>
          <p:cNvPr id="25" name="Arrow: Right 24">
            <a:extLst>
              <a:ext uri="{FF2B5EF4-FFF2-40B4-BE49-F238E27FC236}">
                <a16:creationId xmlns:a16="http://schemas.microsoft.com/office/drawing/2014/main" id="{D3455047-5E83-4F62-B239-72ECEF3E87FC}"/>
              </a:ext>
            </a:extLst>
          </p:cNvPr>
          <p:cNvSpPr/>
          <p:nvPr/>
        </p:nvSpPr>
        <p:spPr>
          <a:xfrm>
            <a:off x="4649926" y="6615002"/>
            <a:ext cx="454818" cy="1876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angle 3">
            <a:extLst>
              <a:ext uri="{FF2B5EF4-FFF2-40B4-BE49-F238E27FC236}">
                <a16:creationId xmlns:a16="http://schemas.microsoft.com/office/drawing/2014/main" id="{0333973F-D044-4757-9891-19B95DC68C6D}"/>
              </a:ext>
            </a:extLst>
          </p:cNvPr>
          <p:cNvSpPr/>
          <p:nvPr/>
        </p:nvSpPr>
        <p:spPr>
          <a:xfrm>
            <a:off x="5162452" y="6458070"/>
            <a:ext cx="7625896" cy="390748"/>
          </a:xfrm>
          <a:prstGeom prst="rect">
            <a:avLst/>
          </a:prstGeom>
        </p:spPr>
        <p:txBody>
          <a:bodyPr wrap="square">
            <a:spAutoFit/>
          </a:bodyPr>
          <a:lstStyle/>
          <a:p>
            <a:r>
              <a:rPr lang="es-MX" dirty="0">
                <a:hlinkClick r:id="rId2"/>
              </a:rPr>
              <a:t>https://www.w3schools.com/css/tryit.asp?filename=trycss_color_values</a:t>
            </a:r>
            <a:endParaRPr lang="es-MX" dirty="0"/>
          </a:p>
        </p:txBody>
      </p:sp>
      <p:sp>
        <p:nvSpPr>
          <p:cNvPr id="6" name="Rectangle 5">
            <a:extLst>
              <a:ext uri="{FF2B5EF4-FFF2-40B4-BE49-F238E27FC236}">
                <a16:creationId xmlns:a16="http://schemas.microsoft.com/office/drawing/2014/main" id="{C1EDF6ED-1827-448F-9D92-C2D5AA87EB32}"/>
              </a:ext>
            </a:extLst>
          </p:cNvPr>
          <p:cNvSpPr/>
          <p:nvPr/>
        </p:nvSpPr>
        <p:spPr>
          <a:xfrm>
            <a:off x="1007716" y="3997353"/>
            <a:ext cx="11634858" cy="1015663"/>
          </a:xfrm>
          <a:prstGeom prst="rect">
            <a:avLst/>
          </a:prstGeom>
          <a:solidFill>
            <a:schemeClr val="tx1"/>
          </a:solidFill>
        </p:spPr>
        <p:txBody>
          <a:bodyPr wrap="square">
            <a:spAutoFit/>
          </a:bodyPr>
          <a:lstStyle/>
          <a:p>
            <a:r>
              <a:rPr lang="es-MX" sz="2000" dirty="0">
                <a:solidFill>
                  <a:srgbClr val="808080"/>
                </a:solidFill>
                <a:latin typeface="Consolas" panose="020B0609020204030204" pitchFamily="49" charset="0"/>
              </a:rPr>
              <a:t>&lt;</a:t>
            </a:r>
            <a:r>
              <a:rPr lang="es-MX" sz="2000" dirty="0">
                <a:solidFill>
                  <a:srgbClr val="569CD6"/>
                </a:solidFill>
                <a:latin typeface="Consolas" panose="020B0609020204030204" pitchFamily="49" charset="0"/>
              </a:rPr>
              <a:t>h1</a:t>
            </a:r>
            <a:r>
              <a:rPr lang="es-MX" sz="2000" dirty="0">
                <a:solidFill>
                  <a:srgbClr val="D4D4D4"/>
                </a:solidFill>
                <a:latin typeface="Consolas" panose="020B0609020204030204" pitchFamily="49" charset="0"/>
              </a:rPr>
              <a:t> </a:t>
            </a:r>
            <a:r>
              <a:rPr lang="es-MX" sz="2000" dirty="0">
                <a:solidFill>
                  <a:srgbClr val="9CDCFE"/>
                </a:solidFill>
                <a:latin typeface="Consolas" panose="020B0609020204030204" pitchFamily="49" charset="0"/>
              </a:rPr>
              <a:t>style</a:t>
            </a:r>
            <a:r>
              <a:rPr lang="es-MX" sz="2000" dirty="0">
                <a:solidFill>
                  <a:srgbClr val="D4D4D4"/>
                </a:solidFill>
                <a:latin typeface="Consolas" panose="020B0609020204030204" pitchFamily="49" charset="0"/>
              </a:rPr>
              <a:t>=</a:t>
            </a:r>
            <a:r>
              <a:rPr lang="es-MX" sz="2000" dirty="0">
                <a:solidFill>
                  <a:srgbClr val="CE9178"/>
                </a:solidFill>
                <a:latin typeface="Consolas" panose="020B0609020204030204" pitchFamily="49" charset="0"/>
              </a:rPr>
              <a:t>"background-color:rgb(255, 99, 71);"</a:t>
            </a:r>
            <a:r>
              <a:rPr lang="es-MX" sz="2000" dirty="0">
                <a:solidFill>
                  <a:srgbClr val="808080"/>
                </a:solidFill>
                <a:latin typeface="Consolas" panose="020B0609020204030204" pitchFamily="49" charset="0"/>
              </a:rPr>
              <a:t>&gt;</a:t>
            </a:r>
            <a:r>
              <a:rPr lang="es-MX" sz="2000" dirty="0" err="1">
                <a:solidFill>
                  <a:srgbClr val="D4D4D4"/>
                </a:solidFill>
                <a:latin typeface="Consolas" panose="020B0609020204030204" pitchFamily="49" charset="0"/>
              </a:rPr>
              <a:t>rgb</a:t>
            </a:r>
            <a:r>
              <a:rPr lang="es-MX" sz="2000" dirty="0">
                <a:solidFill>
                  <a:srgbClr val="D4D4D4"/>
                </a:solidFill>
                <a:latin typeface="Consolas" panose="020B0609020204030204" pitchFamily="49" charset="0"/>
              </a:rPr>
              <a:t>(255, 99, 71)</a:t>
            </a:r>
            <a:r>
              <a:rPr lang="es-MX" sz="2000" dirty="0">
                <a:solidFill>
                  <a:srgbClr val="808080"/>
                </a:solidFill>
                <a:latin typeface="Consolas" panose="020B0609020204030204" pitchFamily="49" charset="0"/>
              </a:rPr>
              <a:t>&lt;/</a:t>
            </a:r>
            <a:r>
              <a:rPr lang="es-MX" sz="2000" dirty="0">
                <a:solidFill>
                  <a:srgbClr val="569CD6"/>
                </a:solidFill>
                <a:latin typeface="Consolas" panose="020B0609020204030204" pitchFamily="49" charset="0"/>
              </a:rPr>
              <a:t>h1</a:t>
            </a:r>
            <a:r>
              <a:rPr lang="es-MX" sz="2000" dirty="0">
                <a:solidFill>
                  <a:srgbClr val="808080"/>
                </a:solidFill>
                <a:latin typeface="Consolas" panose="020B0609020204030204" pitchFamily="49" charset="0"/>
              </a:rPr>
              <a:t>&gt;</a:t>
            </a:r>
            <a:endParaRPr lang="es-MX" sz="2000" dirty="0">
              <a:solidFill>
                <a:srgbClr val="D4D4D4"/>
              </a:solidFill>
              <a:latin typeface="Consolas" panose="020B0609020204030204" pitchFamily="49" charset="0"/>
            </a:endParaRPr>
          </a:p>
          <a:p>
            <a:r>
              <a:rPr lang="es-MX" sz="2000" dirty="0">
                <a:solidFill>
                  <a:srgbClr val="808080"/>
                </a:solidFill>
                <a:latin typeface="Consolas" panose="020B0609020204030204" pitchFamily="49" charset="0"/>
              </a:rPr>
              <a:t>&lt;</a:t>
            </a:r>
            <a:r>
              <a:rPr lang="es-MX" sz="2000" dirty="0">
                <a:solidFill>
                  <a:srgbClr val="569CD6"/>
                </a:solidFill>
                <a:latin typeface="Consolas" panose="020B0609020204030204" pitchFamily="49" charset="0"/>
              </a:rPr>
              <a:t>h1</a:t>
            </a:r>
            <a:r>
              <a:rPr lang="es-MX" sz="2000" dirty="0">
                <a:solidFill>
                  <a:srgbClr val="D4D4D4"/>
                </a:solidFill>
                <a:latin typeface="Consolas" panose="020B0609020204030204" pitchFamily="49" charset="0"/>
              </a:rPr>
              <a:t> </a:t>
            </a:r>
            <a:r>
              <a:rPr lang="es-MX" sz="2000" dirty="0">
                <a:solidFill>
                  <a:srgbClr val="9CDCFE"/>
                </a:solidFill>
                <a:latin typeface="Consolas" panose="020B0609020204030204" pitchFamily="49" charset="0"/>
              </a:rPr>
              <a:t>style</a:t>
            </a:r>
            <a:r>
              <a:rPr lang="es-MX" sz="2000" dirty="0">
                <a:solidFill>
                  <a:srgbClr val="D4D4D4"/>
                </a:solidFill>
                <a:latin typeface="Consolas" panose="020B0609020204030204" pitchFamily="49" charset="0"/>
              </a:rPr>
              <a:t>=</a:t>
            </a:r>
            <a:r>
              <a:rPr lang="es-MX" sz="2000" dirty="0">
                <a:solidFill>
                  <a:srgbClr val="CE9178"/>
                </a:solidFill>
                <a:latin typeface="Consolas" panose="020B0609020204030204" pitchFamily="49" charset="0"/>
              </a:rPr>
              <a:t>"background-color:#ff6347;"</a:t>
            </a:r>
            <a:r>
              <a:rPr lang="es-MX" sz="2000" dirty="0">
                <a:solidFill>
                  <a:srgbClr val="808080"/>
                </a:solidFill>
                <a:latin typeface="Consolas" panose="020B0609020204030204" pitchFamily="49" charset="0"/>
              </a:rPr>
              <a:t>&gt;</a:t>
            </a:r>
            <a:r>
              <a:rPr lang="es-MX" sz="2000" dirty="0">
                <a:solidFill>
                  <a:srgbClr val="D4D4D4"/>
                </a:solidFill>
                <a:latin typeface="Consolas" panose="020B0609020204030204" pitchFamily="49" charset="0"/>
              </a:rPr>
              <a:t>#ff6347</a:t>
            </a:r>
            <a:r>
              <a:rPr lang="es-MX" sz="2000" dirty="0">
                <a:solidFill>
                  <a:srgbClr val="808080"/>
                </a:solidFill>
                <a:latin typeface="Consolas" panose="020B0609020204030204" pitchFamily="49" charset="0"/>
              </a:rPr>
              <a:t>&lt;/</a:t>
            </a:r>
            <a:r>
              <a:rPr lang="es-MX" sz="2000" dirty="0">
                <a:solidFill>
                  <a:srgbClr val="569CD6"/>
                </a:solidFill>
                <a:latin typeface="Consolas" panose="020B0609020204030204" pitchFamily="49" charset="0"/>
              </a:rPr>
              <a:t>h1</a:t>
            </a:r>
            <a:r>
              <a:rPr lang="es-MX" sz="2000" dirty="0">
                <a:solidFill>
                  <a:srgbClr val="808080"/>
                </a:solidFill>
                <a:latin typeface="Consolas" panose="020B0609020204030204" pitchFamily="49" charset="0"/>
              </a:rPr>
              <a:t>&gt;</a:t>
            </a:r>
            <a:endParaRPr lang="es-MX" sz="2000" dirty="0">
              <a:solidFill>
                <a:srgbClr val="D4D4D4"/>
              </a:solidFill>
              <a:latin typeface="Consolas" panose="020B0609020204030204" pitchFamily="49" charset="0"/>
            </a:endParaRPr>
          </a:p>
          <a:p>
            <a:endParaRPr lang="es-MX" sz="2000"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DFEA91B8-5276-4459-B46C-6A3749D4F41B}"/>
              </a:ext>
            </a:extLst>
          </p:cNvPr>
          <p:cNvSpPr txBox="1"/>
          <p:nvPr/>
        </p:nvSpPr>
        <p:spPr>
          <a:xfrm>
            <a:off x="3488120" y="5504961"/>
            <a:ext cx="6464255" cy="584775"/>
          </a:xfrm>
          <a:prstGeom prst="rect">
            <a:avLst/>
          </a:prstGeom>
          <a:noFill/>
        </p:spPr>
        <p:txBody>
          <a:bodyPr wrap="square" rtlCol="0">
            <a:spAutoFit/>
          </a:bodyPr>
          <a:lstStyle/>
          <a:p>
            <a:pPr algn="ctr"/>
            <a:r>
              <a:rPr lang="es-ES" sz="1600" b="1" dirty="0">
                <a:solidFill>
                  <a:srgbClr val="FF0000"/>
                </a:solidFill>
              </a:rPr>
              <a:t>Formato hexadecimal( cada dos letras representan el porcentaje de color 00 es ausencia de color y FF el color por completo)</a:t>
            </a:r>
          </a:p>
        </p:txBody>
      </p:sp>
      <p:cxnSp>
        <p:nvCxnSpPr>
          <p:cNvPr id="14" name="Straight Arrow Connector 13">
            <a:extLst>
              <a:ext uri="{FF2B5EF4-FFF2-40B4-BE49-F238E27FC236}">
                <a16:creationId xmlns:a16="http://schemas.microsoft.com/office/drawing/2014/main" id="{BA07BD8A-F432-4FCA-8181-1B3B7EEEFC36}"/>
              </a:ext>
            </a:extLst>
          </p:cNvPr>
          <p:cNvCxnSpPr>
            <a:cxnSpLocks/>
          </p:cNvCxnSpPr>
          <p:nvPr/>
        </p:nvCxnSpPr>
        <p:spPr>
          <a:xfrm flipV="1">
            <a:off x="5324136" y="4587737"/>
            <a:ext cx="0" cy="8505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D31C023-E940-4C49-8E83-7CEF0E6C59C0}"/>
              </a:ext>
            </a:extLst>
          </p:cNvPr>
          <p:cNvSpPr txBox="1"/>
          <p:nvPr/>
        </p:nvSpPr>
        <p:spPr>
          <a:xfrm>
            <a:off x="4471627" y="2615642"/>
            <a:ext cx="4707035" cy="584775"/>
          </a:xfrm>
          <a:prstGeom prst="rect">
            <a:avLst/>
          </a:prstGeom>
          <a:noFill/>
        </p:spPr>
        <p:txBody>
          <a:bodyPr wrap="square" rtlCol="0">
            <a:spAutoFit/>
          </a:bodyPr>
          <a:lstStyle/>
          <a:p>
            <a:pPr algn="ctr"/>
            <a:r>
              <a:rPr lang="es-ES" sz="1600" b="1" dirty="0">
                <a:solidFill>
                  <a:srgbClr val="FF0000"/>
                </a:solidFill>
              </a:rPr>
              <a:t>Formato en porcentaje de colores (0 no esta presente el color, 255 esta totalmente presente)</a:t>
            </a:r>
          </a:p>
        </p:txBody>
      </p:sp>
      <p:cxnSp>
        <p:nvCxnSpPr>
          <p:cNvPr id="17" name="Straight Arrow Connector 16">
            <a:extLst>
              <a:ext uri="{FF2B5EF4-FFF2-40B4-BE49-F238E27FC236}">
                <a16:creationId xmlns:a16="http://schemas.microsoft.com/office/drawing/2014/main" id="{49B4E243-975D-46C0-A4CD-BA5A82853C74}"/>
              </a:ext>
            </a:extLst>
          </p:cNvPr>
          <p:cNvCxnSpPr>
            <a:cxnSpLocks/>
          </p:cNvCxnSpPr>
          <p:nvPr/>
        </p:nvCxnSpPr>
        <p:spPr>
          <a:xfrm>
            <a:off x="6480175" y="3247326"/>
            <a:ext cx="0" cy="6829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A97F360E-E893-4ED9-9777-B4F5F39A1AEA}"/>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Propiedades asociados al color de un objeto</a:t>
            </a:r>
            <a:endParaRPr lang="es-MX" sz="4400" dirty="0"/>
          </a:p>
        </p:txBody>
      </p:sp>
    </p:spTree>
    <p:extLst>
      <p:ext uri="{BB962C8B-B14F-4D97-AF65-F5344CB8AC3E}">
        <p14:creationId xmlns:p14="http://schemas.microsoft.com/office/powerpoint/2010/main" val="9013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DDE0665-3DCE-4062-A5D6-713C7F64BF70}"/>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Propiedades asociadas al manejo de texto</a:t>
            </a:r>
            <a:endParaRPr lang="es-MX" sz="4400" dirty="0"/>
          </a:p>
        </p:txBody>
      </p:sp>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830997"/>
          </a:xfrm>
          <a:prstGeom prst="rect">
            <a:avLst/>
          </a:prstGeom>
          <a:noFill/>
        </p:spPr>
        <p:txBody>
          <a:bodyPr wrap="square" rtlCol="0">
            <a:spAutoFit/>
          </a:bodyPr>
          <a:lstStyle/>
          <a:p>
            <a:pPr algn="just"/>
            <a:r>
              <a:rPr lang="es-ES" sz="2400" b="1" i="1" dirty="0" err="1">
                <a:solidFill>
                  <a:srgbClr val="FF0000"/>
                </a:solidFill>
              </a:rPr>
              <a:t>font</a:t>
            </a:r>
            <a:r>
              <a:rPr lang="es-ES" sz="2400" dirty="0"/>
              <a:t>=&gt;Los fondos están asociados a modificar la apariencia del texto ingresado y no es solo una propiedad sino un conjunto de ellas, las más importantes son:</a:t>
            </a:r>
          </a:p>
        </p:txBody>
      </p:sp>
      <p:sp>
        <p:nvSpPr>
          <p:cNvPr id="9" name="Rectangle 8">
            <a:extLst>
              <a:ext uri="{FF2B5EF4-FFF2-40B4-BE49-F238E27FC236}">
                <a16:creationId xmlns:a16="http://schemas.microsoft.com/office/drawing/2014/main" id="{924A11A7-1F29-4CB4-A394-E711D79B145D}"/>
              </a:ext>
            </a:extLst>
          </p:cNvPr>
          <p:cNvSpPr/>
          <p:nvPr/>
        </p:nvSpPr>
        <p:spPr>
          <a:xfrm>
            <a:off x="1864656" y="2824020"/>
            <a:ext cx="7863544" cy="3108543"/>
          </a:xfrm>
          <a:prstGeom prst="rect">
            <a:avLst/>
          </a:prstGeom>
        </p:spPr>
        <p:txBody>
          <a:bodyPr wrap="square">
            <a:spAutoFit/>
          </a:bodyPr>
          <a:lstStyle/>
          <a:p>
            <a:pPr marL="342900" indent="-342900">
              <a:buFont typeface="Arial" panose="020B0604020202020204" pitchFamily="34" charset="0"/>
              <a:buChar char="•"/>
            </a:pPr>
            <a:endParaRPr lang="es-MX" sz="2800" dirty="0">
              <a:solidFill>
                <a:srgbClr val="FF0000"/>
              </a:solidFill>
            </a:endParaRPr>
          </a:p>
          <a:p>
            <a:pPr marL="342900" indent="-342900">
              <a:buFont typeface="Arial" panose="020B0604020202020204" pitchFamily="34" charset="0"/>
              <a:buChar char="•"/>
            </a:pPr>
            <a:r>
              <a:rPr lang="es-MX" sz="2800" dirty="0">
                <a:solidFill>
                  <a:srgbClr val="FF0000"/>
                </a:solidFill>
              </a:rPr>
              <a:t>font-</a:t>
            </a:r>
            <a:r>
              <a:rPr lang="es-MX" sz="2800" dirty="0" err="1">
                <a:solidFill>
                  <a:srgbClr val="FF0000"/>
                </a:solidFill>
              </a:rPr>
              <a:t>family</a:t>
            </a:r>
            <a:r>
              <a:rPr lang="es-MX" sz="2800" dirty="0">
                <a:solidFill>
                  <a:srgbClr val="FF0000"/>
                </a:solidFill>
              </a:rPr>
              <a:t> </a:t>
            </a:r>
            <a:r>
              <a:rPr lang="es-MX" sz="2800" dirty="0"/>
              <a:t>=&gt; Tipo de letra</a:t>
            </a:r>
          </a:p>
          <a:p>
            <a:pPr marL="342900" indent="-342900">
              <a:buFont typeface="Arial" panose="020B0604020202020204" pitchFamily="34" charset="0"/>
              <a:buChar char="•"/>
            </a:pPr>
            <a:r>
              <a:rPr lang="es-MX" sz="2800" dirty="0">
                <a:solidFill>
                  <a:srgbClr val="FF0000"/>
                </a:solidFill>
              </a:rPr>
              <a:t>@font-</a:t>
            </a:r>
            <a:r>
              <a:rPr lang="es-MX" sz="2800" dirty="0" err="1">
                <a:solidFill>
                  <a:srgbClr val="FF0000"/>
                </a:solidFill>
              </a:rPr>
              <a:t>face</a:t>
            </a:r>
            <a:r>
              <a:rPr lang="es-MX" sz="2800" dirty="0">
                <a:solidFill>
                  <a:srgbClr val="FF0000"/>
                </a:solidFill>
              </a:rPr>
              <a:t> </a:t>
            </a:r>
            <a:r>
              <a:rPr lang="es-MX" sz="2800" dirty="0"/>
              <a:t>=&gt; Tipo de letra externa</a:t>
            </a:r>
          </a:p>
          <a:p>
            <a:pPr marL="342900" indent="-342900">
              <a:buFont typeface="Arial" panose="020B0604020202020204" pitchFamily="34" charset="0"/>
              <a:buChar char="•"/>
            </a:pPr>
            <a:r>
              <a:rPr lang="es-MX" sz="2800" dirty="0">
                <a:solidFill>
                  <a:srgbClr val="FF0000"/>
                </a:solidFill>
              </a:rPr>
              <a:t>font-</a:t>
            </a:r>
            <a:r>
              <a:rPr lang="es-MX" sz="2800" dirty="0" err="1">
                <a:solidFill>
                  <a:srgbClr val="FF0000"/>
                </a:solidFill>
              </a:rPr>
              <a:t>size</a:t>
            </a:r>
            <a:r>
              <a:rPr lang="es-MX" sz="2800" dirty="0">
                <a:solidFill>
                  <a:srgbClr val="FF0000"/>
                </a:solidFill>
              </a:rPr>
              <a:t> </a:t>
            </a:r>
            <a:r>
              <a:rPr lang="es-MX" sz="2800" dirty="0"/>
              <a:t>=&gt; Tamaño de letra</a:t>
            </a:r>
          </a:p>
          <a:p>
            <a:pPr marL="342900" indent="-342900">
              <a:buFont typeface="Arial" panose="020B0604020202020204" pitchFamily="34" charset="0"/>
              <a:buChar char="•"/>
            </a:pPr>
            <a:r>
              <a:rPr lang="es-MX" sz="2800" dirty="0">
                <a:solidFill>
                  <a:srgbClr val="FF0000"/>
                </a:solidFill>
              </a:rPr>
              <a:t>font-style </a:t>
            </a:r>
            <a:r>
              <a:rPr lang="es-MX" sz="2800" dirty="0"/>
              <a:t>=&gt; Estilo de letra itálica, oblicua, normal</a:t>
            </a:r>
          </a:p>
          <a:p>
            <a:pPr marL="342900" indent="-342900">
              <a:buFont typeface="Arial" panose="020B0604020202020204" pitchFamily="34" charset="0"/>
              <a:buChar char="•"/>
            </a:pPr>
            <a:r>
              <a:rPr lang="es-MX" sz="2800" dirty="0">
                <a:solidFill>
                  <a:srgbClr val="FF0000"/>
                </a:solidFill>
              </a:rPr>
              <a:t>font-width </a:t>
            </a:r>
            <a:r>
              <a:rPr lang="es-MX" sz="2800" dirty="0"/>
              <a:t>=&gt; Estilo con negrillas o normal</a:t>
            </a:r>
          </a:p>
          <a:p>
            <a:pPr marL="342900" indent="-342900">
              <a:buFont typeface="Arial" panose="020B0604020202020204" pitchFamily="34" charset="0"/>
              <a:buChar char="•"/>
            </a:pPr>
            <a:endParaRPr lang="es-MX" sz="2800" dirty="0"/>
          </a:p>
        </p:txBody>
      </p:sp>
      <p:sp>
        <p:nvSpPr>
          <p:cNvPr id="10" name="TextBox 9">
            <a:extLst>
              <a:ext uri="{FF2B5EF4-FFF2-40B4-BE49-F238E27FC236}">
                <a16:creationId xmlns:a16="http://schemas.microsoft.com/office/drawing/2014/main" id="{30A44118-0259-4334-9C8E-8B118EB14830}"/>
              </a:ext>
            </a:extLst>
          </p:cNvPr>
          <p:cNvSpPr txBox="1"/>
          <p:nvPr/>
        </p:nvSpPr>
        <p:spPr>
          <a:xfrm>
            <a:off x="6478011" y="3281765"/>
            <a:ext cx="1403398" cy="390748"/>
          </a:xfrm>
          <a:prstGeom prst="rect">
            <a:avLst/>
          </a:prstGeom>
          <a:noFill/>
        </p:spPr>
        <p:txBody>
          <a:bodyPr wrap="none" rtlCol="0">
            <a:spAutoFit/>
          </a:bodyPr>
          <a:lstStyle/>
          <a:p>
            <a:r>
              <a:rPr lang="es-MX" dirty="0">
                <a:solidFill>
                  <a:srgbClr val="0070C0"/>
                </a:solidFill>
                <a:hlinkClick r:id="rId2"/>
              </a:rPr>
              <a:t>Ver ejemplo</a:t>
            </a:r>
            <a:endParaRPr lang="es-MX" dirty="0">
              <a:solidFill>
                <a:srgbClr val="0070C0"/>
              </a:solidFill>
            </a:endParaRPr>
          </a:p>
        </p:txBody>
      </p:sp>
      <p:sp>
        <p:nvSpPr>
          <p:cNvPr id="16" name="TextBox 15">
            <a:extLst>
              <a:ext uri="{FF2B5EF4-FFF2-40B4-BE49-F238E27FC236}">
                <a16:creationId xmlns:a16="http://schemas.microsoft.com/office/drawing/2014/main" id="{6F47B93A-A259-4971-A85E-6E9F4A2CEE58}"/>
              </a:ext>
            </a:extLst>
          </p:cNvPr>
          <p:cNvSpPr txBox="1"/>
          <p:nvPr/>
        </p:nvSpPr>
        <p:spPr>
          <a:xfrm>
            <a:off x="7455911" y="3728930"/>
            <a:ext cx="1403398" cy="390748"/>
          </a:xfrm>
          <a:prstGeom prst="rect">
            <a:avLst/>
          </a:prstGeom>
          <a:noFill/>
        </p:spPr>
        <p:txBody>
          <a:bodyPr wrap="none" rtlCol="0">
            <a:spAutoFit/>
          </a:bodyPr>
          <a:lstStyle/>
          <a:p>
            <a:r>
              <a:rPr lang="es-MX" dirty="0">
                <a:solidFill>
                  <a:srgbClr val="0070C0"/>
                </a:solidFill>
                <a:hlinkClick r:id="rId3"/>
              </a:rPr>
              <a:t>Ver ejemplo</a:t>
            </a:r>
            <a:endParaRPr lang="es-MX" dirty="0">
              <a:solidFill>
                <a:srgbClr val="0070C0"/>
              </a:solidFill>
            </a:endParaRPr>
          </a:p>
        </p:txBody>
      </p:sp>
      <p:sp>
        <p:nvSpPr>
          <p:cNvPr id="17" name="TextBox 16">
            <a:extLst>
              <a:ext uri="{FF2B5EF4-FFF2-40B4-BE49-F238E27FC236}">
                <a16:creationId xmlns:a16="http://schemas.microsoft.com/office/drawing/2014/main" id="{A42D9CB7-09FA-4FE1-9534-724D1C5C8A3F}"/>
              </a:ext>
            </a:extLst>
          </p:cNvPr>
          <p:cNvSpPr txBox="1"/>
          <p:nvPr/>
        </p:nvSpPr>
        <p:spPr>
          <a:xfrm>
            <a:off x="6478011" y="4208865"/>
            <a:ext cx="1403398" cy="390748"/>
          </a:xfrm>
          <a:prstGeom prst="rect">
            <a:avLst/>
          </a:prstGeom>
          <a:noFill/>
        </p:spPr>
        <p:txBody>
          <a:bodyPr wrap="none" rtlCol="0">
            <a:spAutoFit/>
          </a:bodyPr>
          <a:lstStyle/>
          <a:p>
            <a:r>
              <a:rPr lang="es-MX" dirty="0">
                <a:solidFill>
                  <a:srgbClr val="0070C0"/>
                </a:solidFill>
                <a:hlinkClick r:id="rId4"/>
              </a:rPr>
              <a:t>Ver ejemplo</a:t>
            </a:r>
            <a:endParaRPr lang="es-MX" dirty="0">
              <a:solidFill>
                <a:srgbClr val="0070C0"/>
              </a:solidFill>
            </a:endParaRPr>
          </a:p>
        </p:txBody>
      </p:sp>
      <p:sp>
        <p:nvSpPr>
          <p:cNvPr id="18" name="TextBox 17">
            <a:extLst>
              <a:ext uri="{FF2B5EF4-FFF2-40B4-BE49-F238E27FC236}">
                <a16:creationId xmlns:a16="http://schemas.microsoft.com/office/drawing/2014/main" id="{E6E9356E-5F9B-42E7-BD8E-A80232275574}"/>
              </a:ext>
            </a:extLst>
          </p:cNvPr>
          <p:cNvSpPr txBox="1"/>
          <p:nvPr/>
        </p:nvSpPr>
        <p:spPr>
          <a:xfrm>
            <a:off x="9512805" y="4599613"/>
            <a:ext cx="1403398" cy="390748"/>
          </a:xfrm>
          <a:prstGeom prst="rect">
            <a:avLst/>
          </a:prstGeom>
          <a:noFill/>
        </p:spPr>
        <p:txBody>
          <a:bodyPr wrap="none" rtlCol="0">
            <a:spAutoFit/>
          </a:bodyPr>
          <a:lstStyle/>
          <a:p>
            <a:r>
              <a:rPr lang="es-MX" dirty="0">
                <a:solidFill>
                  <a:srgbClr val="0070C0"/>
                </a:solidFill>
                <a:hlinkClick r:id="rId5"/>
              </a:rPr>
              <a:t>Ver ejemplo</a:t>
            </a:r>
            <a:endParaRPr lang="es-MX" dirty="0">
              <a:solidFill>
                <a:srgbClr val="0070C0"/>
              </a:solidFill>
            </a:endParaRPr>
          </a:p>
        </p:txBody>
      </p:sp>
      <p:sp>
        <p:nvSpPr>
          <p:cNvPr id="19" name="TextBox 18">
            <a:extLst>
              <a:ext uri="{FF2B5EF4-FFF2-40B4-BE49-F238E27FC236}">
                <a16:creationId xmlns:a16="http://schemas.microsoft.com/office/drawing/2014/main" id="{2D259084-D5BF-4E05-BD8F-222611E6919D}"/>
              </a:ext>
            </a:extLst>
          </p:cNvPr>
          <p:cNvSpPr txBox="1"/>
          <p:nvPr/>
        </p:nvSpPr>
        <p:spPr>
          <a:xfrm>
            <a:off x="8452813" y="5024588"/>
            <a:ext cx="1403398" cy="390748"/>
          </a:xfrm>
          <a:prstGeom prst="rect">
            <a:avLst/>
          </a:prstGeom>
          <a:noFill/>
        </p:spPr>
        <p:txBody>
          <a:bodyPr wrap="none" rtlCol="0">
            <a:spAutoFit/>
          </a:bodyPr>
          <a:lstStyle/>
          <a:p>
            <a:r>
              <a:rPr lang="es-MX" dirty="0">
                <a:solidFill>
                  <a:srgbClr val="0070C0"/>
                </a:solidFill>
                <a:hlinkClick r:id="rId6"/>
              </a:rPr>
              <a:t>Ver ejemplo</a:t>
            </a:r>
            <a:endParaRPr lang="es-MX" dirty="0">
              <a:solidFill>
                <a:srgbClr val="0070C0"/>
              </a:solidFill>
            </a:endParaRPr>
          </a:p>
        </p:txBody>
      </p:sp>
    </p:spTree>
    <p:extLst>
      <p:ext uri="{BB962C8B-B14F-4D97-AF65-F5344CB8AC3E}">
        <p14:creationId xmlns:p14="http://schemas.microsoft.com/office/powerpoint/2010/main" val="204017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830997"/>
          </a:xfrm>
          <a:prstGeom prst="rect">
            <a:avLst/>
          </a:prstGeom>
          <a:noFill/>
        </p:spPr>
        <p:txBody>
          <a:bodyPr wrap="square" rtlCol="0">
            <a:spAutoFit/>
          </a:bodyPr>
          <a:lstStyle/>
          <a:p>
            <a:pPr algn="just"/>
            <a:r>
              <a:rPr lang="es-ES" sz="2400" b="1" i="1" dirty="0" err="1">
                <a:solidFill>
                  <a:srgbClr val="FF0000"/>
                </a:solidFill>
              </a:rPr>
              <a:t>text</a:t>
            </a:r>
            <a:r>
              <a:rPr lang="es-ES" sz="2400" dirty="0"/>
              <a:t>=&gt;Esta propiedad es complementaria a Font y nos permite cambiar otras características del texto que tengamos en nuestra página WEB. Las propiedades principales asociadas a </a:t>
            </a:r>
            <a:r>
              <a:rPr lang="es-ES" sz="2400" b="1" i="1" dirty="0" err="1"/>
              <a:t>text</a:t>
            </a:r>
            <a:r>
              <a:rPr lang="es-ES" sz="2400" dirty="0"/>
              <a:t> son: </a:t>
            </a:r>
          </a:p>
        </p:txBody>
      </p:sp>
      <p:sp>
        <p:nvSpPr>
          <p:cNvPr id="9" name="Rectangle 8">
            <a:extLst>
              <a:ext uri="{FF2B5EF4-FFF2-40B4-BE49-F238E27FC236}">
                <a16:creationId xmlns:a16="http://schemas.microsoft.com/office/drawing/2014/main" id="{924A11A7-1F29-4CB4-A394-E711D79B145D}"/>
              </a:ext>
            </a:extLst>
          </p:cNvPr>
          <p:cNvSpPr/>
          <p:nvPr/>
        </p:nvSpPr>
        <p:spPr>
          <a:xfrm>
            <a:off x="1533351" y="3069731"/>
            <a:ext cx="10632143" cy="3108543"/>
          </a:xfrm>
          <a:prstGeom prst="rect">
            <a:avLst/>
          </a:prstGeom>
        </p:spPr>
        <p:txBody>
          <a:bodyPr wrap="square">
            <a:spAutoFit/>
          </a:bodyPr>
          <a:lstStyle/>
          <a:p>
            <a:pPr marL="342900" indent="-342900">
              <a:buFont typeface="Arial" panose="020B0604020202020204" pitchFamily="34" charset="0"/>
              <a:buChar char="•"/>
            </a:pPr>
            <a:endParaRPr lang="es-MX" sz="2800" dirty="0">
              <a:solidFill>
                <a:srgbClr val="FF0000"/>
              </a:solidFill>
            </a:endParaRPr>
          </a:p>
          <a:p>
            <a:pPr marL="342900" indent="-342900">
              <a:buFont typeface="Arial" panose="020B0604020202020204" pitchFamily="34" charset="0"/>
              <a:buChar char="•"/>
            </a:pPr>
            <a:r>
              <a:rPr lang="es-MX" sz="2800" dirty="0" err="1">
                <a:solidFill>
                  <a:srgbClr val="FF0000"/>
                </a:solidFill>
              </a:rPr>
              <a:t>text-align</a:t>
            </a:r>
            <a:r>
              <a:rPr lang="es-MX" sz="2800" dirty="0">
                <a:solidFill>
                  <a:srgbClr val="FF0000"/>
                </a:solidFill>
              </a:rPr>
              <a:t> </a:t>
            </a:r>
            <a:r>
              <a:rPr lang="es-MX" sz="2800" dirty="0"/>
              <a:t>=&gt; Alineación del texto</a:t>
            </a:r>
          </a:p>
          <a:p>
            <a:pPr marL="342900" indent="-342900">
              <a:buFont typeface="Arial" panose="020B0604020202020204" pitchFamily="34" charset="0"/>
              <a:buChar char="•"/>
            </a:pPr>
            <a:r>
              <a:rPr lang="es-MX" sz="2800" dirty="0" err="1">
                <a:solidFill>
                  <a:srgbClr val="FF0000"/>
                </a:solidFill>
              </a:rPr>
              <a:t>text-decoration</a:t>
            </a:r>
            <a:r>
              <a:rPr lang="es-MX" sz="2800" dirty="0"/>
              <a:t>=&gt; Texto subrayado</a:t>
            </a:r>
          </a:p>
          <a:p>
            <a:pPr marL="342900" indent="-342900">
              <a:buFont typeface="Arial" panose="020B0604020202020204" pitchFamily="34" charset="0"/>
              <a:buChar char="•"/>
            </a:pPr>
            <a:r>
              <a:rPr lang="es-MX" sz="2800" dirty="0" err="1">
                <a:solidFill>
                  <a:srgbClr val="FF0000"/>
                </a:solidFill>
              </a:rPr>
              <a:t>text-justify</a:t>
            </a:r>
            <a:r>
              <a:rPr lang="es-MX" sz="2800" dirty="0">
                <a:solidFill>
                  <a:srgbClr val="FF0000"/>
                </a:solidFill>
              </a:rPr>
              <a:t> </a:t>
            </a:r>
            <a:r>
              <a:rPr lang="es-MX" sz="2800" dirty="0"/>
              <a:t>=&gt; Justificación de texto</a:t>
            </a:r>
          </a:p>
          <a:p>
            <a:pPr marL="342900" indent="-342900">
              <a:buFont typeface="Arial" panose="020B0604020202020204" pitchFamily="34" charset="0"/>
              <a:buChar char="•"/>
            </a:pPr>
            <a:r>
              <a:rPr lang="es-MX" sz="2800" dirty="0" err="1">
                <a:solidFill>
                  <a:srgbClr val="FF0000"/>
                </a:solidFill>
              </a:rPr>
              <a:t>text-shadow</a:t>
            </a:r>
            <a:r>
              <a:rPr lang="es-MX" sz="2800" dirty="0">
                <a:solidFill>
                  <a:srgbClr val="FF0000"/>
                </a:solidFill>
              </a:rPr>
              <a:t> </a:t>
            </a:r>
            <a:r>
              <a:rPr lang="es-MX" sz="2800" dirty="0"/>
              <a:t>=&gt; Texto con sombras</a:t>
            </a:r>
          </a:p>
          <a:p>
            <a:pPr marL="342900" indent="-342900">
              <a:buFont typeface="Arial" panose="020B0604020202020204" pitchFamily="34" charset="0"/>
              <a:buChar char="•"/>
            </a:pPr>
            <a:r>
              <a:rPr lang="es-MX" sz="2800" dirty="0" err="1">
                <a:solidFill>
                  <a:srgbClr val="FF0000"/>
                </a:solidFill>
              </a:rPr>
              <a:t>text-transform</a:t>
            </a:r>
            <a:r>
              <a:rPr lang="es-MX" sz="2800" dirty="0"/>
              <a:t>=&gt; Texto en mayúsculas o minúsculas</a:t>
            </a:r>
          </a:p>
          <a:p>
            <a:pPr marL="342900" indent="-342900">
              <a:buFont typeface="Arial" panose="020B0604020202020204" pitchFamily="34" charset="0"/>
              <a:buChar char="•"/>
            </a:pPr>
            <a:endParaRPr lang="es-MX" sz="2800" dirty="0"/>
          </a:p>
        </p:txBody>
      </p:sp>
      <p:sp>
        <p:nvSpPr>
          <p:cNvPr id="10" name="TextBox 9">
            <a:extLst>
              <a:ext uri="{FF2B5EF4-FFF2-40B4-BE49-F238E27FC236}">
                <a16:creationId xmlns:a16="http://schemas.microsoft.com/office/drawing/2014/main" id="{30A44118-0259-4334-9C8E-8B118EB14830}"/>
              </a:ext>
            </a:extLst>
          </p:cNvPr>
          <p:cNvSpPr txBox="1"/>
          <p:nvPr/>
        </p:nvSpPr>
        <p:spPr>
          <a:xfrm>
            <a:off x="6849422" y="3586566"/>
            <a:ext cx="1403398" cy="390748"/>
          </a:xfrm>
          <a:prstGeom prst="rect">
            <a:avLst/>
          </a:prstGeom>
          <a:noFill/>
        </p:spPr>
        <p:txBody>
          <a:bodyPr wrap="none" rtlCol="0">
            <a:spAutoFit/>
          </a:bodyPr>
          <a:lstStyle/>
          <a:p>
            <a:r>
              <a:rPr lang="es-MX" dirty="0">
                <a:solidFill>
                  <a:srgbClr val="0070C0"/>
                </a:solidFill>
                <a:hlinkClick r:id="rId2"/>
              </a:rPr>
              <a:t>Ver ejemplo</a:t>
            </a:r>
            <a:endParaRPr lang="es-MX" dirty="0">
              <a:solidFill>
                <a:srgbClr val="0070C0"/>
              </a:solidFill>
            </a:endParaRPr>
          </a:p>
        </p:txBody>
      </p:sp>
      <p:sp>
        <p:nvSpPr>
          <p:cNvPr id="12" name="TextBox 11">
            <a:extLst>
              <a:ext uri="{FF2B5EF4-FFF2-40B4-BE49-F238E27FC236}">
                <a16:creationId xmlns:a16="http://schemas.microsoft.com/office/drawing/2014/main" id="{68B76E68-54BD-4A1D-93DE-9F2446A38BCA}"/>
              </a:ext>
            </a:extLst>
          </p:cNvPr>
          <p:cNvSpPr txBox="1"/>
          <p:nvPr/>
        </p:nvSpPr>
        <p:spPr>
          <a:xfrm>
            <a:off x="7068083" y="4036582"/>
            <a:ext cx="1403398" cy="390748"/>
          </a:xfrm>
          <a:prstGeom prst="rect">
            <a:avLst/>
          </a:prstGeom>
          <a:noFill/>
        </p:spPr>
        <p:txBody>
          <a:bodyPr wrap="none" rtlCol="0">
            <a:spAutoFit/>
          </a:bodyPr>
          <a:lstStyle/>
          <a:p>
            <a:r>
              <a:rPr lang="es-MX" dirty="0">
                <a:solidFill>
                  <a:srgbClr val="0070C0"/>
                </a:solidFill>
                <a:hlinkClick r:id="rId3"/>
              </a:rPr>
              <a:t>Ver ejemplo</a:t>
            </a:r>
            <a:endParaRPr lang="es-MX" dirty="0">
              <a:solidFill>
                <a:srgbClr val="0070C0"/>
              </a:solidFill>
            </a:endParaRPr>
          </a:p>
        </p:txBody>
      </p:sp>
      <p:sp>
        <p:nvSpPr>
          <p:cNvPr id="13" name="TextBox 12">
            <a:extLst>
              <a:ext uri="{FF2B5EF4-FFF2-40B4-BE49-F238E27FC236}">
                <a16:creationId xmlns:a16="http://schemas.microsoft.com/office/drawing/2014/main" id="{EAFDBD0C-A33C-49FD-A86E-4F1A781A335E}"/>
              </a:ext>
            </a:extLst>
          </p:cNvPr>
          <p:cNvSpPr txBox="1"/>
          <p:nvPr/>
        </p:nvSpPr>
        <p:spPr>
          <a:xfrm>
            <a:off x="7041578" y="4454586"/>
            <a:ext cx="1403398" cy="390748"/>
          </a:xfrm>
          <a:prstGeom prst="rect">
            <a:avLst/>
          </a:prstGeom>
          <a:noFill/>
        </p:spPr>
        <p:txBody>
          <a:bodyPr wrap="none" rtlCol="0">
            <a:spAutoFit/>
          </a:bodyPr>
          <a:lstStyle/>
          <a:p>
            <a:r>
              <a:rPr lang="es-MX" dirty="0">
                <a:solidFill>
                  <a:srgbClr val="0070C0"/>
                </a:solidFill>
                <a:hlinkClick r:id="rId4"/>
              </a:rPr>
              <a:t>Ver ejemplo</a:t>
            </a:r>
            <a:endParaRPr lang="es-MX" dirty="0">
              <a:solidFill>
                <a:srgbClr val="0070C0"/>
              </a:solidFill>
            </a:endParaRPr>
          </a:p>
        </p:txBody>
      </p:sp>
      <p:sp>
        <p:nvSpPr>
          <p:cNvPr id="14" name="TextBox 13">
            <a:extLst>
              <a:ext uri="{FF2B5EF4-FFF2-40B4-BE49-F238E27FC236}">
                <a16:creationId xmlns:a16="http://schemas.microsoft.com/office/drawing/2014/main" id="{CD0ACDAF-4FC3-4349-A20E-398CA8420DA8}"/>
              </a:ext>
            </a:extLst>
          </p:cNvPr>
          <p:cNvSpPr txBox="1"/>
          <p:nvPr/>
        </p:nvSpPr>
        <p:spPr>
          <a:xfrm>
            <a:off x="7001822" y="4891906"/>
            <a:ext cx="1403398" cy="390748"/>
          </a:xfrm>
          <a:prstGeom prst="rect">
            <a:avLst/>
          </a:prstGeom>
          <a:noFill/>
        </p:spPr>
        <p:txBody>
          <a:bodyPr wrap="none" rtlCol="0">
            <a:spAutoFit/>
          </a:bodyPr>
          <a:lstStyle/>
          <a:p>
            <a:r>
              <a:rPr lang="es-MX" dirty="0">
                <a:solidFill>
                  <a:srgbClr val="0070C0"/>
                </a:solidFill>
                <a:hlinkClick r:id="rId5"/>
              </a:rPr>
              <a:t>Ver ejemplo</a:t>
            </a:r>
            <a:endParaRPr lang="es-MX" dirty="0">
              <a:solidFill>
                <a:srgbClr val="0070C0"/>
              </a:solidFill>
            </a:endParaRPr>
          </a:p>
        </p:txBody>
      </p:sp>
      <p:sp>
        <p:nvSpPr>
          <p:cNvPr id="15" name="TextBox 14">
            <a:extLst>
              <a:ext uri="{FF2B5EF4-FFF2-40B4-BE49-F238E27FC236}">
                <a16:creationId xmlns:a16="http://schemas.microsoft.com/office/drawing/2014/main" id="{B0779258-899C-4A60-8A17-1B6C3FF0C76E}"/>
              </a:ext>
            </a:extLst>
          </p:cNvPr>
          <p:cNvSpPr txBox="1"/>
          <p:nvPr/>
        </p:nvSpPr>
        <p:spPr>
          <a:xfrm>
            <a:off x="9599254" y="5276215"/>
            <a:ext cx="1403398" cy="390748"/>
          </a:xfrm>
          <a:prstGeom prst="rect">
            <a:avLst/>
          </a:prstGeom>
          <a:noFill/>
        </p:spPr>
        <p:txBody>
          <a:bodyPr wrap="none" rtlCol="0">
            <a:spAutoFit/>
          </a:bodyPr>
          <a:lstStyle/>
          <a:p>
            <a:r>
              <a:rPr lang="es-MX" dirty="0">
                <a:solidFill>
                  <a:srgbClr val="0070C0"/>
                </a:solidFill>
                <a:hlinkClick r:id="rId6"/>
              </a:rPr>
              <a:t>Ver ejemplo</a:t>
            </a:r>
            <a:endParaRPr lang="es-MX" dirty="0">
              <a:solidFill>
                <a:srgbClr val="0070C0"/>
              </a:solidFill>
            </a:endParaRPr>
          </a:p>
        </p:txBody>
      </p:sp>
      <p:sp>
        <p:nvSpPr>
          <p:cNvPr id="16" name="Title 1">
            <a:extLst>
              <a:ext uri="{FF2B5EF4-FFF2-40B4-BE49-F238E27FC236}">
                <a16:creationId xmlns:a16="http://schemas.microsoft.com/office/drawing/2014/main" id="{576F3456-ADE7-40A4-A9CB-3E4D18C1BF04}"/>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Propiedades asociadas al manejo de texto</a:t>
            </a:r>
            <a:endParaRPr lang="es-MX" sz="4400" dirty="0"/>
          </a:p>
        </p:txBody>
      </p:sp>
    </p:spTree>
    <p:extLst>
      <p:ext uri="{BB962C8B-B14F-4D97-AF65-F5344CB8AC3E}">
        <p14:creationId xmlns:p14="http://schemas.microsoft.com/office/powerpoint/2010/main" val="62548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2</a:t>
            </a:fld>
            <a:endParaRPr lang="es-MX" dirty="0"/>
          </a:p>
        </p:txBody>
      </p:sp>
      <p:sp>
        <p:nvSpPr>
          <p:cNvPr id="7" name="Title 1">
            <a:extLst>
              <a:ext uri="{FF2B5EF4-FFF2-40B4-BE49-F238E27FC236}">
                <a16:creationId xmlns:a16="http://schemas.microsoft.com/office/drawing/2014/main" id="{F7963E7A-080F-419E-B0D6-F24F9205B248}"/>
              </a:ext>
            </a:extLst>
          </p:cNvPr>
          <p:cNvSpPr txBox="1">
            <a:spLocks/>
          </p:cNvSpPr>
          <p:nvPr/>
        </p:nvSpPr>
        <p:spPr>
          <a:xfrm>
            <a:off x="922774" y="2823375"/>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Hojas de estilo CSS (Cascading Style Sheets)</a:t>
            </a:r>
            <a:endParaRPr lang="es-MX" sz="4400" dirty="0"/>
          </a:p>
        </p:txBody>
      </p:sp>
    </p:spTree>
    <p:extLst>
      <p:ext uri="{BB962C8B-B14F-4D97-AF65-F5344CB8AC3E}">
        <p14:creationId xmlns:p14="http://schemas.microsoft.com/office/powerpoint/2010/main" val="4232597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DDE0665-3DCE-4062-A5D6-713C7F64BF70}"/>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Propiedades asociados al tamaño de un objeto</a:t>
            </a:r>
            <a:endParaRPr lang="es-MX" sz="4400" dirty="0"/>
          </a:p>
        </p:txBody>
      </p:sp>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830997"/>
          </a:xfrm>
          <a:prstGeom prst="rect">
            <a:avLst/>
          </a:prstGeom>
          <a:noFill/>
        </p:spPr>
        <p:txBody>
          <a:bodyPr wrap="square" rtlCol="0">
            <a:spAutoFit/>
          </a:bodyPr>
          <a:lstStyle/>
          <a:p>
            <a:pPr algn="just"/>
            <a:r>
              <a:rPr lang="es-ES" sz="2400" b="1" i="1" dirty="0" err="1">
                <a:solidFill>
                  <a:srgbClr val="FF0000"/>
                </a:solidFill>
              </a:rPr>
              <a:t>Width</a:t>
            </a:r>
            <a:r>
              <a:rPr lang="es-ES" sz="2400" b="1" i="1" dirty="0">
                <a:solidFill>
                  <a:srgbClr val="FF0000"/>
                </a:solidFill>
              </a:rPr>
              <a:t> y </a:t>
            </a:r>
            <a:r>
              <a:rPr lang="es-ES" sz="2400" b="1" i="1" dirty="0" err="1">
                <a:solidFill>
                  <a:srgbClr val="FF0000"/>
                </a:solidFill>
              </a:rPr>
              <a:t>Heigth</a:t>
            </a:r>
            <a:r>
              <a:rPr lang="es-ES" sz="2400" dirty="0"/>
              <a:t>=&gt;Estas propiedades nos sirven para modificar el ancho y largo de las cajas contenedoras de un objeto.</a:t>
            </a:r>
          </a:p>
        </p:txBody>
      </p:sp>
      <p:sp>
        <p:nvSpPr>
          <p:cNvPr id="22" name="Rectangle 21">
            <a:extLst>
              <a:ext uri="{FF2B5EF4-FFF2-40B4-BE49-F238E27FC236}">
                <a16:creationId xmlns:a16="http://schemas.microsoft.com/office/drawing/2014/main" id="{E8CA7768-9AF5-4E7F-8F07-16162CEEED95}"/>
              </a:ext>
            </a:extLst>
          </p:cNvPr>
          <p:cNvSpPr/>
          <p:nvPr/>
        </p:nvSpPr>
        <p:spPr>
          <a:xfrm>
            <a:off x="3477706" y="6363210"/>
            <a:ext cx="9482644" cy="11110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Box 23">
            <a:extLst>
              <a:ext uri="{FF2B5EF4-FFF2-40B4-BE49-F238E27FC236}">
                <a16:creationId xmlns:a16="http://schemas.microsoft.com/office/drawing/2014/main" id="{6EFB3B13-25E2-4E0F-856D-BC9BA4C7A683}"/>
              </a:ext>
            </a:extLst>
          </p:cNvPr>
          <p:cNvSpPr txBox="1"/>
          <p:nvPr/>
        </p:nvSpPr>
        <p:spPr>
          <a:xfrm>
            <a:off x="3514625" y="6484606"/>
            <a:ext cx="1085554" cy="390748"/>
          </a:xfrm>
          <a:prstGeom prst="rect">
            <a:avLst/>
          </a:prstGeom>
          <a:noFill/>
        </p:spPr>
        <p:txBody>
          <a:bodyPr wrap="none" rtlCol="0">
            <a:spAutoFit/>
          </a:bodyPr>
          <a:lstStyle/>
          <a:p>
            <a:r>
              <a:rPr lang="es-MX" b="1" i="1" dirty="0">
                <a:solidFill>
                  <a:srgbClr val="FF0000"/>
                </a:solidFill>
              </a:rPr>
              <a:t>Ejemplo:</a:t>
            </a:r>
          </a:p>
        </p:txBody>
      </p:sp>
      <p:sp>
        <p:nvSpPr>
          <p:cNvPr id="25" name="Arrow: Right 24">
            <a:extLst>
              <a:ext uri="{FF2B5EF4-FFF2-40B4-BE49-F238E27FC236}">
                <a16:creationId xmlns:a16="http://schemas.microsoft.com/office/drawing/2014/main" id="{D3455047-5E83-4F62-B239-72ECEF3E87FC}"/>
              </a:ext>
            </a:extLst>
          </p:cNvPr>
          <p:cNvSpPr/>
          <p:nvPr/>
        </p:nvSpPr>
        <p:spPr>
          <a:xfrm>
            <a:off x="4649926" y="6615002"/>
            <a:ext cx="454818" cy="1876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angle 2">
            <a:extLst>
              <a:ext uri="{FF2B5EF4-FFF2-40B4-BE49-F238E27FC236}">
                <a16:creationId xmlns:a16="http://schemas.microsoft.com/office/drawing/2014/main" id="{8536799F-20C8-45D2-ADD4-CDD1B321E793}"/>
              </a:ext>
            </a:extLst>
          </p:cNvPr>
          <p:cNvSpPr/>
          <p:nvPr/>
        </p:nvSpPr>
        <p:spPr>
          <a:xfrm>
            <a:off x="5267671" y="6465177"/>
            <a:ext cx="8103773" cy="369332"/>
          </a:xfrm>
          <a:prstGeom prst="rect">
            <a:avLst/>
          </a:prstGeom>
        </p:spPr>
        <p:txBody>
          <a:bodyPr wrap="square">
            <a:spAutoFit/>
          </a:bodyPr>
          <a:lstStyle/>
          <a:p>
            <a:r>
              <a:rPr lang="es-MX" sz="1800" dirty="0">
                <a:hlinkClick r:id="rId2"/>
              </a:rPr>
              <a:t>https://www.w3schools.com/cssref/tryit.asp?filename=trycss_dim_width</a:t>
            </a:r>
            <a:endParaRPr lang="es-MX" sz="1800" dirty="0"/>
          </a:p>
        </p:txBody>
      </p:sp>
      <p:sp>
        <p:nvSpPr>
          <p:cNvPr id="4" name="Rectangle 3">
            <a:extLst>
              <a:ext uri="{FF2B5EF4-FFF2-40B4-BE49-F238E27FC236}">
                <a16:creationId xmlns:a16="http://schemas.microsoft.com/office/drawing/2014/main" id="{BC9FE90A-6704-4BB5-8AC3-F85304E1A8EA}"/>
              </a:ext>
            </a:extLst>
          </p:cNvPr>
          <p:cNvSpPr/>
          <p:nvPr/>
        </p:nvSpPr>
        <p:spPr>
          <a:xfrm>
            <a:off x="5267671" y="6875354"/>
            <a:ext cx="7798973" cy="369332"/>
          </a:xfrm>
          <a:prstGeom prst="rect">
            <a:avLst/>
          </a:prstGeom>
        </p:spPr>
        <p:txBody>
          <a:bodyPr wrap="square">
            <a:spAutoFit/>
          </a:bodyPr>
          <a:lstStyle/>
          <a:p>
            <a:r>
              <a:rPr lang="es-MX" sz="1800" dirty="0">
                <a:hlinkClick r:id="rId3"/>
              </a:rPr>
              <a:t>https://www.w3schools.com/cssref/tryit.asp?filename=trycss_dim_height</a:t>
            </a:r>
            <a:endParaRPr lang="es-MX" sz="1800" dirty="0"/>
          </a:p>
        </p:txBody>
      </p:sp>
      <p:pic>
        <p:nvPicPr>
          <p:cNvPr id="6" name="Picture 5">
            <a:extLst>
              <a:ext uri="{FF2B5EF4-FFF2-40B4-BE49-F238E27FC236}">
                <a16:creationId xmlns:a16="http://schemas.microsoft.com/office/drawing/2014/main" id="{FB6E9AAA-583B-46E5-B237-5C6FF52FEED3}"/>
              </a:ext>
            </a:extLst>
          </p:cNvPr>
          <p:cNvPicPr>
            <a:picLocks noChangeAspect="1"/>
          </p:cNvPicPr>
          <p:nvPr/>
        </p:nvPicPr>
        <p:blipFill>
          <a:blip r:embed="rId4"/>
          <a:stretch>
            <a:fillRect/>
          </a:stretch>
        </p:blipFill>
        <p:spPr>
          <a:xfrm>
            <a:off x="8664017" y="3607866"/>
            <a:ext cx="3259949" cy="1111014"/>
          </a:xfrm>
          <a:prstGeom prst="rect">
            <a:avLst/>
          </a:prstGeom>
        </p:spPr>
      </p:pic>
      <p:sp>
        <p:nvSpPr>
          <p:cNvPr id="7" name="Arrow: Right 6">
            <a:extLst>
              <a:ext uri="{FF2B5EF4-FFF2-40B4-BE49-F238E27FC236}">
                <a16:creationId xmlns:a16="http://schemas.microsoft.com/office/drawing/2014/main" id="{1DE21672-19A6-402F-90A6-FA9354344F4A}"/>
              </a:ext>
            </a:extLst>
          </p:cNvPr>
          <p:cNvSpPr/>
          <p:nvPr/>
        </p:nvSpPr>
        <p:spPr>
          <a:xfrm>
            <a:off x="6599583" y="3737113"/>
            <a:ext cx="1444487" cy="50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7">
            <a:extLst>
              <a:ext uri="{FF2B5EF4-FFF2-40B4-BE49-F238E27FC236}">
                <a16:creationId xmlns:a16="http://schemas.microsoft.com/office/drawing/2014/main" id="{0E8AB264-AA70-4549-A364-BA2F7CDF3B77}"/>
              </a:ext>
            </a:extLst>
          </p:cNvPr>
          <p:cNvSpPr/>
          <p:nvPr/>
        </p:nvSpPr>
        <p:spPr>
          <a:xfrm>
            <a:off x="647532" y="3170977"/>
            <a:ext cx="5527982" cy="2181238"/>
          </a:xfrm>
          <a:prstGeom prst="rect">
            <a:avLst/>
          </a:prstGeom>
          <a:solidFill>
            <a:schemeClr val="tx1"/>
          </a:solidFill>
        </p:spPr>
        <p:txBody>
          <a:bodyPr wrap="square">
            <a:spAutoFit/>
          </a:bodyPr>
          <a:lstStyle/>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D7BA7D"/>
                </a:solidFill>
                <a:latin typeface="Consolas" panose="020B0609020204030204" pitchFamily="49" charset="0"/>
              </a:rPr>
              <a:t>p</a:t>
            </a:r>
            <a:r>
              <a:rPr lang="es-MX" dirty="0">
                <a:solidFill>
                  <a:srgbClr val="D4D4D4"/>
                </a:solidFill>
                <a:latin typeface="Consolas" panose="020B0609020204030204" pitchFamily="49" charset="0"/>
              </a:rPr>
              <a:t> { </a:t>
            </a:r>
            <a:r>
              <a:rPr lang="es-MX" dirty="0">
                <a:solidFill>
                  <a:srgbClr val="9CDCFE"/>
                </a:solidFill>
                <a:latin typeface="Consolas" panose="020B0609020204030204" pitchFamily="49" charset="0"/>
              </a:rPr>
              <a:t>width</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200px</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height</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50px</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background-color</a:t>
            </a:r>
            <a:r>
              <a:rPr lang="es-MX" dirty="0">
                <a:solidFill>
                  <a:srgbClr val="D4D4D4"/>
                </a:solidFill>
                <a:latin typeface="Consolas" panose="020B0609020204030204" pitchFamily="49" charset="0"/>
              </a:rPr>
              <a:t>: </a:t>
            </a:r>
            <a:r>
              <a:rPr lang="es-MX" dirty="0">
                <a:solidFill>
                  <a:srgbClr val="CE9178"/>
                </a:solidFill>
                <a:latin typeface="Consolas" panose="020B0609020204030204" pitchFamily="49" charset="0"/>
              </a:rPr>
              <a:t>chartreuse</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p</a:t>
            </a:r>
            <a:r>
              <a:rPr lang="es-MX" dirty="0">
                <a:solidFill>
                  <a:srgbClr val="808080"/>
                </a:solidFill>
                <a:latin typeface="Consolas" panose="020B0609020204030204" pitchFamily="49" charset="0"/>
              </a:rPr>
              <a:t>&gt;</a:t>
            </a:r>
            <a:r>
              <a:rPr lang="es-MX" dirty="0">
                <a:solidFill>
                  <a:srgbClr val="D4D4D4"/>
                </a:solidFill>
                <a:latin typeface="Consolas" panose="020B0609020204030204" pitchFamily="49" charset="0"/>
              </a:rPr>
              <a:t> Contenido</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p</a:t>
            </a:r>
            <a:r>
              <a:rPr lang="es-MX" dirty="0">
                <a:solidFill>
                  <a:srgbClr val="808080"/>
                </a:solidFill>
                <a:latin typeface="Consolas" panose="020B0609020204030204" pitchFamily="49" charset="0"/>
              </a:rPr>
              <a:t>&gt;</a:t>
            </a:r>
            <a:endParaRPr lang="es-MX"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54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DDE0665-3DCE-4062-A5D6-713C7F64BF70}"/>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Propiedades asociadas a la posición de un objeto</a:t>
            </a:r>
            <a:endParaRPr lang="es-MX" sz="4400" dirty="0"/>
          </a:p>
        </p:txBody>
      </p:sp>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1015663"/>
          </a:xfrm>
          <a:prstGeom prst="rect">
            <a:avLst/>
          </a:prstGeom>
          <a:noFill/>
        </p:spPr>
        <p:txBody>
          <a:bodyPr wrap="square" rtlCol="0">
            <a:spAutoFit/>
          </a:bodyPr>
          <a:lstStyle/>
          <a:p>
            <a:pPr algn="just"/>
            <a:r>
              <a:rPr lang="es-ES" sz="2000" b="1" i="1" dirty="0">
                <a:solidFill>
                  <a:srgbClr val="FF0000"/>
                </a:solidFill>
              </a:rPr>
              <a:t>Top Y </a:t>
            </a:r>
            <a:r>
              <a:rPr lang="es-ES" sz="2000" b="1" i="1" dirty="0" err="1">
                <a:solidFill>
                  <a:srgbClr val="FF0000"/>
                </a:solidFill>
              </a:rPr>
              <a:t>Left</a:t>
            </a:r>
            <a:r>
              <a:rPr lang="es-ES" sz="2000" dirty="0"/>
              <a:t>=&gt;Estas propiedades nos sirven acomodar nuestros contenedores, tomando como base la esquina superior izquierda de nuestra página o de otro contenedor (deben ir acompañadas de preferencia de la propiedad </a:t>
            </a:r>
            <a:r>
              <a:rPr lang="es-ES" sz="2000" b="1" i="1" dirty="0"/>
              <a:t>position</a:t>
            </a:r>
            <a:r>
              <a:rPr lang="es-ES" sz="2000" dirty="0"/>
              <a:t>).</a:t>
            </a:r>
          </a:p>
        </p:txBody>
      </p:sp>
      <p:sp>
        <p:nvSpPr>
          <p:cNvPr id="22" name="Rectangle 21">
            <a:extLst>
              <a:ext uri="{FF2B5EF4-FFF2-40B4-BE49-F238E27FC236}">
                <a16:creationId xmlns:a16="http://schemas.microsoft.com/office/drawing/2014/main" id="{E8CA7768-9AF5-4E7F-8F07-16162CEEED95}"/>
              </a:ext>
            </a:extLst>
          </p:cNvPr>
          <p:cNvSpPr/>
          <p:nvPr/>
        </p:nvSpPr>
        <p:spPr>
          <a:xfrm>
            <a:off x="3477706" y="6363210"/>
            <a:ext cx="9482644" cy="11110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Box 23">
            <a:extLst>
              <a:ext uri="{FF2B5EF4-FFF2-40B4-BE49-F238E27FC236}">
                <a16:creationId xmlns:a16="http://schemas.microsoft.com/office/drawing/2014/main" id="{6EFB3B13-25E2-4E0F-856D-BC9BA4C7A683}"/>
              </a:ext>
            </a:extLst>
          </p:cNvPr>
          <p:cNvSpPr txBox="1"/>
          <p:nvPr/>
        </p:nvSpPr>
        <p:spPr>
          <a:xfrm>
            <a:off x="3514625" y="6484606"/>
            <a:ext cx="1085554" cy="390748"/>
          </a:xfrm>
          <a:prstGeom prst="rect">
            <a:avLst/>
          </a:prstGeom>
          <a:noFill/>
        </p:spPr>
        <p:txBody>
          <a:bodyPr wrap="none" rtlCol="0">
            <a:spAutoFit/>
          </a:bodyPr>
          <a:lstStyle/>
          <a:p>
            <a:r>
              <a:rPr lang="es-MX" b="1" i="1" dirty="0">
                <a:solidFill>
                  <a:srgbClr val="FF0000"/>
                </a:solidFill>
              </a:rPr>
              <a:t>Ejemplo:</a:t>
            </a:r>
          </a:p>
        </p:txBody>
      </p:sp>
      <p:sp>
        <p:nvSpPr>
          <p:cNvPr id="25" name="Arrow: Right 24">
            <a:extLst>
              <a:ext uri="{FF2B5EF4-FFF2-40B4-BE49-F238E27FC236}">
                <a16:creationId xmlns:a16="http://schemas.microsoft.com/office/drawing/2014/main" id="{D3455047-5E83-4F62-B239-72ECEF3E87FC}"/>
              </a:ext>
            </a:extLst>
          </p:cNvPr>
          <p:cNvSpPr/>
          <p:nvPr/>
        </p:nvSpPr>
        <p:spPr>
          <a:xfrm>
            <a:off x="4649926" y="6615002"/>
            <a:ext cx="454818" cy="1876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angle 1">
            <a:extLst>
              <a:ext uri="{FF2B5EF4-FFF2-40B4-BE49-F238E27FC236}">
                <a16:creationId xmlns:a16="http://schemas.microsoft.com/office/drawing/2014/main" id="{FF0BE249-D6F1-461C-95B2-C451302686FC}"/>
              </a:ext>
            </a:extLst>
          </p:cNvPr>
          <p:cNvSpPr/>
          <p:nvPr/>
        </p:nvSpPr>
        <p:spPr>
          <a:xfrm>
            <a:off x="5267671" y="6484605"/>
            <a:ext cx="9150695" cy="369332"/>
          </a:xfrm>
          <a:prstGeom prst="rect">
            <a:avLst/>
          </a:prstGeom>
        </p:spPr>
        <p:txBody>
          <a:bodyPr wrap="square">
            <a:spAutoFit/>
          </a:bodyPr>
          <a:lstStyle/>
          <a:p>
            <a:r>
              <a:rPr lang="es-MX" sz="1800" dirty="0">
                <a:hlinkClick r:id="rId2"/>
              </a:rPr>
              <a:t>https://www.w3schools.com/cssref/tryit.asp?filename=trycss_position_top</a:t>
            </a:r>
            <a:endParaRPr lang="es-MX" sz="1800" dirty="0"/>
          </a:p>
        </p:txBody>
      </p:sp>
      <p:sp>
        <p:nvSpPr>
          <p:cNvPr id="9" name="Rectangle 8">
            <a:extLst>
              <a:ext uri="{FF2B5EF4-FFF2-40B4-BE49-F238E27FC236}">
                <a16:creationId xmlns:a16="http://schemas.microsoft.com/office/drawing/2014/main" id="{222C9BFE-ED1A-4BE6-8413-F015D114047E}"/>
              </a:ext>
            </a:extLst>
          </p:cNvPr>
          <p:cNvSpPr/>
          <p:nvPr/>
        </p:nvSpPr>
        <p:spPr>
          <a:xfrm>
            <a:off x="5267671" y="6918717"/>
            <a:ext cx="9256711" cy="369332"/>
          </a:xfrm>
          <a:prstGeom prst="rect">
            <a:avLst/>
          </a:prstGeom>
        </p:spPr>
        <p:txBody>
          <a:bodyPr wrap="square">
            <a:spAutoFit/>
          </a:bodyPr>
          <a:lstStyle/>
          <a:p>
            <a:r>
              <a:rPr lang="es-MX" sz="1800" dirty="0">
                <a:hlinkClick r:id="rId3"/>
              </a:rPr>
              <a:t>https://www.w3schools.com/cssref/tryit.asp?filename=trycss_position_left</a:t>
            </a:r>
            <a:endParaRPr lang="es-MX" sz="1800" dirty="0"/>
          </a:p>
        </p:txBody>
      </p:sp>
      <p:sp>
        <p:nvSpPr>
          <p:cNvPr id="10" name="Rectangle 9">
            <a:extLst>
              <a:ext uri="{FF2B5EF4-FFF2-40B4-BE49-F238E27FC236}">
                <a16:creationId xmlns:a16="http://schemas.microsoft.com/office/drawing/2014/main" id="{470D2157-6837-4ED9-A3BB-BCFC140CB27C}"/>
              </a:ext>
            </a:extLst>
          </p:cNvPr>
          <p:cNvSpPr/>
          <p:nvPr/>
        </p:nvSpPr>
        <p:spPr>
          <a:xfrm>
            <a:off x="3094314" y="2878290"/>
            <a:ext cx="6480175" cy="2778068"/>
          </a:xfrm>
          <a:prstGeom prst="rect">
            <a:avLst/>
          </a:prstGeom>
          <a:solidFill>
            <a:schemeClr val="tx1"/>
          </a:solidFill>
        </p:spPr>
        <p:txBody>
          <a:bodyPr>
            <a:spAutoFit/>
          </a:bodyPr>
          <a:lstStyle/>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D7BA7D"/>
                </a:solidFill>
                <a:latin typeface="Consolas" panose="020B0609020204030204" pitchFamily="49" charset="0"/>
              </a:rPr>
              <a:t>#ventana</a:t>
            </a:r>
            <a:r>
              <a:rPr lang="es-MX" dirty="0">
                <a:solidFill>
                  <a:srgbClr val="D4D4D4"/>
                </a:solidFill>
                <a:latin typeface="Consolas" panose="020B0609020204030204" pitchFamily="49" charset="0"/>
              </a:rPr>
              <a:t> {</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position</a:t>
            </a:r>
            <a:r>
              <a:rPr lang="es-MX" dirty="0">
                <a:solidFill>
                  <a:srgbClr val="D4D4D4"/>
                </a:solidFill>
                <a:latin typeface="Consolas" panose="020B0609020204030204" pitchFamily="49" charset="0"/>
              </a:rPr>
              <a:t>: </a:t>
            </a:r>
            <a:r>
              <a:rPr lang="es-MX" dirty="0" err="1">
                <a:solidFill>
                  <a:srgbClr val="CE9178"/>
                </a:solidFill>
                <a:latin typeface="Consolas" panose="020B0609020204030204" pitchFamily="49" charset="0"/>
              </a:rPr>
              <a:t>absolute</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err="1">
                <a:solidFill>
                  <a:srgbClr val="9CDCFE"/>
                </a:solidFill>
                <a:latin typeface="Consolas" panose="020B0609020204030204" pitchFamily="49" charset="0"/>
              </a:rPr>
              <a:t>left</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100px</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top</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0px</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br>
              <a:rPr lang="es-MX" dirty="0">
                <a:solidFill>
                  <a:srgbClr val="D4D4D4"/>
                </a:solidFill>
                <a:latin typeface="Consolas" panose="020B0609020204030204" pitchFamily="49" charset="0"/>
              </a:rPr>
            </a:b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div</a:t>
            </a:r>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id</a:t>
            </a:r>
            <a:r>
              <a:rPr lang="es-MX" dirty="0">
                <a:solidFill>
                  <a:srgbClr val="D4D4D4"/>
                </a:solidFill>
                <a:latin typeface="Consolas" panose="020B0609020204030204" pitchFamily="49" charset="0"/>
              </a:rPr>
              <a:t>=</a:t>
            </a:r>
            <a:r>
              <a:rPr lang="es-MX" dirty="0">
                <a:solidFill>
                  <a:srgbClr val="CE9178"/>
                </a:solidFill>
                <a:latin typeface="Consolas" panose="020B0609020204030204" pitchFamily="49" charset="0"/>
              </a:rPr>
              <a:t>"ventana"</a:t>
            </a:r>
            <a:r>
              <a:rPr lang="es-MX" dirty="0">
                <a:solidFill>
                  <a:srgbClr val="808080"/>
                </a:solidFill>
                <a:latin typeface="Consolas" panose="020B0609020204030204" pitchFamily="49" charset="0"/>
              </a:rPr>
              <a:t>&gt;</a:t>
            </a:r>
            <a:r>
              <a:rPr lang="es-MX" dirty="0">
                <a:solidFill>
                  <a:srgbClr val="D4D4D4"/>
                </a:solidFill>
                <a:latin typeface="Consolas" panose="020B0609020204030204" pitchFamily="49" charset="0"/>
              </a:rPr>
              <a:t>Contenido</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div</a:t>
            </a:r>
            <a:r>
              <a:rPr lang="es-MX" dirty="0">
                <a:solidFill>
                  <a:srgbClr val="808080"/>
                </a:solidFill>
                <a:latin typeface="Consolas" panose="020B0609020204030204" pitchFamily="49" charset="0"/>
              </a:rPr>
              <a:t>&gt;</a:t>
            </a:r>
            <a:endParaRPr lang="es-MX"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73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1015663"/>
          </a:xfrm>
          <a:prstGeom prst="rect">
            <a:avLst/>
          </a:prstGeom>
          <a:noFill/>
        </p:spPr>
        <p:txBody>
          <a:bodyPr wrap="square" rtlCol="0">
            <a:spAutoFit/>
          </a:bodyPr>
          <a:lstStyle/>
          <a:p>
            <a:pPr algn="just"/>
            <a:r>
              <a:rPr lang="es-ES" sz="2000" b="1" i="1" dirty="0">
                <a:solidFill>
                  <a:srgbClr val="FF0000"/>
                </a:solidFill>
              </a:rPr>
              <a:t>Position</a:t>
            </a:r>
            <a:r>
              <a:rPr lang="es-ES" sz="2000" dirty="0"/>
              <a:t>=&gt;Esta propiedad es muy importante porque nos sirve para definir la referencia que se tomará como base para acomodar los objetos en nuestra pantalla. Por medio de ella podemos crear diseños muy vistosos y evitar que los objetos se sobre encimen entre ellos.</a:t>
            </a:r>
          </a:p>
        </p:txBody>
      </p:sp>
      <p:sp>
        <p:nvSpPr>
          <p:cNvPr id="22" name="Rectangle 21">
            <a:extLst>
              <a:ext uri="{FF2B5EF4-FFF2-40B4-BE49-F238E27FC236}">
                <a16:creationId xmlns:a16="http://schemas.microsoft.com/office/drawing/2014/main" id="{E8CA7768-9AF5-4E7F-8F07-16162CEEED95}"/>
              </a:ext>
            </a:extLst>
          </p:cNvPr>
          <p:cNvSpPr/>
          <p:nvPr/>
        </p:nvSpPr>
        <p:spPr>
          <a:xfrm>
            <a:off x="3477706" y="6363211"/>
            <a:ext cx="9482644" cy="7288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Box 23">
            <a:extLst>
              <a:ext uri="{FF2B5EF4-FFF2-40B4-BE49-F238E27FC236}">
                <a16:creationId xmlns:a16="http://schemas.microsoft.com/office/drawing/2014/main" id="{6EFB3B13-25E2-4E0F-856D-BC9BA4C7A683}"/>
              </a:ext>
            </a:extLst>
          </p:cNvPr>
          <p:cNvSpPr txBox="1"/>
          <p:nvPr/>
        </p:nvSpPr>
        <p:spPr>
          <a:xfrm>
            <a:off x="3514625" y="6484606"/>
            <a:ext cx="1085554" cy="390748"/>
          </a:xfrm>
          <a:prstGeom prst="rect">
            <a:avLst/>
          </a:prstGeom>
          <a:noFill/>
        </p:spPr>
        <p:txBody>
          <a:bodyPr wrap="none" rtlCol="0">
            <a:spAutoFit/>
          </a:bodyPr>
          <a:lstStyle/>
          <a:p>
            <a:r>
              <a:rPr lang="es-MX" b="1" i="1" dirty="0">
                <a:solidFill>
                  <a:srgbClr val="FF0000"/>
                </a:solidFill>
              </a:rPr>
              <a:t>Ejemplo:</a:t>
            </a:r>
          </a:p>
        </p:txBody>
      </p:sp>
      <p:sp>
        <p:nvSpPr>
          <p:cNvPr id="25" name="Arrow: Right 24">
            <a:extLst>
              <a:ext uri="{FF2B5EF4-FFF2-40B4-BE49-F238E27FC236}">
                <a16:creationId xmlns:a16="http://schemas.microsoft.com/office/drawing/2014/main" id="{D3455047-5E83-4F62-B239-72ECEF3E87FC}"/>
              </a:ext>
            </a:extLst>
          </p:cNvPr>
          <p:cNvSpPr/>
          <p:nvPr/>
        </p:nvSpPr>
        <p:spPr>
          <a:xfrm>
            <a:off x="4649926" y="6615002"/>
            <a:ext cx="454818" cy="1876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angle 1">
            <a:extLst>
              <a:ext uri="{FF2B5EF4-FFF2-40B4-BE49-F238E27FC236}">
                <a16:creationId xmlns:a16="http://schemas.microsoft.com/office/drawing/2014/main" id="{3103C44C-51D2-4C7D-BFCA-E172C7BD7C54}"/>
              </a:ext>
            </a:extLst>
          </p:cNvPr>
          <p:cNvSpPr/>
          <p:nvPr/>
        </p:nvSpPr>
        <p:spPr>
          <a:xfrm>
            <a:off x="5154491" y="6524161"/>
            <a:ext cx="8875712" cy="369332"/>
          </a:xfrm>
          <a:prstGeom prst="rect">
            <a:avLst/>
          </a:prstGeom>
        </p:spPr>
        <p:txBody>
          <a:bodyPr wrap="square">
            <a:spAutoFit/>
          </a:bodyPr>
          <a:lstStyle/>
          <a:p>
            <a:r>
              <a:rPr lang="es-MX" sz="1800" dirty="0">
                <a:hlinkClick r:id="rId2"/>
              </a:rPr>
              <a:t>https://www.w3schools.com/cssref/tryit.asp?filename=trycss_position_absolute</a:t>
            </a:r>
            <a:endParaRPr lang="es-MX" sz="1800" dirty="0"/>
          </a:p>
        </p:txBody>
      </p:sp>
      <p:sp>
        <p:nvSpPr>
          <p:cNvPr id="3" name="Rectangle 2">
            <a:extLst>
              <a:ext uri="{FF2B5EF4-FFF2-40B4-BE49-F238E27FC236}">
                <a16:creationId xmlns:a16="http://schemas.microsoft.com/office/drawing/2014/main" id="{84D96656-31C3-4B42-A6B0-2282E0EE7E36}"/>
              </a:ext>
            </a:extLst>
          </p:cNvPr>
          <p:cNvSpPr/>
          <p:nvPr/>
        </p:nvSpPr>
        <p:spPr>
          <a:xfrm>
            <a:off x="2552700" y="3507887"/>
            <a:ext cx="7157952" cy="242512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TextBox 6">
            <a:extLst>
              <a:ext uri="{FF2B5EF4-FFF2-40B4-BE49-F238E27FC236}">
                <a16:creationId xmlns:a16="http://schemas.microsoft.com/office/drawing/2014/main" id="{33232447-3218-4C4A-910D-B0D77BDED227}"/>
              </a:ext>
            </a:extLst>
          </p:cNvPr>
          <p:cNvSpPr txBox="1"/>
          <p:nvPr/>
        </p:nvSpPr>
        <p:spPr>
          <a:xfrm>
            <a:off x="2577561" y="3032254"/>
            <a:ext cx="872290" cy="390748"/>
          </a:xfrm>
          <a:prstGeom prst="rect">
            <a:avLst/>
          </a:prstGeom>
          <a:noFill/>
        </p:spPr>
        <p:txBody>
          <a:bodyPr wrap="none" rtlCol="0">
            <a:spAutoFit/>
          </a:bodyPr>
          <a:lstStyle/>
          <a:p>
            <a:r>
              <a:rPr lang="es-MX" b="1" dirty="0">
                <a:solidFill>
                  <a:srgbClr val="FF0000"/>
                </a:solidFill>
              </a:rPr>
              <a:t>Página</a:t>
            </a:r>
          </a:p>
        </p:txBody>
      </p:sp>
      <p:sp>
        <p:nvSpPr>
          <p:cNvPr id="8" name="Rectangle 7">
            <a:extLst>
              <a:ext uri="{FF2B5EF4-FFF2-40B4-BE49-F238E27FC236}">
                <a16:creationId xmlns:a16="http://schemas.microsoft.com/office/drawing/2014/main" id="{B2744DBC-1525-4E85-A872-515EC2C34630}"/>
              </a:ext>
            </a:extLst>
          </p:cNvPr>
          <p:cNvSpPr/>
          <p:nvPr/>
        </p:nvSpPr>
        <p:spPr>
          <a:xfrm>
            <a:off x="3424990" y="4283117"/>
            <a:ext cx="1155700" cy="82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Div1</a:t>
            </a:r>
          </a:p>
        </p:txBody>
      </p:sp>
      <p:cxnSp>
        <p:nvCxnSpPr>
          <p:cNvPr id="18" name="Straight Arrow Connector 17">
            <a:extLst>
              <a:ext uri="{FF2B5EF4-FFF2-40B4-BE49-F238E27FC236}">
                <a16:creationId xmlns:a16="http://schemas.microsoft.com/office/drawing/2014/main" id="{DF3BB368-2344-42A5-B930-629359386C77}"/>
              </a:ext>
            </a:extLst>
          </p:cNvPr>
          <p:cNvCxnSpPr>
            <a:cxnSpLocks/>
          </p:cNvCxnSpPr>
          <p:nvPr/>
        </p:nvCxnSpPr>
        <p:spPr>
          <a:xfrm>
            <a:off x="4007731" y="3591435"/>
            <a:ext cx="0" cy="691682"/>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5489F70-A346-45E3-AD87-AF16F202B584}"/>
              </a:ext>
            </a:extLst>
          </p:cNvPr>
          <p:cNvSpPr txBox="1"/>
          <p:nvPr/>
        </p:nvSpPr>
        <p:spPr>
          <a:xfrm>
            <a:off x="4061072" y="3745294"/>
            <a:ext cx="528606" cy="338554"/>
          </a:xfrm>
          <a:prstGeom prst="rect">
            <a:avLst/>
          </a:prstGeom>
          <a:noFill/>
        </p:spPr>
        <p:txBody>
          <a:bodyPr wrap="none" rtlCol="0">
            <a:spAutoFit/>
          </a:bodyPr>
          <a:lstStyle/>
          <a:p>
            <a:r>
              <a:rPr lang="es-MX" sz="1600" b="1" dirty="0">
                <a:solidFill>
                  <a:srgbClr val="FF0000"/>
                </a:solidFill>
              </a:rPr>
              <a:t>TOP</a:t>
            </a:r>
          </a:p>
        </p:txBody>
      </p:sp>
      <p:cxnSp>
        <p:nvCxnSpPr>
          <p:cNvPr id="21" name="Straight Arrow Connector 20">
            <a:extLst>
              <a:ext uri="{FF2B5EF4-FFF2-40B4-BE49-F238E27FC236}">
                <a16:creationId xmlns:a16="http://schemas.microsoft.com/office/drawing/2014/main" id="{13F754DF-333F-493A-B814-2C22201A5908}"/>
              </a:ext>
            </a:extLst>
          </p:cNvPr>
          <p:cNvCxnSpPr>
            <a:cxnSpLocks/>
          </p:cNvCxnSpPr>
          <p:nvPr/>
        </p:nvCxnSpPr>
        <p:spPr>
          <a:xfrm flipH="1">
            <a:off x="2552700" y="4664803"/>
            <a:ext cx="872291"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60B867-5175-48B9-BEC7-F716ED925F33}"/>
              </a:ext>
            </a:extLst>
          </p:cNvPr>
          <p:cNvSpPr txBox="1"/>
          <p:nvPr/>
        </p:nvSpPr>
        <p:spPr>
          <a:xfrm>
            <a:off x="2705755" y="4792359"/>
            <a:ext cx="566181" cy="338554"/>
          </a:xfrm>
          <a:prstGeom prst="rect">
            <a:avLst/>
          </a:prstGeom>
          <a:noFill/>
        </p:spPr>
        <p:txBody>
          <a:bodyPr wrap="none" rtlCol="0">
            <a:spAutoFit/>
          </a:bodyPr>
          <a:lstStyle/>
          <a:p>
            <a:r>
              <a:rPr lang="es-MX" sz="1600" b="1" dirty="0">
                <a:solidFill>
                  <a:srgbClr val="FF0000"/>
                </a:solidFill>
              </a:rPr>
              <a:t>LEFT</a:t>
            </a:r>
          </a:p>
        </p:txBody>
      </p:sp>
      <p:sp>
        <p:nvSpPr>
          <p:cNvPr id="15" name="Title 1">
            <a:extLst>
              <a:ext uri="{FF2B5EF4-FFF2-40B4-BE49-F238E27FC236}">
                <a16:creationId xmlns:a16="http://schemas.microsoft.com/office/drawing/2014/main" id="{275DBDDB-336A-40AD-84B3-7D00C16149DB}"/>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Propiedades asociadas a la posición de un objeto</a:t>
            </a:r>
            <a:endParaRPr lang="es-MX" sz="4400" dirty="0"/>
          </a:p>
        </p:txBody>
      </p:sp>
    </p:spTree>
    <p:extLst>
      <p:ext uri="{BB962C8B-B14F-4D97-AF65-F5344CB8AC3E}">
        <p14:creationId xmlns:p14="http://schemas.microsoft.com/office/powerpoint/2010/main" val="2805707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744DBC-1525-4E85-A872-515EC2C34630}"/>
              </a:ext>
            </a:extLst>
          </p:cNvPr>
          <p:cNvSpPr/>
          <p:nvPr/>
        </p:nvSpPr>
        <p:spPr>
          <a:xfrm>
            <a:off x="3424989" y="3673513"/>
            <a:ext cx="4195009" cy="24729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Div1</a:t>
            </a:r>
          </a:p>
        </p:txBody>
      </p:sp>
      <p:sp>
        <p:nvSpPr>
          <p:cNvPr id="20" name="TextBox 19">
            <a:extLst>
              <a:ext uri="{FF2B5EF4-FFF2-40B4-BE49-F238E27FC236}">
                <a16:creationId xmlns:a16="http://schemas.microsoft.com/office/drawing/2014/main" id="{DD4F8543-74C3-4505-8BDF-5DC1003ECBC1}"/>
              </a:ext>
            </a:extLst>
          </p:cNvPr>
          <p:cNvSpPr txBox="1"/>
          <p:nvPr/>
        </p:nvSpPr>
        <p:spPr>
          <a:xfrm>
            <a:off x="461387" y="1626932"/>
            <a:ext cx="12037576" cy="1015663"/>
          </a:xfrm>
          <a:prstGeom prst="rect">
            <a:avLst/>
          </a:prstGeom>
          <a:noFill/>
        </p:spPr>
        <p:txBody>
          <a:bodyPr wrap="square" rtlCol="0">
            <a:spAutoFit/>
          </a:bodyPr>
          <a:lstStyle/>
          <a:p>
            <a:pPr algn="just"/>
            <a:r>
              <a:rPr lang="es-ES" sz="2000" b="1" i="1" dirty="0">
                <a:solidFill>
                  <a:srgbClr val="FF0000"/>
                </a:solidFill>
              </a:rPr>
              <a:t>Position</a:t>
            </a:r>
            <a:r>
              <a:rPr lang="es-ES" sz="2000" dirty="0"/>
              <a:t>=&gt;Existen varios tipos de posicionamientos, los más importantes son el </a:t>
            </a:r>
            <a:r>
              <a:rPr lang="es-ES" sz="2000" b="1" i="1" dirty="0">
                <a:solidFill>
                  <a:srgbClr val="0070C0"/>
                </a:solidFill>
              </a:rPr>
              <a:t>absoluto</a:t>
            </a:r>
            <a:r>
              <a:rPr lang="es-ES" sz="2000" dirty="0"/>
              <a:t> que toma como referencia a la página donde se encuentran almacenados los objetos y el </a:t>
            </a:r>
            <a:r>
              <a:rPr lang="es-ES" sz="2000" b="1" i="1" dirty="0">
                <a:solidFill>
                  <a:srgbClr val="0070C0"/>
                </a:solidFill>
              </a:rPr>
              <a:t>relativo</a:t>
            </a:r>
            <a:r>
              <a:rPr lang="es-ES" sz="2000" dirty="0"/>
              <a:t> que toma en cuenta el contenedor donde se encuentra almacenado  el objeto.</a:t>
            </a:r>
          </a:p>
        </p:txBody>
      </p:sp>
      <p:sp>
        <p:nvSpPr>
          <p:cNvPr id="22" name="Rectangle 21">
            <a:extLst>
              <a:ext uri="{FF2B5EF4-FFF2-40B4-BE49-F238E27FC236}">
                <a16:creationId xmlns:a16="http://schemas.microsoft.com/office/drawing/2014/main" id="{E8CA7768-9AF5-4E7F-8F07-16162CEEED95}"/>
              </a:ext>
            </a:extLst>
          </p:cNvPr>
          <p:cNvSpPr/>
          <p:nvPr/>
        </p:nvSpPr>
        <p:spPr>
          <a:xfrm>
            <a:off x="3477706" y="6617211"/>
            <a:ext cx="9482644" cy="7288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Box 23">
            <a:extLst>
              <a:ext uri="{FF2B5EF4-FFF2-40B4-BE49-F238E27FC236}">
                <a16:creationId xmlns:a16="http://schemas.microsoft.com/office/drawing/2014/main" id="{6EFB3B13-25E2-4E0F-856D-BC9BA4C7A683}"/>
              </a:ext>
            </a:extLst>
          </p:cNvPr>
          <p:cNvSpPr txBox="1"/>
          <p:nvPr/>
        </p:nvSpPr>
        <p:spPr>
          <a:xfrm>
            <a:off x="3514625" y="6738606"/>
            <a:ext cx="1085554" cy="390748"/>
          </a:xfrm>
          <a:prstGeom prst="rect">
            <a:avLst/>
          </a:prstGeom>
          <a:noFill/>
        </p:spPr>
        <p:txBody>
          <a:bodyPr wrap="none" rtlCol="0">
            <a:spAutoFit/>
          </a:bodyPr>
          <a:lstStyle/>
          <a:p>
            <a:r>
              <a:rPr lang="es-MX" b="1" i="1" dirty="0">
                <a:solidFill>
                  <a:srgbClr val="FF0000"/>
                </a:solidFill>
              </a:rPr>
              <a:t>Ejemplo:</a:t>
            </a:r>
          </a:p>
        </p:txBody>
      </p:sp>
      <p:sp>
        <p:nvSpPr>
          <p:cNvPr id="25" name="Arrow: Right 24">
            <a:extLst>
              <a:ext uri="{FF2B5EF4-FFF2-40B4-BE49-F238E27FC236}">
                <a16:creationId xmlns:a16="http://schemas.microsoft.com/office/drawing/2014/main" id="{D3455047-5E83-4F62-B239-72ECEF3E87FC}"/>
              </a:ext>
            </a:extLst>
          </p:cNvPr>
          <p:cNvSpPr/>
          <p:nvPr/>
        </p:nvSpPr>
        <p:spPr>
          <a:xfrm>
            <a:off x="4649926" y="6869002"/>
            <a:ext cx="454818" cy="1876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angle 2">
            <a:extLst>
              <a:ext uri="{FF2B5EF4-FFF2-40B4-BE49-F238E27FC236}">
                <a16:creationId xmlns:a16="http://schemas.microsoft.com/office/drawing/2014/main" id="{84D96656-31C3-4B42-A6B0-2282E0EE7E36}"/>
              </a:ext>
            </a:extLst>
          </p:cNvPr>
          <p:cNvSpPr/>
          <p:nvPr/>
        </p:nvSpPr>
        <p:spPr>
          <a:xfrm>
            <a:off x="2552700" y="2898284"/>
            <a:ext cx="7157952" cy="336408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TextBox 6">
            <a:extLst>
              <a:ext uri="{FF2B5EF4-FFF2-40B4-BE49-F238E27FC236}">
                <a16:creationId xmlns:a16="http://schemas.microsoft.com/office/drawing/2014/main" id="{33232447-3218-4C4A-910D-B0D77BDED227}"/>
              </a:ext>
            </a:extLst>
          </p:cNvPr>
          <p:cNvSpPr txBox="1"/>
          <p:nvPr/>
        </p:nvSpPr>
        <p:spPr>
          <a:xfrm>
            <a:off x="2552700" y="2570739"/>
            <a:ext cx="872290" cy="390748"/>
          </a:xfrm>
          <a:prstGeom prst="rect">
            <a:avLst/>
          </a:prstGeom>
          <a:noFill/>
        </p:spPr>
        <p:txBody>
          <a:bodyPr wrap="none" rtlCol="0">
            <a:spAutoFit/>
          </a:bodyPr>
          <a:lstStyle/>
          <a:p>
            <a:r>
              <a:rPr lang="es-MX" b="1" dirty="0">
                <a:solidFill>
                  <a:srgbClr val="FF0000"/>
                </a:solidFill>
              </a:rPr>
              <a:t>Página</a:t>
            </a:r>
          </a:p>
        </p:txBody>
      </p:sp>
      <p:cxnSp>
        <p:nvCxnSpPr>
          <p:cNvPr id="18" name="Straight Arrow Connector 17">
            <a:extLst>
              <a:ext uri="{FF2B5EF4-FFF2-40B4-BE49-F238E27FC236}">
                <a16:creationId xmlns:a16="http://schemas.microsoft.com/office/drawing/2014/main" id="{DF3BB368-2344-42A5-B930-629359386C77}"/>
              </a:ext>
            </a:extLst>
          </p:cNvPr>
          <p:cNvCxnSpPr>
            <a:cxnSpLocks/>
          </p:cNvCxnSpPr>
          <p:nvPr/>
        </p:nvCxnSpPr>
        <p:spPr>
          <a:xfrm>
            <a:off x="4007731" y="2981832"/>
            <a:ext cx="0" cy="691682"/>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5489F70-A346-45E3-AD87-AF16F202B584}"/>
              </a:ext>
            </a:extLst>
          </p:cNvPr>
          <p:cNvSpPr txBox="1"/>
          <p:nvPr/>
        </p:nvSpPr>
        <p:spPr>
          <a:xfrm>
            <a:off x="4061072" y="3135691"/>
            <a:ext cx="528606" cy="338554"/>
          </a:xfrm>
          <a:prstGeom prst="rect">
            <a:avLst/>
          </a:prstGeom>
          <a:noFill/>
        </p:spPr>
        <p:txBody>
          <a:bodyPr wrap="none" rtlCol="0">
            <a:spAutoFit/>
          </a:bodyPr>
          <a:lstStyle/>
          <a:p>
            <a:r>
              <a:rPr lang="es-MX" sz="1600" b="1" dirty="0">
                <a:solidFill>
                  <a:srgbClr val="FF0000"/>
                </a:solidFill>
              </a:rPr>
              <a:t>TOP</a:t>
            </a:r>
          </a:p>
        </p:txBody>
      </p:sp>
      <p:cxnSp>
        <p:nvCxnSpPr>
          <p:cNvPr id="21" name="Straight Arrow Connector 20">
            <a:extLst>
              <a:ext uri="{FF2B5EF4-FFF2-40B4-BE49-F238E27FC236}">
                <a16:creationId xmlns:a16="http://schemas.microsoft.com/office/drawing/2014/main" id="{13F754DF-333F-493A-B814-2C22201A5908}"/>
              </a:ext>
            </a:extLst>
          </p:cNvPr>
          <p:cNvCxnSpPr>
            <a:cxnSpLocks/>
          </p:cNvCxnSpPr>
          <p:nvPr/>
        </p:nvCxnSpPr>
        <p:spPr>
          <a:xfrm flipH="1">
            <a:off x="2552700" y="4055200"/>
            <a:ext cx="872291"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60B867-5175-48B9-BEC7-F716ED925F33}"/>
              </a:ext>
            </a:extLst>
          </p:cNvPr>
          <p:cNvSpPr txBox="1"/>
          <p:nvPr/>
        </p:nvSpPr>
        <p:spPr>
          <a:xfrm>
            <a:off x="2705755" y="4182756"/>
            <a:ext cx="566181" cy="338554"/>
          </a:xfrm>
          <a:prstGeom prst="rect">
            <a:avLst/>
          </a:prstGeom>
          <a:noFill/>
        </p:spPr>
        <p:txBody>
          <a:bodyPr wrap="none" rtlCol="0">
            <a:spAutoFit/>
          </a:bodyPr>
          <a:lstStyle/>
          <a:p>
            <a:r>
              <a:rPr lang="es-MX" sz="1600" b="1" dirty="0">
                <a:solidFill>
                  <a:srgbClr val="FF0000"/>
                </a:solidFill>
              </a:rPr>
              <a:t>LEFT</a:t>
            </a:r>
          </a:p>
        </p:txBody>
      </p:sp>
      <p:sp>
        <p:nvSpPr>
          <p:cNvPr id="26" name="Rectangle 25">
            <a:extLst>
              <a:ext uri="{FF2B5EF4-FFF2-40B4-BE49-F238E27FC236}">
                <a16:creationId xmlns:a16="http://schemas.microsoft.com/office/drawing/2014/main" id="{76CC2B37-9960-4CBE-BCE4-FAC3AF892EBA}"/>
              </a:ext>
            </a:extLst>
          </p:cNvPr>
          <p:cNvSpPr/>
          <p:nvPr/>
        </p:nvSpPr>
        <p:spPr>
          <a:xfrm>
            <a:off x="4681214" y="4671956"/>
            <a:ext cx="1155700" cy="82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Div2</a:t>
            </a:r>
          </a:p>
        </p:txBody>
      </p:sp>
      <p:cxnSp>
        <p:nvCxnSpPr>
          <p:cNvPr id="27" name="Straight Arrow Connector 26">
            <a:extLst>
              <a:ext uri="{FF2B5EF4-FFF2-40B4-BE49-F238E27FC236}">
                <a16:creationId xmlns:a16="http://schemas.microsoft.com/office/drawing/2014/main" id="{A5EF6BEE-3E13-4C03-B717-D195D7CA853C}"/>
              </a:ext>
            </a:extLst>
          </p:cNvPr>
          <p:cNvCxnSpPr>
            <a:cxnSpLocks/>
          </p:cNvCxnSpPr>
          <p:nvPr/>
        </p:nvCxnSpPr>
        <p:spPr>
          <a:xfrm>
            <a:off x="4681214" y="3673513"/>
            <a:ext cx="0" cy="99844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A8C98B7-312B-4A09-BF8B-F75ABA464C28}"/>
              </a:ext>
            </a:extLst>
          </p:cNvPr>
          <p:cNvSpPr txBox="1"/>
          <p:nvPr/>
        </p:nvSpPr>
        <p:spPr>
          <a:xfrm>
            <a:off x="4742836" y="4013479"/>
            <a:ext cx="528606" cy="338554"/>
          </a:xfrm>
          <a:prstGeom prst="rect">
            <a:avLst/>
          </a:prstGeom>
          <a:noFill/>
        </p:spPr>
        <p:txBody>
          <a:bodyPr wrap="none" rtlCol="0">
            <a:spAutoFit/>
          </a:bodyPr>
          <a:lstStyle/>
          <a:p>
            <a:r>
              <a:rPr lang="es-MX" sz="1600" b="1" dirty="0">
                <a:solidFill>
                  <a:srgbClr val="FF0000"/>
                </a:solidFill>
              </a:rPr>
              <a:t>TOP</a:t>
            </a:r>
          </a:p>
        </p:txBody>
      </p:sp>
      <p:cxnSp>
        <p:nvCxnSpPr>
          <p:cNvPr id="29" name="Straight Arrow Connector 28">
            <a:extLst>
              <a:ext uri="{FF2B5EF4-FFF2-40B4-BE49-F238E27FC236}">
                <a16:creationId xmlns:a16="http://schemas.microsoft.com/office/drawing/2014/main" id="{E561EC89-97C1-48B8-802B-64BAB78EDD9A}"/>
              </a:ext>
            </a:extLst>
          </p:cNvPr>
          <p:cNvCxnSpPr>
            <a:cxnSpLocks/>
          </p:cNvCxnSpPr>
          <p:nvPr/>
        </p:nvCxnSpPr>
        <p:spPr>
          <a:xfrm flipH="1">
            <a:off x="3424989" y="4671956"/>
            <a:ext cx="1256225"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5601171-8A75-4290-B59E-B2FF34F829EC}"/>
              </a:ext>
            </a:extLst>
          </p:cNvPr>
          <p:cNvSpPr txBox="1"/>
          <p:nvPr/>
        </p:nvSpPr>
        <p:spPr>
          <a:xfrm>
            <a:off x="3777981" y="4813346"/>
            <a:ext cx="566181" cy="338554"/>
          </a:xfrm>
          <a:prstGeom prst="rect">
            <a:avLst/>
          </a:prstGeom>
          <a:noFill/>
        </p:spPr>
        <p:txBody>
          <a:bodyPr wrap="none" rtlCol="0">
            <a:spAutoFit/>
          </a:bodyPr>
          <a:lstStyle/>
          <a:p>
            <a:r>
              <a:rPr lang="es-MX" sz="1600" b="1" dirty="0">
                <a:solidFill>
                  <a:srgbClr val="FF0000"/>
                </a:solidFill>
              </a:rPr>
              <a:t>LEFT</a:t>
            </a:r>
          </a:p>
        </p:txBody>
      </p:sp>
      <p:sp>
        <p:nvSpPr>
          <p:cNvPr id="35" name="TextBox 34">
            <a:extLst>
              <a:ext uri="{FF2B5EF4-FFF2-40B4-BE49-F238E27FC236}">
                <a16:creationId xmlns:a16="http://schemas.microsoft.com/office/drawing/2014/main" id="{B79D7536-0E84-4990-8924-3B66383E50B7}"/>
              </a:ext>
            </a:extLst>
          </p:cNvPr>
          <p:cNvSpPr txBox="1"/>
          <p:nvPr/>
        </p:nvSpPr>
        <p:spPr>
          <a:xfrm>
            <a:off x="4478259" y="3097842"/>
            <a:ext cx="1300805" cy="390748"/>
          </a:xfrm>
          <a:prstGeom prst="rect">
            <a:avLst/>
          </a:prstGeom>
          <a:noFill/>
        </p:spPr>
        <p:txBody>
          <a:bodyPr wrap="none" rtlCol="0">
            <a:spAutoFit/>
          </a:bodyPr>
          <a:lstStyle/>
          <a:p>
            <a:r>
              <a:rPr lang="es-MX" b="1" i="1" dirty="0">
                <a:solidFill>
                  <a:srgbClr val="0070C0"/>
                </a:solidFill>
              </a:rPr>
              <a:t>ABSOLUTO</a:t>
            </a:r>
          </a:p>
        </p:txBody>
      </p:sp>
      <p:sp>
        <p:nvSpPr>
          <p:cNvPr id="36" name="TextBox 35">
            <a:extLst>
              <a:ext uri="{FF2B5EF4-FFF2-40B4-BE49-F238E27FC236}">
                <a16:creationId xmlns:a16="http://schemas.microsoft.com/office/drawing/2014/main" id="{CCA236F2-5D2E-41F6-AB0F-0E88A0067358}"/>
              </a:ext>
            </a:extLst>
          </p:cNvPr>
          <p:cNvSpPr txBox="1"/>
          <p:nvPr/>
        </p:nvSpPr>
        <p:spPr>
          <a:xfrm>
            <a:off x="5619463" y="3908708"/>
            <a:ext cx="1181029" cy="390748"/>
          </a:xfrm>
          <a:prstGeom prst="rect">
            <a:avLst/>
          </a:prstGeom>
          <a:noFill/>
        </p:spPr>
        <p:txBody>
          <a:bodyPr wrap="none" rtlCol="0">
            <a:spAutoFit/>
          </a:bodyPr>
          <a:lstStyle/>
          <a:p>
            <a:r>
              <a:rPr lang="es-MX" b="1" i="1" dirty="0">
                <a:solidFill>
                  <a:srgbClr val="0070C0"/>
                </a:solidFill>
              </a:rPr>
              <a:t>RELATIVO</a:t>
            </a:r>
          </a:p>
        </p:txBody>
      </p:sp>
      <p:sp>
        <p:nvSpPr>
          <p:cNvPr id="6" name="Rectangle 5">
            <a:extLst>
              <a:ext uri="{FF2B5EF4-FFF2-40B4-BE49-F238E27FC236}">
                <a16:creationId xmlns:a16="http://schemas.microsoft.com/office/drawing/2014/main" id="{7AE22AF5-405D-4C50-8F1C-7B2485CC426F}"/>
              </a:ext>
            </a:extLst>
          </p:cNvPr>
          <p:cNvSpPr/>
          <p:nvPr/>
        </p:nvSpPr>
        <p:spPr>
          <a:xfrm>
            <a:off x="5154491" y="6736468"/>
            <a:ext cx="7805859" cy="369332"/>
          </a:xfrm>
          <a:prstGeom prst="rect">
            <a:avLst/>
          </a:prstGeom>
        </p:spPr>
        <p:txBody>
          <a:bodyPr wrap="square">
            <a:spAutoFit/>
          </a:bodyPr>
          <a:lstStyle/>
          <a:p>
            <a:r>
              <a:rPr lang="es-MX" sz="1800" dirty="0">
                <a:hlinkClick r:id="rId2"/>
              </a:rPr>
              <a:t>https://www.w3schools.com/cssref/tryit.asp?filename=trycss_position_relative</a:t>
            </a:r>
            <a:endParaRPr lang="es-MX" sz="1800" dirty="0"/>
          </a:p>
        </p:txBody>
      </p:sp>
      <p:sp>
        <p:nvSpPr>
          <p:cNvPr id="31" name="Title 1">
            <a:extLst>
              <a:ext uri="{FF2B5EF4-FFF2-40B4-BE49-F238E27FC236}">
                <a16:creationId xmlns:a16="http://schemas.microsoft.com/office/drawing/2014/main" id="{F1C70431-31B8-4CAF-B754-7BEAF908D2E2}"/>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Propiedades asociadas a la posición de un objeto</a:t>
            </a:r>
            <a:endParaRPr lang="es-MX" sz="4400" dirty="0"/>
          </a:p>
        </p:txBody>
      </p:sp>
    </p:spTree>
    <p:extLst>
      <p:ext uri="{BB962C8B-B14F-4D97-AF65-F5344CB8AC3E}">
        <p14:creationId xmlns:p14="http://schemas.microsoft.com/office/powerpoint/2010/main" val="264621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DDE0665-3DCE-4062-A5D6-713C7F64BF70}"/>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Modelado de Cajas (Box </a:t>
            </a:r>
            <a:r>
              <a:rPr lang="es-ES" sz="4400" dirty="0" err="1"/>
              <a:t>Model</a:t>
            </a:r>
            <a:r>
              <a:rPr lang="es-ES" sz="4400" dirty="0"/>
              <a:t>)</a:t>
            </a:r>
            <a:endParaRPr lang="es-MX" sz="4400" dirty="0"/>
          </a:p>
        </p:txBody>
      </p:sp>
      <p:sp>
        <p:nvSpPr>
          <p:cNvPr id="20" name="TextBox 19">
            <a:extLst>
              <a:ext uri="{FF2B5EF4-FFF2-40B4-BE49-F238E27FC236}">
                <a16:creationId xmlns:a16="http://schemas.microsoft.com/office/drawing/2014/main" id="{DD4F8543-74C3-4505-8BDF-5DC1003ECBC1}"/>
              </a:ext>
            </a:extLst>
          </p:cNvPr>
          <p:cNvSpPr txBox="1"/>
          <p:nvPr/>
        </p:nvSpPr>
        <p:spPr>
          <a:xfrm>
            <a:off x="425126" y="1717590"/>
            <a:ext cx="12037576" cy="707886"/>
          </a:xfrm>
          <a:prstGeom prst="rect">
            <a:avLst/>
          </a:prstGeom>
          <a:noFill/>
        </p:spPr>
        <p:txBody>
          <a:bodyPr wrap="square" rtlCol="0">
            <a:spAutoFit/>
          </a:bodyPr>
          <a:lstStyle/>
          <a:p>
            <a:pPr algn="just"/>
            <a:r>
              <a:rPr lang="es-ES" sz="2000" b="1" i="1" dirty="0">
                <a:solidFill>
                  <a:srgbClr val="FF0000"/>
                </a:solidFill>
              </a:rPr>
              <a:t>Modelo de cajas (Box </a:t>
            </a:r>
            <a:r>
              <a:rPr lang="es-ES" sz="2000" b="1" i="1" dirty="0" err="1">
                <a:solidFill>
                  <a:srgbClr val="FF0000"/>
                </a:solidFill>
              </a:rPr>
              <a:t>Model</a:t>
            </a:r>
            <a:r>
              <a:rPr lang="es-ES" sz="2000" b="1" i="1" dirty="0">
                <a:solidFill>
                  <a:srgbClr val="FF0000"/>
                </a:solidFill>
              </a:rPr>
              <a:t>) </a:t>
            </a:r>
            <a:r>
              <a:rPr lang="es-ES" sz="2000" dirty="0"/>
              <a:t>=&gt;HTML un modelo en el cual los objetos se encuentran almacenados dentro de varios rectángulos, cada un de ellos tiene sus propias funciones.</a:t>
            </a:r>
          </a:p>
        </p:txBody>
      </p:sp>
      <p:sp>
        <p:nvSpPr>
          <p:cNvPr id="23" name="Rectangle 22">
            <a:extLst>
              <a:ext uri="{FF2B5EF4-FFF2-40B4-BE49-F238E27FC236}">
                <a16:creationId xmlns:a16="http://schemas.microsoft.com/office/drawing/2014/main" id="{4B817FCC-04E9-4339-A779-9187E5B459D4}"/>
              </a:ext>
            </a:extLst>
          </p:cNvPr>
          <p:cNvSpPr/>
          <p:nvPr/>
        </p:nvSpPr>
        <p:spPr>
          <a:xfrm>
            <a:off x="3869360" y="3249329"/>
            <a:ext cx="4346987" cy="3589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angle 20">
            <a:extLst>
              <a:ext uri="{FF2B5EF4-FFF2-40B4-BE49-F238E27FC236}">
                <a16:creationId xmlns:a16="http://schemas.microsoft.com/office/drawing/2014/main" id="{71BB3D53-65C3-41FC-8584-84D78DBC24C3}"/>
              </a:ext>
            </a:extLst>
          </p:cNvPr>
          <p:cNvSpPr/>
          <p:nvPr/>
        </p:nvSpPr>
        <p:spPr>
          <a:xfrm>
            <a:off x="4235100" y="3761580"/>
            <a:ext cx="3610186" cy="2679335"/>
          </a:xfrm>
          <a:prstGeom prst="rect">
            <a:avLst/>
          </a:prstGeom>
          <a:solidFill>
            <a:srgbClr val="FFEE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angle 18">
            <a:extLst>
              <a:ext uri="{FF2B5EF4-FFF2-40B4-BE49-F238E27FC236}">
                <a16:creationId xmlns:a16="http://schemas.microsoft.com/office/drawing/2014/main" id="{32643BA4-480B-4DB2-A777-D569E1F2B8FA}"/>
              </a:ext>
            </a:extLst>
          </p:cNvPr>
          <p:cNvSpPr/>
          <p:nvPr/>
        </p:nvSpPr>
        <p:spPr>
          <a:xfrm>
            <a:off x="4611481" y="4307315"/>
            <a:ext cx="2935629" cy="1763481"/>
          </a:xfrm>
          <a:prstGeom prst="rect">
            <a:avLst/>
          </a:prstGeom>
          <a:solidFill>
            <a:srgbClr val="88F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angle 1">
            <a:extLst>
              <a:ext uri="{FF2B5EF4-FFF2-40B4-BE49-F238E27FC236}">
                <a16:creationId xmlns:a16="http://schemas.microsoft.com/office/drawing/2014/main" id="{4A7A96AD-BC37-4939-A6C3-C70906DE8F41}"/>
              </a:ext>
            </a:extLst>
          </p:cNvPr>
          <p:cNvSpPr/>
          <p:nvPr/>
        </p:nvSpPr>
        <p:spPr>
          <a:xfrm>
            <a:off x="5084271" y="4710916"/>
            <a:ext cx="2080591" cy="10914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CONTENT</a:t>
            </a:r>
          </a:p>
        </p:txBody>
      </p:sp>
      <p:sp>
        <p:nvSpPr>
          <p:cNvPr id="3" name="TextBox 2">
            <a:extLst>
              <a:ext uri="{FF2B5EF4-FFF2-40B4-BE49-F238E27FC236}">
                <a16:creationId xmlns:a16="http://schemas.microsoft.com/office/drawing/2014/main" id="{2BEA4C9C-2189-4DFE-A5B3-524E1EE2E898}"/>
              </a:ext>
            </a:extLst>
          </p:cNvPr>
          <p:cNvSpPr txBox="1"/>
          <p:nvPr/>
        </p:nvSpPr>
        <p:spPr>
          <a:xfrm>
            <a:off x="3871976" y="3333183"/>
            <a:ext cx="1078821" cy="390748"/>
          </a:xfrm>
          <a:prstGeom prst="rect">
            <a:avLst/>
          </a:prstGeom>
          <a:noFill/>
        </p:spPr>
        <p:txBody>
          <a:bodyPr wrap="none" rtlCol="0">
            <a:spAutoFit/>
          </a:bodyPr>
          <a:lstStyle/>
          <a:p>
            <a:r>
              <a:rPr lang="es-MX" b="1" i="1" dirty="0"/>
              <a:t>MARGIN</a:t>
            </a:r>
          </a:p>
        </p:txBody>
      </p:sp>
      <p:sp>
        <p:nvSpPr>
          <p:cNvPr id="27" name="TextBox 26">
            <a:extLst>
              <a:ext uri="{FF2B5EF4-FFF2-40B4-BE49-F238E27FC236}">
                <a16:creationId xmlns:a16="http://schemas.microsoft.com/office/drawing/2014/main" id="{EDD117DC-E3D7-4F86-B65E-3EB9A9AA6413}"/>
              </a:ext>
            </a:extLst>
          </p:cNvPr>
          <p:cNvSpPr txBox="1"/>
          <p:nvPr/>
        </p:nvSpPr>
        <p:spPr>
          <a:xfrm>
            <a:off x="4329177" y="3869893"/>
            <a:ext cx="1048685" cy="390748"/>
          </a:xfrm>
          <a:prstGeom prst="rect">
            <a:avLst/>
          </a:prstGeom>
          <a:noFill/>
        </p:spPr>
        <p:txBody>
          <a:bodyPr wrap="none" rtlCol="0">
            <a:spAutoFit/>
          </a:bodyPr>
          <a:lstStyle/>
          <a:p>
            <a:r>
              <a:rPr lang="es-MX" b="1" i="1" dirty="0"/>
              <a:t>BORDER</a:t>
            </a:r>
          </a:p>
        </p:txBody>
      </p:sp>
      <p:sp>
        <p:nvSpPr>
          <p:cNvPr id="28" name="TextBox 27">
            <a:extLst>
              <a:ext uri="{FF2B5EF4-FFF2-40B4-BE49-F238E27FC236}">
                <a16:creationId xmlns:a16="http://schemas.microsoft.com/office/drawing/2014/main" id="{C51CF101-5BEE-449F-BF0E-BCC11DEA669F}"/>
              </a:ext>
            </a:extLst>
          </p:cNvPr>
          <p:cNvSpPr txBox="1"/>
          <p:nvPr/>
        </p:nvSpPr>
        <p:spPr>
          <a:xfrm>
            <a:off x="4731158" y="4307315"/>
            <a:ext cx="1156535" cy="390748"/>
          </a:xfrm>
          <a:prstGeom prst="rect">
            <a:avLst/>
          </a:prstGeom>
          <a:noFill/>
        </p:spPr>
        <p:txBody>
          <a:bodyPr wrap="none" rtlCol="0">
            <a:spAutoFit/>
          </a:bodyPr>
          <a:lstStyle/>
          <a:p>
            <a:r>
              <a:rPr lang="es-MX" b="1" i="1" dirty="0"/>
              <a:t>PADDING</a:t>
            </a:r>
          </a:p>
        </p:txBody>
      </p:sp>
      <p:sp>
        <p:nvSpPr>
          <p:cNvPr id="7" name="TextBox 6">
            <a:extLst>
              <a:ext uri="{FF2B5EF4-FFF2-40B4-BE49-F238E27FC236}">
                <a16:creationId xmlns:a16="http://schemas.microsoft.com/office/drawing/2014/main" id="{49458365-88C4-47C7-9B4D-337CABB83E06}"/>
              </a:ext>
            </a:extLst>
          </p:cNvPr>
          <p:cNvSpPr txBox="1"/>
          <p:nvPr/>
        </p:nvSpPr>
        <p:spPr>
          <a:xfrm>
            <a:off x="4951422" y="2773378"/>
            <a:ext cx="2255746" cy="461665"/>
          </a:xfrm>
          <a:prstGeom prst="rect">
            <a:avLst/>
          </a:prstGeom>
          <a:noFill/>
        </p:spPr>
        <p:txBody>
          <a:bodyPr wrap="none" rtlCol="0">
            <a:spAutoFit/>
          </a:bodyPr>
          <a:lstStyle/>
          <a:p>
            <a:r>
              <a:rPr lang="es-MX" sz="2400" b="1" i="1" dirty="0"/>
              <a:t>BOX MODEL CSS</a:t>
            </a:r>
          </a:p>
        </p:txBody>
      </p:sp>
    </p:spTree>
    <p:extLst>
      <p:ext uri="{BB962C8B-B14F-4D97-AF65-F5344CB8AC3E}">
        <p14:creationId xmlns:p14="http://schemas.microsoft.com/office/powerpoint/2010/main" val="1561599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4F8543-74C3-4505-8BDF-5DC1003ECBC1}"/>
              </a:ext>
            </a:extLst>
          </p:cNvPr>
          <p:cNvSpPr txBox="1"/>
          <p:nvPr/>
        </p:nvSpPr>
        <p:spPr>
          <a:xfrm>
            <a:off x="425126" y="1717590"/>
            <a:ext cx="12037576" cy="707886"/>
          </a:xfrm>
          <a:prstGeom prst="rect">
            <a:avLst/>
          </a:prstGeom>
          <a:noFill/>
        </p:spPr>
        <p:txBody>
          <a:bodyPr wrap="square" rtlCol="0">
            <a:spAutoFit/>
          </a:bodyPr>
          <a:lstStyle/>
          <a:p>
            <a:pPr algn="just"/>
            <a:r>
              <a:rPr lang="es-ES" sz="2000" b="1" i="1" dirty="0">
                <a:solidFill>
                  <a:srgbClr val="FF0000"/>
                </a:solidFill>
              </a:rPr>
              <a:t>Modelo de cajas (Box </a:t>
            </a:r>
            <a:r>
              <a:rPr lang="es-ES" sz="2000" b="1" i="1" dirty="0" err="1">
                <a:solidFill>
                  <a:srgbClr val="FF0000"/>
                </a:solidFill>
              </a:rPr>
              <a:t>Model</a:t>
            </a:r>
            <a:r>
              <a:rPr lang="es-ES" sz="2000" b="1" i="1" dirty="0">
                <a:solidFill>
                  <a:srgbClr val="FF0000"/>
                </a:solidFill>
              </a:rPr>
              <a:t>) </a:t>
            </a:r>
            <a:r>
              <a:rPr lang="es-ES" sz="2000" dirty="0"/>
              <a:t>=&gt; Content es el  área donde el diseñador de páginas web puede agregar objetos HTML y los restantes tienen las siguientes funciones:</a:t>
            </a:r>
          </a:p>
        </p:txBody>
      </p:sp>
      <p:sp>
        <p:nvSpPr>
          <p:cNvPr id="4" name="TextBox 3">
            <a:extLst>
              <a:ext uri="{FF2B5EF4-FFF2-40B4-BE49-F238E27FC236}">
                <a16:creationId xmlns:a16="http://schemas.microsoft.com/office/drawing/2014/main" id="{6B3AB790-14EE-4862-9003-BC70BC915750}"/>
              </a:ext>
            </a:extLst>
          </p:cNvPr>
          <p:cNvSpPr txBox="1"/>
          <p:nvPr/>
        </p:nvSpPr>
        <p:spPr>
          <a:xfrm>
            <a:off x="1404730" y="3419062"/>
            <a:ext cx="10646889" cy="2677656"/>
          </a:xfrm>
          <a:prstGeom prst="rect">
            <a:avLst/>
          </a:prstGeom>
          <a:noFill/>
        </p:spPr>
        <p:txBody>
          <a:bodyPr wrap="none" rtlCol="0">
            <a:spAutoFit/>
          </a:bodyPr>
          <a:lstStyle/>
          <a:p>
            <a:r>
              <a:rPr lang="es-MX" sz="2800" b="1" i="1" dirty="0">
                <a:solidFill>
                  <a:srgbClr val="FF0000"/>
                </a:solidFill>
              </a:rPr>
              <a:t>Padding</a:t>
            </a:r>
            <a:r>
              <a:rPr lang="es-MX" sz="2800" dirty="0"/>
              <a:t> =&gt; Nos sirve para poder centrar nuestro contenido.</a:t>
            </a:r>
          </a:p>
          <a:p>
            <a:endParaRPr lang="es-MX" sz="2800" b="1" i="1" dirty="0">
              <a:solidFill>
                <a:srgbClr val="FF0000"/>
              </a:solidFill>
            </a:endParaRPr>
          </a:p>
          <a:p>
            <a:r>
              <a:rPr lang="es-MX" sz="2800" b="1" i="1" dirty="0" err="1">
                <a:solidFill>
                  <a:srgbClr val="FF0000"/>
                </a:solidFill>
              </a:rPr>
              <a:t>border</a:t>
            </a:r>
            <a:r>
              <a:rPr lang="es-MX" sz="2800" dirty="0"/>
              <a:t> =&gt; Nos sirve agregar un contorno a nuestro contenedor.</a:t>
            </a:r>
          </a:p>
          <a:p>
            <a:endParaRPr lang="es-MX" sz="2800" b="1" i="1" dirty="0">
              <a:solidFill>
                <a:srgbClr val="FF0000"/>
              </a:solidFill>
            </a:endParaRPr>
          </a:p>
          <a:p>
            <a:r>
              <a:rPr lang="es-MX" sz="2800" b="1" i="1" dirty="0" err="1">
                <a:solidFill>
                  <a:srgbClr val="FF0000"/>
                </a:solidFill>
              </a:rPr>
              <a:t>margin</a:t>
            </a:r>
            <a:r>
              <a:rPr lang="es-MX" sz="2800" dirty="0"/>
              <a:t> =&gt; Nos sirve para alejarnos o acércanos de los objetos cercanos.</a:t>
            </a:r>
          </a:p>
          <a:p>
            <a:endParaRPr lang="es-MX" sz="2800" dirty="0"/>
          </a:p>
        </p:txBody>
      </p:sp>
      <p:sp>
        <p:nvSpPr>
          <p:cNvPr id="5" name="Title 1">
            <a:extLst>
              <a:ext uri="{FF2B5EF4-FFF2-40B4-BE49-F238E27FC236}">
                <a16:creationId xmlns:a16="http://schemas.microsoft.com/office/drawing/2014/main" id="{83314B29-C868-46F1-82DD-60AD95E62426}"/>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Modelado de Cajas (Box </a:t>
            </a:r>
            <a:r>
              <a:rPr lang="es-ES" sz="4400" dirty="0" err="1"/>
              <a:t>Model</a:t>
            </a:r>
            <a:r>
              <a:rPr lang="es-ES" sz="4400" dirty="0"/>
              <a:t>)</a:t>
            </a:r>
            <a:endParaRPr lang="es-MX" sz="4400" dirty="0"/>
          </a:p>
        </p:txBody>
      </p:sp>
    </p:spTree>
    <p:extLst>
      <p:ext uri="{BB962C8B-B14F-4D97-AF65-F5344CB8AC3E}">
        <p14:creationId xmlns:p14="http://schemas.microsoft.com/office/powerpoint/2010/main" val="64633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4F8543-74C3-4505-8BDF-5DC1003ECBC1}"/>
              </a:ext>
            </a:extLst>
          </p:cNvPr>
          <p:cNvSpPr txBox="1"/>
          <p:nvPr/>
        </p:nvSpPr>
        <p:spPr>
          <a:xfrm>
            <a:off x="425126" y="1717590"/>
            <a:ext cx="12037576" cy="1323439"/>
          </a:xfrm>
          <a:prstGeom prst="rect">
            <a:avLst/>
          </a:prstGeom>
          <a:noFill/>
        </p:spPr>
        <p:txBody>
          <a:bodyPr wrap="square" rtlCol="0">
            <a:spAutoFit/>
          </a:bodyPr>
          <a:lstStyle/>
          <a:p>
            <a:pPr algn="just"/>
            <a:r>
              <a:rPr lang="es-ES" sz="2000" b="1" i="1" dirty="0">
                <a:solidFill>
                  <a:srgbClr val="FF0000"/>
                </a:solidFill>
              </a:rPr>
              <a:t>Modelo de cajas (Box </a:t>
            </a:r>
            <a:r>
              <a:rPr lang="es-ES" sz="2000" b="1" i="1" dirty="0" err="1">
                <a:solidFill>
                  <a:srgbClr val="FF0000"/>
                </a:solidFill>
              </a:rPr>
              <a:t>Model</a:t>
            </a:r>
            <a:r>
              <a:rPr lang="es-ES" sz="2000" b="1" i="1" dirty="0">
                <a:solidFill>
                  <a:srgbClr val="FF0000"/>
                </a:solidFill>
              </a:rPr>
              <a:t>) </a:t>
            </a:r>
            <a:r>
              <a:rPr lang="es-ES" sz="2000" dirty="0"/>
              <a:t>=&gt; Tanto </a:t>
            </a:r>
            <a:r>
              <a:rPr lang="es-ES" sz="2000" b="1" i="1" dirty="0"/>
              <a:t>Padding</a:t>
            </a:r>
            <a:r>
              <a:rPr lang="es-ES" sz="2000" dirty="0"/>
              <a:t>, </a:t>
            </a:r>
            <a:r>
              <a:rPr lang="es-ES" sz="2000" b="1" i="1" dirty="0"/>
              <a:t>Border</a:t>
            </a:r>
            <a:r>
              <a:rPr lang="es-ES" sz="2000" dirty="0"/>
              <a:t> y </a:t>
            </a:r>
            <a:r>
              <a:rPr lang="es-ES" sz="2000" b="1" i="1" dirty="0"/>
              <a:t>Margin</a:t>
            </a:r>
            <a:r>
              <a:rPr lang="es-ES" sz="2000" dirty="0"/>
              <a:t> pueden ser configurados con una sola instrucción lleva el mismo nombre de la propiedad. Pero CSS también nos da la oportunidad de manejar por separado cada una de los elementos que pueden modificarse, por ejemplo para </a:t>
            </a:r>
            <a:r>
              <a:rPr lang="es-ES" sz="2000" b="1" i="1" dirty="0" err="1"/>
              <a:t>margin</a:t>
            </a:r>
            <a:r>
              <a:rPr lang="es-ES" sz="2000" dirty="0"/>
              <a:t> tiene las siguiente </a:t>
            </a:r>
            <a:r>
              <a:rPr lang="es-ES" sz="2000" dirty="0" err="1"/>
              <a:t>subpropiedades</a:t>
            </a:r>
            <a:r>
              <a:rPr lang="es-ES" sz="2000" dirty="0"/>
              <a:t>:</a:t>
            </a:r>
          </a:p>
        </p:txBody>
      </p:sp>
      <p:pic>
        <p:nvPicPr>
          <p:cNvPr id="2" name="Picture 1">
            <a:extLst>
              <a:ext uri="{FF2B5EF4-FFF2-40B4-BE49-F238E27FC236}">
                <a16:creationId xmlns:a16="http://schemas.microsoft.com/office/drawing/2014/main" id="{BC2ACFED-4529-4A0C-9E8F-7B3384096BAE}"/>
              </a:ext>
            </a:extLst>
          </p:cNvPr>
          <p:cNvPicPr>
            <a:picLocks noChangeAspect="1"/>
          </p:cNvPicPr>
          <p:nvPr/>
        </p:nvPicPr>
        <p:blipFill>
          <a:blip r:embed="rId2"/>
          <a:stretch>
            <a:fillRect/>
          </a:stretch>
        </p:blipFill>
        <p:spPr>
          <a:xfrm>
            <a:off x="3349970" y="3144837"/>
            <a:ext cx="5438775" cy="3819525"/>
          </a:xfrm>
          <a:prstGeom prst="rect">
            <a:avLst/>
          </a:prstGeom>
        </p:spPr>
      </p:pic>
      <p:sp>
        <p:nvSpPr>
          <p:cNvPr id="5" name="Title 1">
            <a:extLst>
              <a:ext uri="{FF2B5EF4-FFF2-40B4-BE49-F238E27FC236}">
                <a16:creationId xmlns:a16="http://schemas.microsoft.com/office/drawing/2014/main" id="{DF73D7A7-41A7-4242-8470-6ABB74B42B8E}"/>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Modelado de Cajas (Box </a:t>
            </a:r>
            <a:r>
              <a:rPr lang="es-ES" sz="4400" dirty="0" err="1"/>
              <a:t>Model</a:t>
            </a:r>
            <a:r>
              <a:rPr lang="es-ES" sz="4400" dirty="0"/>
              <a:t>)</a:t>
            </a:r>
            <a:endParaRPr lang="es-MX" sz="4400" dirty="0"/>
          </a:p>
        </p:txBody>
      </p:sp>
    </p:spTree>
    <p:extLst>
      <p:ext uri="{BB962C8B-B14F-4D97-AF65-F5344CB8AC3E}">
        <p14:creationId xmlns:p14="http://schemas.microsoft.com/office/powerpoint/2010/main" val="770336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830997"/>
          </a:xfrm>
          <a:prstGeom prst="rect">
            <a:avLst/>
          </a:prstGeom>
          <a:noFill/>
        </p:spPr>
        <p:txBody>
          <a:bodyPr wrap="square" rtlCol="0">
            <a:spAutoFit/>
          </a:bodyPr>
          <a:lstStyle/>
          <a:p>
            <a:pPr algn="just"/>
            <a:r>
              <a:rPr lang="es-ES" sz="2400" b="1" i="1" dirty="0">
                <a:solidFill>
                  <a:srgbClr val="FF0000"/>
                </a:solidFill>
              </a:rPr>
              <a:t>Modelo de cajas (Box </a:t>
            </a:r>
            <a:r>
              <a:rPr lang="es-ES" sz="2400" b="1" i="1" dirty="0" err="1">
                <a:solidFill>
                  <a:srgbClr val="FF0000"/>
                </a:solidFill>
              </a:rPr>
              <a:t>Model</a:t>
            </a:r>
            <a:r>
              <a:rPr lang="es-ES" sz="2400" b="1" i="1" dirty="0">
                <a:solidFill>
                  <a:srgbClr val="FF0000"/>
                </a:solidFill>
              </a:rPr>
              <a:t>) </a:t>
            </a:r>
            <a:r>
              <a:rPr lang="es-ES" sz="2400" dirty="0"/>
              <a:t>=&gt;  Las principales </a:t>
            </a:r>
            <a:r>
              <a:rPr lang="es-ES" sz="2400" dirty="0" err="1"/>
              <a:t>subpropiedades</a:t>
            </a:r>
            <a:r>
              <a:rPr lang="es-ES" sz="2400" dirty="0"/>
              <a:t> están asociadas a manejar cada uno de los lados por separado.</a:t>
            </a:r>
          </a:p>
        </p:txBody>
      </p:sp>
      <p:sp>
        <p:nvSpPr>
          <p:cNvPr id="39" name="Rectangle 38">
            <a:extLst>
              <a:ext uri="{FF2B5EF4-FFF2-40B4-BE49-F238E27FC236}">
                <a16:creationId xmlns:a16="http://schemas.microsoft.com/office/drawing/2014/main" id="{5DAB64B1-5B15-4393-B71F-6C437D42642E}"/>
              </a:ext>
            </a:extLst>
          </p:cNvPr>
          <p:cNvSpPr/>
          <p:nvPr/>
        </p:nvSpPr>
        <p:spPr>
          <a:xfrm>
            <a:off x="1470991" y="3164126"/>
            <a:ext cx="10787269" cy="39476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angle 39">
            <a:extLst>
              <a:ext uri="{FF2B5EF4-FFF2-40B4-BE49-F238E27FC236}">
                <a16:creationId xmlns:a16="http://schemas.microsoft.com/office/drawing/2014/main" id="{FB1A488B-9EC5-49DB-B6FA-8C82E62F23EF}"/>
              </a:ext>
            </a:extLst>
          </p:cNvPr>
          <p:cNvSpPr/>
          <p:nvPr/>
        </p:nvSpPr>
        <p:spPr>
          <a:xfrm>
            <a:off x="2838671" y="3739628"/>
            <a:ext cx="7691357" cy="27800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angle 40">
            <a:extLst>
              <a:ext uri="{FF2B5EF4-FFF2-40B4-BE49-F238E27FC236}">
                <a16:creationId xmlns:a16="http://schemas.microsoft.com/office/drawing/2014/main" id="{DE571517-3E7D-41BA-9AD0-8FC6FD7B13BF}"/>
              </a:ext>
            </a:extLst>
          </p:cNvPr>
          <p:cNvSpPr/>
          <p:nvPr/>
        </p:nvSpPr>
        <p:spPr>
          <a:xfrm>
            <a:off x="4367768" y="4471914"/>
            <a:ext cx="4647600" cy="13004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i="1" dirty="0">
                <a:solidFill>
                  <a:schemeClr val="tx1"/>
                </a:solidFill>
              </a:rPr>
              <a:t>Contenido</a:t>
            </a:r>
          </a:p>
        </p:txBody>
      </p:sp>
      <p:cxnSp>
        <p:nvCxnSpPr>
          <p:cNvPr id="42" name="Straight Arrow Connector 41">
            <a:extLst>
              <a:ext uri="{FF2B5EF4-FFF2-40B4-BE49-F238E27FC236}">
                <a16:creationId xmlns:a16="http://schemas.microsoft.com/office/drawing/2014/main" id="{AB427021-C762-45C0-BC39-38E3B34F4711}"/>
              </a:ext>
            </a:extLst>
          </p:cNvPr>
          <p:cNvCxnSpPr>
            <a:cxnSpLocks/>
          </p:cNvCxnSpPr>
          <p:nvPr/>
        </p:nvCxnSpPr>
        <p:spPr>
          <a:xfrm>
            <a:off x="6598531" y="3147485"/>
            <a:ext cx="0" cy="592142"/>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A92ED40-BD0B-4CEE-ABDF-34E5B479EE06}"/>
              </a:ext>
            </a:extLst>
          </p:cNvPr>
          <p:cNvCxnSpPr>
            <a:cxnSpLocks/>
          </p:cNvCxnSpPr>
          <p:nvPr/>
        </p:nvCxnSpPr>
        <p:spPr>
          <a:xfrm flipH="1">
            <a:off x="10535478" y="4824392"/>
            <a:ext cx="1717339"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57A45CF-3B6D-4AB9-9FF4-FE4278F40BF6}"/>
              </a:ext>
            </a:extLst>
          </p:cNvPr>
          <p:cNvSpPr txBox="1"/>
          <p:nvPr/>
        </p:nvSpPr>
        <p:spPr>
          <a:xfrm>
            <a:off x="1348406" y="2803114"/>
            <a:ext cx="1381917" cy="390748"/>
          </a:xfrm>
          <a:prstGeom prst="rect">
            <a:avLst/>
          </a:prstGeom>
          <a:noFill/>
        </p:spPr>
        <p:txBody>
          <a:bodyPr wrap="none" rtlCol="0">
            <a:spAutoFit/>
          </a:bodyPr>
          <a:lstStyle/>
          <a:p>
            <a:r>
              <a:rPr lang="es-MX" dirty="0"/>
              <a:t>Contenedor</a:t>
            </a:r>
          </a:p>
        </p:txBody>
      </p:sp>
      <p:sp>
        <p:nvSpPr>
          <p:cNvPr id="48" name="TextBox 47">
            <a:extLst>
              <a:ext uri="{FF2B5EF4-FFF2-40B4-BE49-F238E27FC236}">
                <a16:creationId xmlns:a16="http://schemas.microsoft.com/office/drawing/2014/main" id="{6A061906-1151-4744-AE0E-4CC41C52997D}"/>
              </a:ext>
            </a:extLst>
          </p:cNvPr>
          <p:cNvSpPr txBox="1"/>
          <p:nvPr/>
        </p:nvSpPr>
        <p:spPr>
          <a:xfrm>
            <a:off x="6739415" y="3317962"/>
            <a:ext cx="1330108" cy="338554"/>
          </a:xfrm>
          <a:prstGeom prst="rect">
            <a:avLst/>
          </a:prstGeom>
          <a:noFill/>
        </p:spPr>
        <p:txBody>
          <a:bodyPr wrap="none" rtlCol="0">
            <a:spAutoFit/>
          </a:bodyPr>
          <a:lstStyle/>
          <a:p>
            <a:r>
              <a:rPr lang="es-MX" sz="1600" b="1" dirty="0">
                <a:solidFill>
                  <a:srgbClr val="FF0000"/>
                </a:solidFill>
              </a:rPr>
              <a:t>MARGIN-TOP</a:t>
            </a:r>
          </a:p>
        </p:txBody>
      </p:sp>
      <p:cxnSp>
        <p:nvCxnSpPr>
          <p:cNvPr id="60" name="Straight Arrow Connector 59">
            <a:extLst>
              <a:ext uri="{FF2B5EF4-FFF2-40B4-BE49-F238E27FC236}">
                <a16:creationId xmlns:a16="http://schemas.microsoft.com/office/drawing/2014/main" id="{09F5F695-E52F-49EA-B66B-1AB6C5B6342C}"/>
              </a:ext>
            </a:extLst>
          </p:cNvPr>
          <p:cNvCxnSpPr>
            <a:cxnSpLocks/>
          </p:cNvCxnSpPr>
          <p:nvPr/>
        </p:nvCxnSpPr>
        <p:spPr>
          <a:xfrm flipH="1">
            <a:off x="1470991" y="4471913"/>
            <a:ext cx="1367681"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751BA36-7B4F-4505-B142-F7F488D697A9}"/>
              </a:ext>
            </a:extLst>
          </p:cNvPr>
          <p:cNvSpPr txBox="1"/>
          <p:nvPr/>
        </p:nvSpPr>
        <p:spPr>
          <a:xfrm>
            <a:off x="10664358" y="5143435"/>
            <a:ext cx="1517338" cy="338554"/>
          </a:xfrm>
          <a:prstGeom prst="rect">
            <a:avLst/>
          </a:prstGeom>
          <a:noFill/>
        </p:spPr>
        <p:txBody>
          <a:bodyPr wrap="none" rtlCol="0">
            <a:spAutoFit/>
          </a:bodyPr>
          <a:lstStyle/>
          <a:p>
            <a:r>
              <a:rPr lang="es-MX" sz="1600" b="1" dirty="0">
                <a:solidFill>
                  <a:srgbClr val="FF0000"/>
                </a:solidFill>
              </a:rPr>
              <a:t>MARGIN-RIGTH</a:t>
            </a:r>
          </a:p>
        </p:txBody>
      </p:sp>
      <p:sp>
        <p:nvSpPr>
          <p:cNvPr id="63" name="TextBox 62">
            <a:extLst>
              <a:ext uri="{FF2B5EF4-FFF2-40B4-BE49-F238E27FC236}">
                <a16:creationId xmlns:a16="http://schemas.microsoft.com/office/drawing/2014/main" id="{6948BA3E-BC81-40AE-9205-39EE3E999DAF}"/>
              </a:ext>
            </a:extLst>
          </p:cNvPr>
          <p:cNvSpPr txBox="1"/>
          <p:nvPr/>
        </p:nvSpPr>
        <p:spPr>
          <a:xfrm>
            <a:off x="1355524" y="4725257"/>
            <a:ext cx="1367682" cy="338554"/>
          </a:xfrm>
          <a:prstGeom prst="rect">
            <a:avLst/>
          </a:prstGeom>
          <a:noFill/>
        </p:spPr>
        <p:txBody>
          <a:bodyPr wrap="none" rtlCol="0">
            <a:spAutoFit/>
          </a:bodyPr>
          <a:lstStyle/>
          <a:p>
            <a:r>
              <a:rPr lang="es-MX" sz="1600" b="1" dirty="0">
                <a:solidFill>
                  <a:srgbClr val="FF0000"/>
                </a:solidFill>
              </a:rPr>
              <a:t>MARGIN-LEFT</a:t>
            </a:r>
          </a:p>
        </p:txBody>
      </p:sp>
      <p:cxnSp>
        <p:nvCxnSpPr>
          <p:cNvPr id="64" name="Straight Arrow Connector 63">
            <a:extLst>
              <a:ext uri="{FF2B5EF4-FFF2-40B4-BE49-F238E27FC236}">
                <a16:creationId xmlns:a16="http://schemas.microsoft.com/office/drawing/2014/main" id="{6C3F492E-7B15-4999-8D1A-5E1A5D836A54}"/>
              </a:ext>
            </a:extLst>
          </p:cNvPr>
          <p:cNvCxnSpPr>
            <a:cxnSpLocks/>
          </p:cNvCxnSpPr>
          <p:nvPr/>
        </p:nvCxnSpPr>
        <p:spPr>
          <a:xfrm>
            <a:off x="6923774" y="6519669"/>
            <a:ext cx="0" cy="592142"/>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37A3F98-9CD6-43F6-97F1-5AC41ACBEEA5}"/>
              </a:ext>
            </a:extLst>
          </p:cNvPr>
          <p:cNvSpPr txBox="1"/>
          <p:nvPr/>
        </p:nvSpPr>
        <p:spPr>
          <a:xfrm>
            <a:off x="7036802" y="6666594"/>
            <a:ext cx="1709314" cy="338554"/>
          </a:xfrm>
          <a:prstGeom prst="rect">
            <a:avLst/>
          </a:prstGeom>
          <a:noFill/>
        </p:spPr>
        <p:txBody>
          <a:bodyPr wrap="none" rtlCol="0">
            <a:spAutoFit/>
          </a:bodyPr>
          <a:lstStyle/>
          <a:p>
            <a:r>
              <a:rPr lang="es-MX" sz="1600" b="1" dirty="0">
                <a:solidFill>
                  <a:srgbClr val="FF0000"/>
                </a:solidFill>
              </a:rPr>
              <a:t>MARGIN-BUTTON</a:t>
            </a:r>
          </a:p>
        </p:txBody>
      </p:sp>
      <p:cxnSp>
        <p:nvCxnSpPr>
          <p:cNvPr id="66" name="Straight Arrow Connector 65">
            <a:extLst>
              <a:ext uri="{FF2B5EF4-FFF2-40B4-BE49-F238E27FC236}">
                <a16:creationId xmlns:a16="http://schemas.microsoft.com/office/drawing/2014/main" id="{0D1AA1A4-A8F7-4ACB-840A-4E3DF1E392A3}"/>
              </a:ext>
            </a:extLst>
          </p:cNvPr>
          <p:cNvCxnSpPr>
            <a:cxnSpLocks/>
          </p:cNvCxnSpPr>
          <p:nvPr/>
        </p:nvCxnSpPr>
        <p:spPr>
          <a:xfrm flipH="1">
            <a:off x="2838673" y="5419663"/>
            <a:ext cx="1494788" cy="0"/>
          </a:xfrm>
          <a:prstGeom prst="straightConnector1">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9E8789A-7A59-4BD8-9632-9FD25CF05259}"/>
              </a:ext>
            </a:extLst>
          </p:cNvPr>
          <p:cNvSpPr txBox="1"/>
          <p:nvPr/>
        </p:nvSpPr>
        <p:spPr>
          <a:xfrm>
            <a:off x="2872979" y="5573756"/>
            <a:ext cx="1273747" cy="307777"/>
          </a:xfrm>
          <a:prstGeom prst="rect">
            <a:avLst/>
          </a:prstGeom>
          <a:noFill/>
        </p:spPr>
        <p:txBody>
          <a:bodyPr wrap="none" rtlCol="0">
            <a:spAutoFit/>
          </a:bodyPr>
          <a:lstStyle/>
          <a:p>
            <a:r>
              <a:rPr lang="es-MX" sz="1400" b="1" dirty="0">
                <a:solidFill>
                  <a:srgbClr val="00B0F0"/>
                </a:solidFill>
              </a:rPr>
              <a:t>PADDING-LEFT</a:t>
            </a:r>
          </a:p>
        </p:txBody>
      </p:sp>
      <p:cxnSp>
        <p:nvCxnSpPr>
          <p:cNvPr id="68" name="Straight Arrow Connector 67">
            <a:extLst>
              <a:ext uri="{FF2B5EF4-FFF2-40B4-BE49-F238E27FC236}">
                <a16:creationId xmlns:a16="http://schemas.microsoft.com/office/drawing/2014/main" id="{290729BE-E9A6-46C6-9A95-5ED587286490}"/>
              </a:ext>
            </a:extLst>
          </p:cNvPr>
          <p:cNvCxnSpPr>
            <a:cxnSpLocks/>
          </p:cNvCxnSpPr>
          <p:nvPr/>
        </p:nvCxnSpPr>
        <p:spPr>
          <a:xfrm flipH="1">
            <a:off x="9020817" y="5293771"/>
            <a:ext cx="1494788" cy="0"/>
          </a:xfrm>
          <a:prstGeom prst="straightConnector1">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CD84874-6F27-45C1-8EF1-320FFCC20206}"/>
              </a:ext>
            </a:extLst>
          </p:cNvPr>
          <p:cNvSpPr txBox="1"/>
          <p:nvPr/>
        </p:nvSpPr>
        <p:spPr>
          <a:xfrm>
            <a:off x="9055123" y="5447864"/>
            <a:ext cx="1273747" cy="307777"/>
          </a:xfrm>
          <a:prstGeom prst="rect">
            <a:avLst/>
          </a:prstGeom>
          <a:noFill/>
        </p:spPr>
        <p:txBody>
          <a:bodyPr wrap="none" rtlCol="0">
            <a:spAutoFit/>
          </a:bodyPr>
          <a:lstStyle/>
          <a:p>
            <a:r>
              <a:rPr lang="es-MX" sz="1400" b="1" dirty="0">
                <a:solidFill>
                  <a:srgbClr val="00B0F0"/>
                </a:solidFill>
              </a:rPr>
              <a:t>PADDING-LEFT</a:t>
            </a:r>
          </a:p>
        </p:txBody>
      </p:sp>
      <p:cxnSp>
        <p:nvCxnSpPr>
          <p:cNvPr id="70" name="Straight Arrow Connector 69">
            <a:extLst>
              <a:ext uri="{FF2B5EF4-FFF2-40B4-BE49-F238E27FC236}">
                <a16:creationId xmlns:a16="http://schemas.microsoft.com/office/drawing/2014/main" id="{9C8F963B-42A5-4AC3-93C7-338ED370687B}"/>
              </a:ext>
            </a:extLst>
          </p:cNvPr>
          <p:cNvCxnSpPr>
            <a:cxnSpLocks/>
          </p:cNvCxnSpPr>
          <p:nvPr/>
        </p:nvCxnSpPr>
        <p:spPr>
          <a:xfrm>
            <a:off x="5067905" y="3843228"/>
            <a:ext cx="0" cy="592142"/>
          </a:xfrm>
          <a:prstGeom prst="straightConnector1">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85889042-4625-46EE-ADC0-C34B12629686}"/>
              </a:ext>
            </a:extLst>
          </p:cNvPr>
          <p:cNvSpPr txBox="1"/>
          <p:nvPr/>
        </p:nvSpPr>
        <p:spPr>
          <a:xfrm>
            <a:off x="5208789" y="4013705"/>
            <a:ext cx="1391535" cy="338554"/>
          </a:xfrm>
          <a:prstGeom prst="rect">
            <a:avLst/>
          </a:prstGeom>
          <a:noFill/>
        </p:spPr>
        <p:txBody>
          <a:bodyPr wrap="none" rtlCol="0">
            <a:spAutoFit/>
          </a:bodyPr>
          <a:lstStyle/>
          <a:p>
            <a:r>
              <a:rPr lang="es-MX" sz="1600" b="1" dirty="0">
                <a:solidFill>
                  <a:srgbClr val="00B0F0"/>
                </a:solidFill>
              </a:rPr>
              <a:t>PADDING-TOP</a:t>
            </a:r>
          </a:p>
        </p:txBody>
      </p:sp>
      <p:cxnSp>
        <p:nvCxnSpPr>
          <p:cNvPr id="72" name="Straight Arrow Connector 71">
            <a:extLst>
              <a:ext uri="{FF2B5EF4-FFF2-40B4-BE49-F238E27FC236}">
                <a16:creationId xmlns:a16="http://schemas.microsoft.com/office/drawing/2014/main" id="{68A77539-CEBE-4168-B5A0-339478693F66}"/>
              </a:ext>
            </a:extLst>
          </p:cNvPr>
          <p:cNvCxnSpPr>
            <a:cxnSpLocks/>
          </p:cNvCxnSpPr>
          <p:nvPr/>
        </p:nvCxnSpPr>
        <p:spPr>
          <a:xfrm>
            <a:off x="5140793" y="5824435"/>
            <a:ext cx="0" cy="592142"/>
          </a:xfrm>
          <a:prstGeom prst="straightConnector1">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F788505-9EB4-4FCF-8C25-9A5B9DAED51E}"/>
              </a:ext>
            </a:extLst>
          </p:cNvPr>
          <p:cNvSpPr txBox="1"/>
          <p:nvPr/>
        </p:nvSpPr>
        <p:spPr>
          <a:xfrm>
            <a:off x="5281677" y="5994912"/>
            <a:ext cx="1770741" cy="338554"/>
          </a:xfrm>
          <a:prstGeom prst="rect">
            <a:avLst/>
          </a:prstGeom>
          <a:noFill/>
        </p:spPr>
        <p:txBody>
          <a:bodyPr wrap="none" rtlCol="0">
            <a:spAutoFit/>
          </a:bodyPr>
          <a:lstStyle/>
          <a:p>
            <a:r>
              <a:rPr lang="es-MX" sz="1600" b="1" dirty="0">
                <a:solidFill>
                  <a:srgbClr val="00B0F0"/>
                </a:solidFill>
              </a:rPr>
              <a:t>PADDING-BUTTON</a:t>
            </a:r>
          </a:p>
        </p:txBody>
      </p:sp>
      <p:sp>
        <p:nvSpPr>
          <p:cNvPr id="24" name="Title 1">
            <a:extLst>
              <a:ext uri="{FF2B5EF4-FFF2-40B4-BE49-F238E27FC236}">
                <a16:creationId xmlns:a16="http://schemas.microsoft.com/office/drawing/2014/main" id="{5E0BA51F-D345-4C3A-9187-78ADFCEA87DE}"/>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Modelado de Cajas (Box </a:t>
            </a:r>
            <a:r>
              <a:rPr lang="es-ES" sz="4400" dirty="0" err="1"/>
              <a:t>Model</a:t>
            </a:r>
            <a:r>
              <a:rPr lang="es-ES" sz="4400" dirty="0"/>
              <a:t>)</a:t>
            </a:r>
            <a:endParaRPr lang="es-MX" sz="4400" dirty="0"/>
          </a:p>
        </p:txBody>
      </p:sp>
    </p:spTree>
    <p:extLst>
      <p:ext uri="{BB962C8B-B14F-4D97-AF65-F5344CB8AC3E}">
        <p14:creationId xmlns:p14="http://schemas.microsoft.com/office/powerpoint/2010/main" val="2926258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707886"/>
          </a:xfrm>
          <a:prstGeom prst="rect">
            <a:avLst/>
          </a:prstGeom>
          <a:noFill/>
        </p:spPr>
        <p:txBody>
          <a:bodyPr wrap="square" rtlCol="0">
            <a:spAutoFit/>
          </a:bodyPr>
          <a:lstStyle/>
          <a:p>
            <a:pPr algn="just"/>
            <a:r>
              <a:rPr lang="es-ES" sz="2000" b="1" i="1" dirty="0">
                <a:solidFill>
                  <a:srgbClr val="FF0000"/>
                </a:solidFill>
              </a:rPr>
              <a:t>Padding</a:t>
            </a:r>
            <a:r>
              <a:rPr lang="es-ES" sz="2000" dirty="0"/>
              <a:t>=&gt;Esta propiedad se usa principalmente para centrar el contenido del objeto. Por ejemplo si vemos que el contenido esta muy cerca de una esquina podemos usar el </a:t>
            </a:r>
            <a:r>
              <a:rPr lang="es-ES" sz="2000" b="1" i="1" dirty="0"/>
              <a:t>padding</a:t>
            </a:r>
            <a:r>
              <a:rPr lang="es-ES" sz="2000" dirty="0"/>
              <a:t> para separarnos de ella.</a:t>
            </a:r>
          </a:p>
        </p:txBody>
      </p:sp>
      <p:sp>
        <p:nvSpPr>
          <p:cNvPr id="19" name="Rectangle 18">
            <a:extLst>
              <a:ext uri="{FF2B5EF4-FFF2-40B4-BE49-F238E27FC236}">
                <a16:creationId xmlns:a16="http://schemas.microsoft.com/office/drawing/2014/main" id="{0A5C52D0-371E-4967-8CBC-5C2361C405F4}"/>
              </a:ext>
            </a:extLst>
          </p:cNvPr>
          <p:cNvSpPr/>
          <p:nvPr/>
        </p:nvSpPr>
        <p:spPr>
          <a:xfrm>
            <a:off x="689304" y="3138185"/>
            <a:ext cx="4941277" cy="3418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angle 20">
            <a:extLst>
              <a:ext uri="{FF2B5EF4-FFF2-40B4-BE49-F238E27FC236}">
                <a16:creationId xmlns:a16="http://schemas.microsoft.com/office/drawing/2014/main" id="{C532607F-CAC4-4EBF-9CB6-5DBB30E36BDC}"/>
              </a:ext>
            </a:extLst>
          </p:cNvPr>
          <p:cNvSpPr/>
          <p:nvPr/>
        </p:nvSpPr>
        <p:spPr>
          <a:xfrm>
            <a:off x="1479494" y="3730327"/>
            <a:ext cx="3360896" cy="223471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angle 22">
            <a:extLst>
              <a:ext uri="{FF2B5EF4-FFF2-40B4-BE49-F238E27FC236}">
                <a16:creationId xmlns:a16="http://schemas.microsoft.com/office/drawing/2014/main" id="{BCCD7FC1-4950-4119-B42C-3AC6249CE185}"/>
              </a:ext>
            </a:extLst>
          </p:cNvPr>
          <p:cNvSpPr/>
          <p:nvPr/>
        </p:nvSpPr>
        <p:spPr>
          <a:xfrm>
            <a:off x="1479494" y="3730327"/>
            <a:ext cx="2256967" cy="12028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i="1" dirty="0">
                <a:solidFill>
                  <a:schemeClr val="tx1"/>
                </a:solidFill>
              </a:rPr>
              <a:t>Contenido</a:t>
            </a:r>
          </a:p>
        </p:txBody>
      </p:sp>
      <p:sp>
        <p:nvSpPr>
          <p:cNvPr id="2" name="Arrow: Right 1">
            <a:extLst>
              <a:ext uri="{FF2B5EF4-FFF2-40B4-BE49-F238E27FC236}">
                <a16:creationId xmlns:a16="http://schemas.microsoft.com/office/drawing/2014/main" id="{3E9172A0-8401-4E32-9B36-38E0C89660FE}"/>
              </a:ext>
            </a:extLst>
          </p:cNvPr>
          <p:cNvSpPr/>
          <p:nvPr/>
        </p:nvSpPr>
        <p:spPr>
          <a:xfrm>
            <a:off x="5963340" y="4436109"/>
            <a:ext cx="887895" cy="583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angle 37">
            <a:extLst>
              <a:ext uri="{FF2B5EF4-FFF2-40B4-BE49-F238E27FC236}">
                <a16:creationId xmlns:a16="http://schemas.microsoft.com/office/drawing/2014/main" id="{E0EA32FD-5C75-4E1D-935A-97A257065116}"/>
              </a:ext>
            </a:extLst>
          </p:cNvPr>
          <p:cNvSpPr/>
          <p:nvPr/>
        </p:nvSpPr>
        <p:spPr>
          <a:xfrm>
            <a:off x="7478017" y="3157943"/>
            <a:ext cx="4941277" cy="3418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angle 38">
            <a:extLst>
              <a:ext uri="{FF2B5EF4-FFF2-40B4-BE49-F238E27FC236}">
                <a16:creationId xmlns:a16="http://schemas.microsoft.com/office/drawing/2014/main" id="{C334B4A4-111C-43F9-B9D5-E5AB1F7BD3F6}"/>
              </a:ext>
            </a:extLst>
          </p:cNvPr>
          <p:cNvSpPr/>
          <p:nvPr/>
        </p:nvSpPr>
        <p:spPr>
          <a:xfrm>
            <a:off x="8268207" y="3750085"/>
            <a:ext cx="3360896" cy="223471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angle 39">
            <a:extLst>
              <a:ext uri="{FF2B5EF4-FFF2-40B4-BE49-F238E27FC236}">
                <a16:creationId xmlns:a16="http://schemas.microsoft.com/office/drawing/2014/main" id="{B03E96E4-3168-4B4C-9718-3B629E2D90E9}"/>
              </a:ext>
            </a:extLst>
          </p:cNvPr>
          <p:cNvSpPr/>
          <p:nvPr/>
        </p:nvSpPr>
        <p:spPr>
          <a:xfrm>
            <a:off x="8888589" y="4259161"/>
            <a:ext cx="2256967" cy="12028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i="1" dirty="0">
                <a:solidFill>
                  <a:schemeClr val="tx1"/>
                </a:solidFill>
              </a:rPr>
              <a:t>Contenido</a:t>
            </a:r>
          </a:p>
        </p:txBody>
      </p:sp>
      <p:cxnSp>
        <p:nvCxnSpPr>
          <p:cNvPr id="43" name="Straight Arrow Connector 42">
            <a:extLst>
              <a:ext uri="{FF2B5EF4-FFF2-40B4-BE49-F238E27FC236}">
                <a16:creationId xmlns:a16="http://schemas.microsoft.com/office/drawing/2014/main" id="{EE92DB30-B64E-4975-8A92-8C9C83A4C1E4}"/>
              </a:ext>
            </a:extLst>
          </p:cNvPr>
          <p:cNvCxnSpPr>
            <a:cxnSpLocks/>
          </p:cNvCxnSpPr>
          <p:nvPr/>
        </p:nvCxnSpPr>
        <p:spPr>
          <a:xfrm>
            <a:off x="9165356" y="3750085"/>
            <a:ext cx="0" cy="50907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5D16E8D-D5F8-4D45-9551-7464AA7AF12F}"/>
              </a:ext>
            </a:extLst>
          </p:cNvPr>
          <p:cNvCxnSpPr>
            <a:cxnSpLocks/>
          </p:cNvCxnSpPr>
          <p:nvPr/>
        </p:nvCxnSpPr>
        <p:spPr>
          <a:xfrm flipH="1">
            <a:off x="8268207" y="4598224"/>
            <a:ext cx="62038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F94E55A-01F5-4FE2-9D5F-C74B157DEBD3}"/>
              </a:ext>
            </a:extLst>
          </p:cNvPr>
          <p:cNvSpPr txBox="1"/>
          <p:nvPr/>
        </p:nvSpPr>
        <p:spPr>
          <a:xfrm>
            <a:off x="7315327" y="2820905"/>
            <a:ext cx="1381917" cy="390748"/>
          </a:xfrm>
          <a:prstGeom prst="rect">
            <a:avLst/>
          </a:prstGeom>
          <a:noFill/>
        </p:spPr>
        <p:txBody>
          <a:bodyPr wrap="none" rtlCol="0">
            <a:spAutoFit/>
          </a:bodyPr>
          <a:lstStyle/>
          <a:p>
            <a:r>
              <a:rPr lang="es-MX" dirty="0">
                <a:solidFill>
                  <a:srgbClr val="FF0000"/>
                </a:solidFill>
              </a:rPr>
              <a:t>Contenedor</a:t>
            </a:r>
          </a:p>
        </p:txBody>
      </p:sp>
      <p:sp>
        <p:nvSpPr>
          <p:cNvPr id="46" name="TextBox 45">
            <a:extLst>
              <a:ext uri="{FF2B5EF4-FFF2-40B4-BE49-F238E27FC236}">
                <a16:creationId xmlns:a16="http://schemas.microsoft.com/office/drawing/2014/main" id="{FE8ACCFA-58A0-4E78-8022-23A3E65F4F5C}"/>
              </a:ext>
            </a:extLst>
          </p:cNvPr>
          <p:cNvSpPr txBox="1"/>
          <p:nvPr/>
        </p:nvSpPr>
        <p:spPr>
          <a:xfrm>
            <a:off x="9240694" y="3855161"/>
            <a:ext cx="1650324" cy="390748"/>
          </a:xfrm>
          <a:prstGeom prst="rect">
            <a:avLst/>
          </a:prstGeom>
          <a:noFill/>
        </p:spPr>
        <p:txBody>
          <a:bodyPr wrap="none" rtlCol="0">
            <a:spAutoFit/>
          </a:bodyPr>
          <a:lstStyle/>
          <a:p>
            <a:r>
              <a:rPr lang="es-MX" b="1" i="1" dirty="0">
                <a:solidFill>
                  <a:srgbClr val="00B0F0"/>
                </a:solidFill>
              </a:rPr>
              <a:t>PADDING-TOP</a:t>
            </a:r>
          </a:p>
        </p:txBody>
      </p:sp>
      <p:sp>
        <p:nvSpPr>
          <p:cNvPr id="48" name="TextBox 47">
            <a:extLst>
              <a:ext uri="{FF2B5EF4-FFF2-40B4-BE49-F238E27FC236}">
                <a16:creationId xmlns:a16="http://schemas.microsoft.com/office/drawing/2014/main" id="{5F9EED37-41B1-4A5E-AE0C-8421B7C52611}"/>
              </a:ext>
            </a:extLst>
          </p:cNvPr>
          <p:cNvSpPr txBox="1"/>
          <p:nvPr/>
        </p:nvSpPr>
        <p:spPr>
          <a:xfrm>
            <a:off x="1479494" y="5012361"/>
            <a:ext cx="1406604" cy="390748"/>
          </a:xfrm>
          <a:prstGeom prst="rect">
            <a:avLst/>
          </a:prstGeom>
          <a:noFill/>
        </p:spPr>
        <p:txBody>
          <a:bodyPr wrap="none" rtlCol="0">
            <a:spAutoFit/>
          </a:bodyPr>
          <a:lstStyle/>
          <a:p>
            <a:r>
              <a:rPr lang="es-MX" b="1" i="1" dirty="0">
                <a:solidFill>
                  <a:srgbClr val="00B0F0"/>
                </a:solidFill>
              </a:rPr>
              <a:t>PADDING=0</a:t>
            </a:r>
          </a:p>
        </p:txBody>
      </p:sp>
      <p:sp>
        <p:nvSpPr>
          <p:cNvPr id="49" name="TextBox 48">
            <a:extLst>
              <a:ext uri="{FF2B5EF4-FFF2-40B4-BE49-F238E27FC236}">
                <a16:creationId xmlns:a16="http://schemas.microsoft.com/office/drawing/2014/main" id="{9D42C3BC-214E-460B-B50F-ADC97049E5D5}"/>
              </a:ext>
            </a:extLst>
          </p:cNvPr>
          <p:cNvSpPr txBox="1"/>
          <p:nvPr/>
        </p:nvSpPr>
        <p:spPr>
          <a:xfrm>
            <a:off x="594387" y="2764391"/>
            <a:ext cx="1381917" cy="390748"/>
          </a:xfrm>
          <a:prstGeom prst="rect">
            <a:avLst/>
          </a:prstGeom>
          <a:noFill/>
        </p:spPr>
        <p:txBody>
          <a:bodyPr wrap="none" rtlCol="0">
            <a:spAutoFit/>
          </a:bodyPr>
          <a:lstStyle/>
          <a:p>
            <a:r>
              <a:rPr lang="es-MX" dirty="0">
                <a:solidFill>
                  <a:srgbClr val="FF0000"/>
                </a:solidFill>
              </a:rPr>
              <a:t>Contenedor</a:t>
            </a:r>
          </a:p>
        </p:txBody>
      </p:sp>
      <p:sp>
        <p:nvSpPr>
          <p:cNvPr id="50" name="Rectangle 49">
            <a:extLst>
              <a:ext uri="{FF2B5EF4-FFF2-40B4-BE49-F238E27FC236}">
                <a16:creationId xmlns:a16="http://schemas.microsoft.com/office/drawing/2014/main" id="{1F21D32E-E379-457A-8F8B-D4E2F1CBDC28}"/>
              </a:ext>
            </a:extLst>
          </p:cNvPr>
          <p:cNvSpPr/>
          <p:nvPr/>
        </p:nvSpPr>
        <p:spPr>
          <a:xfrm>
            <a:off x="3477706" y="6935140"/>
            <a:ext cx="9482644" cy="7288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TextBox 50">
            <a:extLst>
              <a:ext uri="{FF2B5EF4-FFF2-40B4-BE49-F238E27FC236}">
                <a16:creationId xmlns:a16="http://schemas.microsoft.com/office/drawing/2014/main" id="{148ACFE7-F624-4C16-B50D-AB3326F05DFA}"/>
              </a:ext>
            </a:extLst>
          </p:cNvPr>
          <p:cNvSpPr txBox="1"/>
          <p:nvPr/>
        </p:nvSpPr>
        <p:spPr>
          <a:xfrm>
            <a:off x="3514625" y="7056535"/>
            <a:ext cx="1085554" cy="390748"/>
          </a:xfrm>
          <a:prstGeom prst="rect">
            <a:avLst/>
          </a:prstGeom>
          <a:noFill/>
        </p:spPr>
        <p:txBody>
          <a:bodyPr wrap="none" rtlCol="0">
            <a:spAutoFit/>
          </a:bodyPr>
          <a:lstStyle/>
          <a:p>
            <a:r>
              <a:rPr lang="es-MX" b="1" i="1" dirty="0">
                <a:solidFill>
                  <a:srgbClr val="FF0000"/>
                </a:solidFill>
              </a:rPr>
              <a:t>Ejemplo:</a:t>
            </a:r>
          </a:p>
        </p:txBody>
      </p:sp>
      <p:sp>
        <p:nvSpPr>
          <p:cNvPr id="52" name="Arrow: Right 51">
            <a:extLst>
              <a:ext uri="{FF2B5EF4-FFF2-40B4-BE49-F238E27FC236}">
                <a16:creationId xmlns:a16="http://schemas.microsoft.com/office/drawing/2014/main" id="{B5D31ACF-1B02-4FCF-966B-0EC88341DDFE}"/>
              </a:ext>
            </a:extLst>
          </p:cNvPr>
          <p:cNvSpPr/>
          <p:nvPr/>
        </p:nvSpPr>
        <p:spPr>
          <a:xfrm>
            <a:off x="4649926" y="7186931"/>
            <a:ext cx="454818" cy="1876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angle 6">
            <a:extLst>
              <a:ext uri="{FF2B5EF4-FFF2-40B4-BE49-F238E27FC236}">
                <a16:creationId xmlns:a16="http://schemas.microsoft.com/office/drawing/2014/main" id="{AC0730B0-987B-4243-A7F6-78B3CF64F2CB}"/>
              </a:ext>
            </a:extLst>
          </p:cNvPr>
          <p:cNvSpPr/>
          <p:nvPr/>
        </p:nvSpPr>
        <p:spPr>
          <a:xfrm>
            <a:off x="5154491" y="7066732"/>
            <a:ext cx="7264803" cy="369332"/>
          </a:xfrm>
          <a:prstGeom prst="rect">
            <a:avLst/>
          </a:prstGeom>
        </p:spPr>
        <p:txBody>
          <a:bodyPr wrap="square">
            <a:spAutoFit/>
          </a:bodyPr>
          <a:lstStyle/>
          <a:p>
            <a:r>
              <a:rPr lang="es-MX" sz="1800" dirty="0">
                <a:hlinkClick r:id="rId2"/>
              </a:rPr>
              <a:t>https://www.w3schools.com/cssref/tryit.asp?filename=trycss_padding</a:t>
            </a:r>
            <a:endParaRPr lang="es-MX" sz="1800" dirty="0"/>
          </a:p>
        </p:txBody>
      </p:sp>
      <p:sp>
        <p:nvSpPr>
          <p:cNvPr id="26" name="TextBox 25">
            <a:extLst>
              <a:ext uri="{FF2B5EF4-FFF2-40B4-BE49-F238E27FC236}">
                <a16:creationId xmlns:a16="http://schemas.microsoft.com/office/drawing/2014/main" id="{1E7EB2FC-933D-44CB-9650-BDC7E74AC5A3}"/>
              </a:ext>
            </a:extLst>
          </p:cNvPr>
          <p:cNvSpPr txBox="1"/>
          <p:nvPr/>
        </p:nvSpPr>
        <p:spPr>
          <a:xfrm>
            <a:off x="7641425" y="4834756"/>
            <a:ext cx="1696747" cy="390748"/>
          </a:xfrm>
          <a:prstGeom prst="rect">
            <a:avLst/>
          </a:prstGeom>
          <a:solidFill>
            <a:schemeClr val="bg1">
              <a:lumMod val="95000"/>
            </a:schemeClr>
          </a:solidFill>
        </p:spPr>
        <p:txBody>
          <a:bodyPr wrap="none" rtlCol="0">
            <a:spAutoFit/>
          </a:bodyPr>
          <a:lstStyle/>
          <a:p>
            <a:r>
              <a:rPr lang="es-MX" b="1" i="1" dirty="0">
                <a:solidFill>
                  <a:srgbClr val="00B0F0"/>
                </a:solidFill>
              </a:rPr>
              <a:t>PADDING-LEFT</a:t>
            </a:r>
          </a:p>
        </p:txBody>
      </p:sp>
      <p:sp>
        <p:nvSpPr>
          <p:cNvPr id="22" name="Title 1">
            <a:extLst>
              <a:ext uri="{FF2B5EF4-FFF2-40B4-BE49-F238E27FC236}">
                <a16:creationId xmlns:a16="http://schemas.microsoft.com/office/drawing/2014/main" id="{D0EE8397-D200-48C1-A310-6506DF589537}"/>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Modelado de Cajas (Box </a:t>
            </a:r>
            <a:r>
              <a:rPr lang="es-ES" sz="4400" dirty="0" err="1"/>
              <a:t>Model</a:t>
            </a:r>
            <a:r>
              <a:rPr lang="es-ES" sz="4400" dirty="0"/>
              <a:t>)</a:t>
            </a:r>
            <a:endParaRPr lang="es-MX" sz="4400" dirty="0"/>
          </a:p>
        </p:txBody>
      </p:sp>
    </p:spTree>
    <p:extLst>
      <p:ext uri="{BB962C8B-B14F-4D97-AF65-F5344CB8AC3E}">
        <p14:creationId xmlns:p14="http://schemas.microsoft.com/office/powerpoint/2010/main" val="355226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1200329"/>
          </a:xfrm>
          <a:prstGeom prst="rect">
            <a:avLst/>
          </a:prstGeom>
          <a:noFill/>
        </p:spPr>
        <p:txBody>
          <a:bodyPr wrap="square" rtlCol="0">
            <a:spAutoFit/>
          </a:bodyPr>
          <a:lstStyle/>
          <a:p>
            <a:pPr algn="just"/>
            <a:r>
              <a:rPr lang="es-ES" sz="2400" b="1" i="1" dirty="0">
                <a:solidFill>
                  <a:srgbClr val="FF0000"/>
                </a:solidFill>
              </a:rPr>
              <a:t>Border</a:t>
            </a:r>
            <a:r>
              <a:rPr lang="es-ES" sz="2400" dirty="0"/>
              <a:t>=&gt;Al igual que los fondos, Border esta compuesta de un conjunto de propiedades  que nos permiten cambiar la apariencia de los contornos que rodean un objeto. Las principales propiedades asociadas a Border son:</a:t>
            </a:r>
          </a:p>
        </p:txBody>
      </p:sp>
      <p:sp>
        <p:nvSpPr>
          <p:cNvPr id="9" name="Rectangle 8">
            <a:extLst>
              <a:ext uri="{FF2B5EF4-FFF2-40B4-BE49-F238E27FC236}">
                <a16:creationId xmlns:a16="http://schemas.microsoft.com/office/drawing/2014/main" id="{924A11A7-1F29-4CB4-A394-E711D79B145D}"/>
              </a:ext>
            </a:extLst>
          </p:cNvPr>
          <p:cNvSpPr/>
          <p:nvPr/>
        </p:nvSpPr>
        <p:spPr>
          <a:xfrm>
            <a:off x="624001" y="3359593"/>
            <a:ext cx="8851303" cy="3416320"/>
          </a:xfrm>
          <a:prstGeom prst="rect">
            <a:avLst/>
          </a:prstGeom>
        </p:spPr>
        <p:txBody>
          <a:bodyPr wrap="square">
            <a:spAutoFit/>
          </a:bodyPr>
          <a:lstStyle/>
          <a:p>
            <a:pPr marL="342900" indent="-342900">
              <a:buFont typeface="Arial" panose="020B0604020202020204" pitchFamily="34" charset="0"/>
              <a:buChar char="•"/>
            </a:pPr>
            <a:endParaRPr lang="es-MX" sz="2400" dirty="0">
              <a:solidFill>
                <a:srgbClr val="FF0000"/>
              </a:solidFill>
            </a:endParaRPr>
          </a:p>
          <a:p>
            <a:pPr marL="342900" indent="-342900">
              <a:buFont typeface="Arial" panose="020B0604020202020204" pitchFamily="34" charset="0"/>
              <a:buChar char="•"/>
            </a:pPr>
            <a:r>
              <a:rPr lang="es-MX" sz="2400" dirty="0">
                <a:solidFill>
                  <a:srgbClr val="FF0000"/>
                </a:solidFill>
              </a:rPr>
              <a:t>Border-width </a:t>
            </a:r>
            <a:r>
              <a:rPr lang="es-MX" sz="2400" dirty="0"/>
              <a:t>=&gt; Ancho del borde</a:t>
            </a:r>
          </a:p>
          <a:p>
            <a:pPr marL="342900" indent="-342900">
              <a:buFont typeface="Arial" panose="020B0604020202020204" pitchFamily="34" charset="0"/>
              <a:buChar char="•"/>
            </a:pPr>
            <a:r>
              <a:rPr lang="es-MX" sz="2400" dirty="0">
                <a:solidFill>
                  <a:srgbClr val="FF0000"/>
                </a:solidFill>
              </a:rPr>
              <a:t>Border-style</a:t>
            </a:r>
            <a:r>
              <a:rPr lang="es-MX" sz="2400" dirty="0"/>
              <a:t>=&gt; Estilo del borde (continuo, punteado, etc.)</a:t>
            </a:r>
          </a:p>
          <a:p>
            <a:pPr marL="342900" indent="-342900">
              <a:buFont typeface="Arial" panose="020B0604020202020204" pitchFamily="34" charset="0"/>
              <a:buChar char="•"/>
            </a:pPr>
            <a:r>
              <a:rPr lang="es-MX" sz="2400" dirty="0">
                <a:solidFill>
                  <a:srgbClr val="FF0000"/>
                </a:solidFill>
              </a:rPr>
              <a:t>Border-color </a:t>
            </a:r>
            <a:r>
              <a:rPr lang="es-MX" sz="2400" dirty="0"/>
              <a:t>=&gt; Color del borde</a:t>
            </a:r>
          </a:p>
          <a:p>
            <a:pPr marL="342900" indent="-342900">
              <a:buFont typeface="Arial" panose="020B0604020202020204" pitchFamily="34" charset="0"/>
              <a:buChar char="•"/>
            </a:pPr>
            <a:r>
              <a:rPr lang="es-MX" sz="2400" dirty="0">
                <a:solidFill>
                  <a:srgbClr val="FF0000"/>
                </a:solidFill>
              </a:rPr>
              <a:t>Border-</a:t>
            </a:r>
            <a:r>
              <a:rPr lang="es-MX" sz="2400" dirty="0" err="1">
                <a:solidFill>
                  <a:srgbClr val="FF0000"/>
                </a:solidFill>
              </a:rPr>
              <a:t>radius</a:t>
            </a:r>
            <a:r>
              <a:rPr lang="es-MX" sz="2400" dirty="0">
                <a:solidFill>
                  <a:srgbClr val="FF0000"/>
                </a:solidFill>
              </a:rPr>
              <a:t> </a:t>
            </a:r>
            <a:r>
              <a:rPr lang="es-MX" sz="2400" dirty="0"/>
              <a:t>=&gt; Redondeo de las esquinas</a:t>
            </a:r>
          </a:p>
          <a:p>
            <a:pPr marL="342900" indent="-342900">
              <a:buFont typeface="Arial" panose="020B0604020202020204" pitchFamily="34" charset="0"/>
              <a:buChar char="•"/>
            </a:pPr>
            <a:r>
              <a:rPr lang="es-MX" sz="2400" dirty="0">
                <a:solidFill>
                  <a:srgbClr val="FF0000"/>
                </a:solidFill>
              </a:rPr>
              <a:t>Border por posición </a:t>
            </a:r>
            <a:r>
              <a:rPr lang="es-MX" sz="2400" dirty="0"/>
              <a:t>=&gt; modificar la apariencia del Border con base en el lado (Border-top, Border-</a:t>
            </a:r>
            <a:r>
              <a:rPr lang="es-MX" sz="2400" dirty="0" err="1"/>
              <a:t>botton</a:t>
            </a:r>
            <a:r>
              <a:rPr lang="es-MX" sz="2400" dirty="0"/>
              <a:t>, Border-</a:t>
            </a:r>
            <a:r>
              <a:rPr lang="es-MX" sz="2400" dirty="0" err="1"/>
              <a:t>left</a:t>
            </a:r>
            <a:r>
              <a:rPr lang="es-MX" sz="2400" dirty="0"/>
              <a:t>, Border-</a:t>
            </a:r>
            <a:r>
              <a:rPr lang="es-MX" sz="2400" dirty="0" err="1"/>
              <a:t>right</a:t>
            </a:r>
            <a:r>
              <a:rPr lang="es-MX" sz="2400" dirty="0"/>
              <a:t>)</a:t>
            </a:r>
          </a:p>
          <a:p>
            <a:pPr marL="342900" indent="-342900">
              <a:buFont typeface="Arial" panose="020B0604020202020204" pitchFamily="34" charset="0"/>
              <a:buChar char="•"/>
            </a:pPr>
            <a:endParaRPr lang="es-MX" sz="2400" dirty="0"/>
          </a:p>
          <a:p>
            <a:pPr marL="342900" indent="-342900">
              <a:buFont typeface="Arial" panose="020B0604020202020204" pitchFamily="34" charset="0"/>
              <a:buChar char="•"/>
            </a:pPr>
            <a:endParaRPr lang="es-MX" sz="2400" dirty="0"/>
          </a:p>
        </p:txBody>
      </p:sp>
      <p:sp>
        <p:nvSpPr>
          <p:cNvPr id="10" name="TextBox 9">
            <a:extLst>
              <a:ext uri="{FF2B5EF4-FFF2-40B4-BE49-F238E27FC236}">
                <a16:creationId xmlns:a16="http://schemas.microsoft.com/office/drawing/2014/main" id="{30A44118-0259-4334-9C8E-8B118EB14830}"/>
              </a:ext>
            </a:extLst>
          </p:cNvPr>
          <p:cNvSpPr txBox="1"/>
          <p:nvPr/>
        </p:nvSpPr>
        <p:spPr>
          <a:xfrm>
            <a:off x="5240106" y="3743545"/>
            <a:ext cx="1403398" cy="390748"/>
          </a:xfrm>
          <a:prstGeom prst="rect">
            <a:avLst/>
          </a:prstGeom>
          <a:noFill/>
        </p:spPr>
        <p:txBody>
          <a:bodyPr wrap="none" rtlCol="0">
            <a:spAutoFit/>
          </a:bodyPr>
          <a:lstStyle/>
          <a:p>
            <a:r>
              <a:rPr lang="es-MX" dirty="0">
                <a:solidFill>
                  <a:srgbClr val="0070C0"/>
                </a:solidFill>
                <a:hlinkClick r:id="rId2"/>
              </a:rPr>
              <a:t>Ver ejemplo</a:t>
            </a:r>
            <a:endParaRPr lang="es-MX" dirty="0">
              <a:solidFill>
                <a:srgbClr val="0070C0"/>
              </a:solidFill>
            </a:endParaRPr>
          </a:p>
        </p:txBody>
      </p:sp>
      <p:sp>
        <p:nvSpPr>
          <p:cNvPr id="12" name="TextBox 11">
            <a:extLst>
              <a:ext uri="{FF2B5EF4-FFF2-40B4-BE49-F238E27FC236}">
                <a16:creationId xmlns:a16="http://schemas.microsoft.com/office/drawing/2014/main" id="{17A2599A-3236-4A23-A84B-FDE61CA1EFDA}"/>
              </a:ext>
            </a:extLst>
          </p:cNvPr>
          <p:cNvSpPr txBox="1"/>
          <p:nvPr/>
        </p:nvSpPr>
        <p:spPr>
          <a:xfrm>
            <a:off x="8211906" y="4134293"/>
            <a:ext cx="1403398" cy="390748"/>
          </a:xfrm>
          <a:prstGeom prst="rect">
            <a:avLst/>
          </a:prstGeom>
          <a:noFill/>
        </p:spPr>
        <p:txBody>
          <a:bodyPr wrap="none" rtlCol="0">
            <a:spAutoFit/>
          </a:bodyPr>
          <a:lstStyle/>
          <a:p>
            <a:r>
              <a:rPr lang="es-MX" dirty="0">
                <a:solidFill>
                  <a:srgbClr val="0070C0"/>
                </a:solidFill>
                <a:hlinkClick r:id="rId3"/>
              </a:rPr>
              <a:t>Ver ejemplo</a:t>
            </a:r>
            <a:endParaRPr lang="es-MX" dirty="0">
              <a:solidFill>
                <a:srgbClr val="0070C0"/>
              </a:solidFill>
            </a:endParaRPr>
          </a:p>
        </p:txBody>
      </p:sp>
      <p:sp>
        <p:nvSpPr>
          <p:cNvPr id="13" name="TextBox 12">
            <a:extLst>
              <a:ext uri="{FF2B5EF4-FFF2-40B4-BE49-F238E27FC236}">
                <a16:creationId xmlns:a16="http://schemas.microsoft.com/office/drawing/2014/main" id="{006687CC-5125-4E18-A949-E005EB11CD42}"/>
              </a:ext>
            </a:extLst>
          </p:cNvPr>
          <p:cNvSpPr txBox="1"/>
          <p:nvPr/>
        </p:nvSpPr>
        <p:spPr>
          <a:xfrm>
            <a:off x="5050617" y="4525041"/>
            <a:ext cx="1403398" cy="390748"/>
          </a:xfrm>
          <a:prstGeom prst="rect">
            <a:avLst/>
          </a:prstGeom>
          <a:noFill/>
        </p:spPr>
        <p:txBody>
          <a:bodyPr wrap="none" rtlCol="0">
            <a:spAutoFit/>
          </a:bodyPr>
          <a:lstStyle/>
          <a:p>
            <a:r>
              <a:rPr lang="es-MX" dirty="0">
                <a:solidFill>
                  <a:srgbClr val="0070C0"/>
                </a:solidFill>
                <a:hlinkClick r:id="rId4"/>
              </a:rPr>
              <a:t>Ver ejemplo</a:t>
            </a:r>
            <a:endParaRPr lang="es-MX" dirty="0">
              <a:solidFill>
                <a:srgbClr val="0070C0"/>
              </a:solidFill>
            </a:endParaRPr>
          </a:p>
        </p:txBody>
      </p:sp>
      <p:sp>
        <p:nvSpPr>
          <p:cNvPr id="14" name="TextBox 13">
            <a:extLst>
              <a:ext uri="{FF2B5EF4-FFF2-40B4-BE49-F238E27FC236}">
                <a16:creationId xmlns:a16="http://schemas.microsoft.com/office/drawing/2014/main" id="{323CD187-2667-4FD7-B103-CF4DD7E01F30}"/>
              </a:ext>
            </a:extLst>
          </p:cNvPr>
          <p:cNvSpPr txBox="1"/>
          <p:nvPr/>
        </p:nvSpPr>
        <p:spPr>
          <a:xfrm>
            <a:off x="9098031" y="5603927"/>
            <a:ext cx="1403398" cy="390748"/>
          </a:xfrm>
          <a:prstGeom prst="rect">
            <a:avLst/>
          </a:prstGeom>
          <a:noFill/>
        </p:spPr>
        <p:txBody>
          <a:bodyPr wrap="none" rtlCol="0">
            <a:spAutoFit/>
          </a:bodyPr>
          <a:lstStyle/>
          <a:p>
            <a:r>
              <a:rPr lang="es-MX" dirty="0">
                <a:solidFill>
                  <a:srgbClr val="0070C0"/>
                </a:solidFill>
                <a:hlinkClick r:id="rId5"/>
              </a:rPr>
              <a:t>Ver ejemplo</a:t>
            </a:r>
            <a:endParaRPr lang="es-MX" dirty="0">
              <a:solidFill>
                <a:srgbClr val="0070C0"/>
              </a:solidFill>
            </a:endParaRPr>
          </a:p>
        </p:txBody>
      </p:sp>
      <p:sp>
        <p:nvSpPr>
          <p:cNvPr id="15" name="TextBox 14">
            <a:extLst>
              <a:ext uri="{FF2B5EF4-FFF2-40B4-BE49-F238E27FC236}">
                <a16:creationId xmlns:a16="http://schemas.microsoft.com/office/drawing/2014/main" id="{97284F5D-A74A-4C40-A9CD-1B15A00890FD}"/>
              </a:ext>
            </a:extLst>
          </p:cNvPr>
          <p:cNvSpPr txBox="1"/>
          <p:nvPr/>
        </p:nvSpPr>
        <p:spPr>
          <a:xfrm>
            <a:off x="6517974" y="4872379"/>
            <a:ext cx="1403398" cy="390748"/>
          </a:xfrm>
          <a:prstGeom prst="rect">
            <a:avLst/>
          </a:prstGeom>
          <a:noFill/>
        </p:spPr>
        <p:txBody>
          <a:bodyPr wrap="none" rtlCol="0">
            <a:spAutoFit/>
          </a:bodyPr>
          <a:lstStyle/>
          <a:p>
            <a:r>
              <a:rPr lang="es-MX" dirty="0">
                <a:solidFill>
                  <a:srgbClr val="0070C0"/>
                </a:solidFill>
                <a:hlinkClick r:id="rId6"/>
              </a:rPr>
              <a:t>Ver ejemplo</a:t>
            </a:r>
            <a:endParaRPr lang="es-MX" dirty="0">
              <a:solidFill>
                <a:srgbClr val="0070C0"/>
              </a:solidFill>
            </a:endParaRPr>
          </a:p>
        </p:txBody>
      </p:sp>
      <p:sp>
        <p:nvSpPr>
          <p:cNvPr id="16" name="Title 1">
            <a:extLst>
              <a:ext uri="{FF2B5EF4-FFF2-40B4-BE49-F238E27FC236}">
                <a16:creationId xmlns:a16="http://schemas.microsoft.com/office/drawing/2014/main" id="{E86760CF-BC0D-495C-87E5-2632C8F1666B}"/>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Modelado de Cajas (Box </a:t>
            </a:r>
            <a:r>
              <a:rPr lang="es-ES" sz="4400" dirty="0" err="1"/>
              <a:t>Model</a:t>
            </a:r>
            <a:r>
              <a:rPr lang="es-ES" sz="4400" dirty="0"/>
              <a:t>)</a:t>
            </a:r>
            <a:endParaRPr lang="es-MX" sz="4400" dirty="0"/>
          </a:p>
        </p:txBody>
      </p:sp>
    </p:spTree>
    <p:extLst>
      <p:ext uri="{BB962C8B-B14F-4D97-AF65-F5344CB8AC3E}">
        <p14:creationId xmlns:p14="http://schemas.microsoft.com/office/powerpoint/2010/main" val="313245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A175-4BF2-4146-9CC0-FB939554D397}"/>
              </a:ext>
            </a:extLst>
          </p:cNvPr>
          <p:cNvSpPr>
            <a:spLocks noGrp="1"/>
          </p:cNvSpPr>
          <p:nvPr>
            <p:ph type="title"/>
          </p:nvPr>
        </p:nvSpPr>
        <p:spPr>
          <a:xfrm>
            <a:off x="459224" y="164841"/>
            <a:ext cx="12037576" cy="1600495"/>
          </a:xfrm>
        </p:spPr>
        <p:txBody>
          <a:bodyPr>
            <a:normAutofit/>
          </a:bodyPr>
          <a:lstStyle/>
          <a:p>
            <a:r>
              <a:rPr lang="es-ES" sz="4400" dirty="0"/>
              <a:t>Asignación de Estilos</a:t>
            </a:r>
            <a:endParaRPr lang="es-MX" sz="4400" dirty="0"/>
          </a:p>
        </p:txBody>
      </p:sp>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3</a:t>
            </a:fld>
            <a:endParaRPr lang="es-MX" dirty="0"/>
          </a:p>
        </p:txBody>
      </p:sp>
      <p:sp>
        <p:nvSpPr>
          <p:cNvPr id="5" name="TextBox 4">
            <a:extLst>
              <a:ext uri="{FF2B5EF4-FFF2-40B4-BE49-F238E27FC236}">
                <a16:creationId xmlns:a16="http://schemas.microsoft.com/office/drawing/2014/main" id="{54F1A30B-E9E3-4755-95DB-AEDF85AE6171}"/>
              </a:ext>
            </a:extLst>
          </p:cNvPr>
          <p:cNvSpPr txBox="1"/>
          <p:nvPr/>
        </p:nvSpPr>
        <p:spPr>
          <a:xfrm>
            <a:off x="459224" y="1473788"/>
            <a:ext cx="12196602" cy="1569660"/>
          </a:xfrm>
          <a:prstGeom prst="rect">
            <a:avLst/>
          </a:prstGeom>
          <a:noFill/>
        </p:spPr>
        <p:txBody>
          <a:bodyPr wrap="square" rtlCol="0">
            <a:spAutoFit/>
          </a:bodyPr>
          <a:lstStyle/>
          <a:p>
            <a:pPr algn="just"/>
            <a:r>
              <a:rPr lang="es-ES" sz="2400" dirty="0"/>
              <a:t>Los estilos pueden ser agregados a cualquier elemento u objeto que definamos en nuestro página. Para poder ligar una hoja de estilo con algún objeto HTML, se debe hacer una identificación. En CSS existen cuatro formas de realizar dicha identificación.</a:t>
            </a:r>
          </a:p>
          <a:p>
            <a:pPr algn="just"/>
            <a:endParaRPr lang="es-ES" sz="2400" dirty="0"/>
          </a:p>
        </p:txBody>
      </p:sp>
      <p:sp>
        <p:nvSpPr>
          <p:cNvPr id="7" name="TextBox 6">
            <a:extLst>
              <a:ext uri="{FF2B5EF4-FFF2-40B4-BE49-F238E27FC236}">
                <a16:creationId xmlns:a16="http://schemas.microsoft.com/office/drawing/2014/main" id="{5555A52E-E6E3-4CD2-9A83-4FD2639EA4F6}"/>
              </a:ext>
            </a:extLst>
          </p:cNvPr>
          <p:cNvSpPr txBox="1"/>
          <p:nvPr/>
        </p:nvSpPr>
        <p:spPr>
          <a:xfrm>
            <a:off x="571430" y="3043448"/>
            <a:ext cx="11813163" cy="4154984"/>
          </a:xfrm>
          <a:prstGeom prst="rect">
            <a:avLst/>
          </a:prstGeom>
          <a:noFill/>
        </p:spPr>
        <p:txBody>
          <a:bodyPr wrap="square" rtlCol="0">
            <a:spAutoFit/>
          </a:bodyPr>
          <a:lstStyle/>
          <a:p>
            <a:pPr algn="just"/>
            <a:r>
              <a:rPr lang="es-ES" sz="2400" b="1" i="1" dirty="0">
                <a:solidFill>
                  <a:srgbClr val="FF0000"/>
                </a:solidFill>
              </a:rPr>
              <a:t>Etiqueta HTML </a:t>
            </a:r>
            <a:r>
              <a:rPr lang="es-ES" sz="2400" dirty="0"/>
              <a:t>=&gt; Se aplicarán las modificaciones a todas las etiquetas de ese tipo.</a:t>
            </a:r>
          </a:p>
          <a:p>
            <a:pPr algn="just"/>
            <a:endParaRPr lang="es-ES" sz="2400" b="1" i="1" dirty="0">
              <a:solidFill>
                <a:srgbClr val="FF0000"/>
              </a:solidFill>
            </a:endParaRPr>
          </a:p>
          <a:p>
            <a:pPr algn="just"/>
            <a:r>
              <a:rPr lang="es-ES" sz="2400" b="1" i="1" dirty="0">
                <a:solidFill>
                  <a:srgbClr val="FF0000"/>
                </a:solidFill>
              </a:rPr>
              <a:t>ID</a:t>
            </a:r>
            <a:r>
              <a:rPr lang="es-ES" sz="2400" dirty="0"/>
              <a:t>=&gt; Se aplicarán las modificaciones con base en un identificador único.</a:t>
            </a:r>
          </a:p>
          <a:p>
            <a:pPr algn="just"/>
            <a:endParaRPr lang="es-ES" sz="2400" b="1" i="1" dirty="0">
              <a:solidFill>
                <a:srgbClr val="FF0000"/>
              </a:solidFill>
            </a:endParaRPr>
          </a:p>
          <a:p>
            <a:pPr algn="just"/>
            <a:r>
              <a:rPr lang="es-ES" sz="2400" b="1" i="1" dirty="0">
                <a:solidFill>
                  <a:srgbClr val="FF0000"/>
                </a:solidFill>
              </a:rPr>
              <a:t>CLASS</a:t>
            </a:r>
            <a:r>
              <a:rPr lang="es-ES" sz="2400" dirty="0"/>
              <a:t> =&gt; Se aplicarán los cambios con base en una clase, la cual puede estar asociada a varios elementos.</a:t>
            </a:r>
          </a:p>
          <a:p>
            <a:pPr algn="just"/>
            <a:endParaRPr lang="es-ES" sz="2400" dirty="0"/>
          </a:p>
          <a:p>
            <a:pPr algn="just"/>
            <a:r>
              <a:rPr lang="es-ES" sz="2400" b="1" i="1" dirty="0">
                <a:solidFill>
                  <a:srgbClr val="FF0000"/>
                </a:solidFill>
              </a:rPr>
              <a:t>Combinación</a:t>
            </a:r>
            <a:r>
              <a:rPr lang="es-ES" sz="2400" dirty="0"/>
              <a:t> =&gt; Se puede realizar una combinación de identificadores por ejemplo se puede agregar un código para todos los párrafos  y utilizar las clases para personalizar ciertos elementos por separado.</a:t>
            </a:r>
          </a:p>
          <a:p>
            <a:pPr algn="just"/>
            <a:endParaRPr lang="es-ES" sz="2400" dirty="0"/>
          </a:p>
        </p:txBody>
      </p:sp>
    </p:spTree>
    <p:extLst>
      <p:ext uri="{BB962C8B-B14F-4D97-AF65-F5344CB8AC3E}">
        <p14:creationId xmlns:p14="http://schemas.microsoft.com/office/powerpoint/2010/main" val="3517922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D0413F9-9EF2-49E6-BB08-52614353D2AE}"/>
              </a:ext>
            </a:extLst>
          </p:cNvPr>
          <p:cNvSpPr/>
          <p:nvPr/>
        </p:nvSpPr>
        <p:spPr>
          <a:xfrm>
            <a:off x="2261787" y="4484810"/>
            <a:ext cx="3832697" cy="20919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Rectangle 37">
            <a:extLst>
              <a:ext uri="{FF2B5EF4-FFF2-40B4-BE49-F238E27FC236}">
                <a16:creationId xmlns:a16="http://schemas.microsoft.com/office/drawing/2014/main" id="{1186C72A-64E1-47F0-8C42-5EE9A1C7E8DE}"/>
              </a:ext>
            </a:extLst>
          </p:cNvPr>
          <p:cNvSpPr/>
          <p:nvPr/>
        </p:nvSpPr>
        <p:spPr>
          <a:xfrm>
            <a:off x="6108474" y="4478035"/>
            <a:ext cx="3957520" cy="209198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461665"/>
          </a:xfrm>
          <a:prstGeom prst="rect">
            <a:avLst/>
          </a:prstGeom>
          <a:noFill/>
        </p:spPr>
        <p:txBody>
          <a:bodyPr wrap="square" rtlCol="0">
            <a:spAutoFit/>
          </a:bodyPr>
          <a:lstStyle/>
          <a:p>
            <a:pPr algn="just"/>
            <a:r>
              <a:rPr lang="es-ES" sz="2400" b="1" i="1" dirty="0">
                <a:solidFill>
                  <a:srgbClr val="FF0000"/>
                </a:solidFill>
              </a:rPr>
              <a:t>Margin </a:t>
            </a:r>
            <a:r>
              <a:rPr lang="es-ES" sz="2400" dirty="0"/>
              <a:t>=&gt;  Esta propiedad la utilizamos para separar al objeto actual de otros objetos.</a:t>
            </a:r>
          </a:p>
        </p:txBody>
      </p:sp>
      <p:sp>
        <p:nvSpPr>
          <p:cNvPr id="10" name="Rectangle 9">
            <a:extLst>
              <a:ext uri="{FF2B5EF4-FFF2-40B4-BE49-F238E27FC236}">
                <a16:creationId xmlns:a16="http://schemas.microsoft.com/office/drawing/2014/main" id="{545BF5E2-94CD-4765-9AF7-4C33F4BB7717}"/>
              </a:ext>
            </a:extLst>
          </p:cNvPr>
          <p:cNvSpPr/>
          <p:nvPr/>
        </p:nvSpPr>
        <p:spPr>
          <a:xfrm>
            <a:off x="2527236" y="2742123"/>
            <a:ext cx="3360896" cy="13549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11">
            <a:extLst>
              <a:ext uri="{FF2B5EF4-FFF2-40B4-BE49-F238E27FC236}">
                <a16:creationId xmlns:a16="http://schemas.microsoft.com/office/drawing/2014/main" id="{238732F0-FC20-4E6C-BA7D-C6D931C78468}"/>
              </a:ext>
            </a:extLst>
          </p:cNvPr>
          <p:cNvSpPr/>
          <p:nvPr/>
        </p:nvSpPr>
        <p:spPr>
          <a:xfrm>
            <a:off x="3079200" y="3216057"/>
            <a:ext cx="2256967" cy="61339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i="1" dirty="0">
                <a:solidFill>
                  <a:schemeClr val="tx1"/>
                </a:solidFill>
              </a:rPr>
              <a:t>Contenido</a:t>
            </a:r>
          </a:p>
        </p:txBody>
      </p:sp>
      <p:sp>
        <p:nvSpPr>
          <p:cNvPr id="17" name="TextBox 16">
            <a:extLst>
              <a:ext uri="{FF2B5EF4-FFF2-40B4-BE49-F238E27FC236}">
                <a16:creationId xmlns:a16="http://schemas.microsoft.com/office/drawing/2014/main" id="{BDC4012E-5C23-4599-850C-E8F3B5B16A31}"/>
              </a:ext>
            </a:extLst>
          </p:cNvPr>
          <p:cNvSpPr txBox="1"/>
          <p:nvPr/>
        </p:nvSpPr>
        <p:spPr>
          <a:xfrm>
            <a:off x="2364546" y="2421223"/>
            <a:ext cx="1508555" cy="390748"/>
          </a:xfrm>
          <a:prstGeom prst="rect">
            <a:avLst/>
          </a:prstGeom>
          <a:noFill/>
        </p:spPr>
        <p:txBody>
          <a:bodyPr wrap="none" rtlCol="0">
            <a:spAutoFit/>
          </a:bodyPr>
          <a:lstStyle/>
          <a:p>
            <a:r>
              <a:rPr lang="es-MX" dirty="0"/>
              <a:t>Contenedor1</a:t>
            </a:r>
          </a:p>
        </p:txBody>
      </p:sp>
      <p:sp>
        <p:nvSpPr>
          <p:cNvPr id="19" name="TextBox 18">
            <a:extLst>
              <a:ext uri="{FF2B5EF4-FFF2-40B4-BE49-F238E27FC236}">
                <a16:creationId xmlns:a16="http://schemas.microsoft.com/office/drawing/2014/main" id="{497CE3F0-37A4-4BA0-8343-951139938CBD}"/>
              </a:ext>
            </a:extLst>
          </p:cNvPr>
          <p:cNvSpPr txBox="1"/>
          <p:nvPr/>
        </p:nvSpPr>
        <p:spPr>
          <a:xfrm>
            <a:off x="2527236" y="2787411"/>
            <a:ext cx="1328890" cy="390748"/>
          </a:xfrm>
          <a:prstGeom prst="rect">
            <a:avLst/>
          </a:prstGeom>
          <a:noFill/>
        </p:spPr>
        <p:txBody>
          <a:bodyPr wrap="none" rtlCol="0">
            <a:spAutoFit/>
          </a:bodyPr>
          <a:lstStyle/>
          <a:p>
            <a:r>
              <a:rPr lang="es-MX" b="1" dirty="0">
                <a:solidFill>
                  <a:srgbClr val="FF0000"/>
                </a:solidFill>
              </a:rPr>
              <a:t>MARGIN=0</a:t>
            </a:r>
          </a:p>
        </p:txBody>
      </p:sp>
      <p:sp>
        <p:nvSpPr>
          <p:cNvPr id="23" name="Rectangle 22">
            <a:extLst>
              <a:ext uri="{FF2B5EF4-FFF2-40B4-BE49-F238E27FC236}">
                <a16:creationId xmlns:a16="http://schemas.microsoft.com/office/drawing/2014/main" id="{FBA76D43-3A72-4CEB-8798-A62D18D26AA6}"/>
              </a:ext>
            </a:extLst>
          </p:cNvPr>
          <p:cNvSpPr/>
          <p:nvPr/>
        </p:nvSpPr>
        <p:spPr>
          <a:xfrm>
            <a:off x="5888131" y="2742123"/>
            <a:ext cx="3360896" cy="135494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angle 25">
            <a:extLst>
              <a:ext uri="{FF2B5EF4-FFF2-40B4-BE49-F238E27FC236}">
                <a16:creationId xmlns:a16="http://schemas.microsoft.com/office/drawing/2014/main" id="{287ED6FE-DE12-4CA1-BD12-BB1271E03760}"/>
              </a:ext>
            </a:extLst>
          </p:cNvPr>
          <p:cNvSpPr/>
          <p:nvPr/>
        </p:nvSpPr>
        <p:spPr>
          <a:xfrm>
            <a:off x="6440095" y="3216057"/>
            <a:ext cx="2256967" cy="585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i="1" dirty="0">
                <a:solidFill>
                  <a:schemeClr val="tx1"/>
                </a:solidFill>
              </a:rPr>
              <a:t>Contenido</a:t>
            </a:r>
          </a:p>
        </p:txBody>
      </p:sp>
      <p:sp>
        <p:nvSpPr>
          <p:cNvPr id="27" name="TextBox 26">
            <a:extLst>
              <a:ext uri="{FF2B5EF4-FFF2-40B4-BE49-F238E27FC236}">
                <a16:creationId xmlns:a16="http://schemas.microsoft.com/office/drawing/2014/main" id="{F3A21B2D-8111-4567-9171-7D86E45A9DE1}"/>
              </a:ext>
            </a:extLst>
          </p:cNvPr>
          <p:cNvSpPr txBox="1"/>
          <p:nvPr/>
        </p:nvSpPr>
        <p:spPr>
          <a:xfrm>
            <a:off x="5725441" y="2421223"/>
            <a:ext cx="1508555" cy="390748"/>
          </a:xfrm>
          <a:prstGeom prst="rect">
            <a:avLst/>
          </a:prstGeom>
          <a:noFill/>
        </p:spPr>
        <p:txBody>
          <a:bodyPr wrap="none" rtlCol="0">
            <a:spAutoFit/>
          </a:bodyPr>
          <a:lstStyle/>
          <a:p>
            <a:r>
              <a:rPr lang="es-MX" dirty="0"/>
              <a:t>Contenedor2</a:t>
            </a:r>
          </a:p>
        </p:txBody>
      </p:sp>
      <p:sp>
        <p:nvSpPr>
          <p:cNvPr id="28" name="TextBox 27">
            <a:extLst>
              <a:ext uri="{FF2B5EF4-FFF2-40B4-BE49-F238E27FC236}">
                <a16:creationId xmlns:a16="http://schemas.microsoft.com/office/drawing/2014/main" id="{E6184ABB-D7E4-4311-BFC7-7D553FC88614}"/>
              </a:ext>
            </a:extLst>
          </p:cNvPr>
          <p:cNvSpPr txBox="1"/>
          <p:nvPr/>
        </p:nvSpPr>
        <p:spPr>
          <a:xfrm>
            <a:off x="5888131" y="2787411"/>
            <a:ext cx="1328890" cy="390748"/>
          </a:xfrm>
          <a:prstGeom prst="rect">
            <a:avLst/>
          </a:prstGeom>
          <a:noFill/>
        </p:spPr>
        <p:txBody>
          <a:bodyPr wrap="none" rtlCol="0">
            <a:spAutoFit/>
          </a:bodyPr>
          <a:lstStyle/>
          <a:p>
            <a:r>
              <a:rPr lang="es-MX" b="1" dirty="0">
                <a:solidFill>
                  <a:srgbClr val="FF0000"/>
                </a:solidFill>
              </a:rPr>
              <a:t>MARGIN=0</a:t>
            </a:r>
          </a:p>
        </p:txBody>
      </p:sp>
      <p:sp>
        <p:nvSpPr>
          <p:cNvPr id="29" name="Rectangle 28">
            <a:extLst>
              <a:ext uri="{FF2B5EF4-FFF2-40B4-BE49-F238E27FC236}">
                <a16:creationId xmlns:a16="http://schemas.microsoft.com/office/drawing/2014/main" id="{5CCE44B3-B705-4391-913B-1F15A0E787FC}"/>
              </a:ext>
            </a:extLst>
          </p:cNvPr>
          <p:cNvSpPr/>
          <p:nvPr/>
        </p:nvSpPr>
        <p:spPr>
          <a:xfrm>
            <a:off x="2527235" y="4884147"/>
            <a:ext cx="3360896" cy="13549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angle 29">
            <a:extLst>
              <a:ext uri="{FF2B5EF4-FFF2-40B4-BE49-F238E27FC236}">
                <a16:creationId xmlns:a16="http://schemas.microsoft.com/office/drawing/2014/main" id="{E97C27B7-6CEA-464C-8683-FF414D37CA32}"/>
              </a:ext>
            </a:extLst>
          </p:cNvPr>
          <p:cNvSpPr/>
          <p:nvPr/>
        </p:nvSpPr>
        <p:spPr>
          <a:xfrm>
            <a:off x="3079199" y="5358081"/>
            <a:ext cx="2256967" cy="61339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i="1" dirty="0">
                <a:solidFill>
                  <a:schemeClr val="tx1"/>
                </a:solidFill>
              </a:rPr>
              <a:t>Contenido</a:t>
            </a:r>
          </a:p>
        </p:txBody>
      </p:sp>
      <p:sp>
        <p:nvSpPr>
          <p:cNvPr id="31" name="TextBox 30">
            <a:extLst>
              <a:ext uri="{FF2B5EF4-FFF2-40B4-BE49-F238E27FC236}">
                <a16:creationId xmlns:a16="http://schemas.microsoft.com/office/drawing/2014/main" id="{5ECD3BAB-8765-4FBE-8A09-97A329F2DAEC}"/>
              </a:ext>
            </a:extLst>
          </p:cNvPr>
          <p:cNvSpPr txBox="1"/>
          <p:nvPr/>
        </p:nvSpPr>
        <p:spPr>
          <a:xfrm>
            <a:off x="652286" y="5237866"/>
            <a:ext cx="1508555" cy="390748"/>
          </a:xfrm>
          <a:prstGeom prst="rect">
            <a:avLst/>
          </a:prstGeom>
          <a:noFill/>
        </p:spPr>
        <p:txBody>
          <a:bodyPr wrap="none" rtlCol="0">
            <a:spAutoFit/>
          </a:bodyPr>
          <a:lstStyle/>
          <a:p>
            <a:r>
              <a:rPr lang="es-MX" dirty="0"/>
              <a:t>Contenedor1</a:t>
            </a:r>
          </a:p>
        </p:txBody>
      </p:sp>
      <p:sp>
        <p:nvSpPr>
          <p:cNvPr id="32" name="TextBox 31">
            <a:extLst>
              <a:ext uri="{FF2B5EF4-FFF2-40B4-BE49-F238E27FC236}">
                <a16:creationId xmlns:a16="http://schemas.microsoft.com/office/drawing/2014/main" id="{29E0C33E-83D5-44E8-AB52-EE670257B124}"/>
              </a:ext>
            </a:extLst>
          </p:cNvPr>
          <p:cNvSpPr txBox="1"/>
          <p:nvPr/>
        </p:nvSpPr>
        <p:spPr>
          <a:xfrm>
            <a:off x="2414754" y="4461912"/>
            <a:ext cx="1697901" cy="390748"/>
          </a:xfrm>
          <a:prstGeom prst="rect">
            <a:avLst/>
          </a:prstGeom>
          <a:noFill/>
        </p:spPr>
        <p:txBody>
          <a:bodyPr wrap="none" rtlCol="0">
            <a:spAutoFit/>
          </a:bodyPr>
          <a:lstStyle/>
          <a:p>
            <a:r>
              <a:rPr lang="es-MX" b="1" dirty="0">
                <a:solidFill>
                  <a:srgbClr val="FF0000"/>
                </a:solidFill>
              </a:rPr>
              <a:t>MARGIN=10px</a:t>
            </a:r>
          </a:p>
        </p:txBody>
      </p:sp>
      <p:sp>
        <p:nvSpPr>
          <p:cNvPr id="33" name="Rectangle 32">
            <a:extLst>
              <a:ext uri="{FF2B5EF4-FFF2-40B4-BE49-F238E27FC236}">
                <a16:creationId xmlns:a16="http://schemas.microsoft.com/office/drawing/2014/main" id="{54497DE5-F014-4266-A109-BBB4C625B499}"/>
              </a:ext>
            </a:extLst>
          </p:cNvPr>
          <p:cNvSpPr/>
          <p:nvPr/>
        </p:nvSpPr>
        <p:spPr>
          <a:xfrm>
            <a:off x="6338704" y="4884147"/>
            <a:ext cx="3360896" cy="135494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angle 33">
            <a:extLst>
              <a:ext uri="{FF2B5EF4-FFF2-40B4-BE49-F238E27FC236}">
                <a16:creationId xmlns:a16="http://schemas.microsoft.com/office/drawing/2014/main" id="{E46C2136-59B5-41DC-A43F-09110943CF76}"/>
              </a:ext>
            </a:extLst>
          </p:cNvPr>
          <p:cNvSpPr/>
          <p:nvPr/>
        </p:nvSpPr>
        <p:spPr>
          <a:xfrm>
            <a:off x="6890668" y="5358081"/>
            <a:ext cx="2256967" cy="585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i="1" dirty="0">
                <a:solidFill>
                  <a:schemeClr val="tx1"/>
                </a:solidFill>
              </a:rPr>
              <a:t>Contenido</a:t>
            </a:r>
          </a:p>
        </p:txBody>
      </p:sp>
      <p:sp>
        <p:nvSpPr>
          <p:cNvPr id="35" name="TextBox 34">
            <a:extLst>
              <a:ext uri="{FF2B5EF4-FFF2-40B4-BE49-F238E27FC236}">
                <a16:creationId xmlns:a16="http://schemas.microsoft.com/office/drawing/2014/main" id="{FDF3F0FD-F5E8-449D-9004-43C4BB7C8FD1}"/>
              </a:ext>
            </a:extLst>
          </p:cNvPr>
          <p:cNvSpPr txBox="1"/>
          <p:nvPr/>
        </p:nvSpPr>
        <p:spPr>
          <a:xfrm>
            <a:off x="10135578" y="5366244"/>
            <a:ext cx="1508555" cy="390748"/>
          </a:xfrm>
          <a:prstGeom prst="rect">
            <a:avLst/>
          </a:prstGeom>
          <a:noFill/>
        </p:spPr>
        <p:txBody>
          <a:bodyPr wrap="none" rtlCol="0">
            <a:spAutoFit/>
          </a:bodyPr>
          <a:lstStyle/>
          <a:p>
            <a:r>
              <a:rPr lang="es-MX" dirty="0"/>
              <a:t>Contenedor2</a:t>
            </a:r>
          </a:p>
        </p:txBody>
      </p:sp>
      <p:sp>
        <p:nvSpPr>
          <p:cNvPr id="36" name="TextBox 35">
            <a:extLst>
              <a:ext uri="{FF2B5EF4-FFF2-40B4-BE49-F238E27FC236}">
                <a16:creationId xmlns:a16="http://schemas.microsoft.com/office/drawing/2014/main" id="{43565165-C616-4172-9F43-8060DB574F5B}"/>
              </a:ext>
            </a:extLst>
          </p:cNvPr>
          <p:cNvSpPr txBox="1"/>
          <p:nvPr/>
        </p:nvSpPr>
        <p:spPr>
          <a:xfrm>
            <a:off x="6338704" y="4505024"/>
            <a:ext cx="1697901" cy="390748"/>
          </a:xfrm>
          <a:prstGeom prst="rect">
            <a:avLst/>
          </a:prstGeom>
          <a:noFill/>
        </p:spPr>
        <p:txBody>
          <a:bodyPr wrap="none" rtlCol="0">
            <a:spAutoFit/>
          </a:bodyPr>
          <a:lstStyle/>
          <a:p>
            <a:r>
              <a:rPr lang="es-MX" b="1" dirty="0">
                <a:solidFill>
                  <a:srgbClr val="FF0000"/>
                </a:solidFill>
              </a:rPr>
              <a:t>MARGIN=10px</a:t>
            </a:r>
          </a:p>
        </p:txBody>
      </p:sp>
      <p:sp>
        <p:nvSpPr>
          <p:cNvPr id="39" name="Rectangle 38">
            <a:extLst>
              <a:ext uri="{FF2B5EF4-FFF2-40B4-BE49-F238E27FC236}">
                <a16:creationId xmlns:a16="http://schemas.microsoft.com/office/drawing/2014/main" id="{80EA67F7-58F6-49DA-BD05-0A76E5005285}"/>
              </a:ext>
            </a:extLst>
          </p:cNvPr>
          <p:cNvSpPr/>
          <p:nvPr/>
        </p:nvSpPr>
        <p:spPr>
          <a:xfrm>
            <a:off x="3477706" y="6935140"/>
            <a:ext cx="9482644" cy="7288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TextBox 39">
            <a:extLst>
              <a:ext uri="{FF2B5EF4-FFF2-40B4-BE49-F238E27FC236}">
                <a16:creationId xmlns:a16="http://schemas.microsoft.com/office/drawing/2014/main" id="{4A55FB30-2938-41FE-AED0-0B78ECA0CD22}"/>
              </a:ext>
            </a:extLst>
          </p:cNvPr>
          <p:cNvSpPr txBox="1"/>
          <p:nvPr/>
        </p:nvSpPr>
        <p:spPr>
          <a:xfrm>
            <a:off x="3514625" y="7056535"/>
            <a:ext cx="1085554" cy="390748"/>
          </a:xfrm>
          <a:prstGeom prst="rect">
            <a:avLst/>
          </a:prstGeom>
          <a:noFill/>
        </p:spPr>
        <p:txBody>
          <a:bodyPr wrap="none" rtlCol="0">
            <a:spAutoFit/>
          </a:bodyPr>
          <a:lstStyle/>
          <a:p>
            <a:r>
              <a:rPr lang="es-MX" b="1" i="1" dirty="0">
                <a:solidFill>
                  <a:srgbClr val="FF0000"/>
                </a:solidFill>
              </a:rPr>
              <a:t>Ejemplo:</a:t>
            </a:r>
          </a:p>
        </p:txBody>
      </p:sp>
      <p:sp>
        <p:nvSpPr>
          <p:cNvPr id="41" name="Arrow: Right 40">
            <a:extLst>
              <a:ext uri="{FF2B5EF4-FFF2-40B4-BE49-F238E27FC236}">
                <a16:creationId xmlns:a16="http://schemas.microsoft.com/office/drawing/2014/main" id="{DA82B48D-1E5D-458E-B5FE-6C7898F269CA}"/>
              </a:ext>
            </a:extLst>
          </p:cNvPr>
          <p:cNvSpPr/>
          <p:nvPr/>
        </p:nvSpPr>
        <p:spPr>
          <a:xfrm>
            <a:off x="4649926" y="7186931"/>
            <a:ext cx="454818" cy="1876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angle 41">
            <a:extLst>
              <a:ext uri="{FF2B5EF4-FFF2-40B4-BE49-F238E27FC236}">
                <a16:creationId xmlns:a16="http://schemas.microsoft.com/office/drawing/2014/main" id="{4141146A-517C-415A-B66C-7FCCF4734A25}"/>
              </a:ext>
            </a:extLst>
          </p:cNvPr>
          <p:cNvSpPr/>
          <p:nvPr/>
        </p:nvSpPr>
        <p:spPr>
          <a:xfrm>
            <a:off x="5287894" y="7029999"/>
            <a:ext cx="7208905" cy="369332"/>
          </a:xfrm>
          <a:prstGeom prst="rect">
            <a:avLst/>
          </a:prstGeom>
        </p:spPr>
        <p:txBody>
          <a:bodyPr wrap="square">
            <a:spAutoFit/>
          </a:bodyPr>
          <a:lstStyle/>
          <a:p>
            <a:r>
              <a:rPr lang="es-MX" sz="1800" dirty="0">
                <a:hlinkClick r:id="rId2"/>
              </a:rPr>
              <a:t>https://www.w3schools.com/cssref/tryit.asp?filename=trycss_margin</a:t>
            </a:r>
            <a:endParaRPr lang="es-MX" sz="1800" dirty="0"/>
          </a:p>
        </p:txBody>
      </p:sp>
      <p:sp>
        <p:nvSpPr>
          <p:cNvPr id="43" name="Title 1">
            <a:extLst>
              <a:ext uri="{FF2B5EF4-FFF2-40B4-BE49-F238E27FC236}">
                <a16:creationId xmlns:a16="http://schemas.microsoft.com/office/drawing/2014/main" id="{BF02061F-1B89-41D0-9F81-EA6ACBCB0273}"/>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Modelado de Cajas (Box </a:t>
            </a:r>
            <a:r>
              <a:rPr lang="es-ES" sz="4400" dirty="0" err="1"/>
              <a:t>Model</a:t>
            </a:r>
            <a:r>
              <a:rPr lang="es-ES" sz="4400" dirty="0"/>
              <a:t>)</a:t>
            </a:r>
            <a:endParaRPr lang="es-MX" sz="4400" dirty="0"/>
          </a:p>
        </p:txBody>
      </p:sp>
    </p:spTree>
    <p:extLst>
      <p:ext uri="{BB962C8B-B14F-4D97-AF65-F5344CB8AC3E}">
        <p14:creationId xmlns:p14="http://schemas.microsoft.com/office/powerpoint/2010/main" val="3251127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1200329"/>
          </a:xfrm>
          <a:prstGeom prst="rect">
            <a:avLst/>
          </a:prstGeom>
          <a:noFill/>
        </p:spPr>
        <p:txBody>
          <a:bodyPr wrap="square" rtlCol="0">
            <a:spAutoFit/>
          </a:bodyPr>
          <a:lstStyle/>
          <a:p>
            <a:pPr algn="just"/>
            <a:r>
              <a:rPr lang="es-ES" sz="2400" b="1" i="1" dirty="0">
                <a:solidFill>
                  <a:srgbClr val="FF0000"/>
                </a:solidFill>
              </a:rPr>
              <a:t>Margin y Padding</a:t>
            </a:r>
            <a:r>
              <a:rPr lang="es-ES" sz="2400" dirty="0"/>
              <a:t>=&gt;  En forma visual el espaciamiento se diferencia de los márgenes principalmente porque Padding puede asumir el color del fondo del objeto y el Margin es transparente.</a:t>
            </a:r>
          </a:p>
        </p:txBody>
      </p:sp>
      <p:sp>
        <p:nvSpPr>
          <p:cNvPr id="2" name="Rectangle 1">
            <a:extLst>
              <a:ext uri="{FF2B5EF4-FFF2-40B4-BE49-F238E27FC236}">
                <a16:creationId xmlns:a16="http://schemas.microsoft.com/office/drawing/2014/main" id="{ADFCE163-ED3A-443C-B45B-7A2968737552}"/>
              </a:ext>
            </a:extLst>
          </p:cNvPr>
          <p:cNvSpPr/>
          <p:nvPr/>
        </p:nvSpPr>
        <p:spPr>
          <a:xfrm>
            <a:off x="966789" y="3294074"/>
            <a:ext cx="5624512" cy="2479653"/>
          </a:xfrm>
          <a:prstGeom prst="rect">
            <a:avLst/>
          </a:prstGeom>
          <a:solidFill>
            <a:schemeClr val="tx1"/>
          </a:solidFill>
        </p:spPr>
        <p:txBody>
          <a:bodyPr wrap="square">
            <a:spAutoFit/>
          </a:bodyPr>
          <a:lstStyle/>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D7BA7D"/>
                </a:solidFill>
                <a:latin typeface="Consolas" panose="020B0609020204030204" pitchFamily="49" charset="0"/>
              </a:rPr>
              <a:t>p</a:t>
            </a:r>
            <a:r>
              <a:rPr lang="es-MX" dirty="0">
                <a:solidFill>
                  <a:srgbClr val="D4D4D4"/>
                </a:solidFill>
                <a:latin typeface="Consolas" panose="020B0609020204030204" pitchFamily="49" charset="0"/>
              </a:rPr>
              <a:t> { </a:t>
            </a:r>
            <a:r>
              <a:rPr lang="es-MX" dirty="0">
                <a:solidFill>
                  <a:srgbClr val="9CDCFE"/>
                </a:solidFill>
                <a:latin typeface="Consolas" panose="020B0609020204030204" pitchFamily="49" charset="0"/>
              </a:rPr>
              <a:t>width</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200px</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height</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50px</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background-color</a:t>
            </a:r>
            <a:r>
              <a:rPr lang="es-MX" dirty="0">
                <a:solidFill>
                  <a:srgbClr val="D4D4D4"/>
                </a:solidFill>
                <a:latin typeface="Consolas" panose="020B0609020204030204" pitchFamily="49" charset="0"/>
              </a:rPr>
              <a:t>: </a:t>
            </a:r>
            <a:r>
              <a:rPr lang="es-MX" dirty="0">
                <a:solidFill>
                  <a:srgbClr val="CE9178"/>
                </a:solidFill>
                <a:latin typeface="Consolas" panose="020B0609020204030204" pitchFamily="49" charset="0"/>
              </a:rPr>
              <a:t>chartreuse</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padding</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30px</a:t>
            </a:r>
            <a:r>
              <a:rPr lang="es-MX" dirty="0">
                <a:solidFill>
                  <a:srgbClr val="D4D4D4"/>
                </a:solidFill>
                <a:latin typeface="Consolas" panose="020B0609020204030204" pitchFamily="49" charset="0"/>
              </a:rPr>
              <a:t> ;</a:t>
            </a:r>
          </a:p>
          <a:p>
            <a:r>
              <a:rPr lang="es-MX" dirty="0">
                <a:solidFill>
                  <a:srgbClr val="D4D4D4"/>
                </a:solidFill>
                <a:latin typeface="Consolas" panose="020B0609020204030204" pitchFamily="49" charset="0"/>
              </a:rPr>
              <a:t>      }</a:t>
            </a: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div</a:t>
            </a:r>
            <a:r>
              <a:rPr lang="es-MX" dirty="0">
                <a:solidFill>
                  <a:srgbClr val="808080"/>
                </a:solidFill>
                <a:latin typeface="Consolas" panose="020B0609020204030204" pitchFamily="49" charset="0"/>
              </a:rPr>
              <a:t>&gt;</a:t>
            </a:r>
            <a:r>
              <a:rPr lang="es-MX" dirty="0">
                <a:solidFill>
                  <a:srgbClr val="D4D4D4"/>
                </a:solidFill>
                <a:latin typeface="Consolas" panose="020B0609020204030204" pitchFamily="49" charset="0"/>
              </a:rPr>
              <a:t> </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p</a:t>
            </a:r>
            <a:r>
              <a:rPr lang="es-MX" dirty="0">
                <a:solidFill>
                  <a:srgbClr val="808080"/>
                </a:solidFill>
                <a:latin typeface="Consolas" panose="020B0609020204030204" pitchFamily="49" charset="0"/>
              </a:rPr>
              <a:t>&gt;</a:t>
            </a:r>
            <a:r>
              <a:rPr lang="es-MX" dirty="0">
                <a:solidFill>
                  <a:srgbClr val="D4D4D4"/>
                </a:solidFill>
                <a:latin typeface="Consolas" panose="020B0609020204030204" pitchFamily="49" charset="0"/>
              </a:rPr>
              <a:t>Contenido</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p</a:t>
            </a:r>
            <a:r>
              <a:rPr lang="es-MX" dirty="0">
                <a:solidFill>
                  <a:srgbClr val="808080"/>
                </a:solidFill>
                <a:latin typeface="Consolas" panose="020B0609020204030204" pitchFamily="49" charset="0"/>
              </a:rPr>
              <a:t>&gt;&lt;/</a:t>
            </a:r>
            <a:r>
              <a:rPr lang="es-MX" dirty="0">
                <a:solidFill>
                  <a:srgbClr val="569CD6"/>
                </a:solidFill>
                <a:latin typeface="Consolas" panose="020B0609020204030204" pitchFamily="49" charset="0"/>
              </a:rPr>
              <a:t>div</a:t>
            </a:r>
            <a:r>
              <a:rPr lang="es-MX" dirty="0">
                <a:solidFill>
                  <a:srgbClr val="808080"/>
                </a:solidFill>
                <a:latin typeface="Consolas" panose="020B0609020204030204" pitchFamily="49" charset="0"/>
              </a:rPr>
              <a:t>&gt;</a:t>
            </a:r>
            <a:endParaRPr lang="es-MX" b="0" dirty="0">
              <a:solidFill>
                <a:srgbClr val="D4D4D4"/>
              </a:solidFill>
              <a:effectLst/>
              <a:latin typeface="Consolas" panose="020B0609020204030204" pitchFamily="49" charset="0"/>
            </a:endParaRPr>
          </a:p>
        </p:txBody>
      </p:sp>
      <p:pic>
        <p:nvPicPr>
          <p:cNvPr id="31" name="Picture 30">
            <a:extLst>
              <a:ext uri="{FF2B5EF4-FFF2-40B4-BE49-F238E27FC236}">
                <a16:creationId xmlns:a16="http://schemas.microsoft.com/office/drawing/2014/main" id="{FBBB13F6-2CE4-4266-9BFD-E7FF71CD7D05}"/>
              </a:ext>
            </a:extLst>
          </p:cNvPr>
          <p:cNvPicPr>
            <a:picLocks noChangeAspect="1"/>
          </p:cNvPicPr>
          <p:nvPr/>
        </p:nvPicPr>
        <p:blipFill>
          <a:blip r:embed="rId2"/>
          <a:stretch>
            <a:fillRect/>
          </a:stretch>
        </p:blipFill>
        <p:spPr>
          <a:xfrm>
            <a:off x="8650385" y="3294074"/>
            <a:ext cx="3846414" cy="1870153"/>
          </a:xfrm>
          <a:prstGeom prst="rect">
            <a:avLst/>
          </a:prstGeom>
        </p:spPr>
      </p:pic>
      <p:sp>
        <p:nvSpPr>
          <p:cNvPr id="6" name="Arrow: Right 5">
            <a:extLst>
              <a:ext uri="{FF2B5EF4-FFF2-40B4-BE49-F238E27FC236}">
                <a16:creationId xmlns:a16="http://schemas.microsoft.com/office/drawing/2014/main" id="{F876AD56-88D8-468C-BF20-59351088E82F}"/>
              </a:ext>
            </a:extLst>
          </p:cNvPr>
          <p:cNvSpPr/>
          <p:nvPr/>
        </p:nvSpPr>
        <p:spPr>
          <a:xfrm>
            <a:off x="7023100" y="4229100"/>
            <a:ext cx="1117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itle 1">
            <a:extLst>
              <a:ext uri="{FF2B5EF4-FFF2-40B4-BE49-F238E27FC236}">
                <a16:creationId xmlns:a16="http://schemas.microsoft.com/office/drawing/2014/main" id="{119437F5-EC5A-4D4B-AB92-CD783067AD84}"/>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Modelado de Cajas (Box </a:t>
            </a:r>
            <a:r>
              <a:rPr lang="es-ES" sz="4400" dirty="0" err="1"/>
              <a:t>Model</a:t>
            </a:r>
            <a:r>
              <a:rPr lang="es-ES" sz="4400" dirty="0"/>
              <a:t>)</a:t>
            </a:r>
            <a:endParaRPr lang="es-MX" sz="4400" dirty="0"/>
          </a:p>
        </p:txBody>
      </p:sp>
    </p:spTree>
    <p:extLst>
      <p:ext uri="{BB962C8B-B14F-4D97-AF65-F5344CB8AC3E}">
        <p14:creationId xmlns:p14="http://schemas.microsoft.com/office/powerpoint/2010/main" val="2541323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4F8543-74C3-4505-8BDF-5DC1003ECBC1}"/>
              </a:ext>
            </a:extLst>
          </p:cNvPr>
          <p:cNvSpPr txBox="1"/>
          <p:nvPr/>
        </p:nvSpPr>
        <p:spPr>
          <a:xfrm>
            <a:off x="461387" y="1741232"/>
            <a:ext cx="12037576" cy="461665"/>
          </a:xfrm>
          <a:prstGeom prst="rect">
            <a:avLst/>
          </a:prstGeom>
          <a:noFill/>
        </p:spPr>
        <p:txBody>
          <a:bodyPr wrap="square" rtlCol="0">
            <a:spAutoFit/>
          </a:bodyPr>
          <a:lstStyle/>
          <a:p>
            <a:pPr algn="just"/>
            <a:r>
              <a:rPr lang="es-ES" sz="2400" b="1" i="1" dirty="0">
                <a:solidFill>
                  <a:srgbClr val="FF0000"/>
                </a:solidFill>
              </a:rPr>
              <a:t>Margin y Padding</a:t>
            </a:r>
            <a:r>
              <a:rPr lang="es-ES" sz="2400" dirty="0"/>
              <a:t>=&gt;  modificando los márgenes.</a:t>
            </a:r>
          </a:p>
        </p:txBody>
      </p:sp>
      <p:sp>
        <p:nvSpPr>
          <p:cNvPr id="2" name="Rectangle 1">
            <a:extLst>
              <a:ext uri="{FF2B5EF4-FFF2-40B4-BE49-F238E27FC236}">
                <a16:creationId xmlns:a16="http://schemas.microsoft.com/office/drawing/2014/main" id="{ADFCE163-ED3A-443C-B45B-7A2968737552}"/>
              </a:ext>
            </a:extLst>
          </p:cNvPr>
          <p:cNvSpPr/>
          <p:nvPr/>
        </p:nvSpPr>
        <p:spPr>
          <a:xfrm>
            <a:off x="966789" y="3294074"/>
            <a:ext cx="5624512" cy="2479653"/>
          </a:xfrm>
          <a:prstGeom prst="rect">
            <a:avLst/>
          </a:prstGeom>
          <a:solidFill>
            <a:schemeClr val="tx1"/>
          </a:solidFill>
        </p:spPr>
        <p:txBody>
          <a:bodyPr wrap="square">
            <a:spAutoFit/>
          </a:bodyPr>
          <a:lstStyle/>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D7BA7D"/>
                </a:solidFill>
                <a:latin typeface="Consolas" panose="020B0609020204030204" pitchFamily="49" charset="0"/>
              </a:rPr>
              <a:t>p</a:t>
            </a:r>
            <a:r>
              <a:rPr lang="es-MX" dirty="0">
                <a:solidFill>
                  <a:srgbClr val="D4D4D4"/>
                </a:solidFill>
                <a:latin typeface="Consolas" panose="020B0609020204030204" pitchFamily="49" charset="0"/>
              </a:rPr>
              <a:t> { </a:t>
            </a:r>
            <a:r>
              <a:rPr lang="es-MX" dirty="0">
                <a:solidFill>
                  <a:srgbClr val="9CDCFE"/>
                </a:solidFill>
                <a:latin typeface="Consolas" panose="020B0609020204030204" pitchFamily="49" charset="0"/>
              </a:rPr>
              <a:t>width</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200px</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height</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50px</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background-color</a:t>
            </a:r>
            <a:r>
              <a:rPr lang="es-MX" dirty="0">
                <a:solidFill>
                  <a:srgbClr val="D4D4D4"/>
                </a:solidFill>
                <a:latin typeface="Consolas" panose="020B0609020204030204" pitchFamily="49" charset="0"/>
              </a:rPr>
              <a:t>: </a:t>
            </a:r>
            <a:r>
              <a:rPr lang="es-MX" dirty="0">
                <a:solidFill>
                  <a:srgbClr val="CE9178"/>
                </a:solidFill>
                <a:latin typeface="Consolas" panose="020B0609020204030204" pitchFamily="49" charset="0"/>
              </a:rPr>
              <a:t>chartreuse</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err="1">
                <a:solidFill>
                  <a:srgbClr val="9CDCFE"/>
                </a:solidFill>
                <a:latin typeface="Consolas" panose="020B0609020204030204" pitchFamily="49" charset="0"/>
              </a:rPr>
              <a:t>margin</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30px</a:t>
            </a:r>
            <a:r>
              <a:rPr lang="es-MX" dirty="0">
                <a:solidFill>
                  <a:srgbClr val="D4D4D4"/>
                </a:solidFill>
                <a:latin typeface="Consolas" panose="020B0609020204030204" pitchFamily="49" charset="0"/>
              </a:rPr>
              <a:t> ;</a:t>
            </a:r>
          </a:p>
          <a:p>
            <a:r>
              <a:rPr lang="es-MX" dirty="0">
                <a:solidFill>
                  <a:srgbClr val="D4D4D4"/>
                </a:solidFill>
                <a:latin typeface="Consolas" panose="020B0609020204030204" pitchFamily="49" charset="0"/>
              </a:rPr>
              <a:t>      }</a:t>
            </a: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div</a:t>
            </a:r>
            <a:r>
              <a:rPr lang="es-MX" dirty="0">
                <a:solidFill>
                  <a:srgbClr val="808080"/>
                </a:solidFill>
                <a:latin typeface="Consolas" panose="020B0609020204030204" pitchFamily="49" charset="0"/>
              </a:rPr>
              <a:t>&gt;</a:t>
            </a:r>
            <a:r>
              <a:rPr lang="es-MX" dirty="0">
                <a:solidFill>
                  <a:srgbClr val="D4D4D4"/>
                </a:solidFill>
                <a:latin typeface="Consolas" panose="020B0609020204030204" pitchFamily="49" charset="0"/>
              </a:rPr>
              <a:t> </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p</a:t>
            </a:r>
            <a:r>
              <a:rPr lang="es-MX" dirty="0">
                <a:solidFill>
                  <a:srgbClr val="808080"/>
                </a:solidFill>
                <a:latin typeface="Consolas" panose="020B0609020204030204" pitchFamily="49" charset="0"/>
              </a:rPr>
              <a:t>&gt;</a:t>
            </a:r>
            <a:r>
              <a:rPr lang="es-MX" dirty="0">
                <a:solidFill>
                  <a:srgbClr val="D4D4D4"/>
                </a:solidFill>
                <a:latin typeface="Consolas" panose="020B0609020204030204" pitchFamily="49" charset="0"/>
              </a:rPr>
              <a:t>Contenido</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p</a:t>
            </a:r>
            <a:r>
              <a:rPr lang="es-MX" dirty="0">
                <a:solidFill>
                  <a:srgbClr val="808080"/>
                </a:solidFill>
                <a:latin typeface="Consolas" panose="020B0609020204030204" pitchFamily="49" charset="0"/>
              </a:rPr>
              <a:t>&gt;&lt;/</a:t>
            </a:r>
            <a:r>
              <a:rPr lang="es-MX" dirty="0">
                <a:solidFill>
                  <a:srgbClr val="569CD6"/>
                </a:solidFill>
                <a:latin typeface="Consolas" panose="020B0609020204030204" pitchFamily="49" charset="0"/>
              </a:rPr>
              <a:t>div</a:t>
            </a:r>
            <a:r>
              <a:rPr lang="es-MX" dirty="0">
                <a:solidFill>
                  <a:srgbClr val="808080"/>
                </a:solidFill>
                <a:latin typeface="Consolas" panose="020B0609020204030204" pitchFamily="49" charset="0"/>
              </a:rPr>
              <a:t>&gt;</a:t>
            </a:r>
            <a:endParaRPr lang="es-MX" b="0" dirty="0">
              <a:solidFill>
                <a:srgbClr val="D4D4D4"/>
              </a:solidFill>
              <a:effectLst/>
              <a:latin typeface="Consolas" panose="020B0609020204030204" pitchFamily="49" charset="0"/>
            </a:endParaRPr>
          </a:p>
        </p:txBody>
      </p:sp>
      <p:sp>
        <p:nvSpPr>
          <p:cNvPr id="6" name="Arrow: Right 5">
            <a:extLst>
              <a:ext uri="{FF2B5EF4-FFF2-40B4-BE49-F238E27FC236}">
                <a16:creationId xmlns:a16="http://schemas.microsoft.com/office/drawing/2014/main" id="{F876AD56-88D8-468C-BF20-59351088E82F}"/>
              </a:ext>
            </a:extLst>
          </p:cNvPr>
          <p:cNvSpPr/>
          <p:nvPr/>
        </p:nvSpPr>
        <p:spPr>
          <a:xfrm>
            <a:off x="7023100" y="4229100"/>
            <a:ext cx="1117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Picture 2">
            <a:extLst>
              <a:ext uri="{FF2B5EF4-FFF2-40B4-BE49-F238E27FC236}">
                <a16:creationId xmlns:a16="http://schemas.microsoft.com/office/drawing/2014/main" id="{3DC70E2A-075C-48B0-B260-C43CC5ADE3D0}"/>
              </a:ext>
            </a:extLst>
          </p:cNvPr>
          <p:cNvPicPr>
            <a:picLocks noChangeAspect="1"/>
          </p:cNvPicPr>
          <p:nvPr/>
        </p:nvPicPr>
        <p:blipFill>
          <a:blip r:embed="rId2"/>
          <a:stretch>
            <a:fillRect/>
          </a:stretch>
        </p:blipFill>
        <p:spPr>
          <a:xfrm>
            <a:off x="8572498" y="3422650"/>
            <a:ext cx="3808329" cy="1682750"/>
          </a:xfrm>
          <a:prstGeom prst="rect">
            <a:avLst/>
          </a:prstGeom>
        </p:spPr>
      </p:pic>
      <p:sp>
        <p:nvSpPr>
          <p:cNvPr id="7" name="Title 1">
            <a:extLst>
              <a:ext uri="{FF2B5EF4-FFF2-40B4-BE49-F238E27FC236}">
                <a16:creationId xmlns:a16="http://schemas.microsoft.com/office/drawing/2014/main" id="{AF8AB887-561F-4C30-9AF4-C16E4CF1207F}"/>
              </a:ext>
            </a:extLst>
          </p:cNvPr>
          <p:cNvSpPr txBox="1">
            <a:spLocks/>
          </p:cNvSpPr>
          <p:nvPr/>
        </p:nvSpPr>
        <p:spPr>
          <a:xfrm>
            <a:off x="459223" y="-240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Modelado de Cajas (Box </a:t>
            </a:r>
            <a:r>
              <a:rPr lang="es-ES" sz="4400" dirty="0" err="1"/>
              <a:t>Model</a:t>
            </a:r>
            <a:r>
              <a:rPr lang="es-ES" sz="4400" dirty="0"/>
              <a:t>)</a:t>
            </a:r>
            <a:endParaRPr lang="es-MX" sz="4400" dirty="0"/>
          </a:p>
        </p:txBody>
      </p:sp>
    </p:spTree>
    <p:extLst>
      <p:ext uri="{BB962C8B-B14F-4D97-AF65-F5344CB8AC3E}">
        <p14:creationId xmlns:p14="http://schemas.microsoft.com/office/powerpoint/2010/main" val="1794196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55E12-0990-4B24-97CA-88EFE37DBDFC}"/>
              </a:ext>
            </a:extLst>
          </p:cNvPr>
          <p:cNvSpPr txBox="1">
            <a:spLocks/>
          </p:cNvSpPr>
          <p:nvPr/>
        </p:nvSpPr>
        <p:spPr>
          <a:xfrm>
            <a:off x="459223" y="-1383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Justificación horizontal  contenedores</a:t>
            </a:r>
            <a:endParaRPr lang="es-MX" sz="4400" dirty="0"/>
          </a:p>
        </p:txBody>
      </p:sp>
      <p:pic>
        <p:nvPicPr>
          <p:cNvPr id="2" name="Picture 1">
            <a:extLst>
              <a:ext uri="{FF2B5EF4-FFF2-40B4-BE49-F238E27FC236}">
                <a16:creationId xmlns:a16="http://schemas.microsoft.com/office/drawing/2014/main" id="{8B1AFBFF-3898-A4D0-93C6-9E9EB3C8D246}"/>
              </a:ext>
            </a:extLst>
          </p:cNvPr>
          <p:cNvPicPr>
            <a:picLocks noChangeAspect="1"/>
          </p:cNvPicPr>
          <p:nvPr/>
        </p:nvPicPr>
        <p:blipFill>
          <a:blip r:embed="rId2"/>
          <a:stretch>
            <a:fillRect/>
          </a:stretch>
        </p:blipFill>
        <p:spPr>
          <a:xfrm>
            <a:off x="832205" y="2762578"/>
            <a:ext cx="3955551" cy="5128576"/>
          </a:xfrm>
          <a:prstGeom prst="rect">
            <a:avLst/>
          </a:prstGeom>
        </p:spPr>
      </p:pic>
      <p:sp>
        <p:nvSpPr>
          <p:cNvPr id="5" name="TextBox 4">
            <a:extLst>
              <a:ext uri="{FF2B5EF4-FFF2-40B4-BE49-F238E27FC236}">
                <a16:creationId xmlns:a16="http://schemas.microsoft.com/office/drawing/2014/main" id="{950A9FFA-93B9-6D47-A711-8F5FD6A7259E}"/>
              </a:ext>
            </a:extLst>
          </p:cNvPr>
          <p:cNvSpPr txBox="1"/>
          <p:nvPr/>
        </p:nvSpPr>
        <p:spPr>
          <a:xfrm>
            <a:off x="5723730" y="1830521"/>
            <a:ext cx="6477856" cy="6060633"/>
          </a:xfrm>
          <a:prstGeom prst="rect">
            <a:avLst/>
          </a:prstGeom>
          <a:noFill/>
        </p:spPr>
        <p:txBody>
          <a:bodyPr wrap="square">
            <a:spAutoFit/>
          </a:bodyPr>
          <a:lstStyle/>
          <a:p>
            <a:pPr algn="just"/>
            <a:r>
              <a:rPr lang="es-MX" b="1" dirty="0">
                <a:highlight>
                  <a:srgbClr val="FFFF00"/>
                </a:highlight>
              </a:rPr>
              <a:t>flex-start: </a:t>
            </a:r>
            <a:r>
              <a:rPr lang="es-MX" dirty="0"/>
              <a:t>Los elementos se empaquetan hacia el inicio del eje principal.</a:t>
            </a:r>
          </a:p>
          <a:p>
            <a:pPr algn="just"/>
            <a:endParaRPr lang="es-MX" dirty="0"/>
          </a:p>
          <a:p>
            <a:pPr algn="just"/>
            <a:r>
              <a:rPr lang="es-MX" b="1" dirty="0">
                <a:highlight>
                  <a:srgbClr val="FFFF00"/>
                </a:highlight>
              </a:rPr>
              <a:t>flex-end: </a:t>
            </a:r>
            <a:r>
              <a:rPr lang="es-MX" dirty="0"/>
              <a:t>Los elementos se empaquetan hacia el final del eje principal.</a:t>
            </a:r>
          </a:p>
          <a:p>
            <a:pPr algn="just"/>
            <a:endParaRPr lang="es-MX" b="1" dirty="0"/>
          </a:p>
          <a:p>
            <a:pPr algn="just"/>
            <a:r>
              <a:rPr lang="es-MX" b="1" dirty="0">
                <a:highlight>
                  <a:srgbClr val="FFFF00"/>
                </a:highlight>
              </a:rPr>
              <a:t>center: </a:t>
            </a:r>
            <a:r>
              <a:rPr lang="es-MX" dirty="0"/>
              <a:t>Los elementos se centran a lo largo del eje principal.</a:t>
            </a:r>
          </a:p>
          <a:p>
            <a:pPr algn="just"/>
            <a:endParaRPr lang="es-MX" b="1" dirty="0"/>
          </a:p>
          <a:p>
            <a:pPr algn="just"/>
            <a:r>
              <a:rPr lang="es-MX" b="1" dirty="0" err="1">
                <a:highlight>
                  <a:srgbClr val="FFFF00"/>
                </a:highlight>
              </a:rPr>
              <a:t>space</a:t>
            </a:r>
            <a:r>
              <a:rPr lang="es-MX" b="1" dirty="0">
                <a:highlight>
                  <a:srgbClr val="FFFF00"/>
                </a:highlight>
              </a:rPr>
              <a:t>-between: </a:t>
            </a:r>
            <a:r>
              <a:rPr lang="es-MX" dirty="0"/>
              <a:t>Los elementos se distribuyen uniformemente a lo largo del eje principal; el primer elemento está alineado con el inicio y el último elemento está alineado con el final.</a:t>
            </a:r>
          </a:p>
          <a:p>
            <a:pPr algn="just"/>
            <a:endParaRPr lang="es-MX" b="1" dirty="0"/>
          </a:p>
          <a:p>
            <a:pPr algn="just"/>
            <a:r>
              <a:rPr lang="es-MX" b="1" dirty="0" err="1">
                <a:highlight>
                  <a:srgbClr val="FFFF00"/>
                </a:highlight>
              </a:rPr>
              <a:t>space</a:t>
            </a:r>
            <a:r>
              <a:rPr lang="es-MX" b="1" dirty="0">
                <a:highlight>
                  <a:srgbClr val="FFFF00"/>
                </a:highlight>
              </a:rPr>
              <a:t>-around: </a:t>
            </a:r>
            <a:r>
              <a:rPr lang="es-MX" dirty="0"/>
              <a:t>Los elementos se distribuyen uniformemente a lo largo del eje principal con un espacio igual alrededor de ellos.</a:t>
            </a:r>
          </a:p>
          <a:p>
            <a:pPr algn="just"/>
            <a:endParaRPr lang="es-MX" b="1" dirty="0"/>
          </a:p>
          <a:p>
            <a:pPr algn="just"/>
            <a:r>
              <a:rPr lang="es-MX" b="1" dirty="0">
                <a:highlight>
                  <a:srgbClr val="FFFF00"/>
                </a:highlight>
              </a:rPr>
              <a:t>space-evenly: </a:t>
            </a:r>
            <a:r>
              <a:rPr lang="es-MX" dirty="0"/>
              <a:t>Los elementos se distribuyen de manera que el espacio entre cualquier par de elementos adyacentes, así como el espacio antes del primer elemento y después del último elemento, sea el mismo.</a:t>
            </a:r>
          </a:p>
        </p:txBody>
      </p:sp>
      <p:sp>
        <p:nvSpPr>
          <p:cNvPr id="10" name="TextBox 9">
            <a:extLst>
              <a:ext uri="{FF2B5EF4-FFF2-40B4-BE49-F238E27FC236}">
                <a16:creationId xmlns:a16="http://schemas.microsoft.com/office/drawing/2014/main" id="{090BC7F1-FC38-55B9-0454-69606A05A402}"/>
              </a:ext>
            </a:extLst>
          </p:cNvPr>
          <p:cNvSpPr txBox="1"/>
          <p:nvPr/>
        </p:nvSpPr>
        <p:spPr>
          <a:xfrm>
            <a:off x="5723730" y="993119"/>
            <a:ext cx="6477856" cy="689163"/>
          </a:xfrm>
          <a:prstGeom prst="rect">
            <a:avLst/>
          </a:prstGeom>
          <a:noFill/>
        </p:spPr>
        <p:txBody>
          <a:bodyPr wrap="square">
            <a:spAutoFit/>
          </a:bodyPr>
          <a:lstStyle/>
          <a:p>
            <a:r>
              <a:rPr lang="es-MX" dirty="0">
                <a:solidFill>
                  <a:srgbClr val="FF0000"/>
                </a:solidFill>
                <a:highlight>
                  <a:srgbClr val="00FF00"/>
                </a:highlight>
              </a:rPr>
              <a:t>display: flex;    </a:t>
            </a:r>
            <a:r>
              <a:rPr lang="es-MX" dirty="0"/>
              <a:t>/* Establece el contenedor como un contenedor flexible */</a:t>
            </a:r>
          </a:p>
        </p:txBody>
      </p:sp>
      <p:sp>
        <p:nvSpPr>
          <p:cNvPr id="11" name="TextBox 10">
            <a:extLst>
              <a:ext uri="{FF2B5EF4-FFF2-40B4-BE49-F238E27FC236}">
                <a16:creationId xmlns:a16="http://schemas.microsoft.com/office/drawing/2014/main" id="{BEE30C34-1D7B-4DE1-46DC-618A9B6E1B5D}"/>
              </a:ext>
            </a:extLst>
          </p:cNvPr>
          <p:cNvSpPr txBox="1"/>
          <p:nvPr/>
        </p:nvSpPr>
        <p:spPr>
          <a:xfrm>
            <a:off x="459223" y="1187524"/>
            <a:ext cx="4445678" cy="1285993"/>
          </a:xfrm>
          <a:prstGeom prst="rect">
            <a:avLst/>
          </a:prstGeom>
          <a:noFill/>
        </p:spPr>
        <p:txBody>
          <a:bodyPr wrap="square">
            <a:spAutoFit/>
          </a:bodyPr>
          <a:lstStyle/>
          <a:p>
            <a:pPr algn="just"/>
            <a:r>
              <a:rPr lang="es-MX" dirty="0"/>
              <a:t>La propiedad </a:t>
            </a:r>
            <a:r>
              <a:rPr lang="es-MX" b="1" dirty="0">
                <a:highlight>
                  <a:srgbClr val="FFFF00"/>
                </a:highlight>
              </a:rPr>
              <a:t>justify-content</a:t>
            </a:r>
            <a:r>
              <a:rPr lang="es-MX" dirty="0"/>
              <a:t> se utiliza en los contenedores Flexbox para </a:t>
            </a:r>
            <a:r>
              <a:rPr lang="es-ES" dirty="0"/>
              <a:t>para alinear los elementos flexibles a lo largo del eje principal del contenedor.</a:t>
            </a:r>
            <a:endParaRPr lang="es-MX" dirty="0"/>
          </a:p>
        </p:txBody>
      </p:sp>
    </p:spTree>
    <p:extLst>
      <p:ext uri="{BB962C8B-B14F-4D97-AF65-F5344CB8AC3E}">
        <p14:creationId xmlns:p14="http://schemas.microsoft.com/office/powerpoint/2010/main" val="2120989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55E12-0990-4B24-97CA-88EFE37DBDFC}"/>
              </a:ext>
            </a:extLst>
          </p:cNvPr>
          <p:cNvSpPr txBox="1">
            <a:spLocks/>
          </p:cNvSpPr>
          <p:nvPr/>
        </p:nvSpPr>
        <p:spPr>
          <a:xfrm>
            <a:off x="459223" y="-1383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Display</a:t>
            </a:r>
            <a:endParaRPr lang="es-MX" sz="4400" dirty="0"/>
          </a:p>
        </p:txBody>
      </p:sp>
      <p:sp>
        <p:nvSpPr>
          <p:cNvPr id="4" name="TextBox 3">
            <a:extLst>
              <a:ext uri="{FF2B5EF4-FFF2-40B4-BE49-F238E27FC236}">
                <a16:creationId xmlns:a16="http://schemas.microsoft.com/office/drawing/2014/main" id="{F9BD3E3B-A37C-0C29-342C-BB0F3C2A751C}"/>
              </a:ext>
            </a:extLst>
          </p:cNvPr>
          <p:cNvSpPr txBox="1"/>
          <p:nvPr/>
        </p:nvSpPr>
        <p:spPr>
          <a:xfrm>
            <a:off x="459223" y="1071376"/>
            <a:ext cx="11888055" cy="390748"/>
          </a:xfrm>
          <a:prstGeom prst="rect">
            <a:avLst/>
          </a:prstGeom>
          <a:noFill/>
        </p:spPr>
        <p:txBody>
          <a:bodyPr wrap="square">
            <a:spAutoFit/>
          </a:bodyPr>
          <a:lstStyle/>
          <a:p>
            <a:r>
              <a:rPr lang="es-MX" dirty="0"/>
              <a:t>En CSS, la propiedad </a:t>
            </a:r>
            <a:r>
              <a:rPr lang="es-MX" b="1" dirty="0"/>
              <a:t>display</a:t>
            </a:r>
            <a:r>
              <a:rPr lang="es-MX" dirty="0"/>
              <a:t> controla cómo se muestra un elemento en la página</a:t>
            </a:r>
          </a:p>
        </p:txBody>
      </p:sp>
      <p:sp>
        <p:nvSpPr>
          <p:cNvPr id="8" name="TextBox 7">
            <a:extLst>
              <a:ext uri="{FF2B5EF4-FFF2-40B4-BE49-F238E27FC236}">
                <a16:creationId xmlns:a16="http://schemas.microsoft.com/office/drawing/2014/main" id="{930562E7-2EF4-B61C-4C56-98975F2EC951}"/>
              </a:ext>
            </a:extLst>
          </p:cNvPr>
          <p:cNvSpPr txBox="1"/>
          <p:nvPr/>
        </p:nvSpPr>
        <p:spPr>
          <a:xfrm>
            <a:off x="704327" y="1559214"/>
            <a:ext cx="11720553" cy="5509200"/>
          </a:xfrm>
          <a:prstGeom prst="rect">
            <a:avLst/>
          </a:prstGeom>
          <a:noFill/>
        </p:spPr>
        <p:txBody>
          <a:bodyPr wrap="square">
            <a:spAutoFit/>
          </a:bodyPr>
          <a:lstStyle/>
          <a:p>
            <a:r>
              <a:rPr lang="es-MX" sz="1600" b="1" dirty="0">
                <a:highlight>
                  <a:srgbClr val="FFFF00"/>
                </a:highlight>
              </a:rPr>
              <a:t>block</a:t>
            </a:r>
            <a:r>
              <a:rPr lang="es-MX" sz="1600" dirty="0"/>
              <a:t>: Los elementos con esta propiedad ocupan todo el ancho disponible y comienzan en una nueva línea. Ejemplos comunes son &lt;div&gt;, &lt;p&gt;, &lt;h1&gt; a &lt;h6&gt;.</a:t>
            </a:r>
          </a:p>
          <a:p>
            <a:endParaRPr lang="es-MX" sz="1600" dirty="0"/>
          </a:p>
          <a:p>
            <a:r>
              <a:rPr lang="es-MX" sz="1600" b="1" dirty="0" err="1">
                <a:highlight>
                  <a:srgbClr val="FFFF00"/>
                </a:highlight>
              </a:rPr>
              <a:t>inline</a:t>
            </a:r>
            <a:r>
              <a:rPr lang="es-MX" sz="1600" b="1" dirty="0">
                <a:highlight>
                  <a:srgbClr val="FFFF00"/>
                </a:highlight>
              </a:rPr>
              <a:t>: </a:t>
            </a:r>
            <a:r>
              <a:rPr lang="es-MX" sz="1600" dirty="0"/>
              <a:t>Los elementos con esta propiedad se muestran en la misma línea que los elementos vecinos, sin empezar una nueva línea. Ejemplos comunes son &lt;span&gt;, &lt;a&gt;, &lt;</a:t>
            </a:r>
            <a:r>
              <a:rPr lang="es-MX" sz="1600" dirty="0" err="1"/>
              <a:t>strong</a:t>
            </a:r>
            <a:r>
              <a:rPr lang="es-MX" sz="1600" dirty="0"/>
              <a:t>&gt;.</a:t>
            </a:r>
          </a:p>
          <a:p>
            <a:endParaRPr lang="es-MX" sz="1600" dirty="0"/>
          </a:p>
          <a:p>
            <a:r>
              <a:rPr lang="es-MX" sz="1600" b="1" dirty="0" err="1">
                <a:highlight>
                  <a:srgbClr val="FFFF00"/>
                </a:highlight>
              </a:rPr>
              <a:t>inline</a:t>
            </a:r>
            <a:r>
              <a:rPr lang="es-MX" sz="1600" b="1" dirty="0">
                <a:highlight>
                  <a:srgbClr val="FFFF00"/>
                </a:highlight>
              </a:rPr>
              <a:t>-block: </a:t>
            </a:r>
            <a:r>
              <a:rPr lang="es-MX" sz="1600" dirty="0"/>
              <a:t>Similar a </a:t>
            </a:r>
            <a:r>
              <a:rPr lang="es-MX" sz="1600" dirty="0" err="1"/>
              <a:t>inline</a:t>
            </a:r>
            <a:r>
              <a:rPr lang="es-MX" sz="1600" dirty="0"/>
              <a:t>, pero los elementos permiten establecer dimensiones y márgenes como los elementos de bloque. Útil para elementos que necesitan estar en línea, pero también necesitan algunas propiedades de bloque.</a:t>
            </a:r>
          </a:p>
          <a:p>
            <a:endParaRPr lang="es-MX" sz="1600" dirty="0"/>
          </a:p>
          <a:p>
            <a:r>
              <a:rPr lang="es-MX" sz="1600" b="1" dirty="0">
                <a:highlight>
                  <a:srgbClr val="FFFF00"/>
                </a:highlight>
              </a:rPr>
              <a:t>none: </a:t>
            </a:r>
            <a:r>
              <a:rPr lang="es-MX" sz="1600" dirty="0"/>
              <a:t>El elemento no se muestra en absoluto en la página. Es como si el elemento no estuviera presente en el código HTML.</a:t>
            </a:r>
          </a:p>
          <a:p>
            <a:endParaRPr lang="es-MX" sz="1600" dirty="0"/>
          </a:p>
          <a:p>
            <a:r>
              <a:rPr lang="es-MX" sz="1600" b="1" dirty="0">
                <a:highlight>
                  <a:srgbClr val="FFFF00"/>
                </a:highlight>
              </a:rPr>
              <a:t>flex</a:t>
            </a:r>
            <a:r>
              <a:rPr lang="es-MX" sz="1600" dirty="0"/>
              <a:t>: Los elementos se comportan como elementos flexibles. Permiten un fácil manejo del diseño en un solo eje o en dos ejes. Útil para diseños responsivos y complejos.</a:t>
            </a:r>
          </a:p>
          <a:p>
            <a:endParaRPr lang="es-MX" sz="1600" dirty="0"/>
          </a:p>
          <a:p>
            <a:r>
              <a:rPr lang="es-MX" sz="1600" b="1" dirty="0">
                <a:highlight>
                  <a:srgbClr val="FFFF00"/>
                </a:highlight>
              </a:rPr>
              <a:t>grid: </a:t>
            </a:r>
            <a:r>
              <a:rPr lang="es-MX" sz="1600" dirty="0"/>
              <a:t>Los elementos se comportan como elementos de cuadrícula, permitiendo un diseño bidimensional más complejo que Flexbox. Útil para estructuras de página más sofisticadas.</a:t>
            </a:r>
          </a:p>
          <a:p>
            <a:endParaRPr lang="es-MX" sz="1600" dirty="0"/>
          </a:p>
          <a:p>
            <a:r>
              <a:rPr lang="es-MX" sz="1600" b="1" dirty="0">
                <a:highlight>
                  <a:srgbClr val="FFFF00"/>
                </a:highlight>
              </a:rPr>
              <a:t>table, table-row, table-cell</a:t>
            </a:r>
            <a:r>
              <a:rPr lang="es-MX" sz="1600" dirty="0"/>
              <a:t>, etc.: Estos valores imitan el comportamiento de los elementos de una tabla HTML. Son útiles para crear diseños que necesitan la estructura de una tabla sin utilizar realmente una tabla HTML.</a:t>
            </a:r>
          </a:p>
          <a:p>
            <a:endParaRPr lang="es-MX" sz="1600" dirty="0"/>
          </a:p>
          <a:p>
            <a:r>
              <a:rPr lang="es-MX" sz="1600" b="1" dirty="0">
                <a:highlight>
                  <a:srgbClr val="FFFF00"/>
                </a:highlight>
              </a:rPr>
              <a:t>list-item: </a:t>
            </a:r>
            <a:r>
              <a:rPr lang="es-MX" sz="1600" dirty="0"/>
              <a:t>Muestra el elemento como un elemento de lista, como si fuera un elemento de una lista no ordenada (&lt;ul&gt;) o una lista ordenada (&lt;</a:t>
            </a:r>
            <a:r>
              <a:rPr lang="es-MX" sz="1600" dirty="0" err="1"/>
              <a:t>ol</a:t>
            </a:r>
            <a:r>
              <a:rPr lang="es-MX" sz="1600" dirty="0"/>
              <a:t>&gt;).</a:t>
            </a:r>
          </a:p>
        </p:txBody>
      </p:sp>
    </p:spTree>
    <p:extLst>
      <p:ext uri="{BB962C8B-B14F-4D97-AF65-F5344CB8AC3E}">
        <p14:creationId xmlns:p14="http://schemas.microsoft.com/office/powerpoint/2010/main" val="1844411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55E12-0990-4B24-97CA-88EFE37DBDFC}"/>
              </a:ext>
            </a:extLst>
          </p:cNvPr>
          <p:cNvSpPr txBox="1">
            <a:spLocks/>
          </p:cNvSpPr>
          <p:nvPr/>
        </p:nvSpPr>
        <p:spPr>
          <a:xfrm>
            <a:off x="459223" y="-1383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Justificación horizontal  contenedores</a:t>
            </a:r>
            <a:endParaRPr lang="es-MX" sz="4400" dirty="0"/>
          </a:p>
        </p:txBody>
      </p:sp>
      <p:pic>
        <p:nvPicPr>
          <p:cNvPr id="3" name="Picture 2">
            <a:extLst>
              <a:ext uri="{FF2B5EF4-FFF2-40B4-BE49-F238E27FC236}">
                <a16:creationId xmlns:a16="http://schemas.microsoft.com/office/drawing/2014/main" id="{131FF8F2-E87C-AAE6-92EC-60B66E79C4BA}"/>
              </a:ext>
            </a:extLst>
          </p:cNvPr>
          <p:cNvPicPr>
            <a:picLocks noChangeAspect="1"/>
          </p:cNvPicPr>
          <p:nvPr/>
        </p:nvPicPr>
        <p:blipFill>
          <a:blip r:embed="rId2"/>
          <a:stretch>
            <a:fillRect/>
          </a:stretch>
        </p:blipFill>
        <p:spPr>
          <a:xfrm>
            <a:off x="780834" y="2790822"/>
            <a:ext cx="3935003" cy="5296402"/>
          </a:xfrm>
          <a:prstGeom prst="rect">
            <a:avLst/>
          </a:prstGeom>
        </p:spPr>
      </p:pic>
      <p:sp>
        <p:nvSpPr>
          <p:cNvPr id="4" name="TextBox 3">
            <a:extLst>
              <a:ext uri="{FF2B5EF4-FFF2-40B4-BE49-F238E27FC236}">
                <a16:creationId xmlns:a16="http://schemas.microsoft.com/office/drawing/2014/main" id="{115F3367-593A-86F2-65D9-716069D624C6}"/>
              </a:ext>
            </a:extLst>
          </p:cNvPr>
          <p:cNvSpPr txBox="1"/>
          <p:nvPr/>
        </p:nvSpPr>
        <p:spPr>
          <a:xfrm>
            <a:off x="5723730" y="993119"/>
            <a:ext cx="6477856" cy="390748"/>
          </a:xfrm>
          <a:prstGeom prst="rect">
            <a:avLst/>
          </a:prstGeom>
          <a:noFill/>
        </p:spPr>
        <p:txBody>
          <a:bodyPr wrap="square">
            <a:spAutoFit/>
          </a:bodyPr>
          <a:lstStyle/>
          <a:p>
            <a:r>
              <a:rPr lang="es-MX" dirty="0">
                <a:solidFill>
                  <a:srgbClr val="FF0000"/>
                </a:solidFill>
                <a:highlight>
                  <a:srgbClr val="00FF00"/>
                </a:highlight>
              </a:rPr>
              <a:t>display: flex;    </a:t>
            </a:r>
            <a:endParaRPr lang="es-MX" dirty="0"/>
          </a:p>
        </p:txBody>
      </p:sp>
      <p:sp>
        <p:nvSpPr>
          <p:cNvPr id="8" name="TextBox 7">
            <a:extLst>
              <a:ext uri="{FF2B5EF4-FFF2-40B4-BE49-F238E27FC236}">
                <a16:creationId xmlns:a16="http://schemas.microsoft.com/office/drawing/2014/main" id="{F982CD92-56F5-2152-0835-B1A55BD208EF}"/>
              </a:ext>
            </a:extLst>
          </p:cNvPr>
          <p:cNvSpPr txBox="1"/>
          <p:nvPr/>
        </p:nvSpPr>
        <p:spPr>
          <a:xfrm>
            <a:off x="444821" y="1383867"/>
            <a:ext cx="4445678" cy="1285993"/>
          </a:xfrm>
          <a:prstGeom prst="rect">
            <a:avLst/>
          </a:prstGeom>
          <a:noFill/>
        </p:spPr>
        <p:txBody>
          <a:bodyPr wrap="square">
            <a:spAutoFit/>
          </a:bodyPr>
          <a:lstStyle/>
          <a:p>
            <a:pPr algn="just"/>
            <a:r>
              <a:rPr lang="es-MX" dirty="0"/>
              <a:t>La propiedad </a:t>
            </a:r>
            <a:r>
              <a:rPr lang="es-MX" b="1" dirty="0">
                <a:highlight>
                  <a:srgbClr val="FFFF00"/>
                </a:highlight>
              </a:rPr>
              <a:t>align-items</a:t>
            </a:r>
            <a:r>
              <a:rPr lang="es-MX" dirty="0"/>
              <a:t> se utiliza en los contenedores Flexbox para alinear los elementos flexibles a lo largo del </a:t>
            </a:r>
            <a:r>
              <a:rPr lang="es-MX" b="1" i="1" dirty="0"/>
              <a:t>eje transversal del contenedor</a:t>
            </a:r>
            <a:r>
              <a:rPr lang="es-MX" dirty="0"/>
              <a:t>.</a:t>
            </a:r>
          </a:p>
        </p:txBody>
      </p:sp>
      <p:sp>
        <p:nvSpPr>
          <p:cNvPr id="12" name="TextBox 11">
            <a:extLst>
              <a:ext uri="{FF2B5EF4-FFF2-40B4-BE49-F238E27FC236}">
                <a16:creationId xmlns:a16="http://schemas.microsoft.com/office/drawing/2014/main" id="{31E1A16F-B0ED-9EC9-A515-6F4655C35E29}"/>
              </a:ext>
            </a:extLst>
          </p:cNvPr>
          <p:cNvSpPr txBox="1"/>
          <p:nvPr/>
        </p:nvSpPr>
        <p:spPr>
          <a:xfrm>
            <a:off x="6018943" y="2102554"/>
            <a:ext cx="6477856" cy="4866973"/>
          </a:xfrm>
          <a:prstGeom prst="rect">
            <a:avLst/>
          </a:prstGeom>
          <a:noFill/>
        </p:spPr>
        <p:txBody>
          <a:bodyPr wrap="square">
            <a:spAutoFit/>
          </a:bodyPr>
          <a:lstStyle/>
          <a:p>
            <a:r>
              <a:rPr lang="es-MX" b="1" dirty="0" err="1">
                <a:highlight>
                  <a:srgbClr val="FFFF00"/>
                </a:highlight>
              </a:rPr>
              <a:t>stretch</a:t>
            </a:r>
            <a:r>
              <a:rPr lang="es-MX" b="1" dirty="0">
                <a:highlight>
                  <a:srgbClr val="FFFF00"/>
                </a:highlight>
              </a:rPr>
              <a:t>: </a:t>
            </a:r>
            <a:r>
              <a:rPr lang="es-MX" dirty="0"/>
              <a:t>Los elementos se estiran para ocupar todo el espacio disponible en el eje transversal. Esta es la opción predeterminada.</a:t>
            </a:r>
          </a:p>
          <a:p>
            <a:endParaRPr lang="es-MX" dirty="0"/>
          </a:p>
          <a:p>
            <a:r>
              <a:rPr lang="es-MX" b="1" dirty="0">
                <a:highlight>
                  <a:srgbClr val="FFFF00"/>
                </a:highlight>
              </a:rPr>
              <a:t>flex-start: </a:t>
            </a:r>
            <a:r>
              <a:rPr lang="es-MX" dirty="0"/>
              <a:t>Los elementos se alinean al principio del eje transversal del contenedor.</a:t>
            </a:r>
          </a:p>
          <a:p>
            <a:endParaRPr lang="es-MX" dirty="0"/>
          </a:p>
          <a:p>
            <a:r>
              <a:rPr lang="es-MX" b="1" dirty="0">
                <a:highlight>
                  <a:srgbClr val="FFFF00"/>
                </a:highlight>
              </a:rPr>
              <a:t>flex-end: </a:t>
            </a:r>
            <a:r>
              <a:rPr lang="es-MX" dirty="0"/>
              <a:t>Los elementos se alinean al final del eje transversal del contenedor.</a:t>
            </a:r>
          </a:p>
          <a:p>
            <a:endParaRPr lang="es-MX" dirty="0"/>
          </a:p>
          <a:p>
            <a:r>
              <a:rPr lang="es-MX" b="1" dirty="0">
                <a:highlight>
                  <a:srgbClr val="FFFF00"/>
                </a:highlight>
              </a:rPr>
              <a:t>center: </a:t>
            </a:r>
            <a:r>
              <a:rPr lang="es-MX" dirty="0"/>
              <a:t>Los elementos se centran verticalmente a lo largo del eje transversal del contenedor.</a:t>
            </a:r>
          </a:p>
          <a:p>
            <a:endParaRPr lang="es-MX" dirty="0"/>
          </a:p>
          <a:p>
            <a:r>
              <a:rPr lang="es-MX" b="1" dirty="0">
                <a:highlight>
                  <a:srgbClr val="FFFF00"/>
                </a:highlight>
              </a:rPr>
              <a:t>baseline: </a:t>
            </a:r>
            <a:r>
              <a:rPr lang="es-MX" dirty="0"/>
              <a:t>Los elementos se alinean en su línea de base común. Esto significa que se alinean por la línea base de su contenido de texto, si están alineados a lo largo de su línea de base.</a:t>
            </a:r>
          </a:p>
        </p:txBody>
      </p:sp>
    </p:spTree>
    <p:extLst>
      <p:ext uri="{BB962C8B-B14F-4D97-AF65-F5344CB8AC3E}">
        <p14:creationId xmlns:p14="http://schemas.microsoft.com/office/powerpoint/2010/main" val="1396333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55E12-0990-4B24-97CA-88EFE37DBDFC}"/>
              </a:ext>
            </a:extLst>
          </p:cNvPr>
          <p:cNvSpPr txBox="1">
            <a:spLocks/>
          </p:cNvSpPr>
          <p:nvPr/>
        </p:nvSpPr>
        <p:spPr>
          <a:xfrm>
            <a:off x="459223" y="-1383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Justificación horizontal  contenedores</a:t>
            </a:r>
            <a:endParaRPr lang="es-MX" sz="4400" dirty="0"/>
          </a:p>
        </p:txBody>
      </p:sp>
      <p:sp>
        <p:nvSpPr>
          <p:cNvPr id="4" name="TextBox 3">
            <a:extLst>
              <a:ext uri="{FF2B5EF4-FFF2-40B4-BE49-F238E27FC236}">
                <a16:creationId xmlns:a16="http://schemas.microsoft.com/office/drawing/2014/main" id="{115F3367-593A-86F2-65D9-716069D624C6}"/>
              </a:ext>
            </a:extLst>
          </p:cNvPr>
          <p:cNvSpPr txBox="1"/>
          <p:nvPr/>
        </p:nvSpPr>
        <p:spPr>
          <a:xfrm>
            <a:off x="5723730" y="993119"/>
            <a:ext cx="6477856" cy="390748"/>
          </a:xfrm>
          <a:prstGeom prst="rect">
            <a:avLst/>
          </a:prstGeom>
          <a:noFill/>
        </p:spPr>
        <p:txBody>
          <a:bodyPr wrap="square">
            <a:spAutoFit/>
          </a:bodyPr>
          <a:lstStyle/>
          <a:p>
            <a:r>
              <a:rPr lang="es-MX" dirty="0">
                <a:solidFill>
                  <a:srgbClr val="FF0000"/>
                </a:solidFill>
                <a:highlight>
                  <a:srgbClr val="00FF00"/>
                </a:highlight>
              </a:rPr>
              <a:t>display: flex;    </a:t>
            </a:r>
            <a:endParaRPr lang="es-MX" dirty="0"/>
          </a:p>
        </p:txBody>
      </p:sp>
      <p:sp>
        <p:nvSpPr>
          <p:cNvPr id="8" name="TextBox 7">
            <a:extLst>
              <a:ext uri="{FF2B5EF4-FFF2-40B4-BE49-F238E27FC236}">
                <a16:creationId xmlns:a16="http://schemas.microsoft.com/office/drawing/2014/main" id="{F982CD92-56F5-2152-0835-B1A55BD208EF}"/>
              </a:ext>
            </a:extLst>
          </p:cNvPr>
          <p:cNvSpPr txBox="1"/>
          <p:nvPr/>
        </p:nvSpPr>
        <p:spPr>
          <a:xfrm>
            <a:off x="218789" y="1082935"/>
            <a:ext cx="4673718" cy="1584408"/>
          </a:xfrm>
          <a:prstGeom prst="rect">
            <a:avLst/>
          </a:prstGeom>
          <a:noFill/>
        </p:spPr>
        <p:txBody>
          <a:bodyPr wrap="square">
            <a:spAutoFit/>
          </a:bodyPr>
          <a:lstStyle/>
          <a:p>
            <a:pPr algn="just"/>
            <a:r>
              <a:rPr lang="es-MX" dirty="0"/>
              <a:t>La propiedad </a:t>
            </a:r>
            <a:r>
              <a:rPr lang="es-MX" b="1" dirty="0">
                <a:highlight>
                  <a:srgbClr val="FFFF00"/>
                </a:highlight>
              </a:rPr>
              <a:t>flex-direction</a:t>
            </a:r>
            <a:r>
              <a:rPr lang="es-MX" dirty="0"/>
              <a:t> se utiliza para establecer la dirección principal en la que se colocan los elementos dentro de un contenedor flexible. Aquí están las opciones disponibles para la propiedad flex-direction:</a:t>
            </a:r>
          </a:p>
        </p:txBody>
      </p:sp>
      <p:sp>
        <p:nvSpPr>
          <p:cNvPr id="9" name="TextBox 8">
            <a:extLst>
              <a:ext uri="{FF2B5EF4-FFF2-40B4-BE49-F238E27FC236}">
                <a16:creationId xmlns:a16="http://schemas.microsoft.com/office/drawing/2014/main" id="{8324B250-D774-05CE-E4CA-705E7DD8F688}"/>
              </a:ext>
            </a:extLst>
          </p:cNvPr>
          <p:cNvSpPr txBox="1"/>
          <p:nvPr/>
        </p:nvSpPr>
        <p:spPr>
          <a:xfrm>
            <a:off x="5955262" y="1582611"/>
            <a:ext cx="6353179" cy="4270143"/>
          </a:xfrm>
          <a:prstGeom prst="rect">
            <a:avLst/>
          </a:prstGeom>
          <a:noFill/>
        </p:spPr>
        <p:txBody>
          <a:bodyPr wrap="square">
            <a:spAutoFit/>
          </a:bodyPr>
          <a:lstStyle/>
          <a:p>
            <a:endParaRPr lang="es-MX" dirty="0"/>
          </a:p>
          <a:p>
            <a:r>
              <a:rPr lang="es-MX" b="1" dirty="0">
                <a:highlight>
                  <a:srgbClr val="FFFF00"/>
                </a:highlight>
              </a:rPr>
              <a:t>row: </a:t>
            </a:r>
            <a:r>
              <a:rPr lang="es-MX" dirty="0"/>
              <a:t>Los elementos se colocan en la misma dirección del texto, es decir, horizontalmente de izquierda a derecha.</a:t>
            </a:r>
          </a:p>
          <a:p>
            <a:endParaRPr lang="es-MX" dirty="0"/>
          </a:p>
          <a:p>
            <a:r>
              <a:rPr lang="es-MX" b="1" dirty="0">
                <a:highlight>
                  <a:srgbClr val="FFFF00"/>
                </a:highlight>
              </a:rPr>
              <a:t>row-reverse: </a:t>
            </a:r>
            <a:r>
              <a:rPr lang="es-MX" dirty="0"/>
              <a:t>Los elementos se colocan en la misma dirección del texto, pero en orden inverso, es decir, horizontalmente de derecha a izquierda.</a:t>
            </a:r>
          </a:p>
          <a:p>
            <a:endParaRPr lang="es-MX" dirty="0"/>
          </a:p>
          <a:p>
            <a:r>
              <a:rPr lang="es-MX" b="1" dirty="0">
                <a:highlight>
                  <a:srgbClr val="FFFF00"/>
                </a:highlight>
              </a:rPr>
              <a:t>column: </a:t>
            </a:r>
            <a:r>
              <a:rPr lang="es-MX" dirty="0"/>
              <a:t>Los elementos se colocan de arriba a abajo, es decir, verticalmente.</a:t>
            </a:r>
          </a:p>
          <a:p>
            <a:endParaRPr lang="es-MX" dirty="0"/>
          </a:p>
          <a:p>
            <a:r>
              <a:rPr lang="es-MX" b="1" dirty="0">
                <a:highlight>
                  <a:srgbClr val="FFFF00"/>
                </a:highlight>
              </a:rPr>
              <a:t>column-reverse: </a:t>
            </a:r>
            <a:r>
              <a:rPr lang="es-MX" dirty="0"/>
              <a:t>Los elementos se colocan de abajo a arriba, en orden inverso al que aparecen en el código HTML, es decir, verticalmente de abajo a arriba.</a:t>
            </a:r>
          </a:p>
        </p:txBody>
      </p:sp>
      <p:pic>
        <p:nvPicPr>
          <p:cNvPr id="3074" name="Picture 2" descr="Day 9: flex-direction | SamanthaMing.com">
            <a:extLst>
              <a:ext uri="{FF2B5EF4-FFF2-40B4-BE49-F238E27FC236}">
                <a16:creationId xmlns:a16="http://schemas.microsoft.com/office/drawing/2014/main" id="{66B89A59-F57A-1601-7AF6-529020F8F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46" y="2863304"/>
            <a:ext cx="4334161" cy="4334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31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55E12-0990-4B24-97CA-88EFE37DBDFC}"/>
              </a:ext>
            </a:extLst>
          </p:cNvPr>
          <p:cNvSpPr txBox="1">
            <a:spLocks/>
          </p:cNvSpPr>
          <p:nvPr/>
        </p:nvSpPr>
        <p:spPr>
          <a:xfrm>
            <a:off x="459223" y="-1383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Tamaño de letras</a:t>
            </a:r>
            <a:endParaRPr lang="es-MX" sz="4400" dirty="0"/>
          </a:p>
        </p:txBody>
      </p:sp>
      <p:sp>
        <p:nvSpPr>
          <p:cNvPr id="5" name="CuadroTexto 4">
            <a:extLst>
              <a:ext uri="{FF2B5EF4-FFF2-40B4-BE49-F238E27FC236}">
                <a16:creationId xmlns:a16="http://schemas.microsoft.com/office/drawing/2014/main" id="{24BB3627-6C37-B149-41F8-48813BB7565F}"/>
              </a:ext>
            </a:extLst>
          </p:cNvPr>
          <p:cNvSpPr txBox="1"/>
          <p:nvPr/>
        </p:nvSpPr>
        <p:spPr>
          <a:xfrm>
            <a:off x="929843" y="1297191"/>
            <a:ext cx="11096336" cy="4866973"/>
          </a:xfrm>
          <a:prstGeom prst="rect">
            <a:avLst/>
          </a:prstGeom>
          <a:solidFill>
            <a:schemeClr val="bg1"/>
          </a:solidFill>
        </p:spPr>
        <p:txBody>
          <a:bodyPr wrap="square">
            <a:spAutoFit/>
          </a:bodyPr>
          <a:lstStyle/>
          <a:p>
            <a:r>
              <a:rPr lang="es-MX" b="1" dirty="0">
                <a:highlight>
                  <a:srgbClr val="FFFF00"/>
                </a:highlight>
              </a:rPr>
              <a:t>Em (em): </a:t>
            </a:r>
            <a:r>
              <a:rPr lang="es-MX" dirty="0"/>
              <a:t>La unidad em se refiere al tamaño de la fuente del elemento padre. </a:t>
            </a:r>
          </a:p>
          <a:p>
            <a:endParaRPr lang="es-MX" b="1" dirty="0">
              <a:highlight>
                <a:srgbClr val="FFFF00"/>
              </a:highlight>
            </a:endParaRPr>
          </a:p>
          <a:p>
            <a:r>
              <a:rPr lang="es-MX" b="1" dirty="0">
                <a:highlight>
                  <a:srgbClr val="FFFF00"/>
                </a:highlight>
              </a:rPr>
              <a:t>Rem (rem): </a:t>
            </a:r>
            <a:r>
              <a:rPr lang="es-MX" dirty="0"/>
              <a:t>Similar a em, la unidad rem se refiere al tamaño de la fuente del elemento raíz del </a:t>
            </a:r>
            <a:r>
              <a:rPr lang="es-MX" dirty="0" err="1"/>
              <a:t>html</a:t>
            </a:r>
            <a:r>
              <a:rPr lang="es-MX" dirty="0"/>
              <a:t>.</a:t>
            </a:r>
          </a:p>
          <a:p>
            <a:endParaRPr lang="es-MX" dirty="0"/>
          </a:p>
          <a:p>
            <a:r>
              <a:rPr lang="es-MX" b="1" dirty="0">
                <a:highlight>
                  <a:srgbClr val="FFFF00"/>
                </a:highlight>
              </a:rPr>
              <a:t>Punto (pt): </a:t>
            </a:r>
            <a:r>
              <a:rPr lang="es-MX" dirty="0"/>
              <a:t>La unidad pt se refiere a un punto tipográfico, que es aproximadamente igual a 1/72 de una pulgada. </a:t>
            </a:r>
          </a:p>
          <a:p>
            <a:endParaRPr lang="es-MX" dirty="0"/>
          </a:p>
          <a:p>
            <a:r>
              <a:rPr lang="es-MX" b="1" dirty="0">
                <a:highlight>
                  <a:srgbClr val="FFFF00"/>
                </a:highlight>
              </a:rPr>
              <a:t>Porcentaje (%):  </a:t>
            </a:r>
            <a:r>
              <a:rPr lang="es-MX" b="1" dirty="0" err="1">
                <a:highlight>
                  <a:srgbClr val="FFFF00"/>
                </a:highlight>
              </a:rPr>
              <a:t>D</a:t>
            </a:r>
            <a:r>
              <a:rPr lang="es-MX" dirty="0" err="1"/>
              <a:t>define</a:t>
            </a:r>
            <a:r>
              <a:rPr lang="es-MX" dirty="0"/>
              <a:t> el tamaño de fuente en relación con el tamaño de fuente del elemento padre.</a:t>
            </a:r>
          </a:p>
          <a:p>
            <a:endParaRPr lang="es-MX" dirty="0"/>
          </a:p>
          <a:p>
            <a:r>
              <a:rPr lang="es-MX" b="1" dirty="0">
                <a:highlight>
                  <a:srgbClr val="FFFF00"/>
                </a:highlight>
              </a:rPr>
              <a:t>Viewport Width (</a:t>
            </a:r>
            <a:r>
              <a:rPr lang="es-MX" b="1" dirty="0" err="1">
                <a:highlight>
                  <a:srgbClr val="FFFF00"/>
                </a:highlight>
              </a:rPr>
              <a:t>vw</a:t>
            </a:r>
            <a:r>
              <a:rPr lang="es-MX" b="1" dirty="0">
                <a:highlight>
                  <a:srgbClr val="FFFF00"/>
                </a:highlight>
              </a:rPr>
              <a:t>): </a:t>
            </a:r>
            <a:r>
              <a:rPr lang="es-MX" dirty="0"/>
              <a:t>Esta unidad se refiere al ancho de la ventana gráfica del navegador. Por ejemplo, 1vw es igual al 1% del ancho de la ventana gráfica</a:t>
            </a:r>
          </a:p>
          <a:p>
            <a:endParaRPr lang="es-MX" dirty="0"/>
          </a:p>
          <a:p>
            <a:r>
              <a:rPr lang="es-MX" b="1" dirty="0">
                <a:highlight>
                  <a:srgbClr val="FFFF00"/>
                </a:highlight>
              </a:rPr>
              <a:t>Viewport </a:t>
            </a:r>
            <a:r>
              <a:rPr lang="es-MX" b="1" dirty="0" err="1">
                <a:highlight>
                  <a:srgbClr val="FFFF00"/>
                </a:highlight>
              </a:rPr>
              <a:t>Height</a:t>
            </a:r>
            <a:r>
              <a:rPr lang="es-MX" b="1" dirty="0">
                <a:highlight>
                  <a:srgbClr val="FFFF00"/>
                </a:highlight>
              </a:rPr>
              <a:t> (</a:t>
            </a:r>
            <a:r>
              <a:rPr lang="es-MX" b="1" dirty="0" err="1">
                <a:highlight>
                  <a:srgbClr val="FFFF00"/>
                </a:highlight>
              </a:rPr>
              <a:t>vh</a:t>
            </a:r>
            <a:r>
              <a:rPr lang="es-MX" b="1" dirty="0">
                <a:highlight>
                  <a:srgbClr val="FFFF00"/>
                </a:highlight>
              </a:rPr>
              <a:t>): </a:t>
            </a:r>
            <a:r>
              <a:rPr lang="es-MX" dirty="0"/>
              <a:t>Similar a </a:t>
            </a:r>
            <a:r>
              <a:rPr lang="es-MX" dirty="0" err="1"/>
              <a:t>vw</a:t>
            </a:r>
            <a:r>
              <a:rPr lang="es-MX" dirty="0"/>
              <a:t>, pero se refiere a la altura de la ventana gráfica del navegador.</a:t>
            </a:r>
          </a:p>
          <a:p>
            <a:endParaRPr lang="es-MX" dirty="0"/>
          </a:p>
          <a:p>
            <a:r>
              <a:rPr lang="es-MX" b="1" dirty="0">
                <a:highlight>
                  <a:srgbClr val="FFFF00"/>
                </a:highlight>
              </a:rPr>
              <a:t>Unidades de medida relativas (ch, ex): </a:t>
            </a:r>
            <a:r>
              <a:rPr lang="es-MX" dirty="0"/>
              <a:t>ch se refiere al ancho de un carácter "0" en la fuente actual, mientras que ex se refiere a la altura de una "x" minúscula en la fuente actual. </a:t>
            </a:r>
          </a:p>
        </p:txBody>
      </p:sp>
    </p:spTree>
    <p:extLst>
      <p:ext uri="{BB962C8B-B14F-4D97-AF65-F5344CB8AC3E}">
        <p14:creationId xmlns:p14="http://schemas.microsoft.com/office/powerpoint/2010/main" val="3225222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DDE0665-3DCE-4062-A5D6-713C7F64BF70}"/>
              </a:ext>
            </a:extLst>
          </p:cNvPr>
          <p:cNvSpPr txBox="1">
            <a:spLocks/>
          </p:cNvSpPr>
          <p:nvPr/>
        </p:nvSpPr>
        <p:spPr>
          <a:xfrm>
            <a:off x="459223" y="-1383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Manejo de tamaño de pantallas</a:t>
            </a:r>
            <a:endParaRPr lang="es-MX" sz="4400" dirty="0"/>
          </a:p>
        </p:txBody>
      </p:sp>
      <p:sp>
        <p:nvSpPr>
          <p:cNvPr id="20" name="TextBox 19">
            <a:extLst>
              <a:ext uri="{FF2B5EF4-FFF2-40B4-BE49-F238E27FC236}">
                <a16:creationId xmlns:a16="http://schemas.microsoft.com/office/drawing/2014/main" id="{DD4F8543-74C3-4505-8BDF-5DC1003ECBC1}"/>
              </a:ext>
            </a:extLst>
          </p:cNvPr>
          <p:cNvSpPr txBox="1"/>
          <p:nvPr/>
        </p:nvSpPr>
        <p:spPr>
          <a:xfrm>
            <a:off x="461387" y="1626932"/>
            <a:ext cx="12037576" cy="1015663"/>
          </a:xfrm>
          <a:prstGeom prst="rect">
            <a:avLst/>
          </a:prstGeom>
          <a:noFill/>
        </p:spPr>
        <p:txBody>
          <a:bodyPr wrap="square" rtlCol="0">
            <a:spAutoFit/>
          </a:bodyPr>
          <a:lstStyle/>
          <a:p>
            <a:pPr algn="just"/>
            <a:r>
              <a:rPr lang="es-ES" sz="2000" b="1" i="1" dirty="0">
                <a:solidFill>
                  <a:srgbClr val="FF0000"/>
                </a:solidFill>
              </a:rPr>
              <a:t>@media</a:t>
            </a:r>
            <a:r>
              <a:rPr lang="es-ES" sz="2000" dirty="0"/>
              <a:t>=&gt;Nos permite crear configuraciones especiales  para una determinada resolución de pantalla. Es muy útil para poder configurar correctamente nuestra hoja de estilo y esta se pueda auto ajustar adecuadamente al tamaño de la ventana actual.</a:t>
            </a:r>
          </a:p>
        </p:txBody>
      </p:sp>
      <p:sp>
        <p:nvSpPr>
          <p:cNvPr id="22" name="Rectangle 21">
            <a:extLst>
              <a:ext uri="{FF2B5EF4-FFF2-40B4-BE49-F238E27FC236}">
                <a16:creationId xmlns:a16="http://schemas.microsoft.com/office/drawing/2014/main" id="{E8CA7768-9AF5-4E7F-8F07-16162CEEED95}"/>
              </a:ext>
            </a:extLst>
          </p:cNvPr>
          <p:cNvSpPr/>
          <p:nvPr/>
        </p:nvSpPr>
        <p:spPr>
          <a:xfrm>
            <a:off x="3477706" y="6617211"/>
            <a:ext cx="9482644" cy="7288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Box 23">
            <a:extLst>
              <a:ext uri="{FF2B5EF4-FFF2-40B4-BE49-F238E27FC236}">
                <a16:creationId xmlns:a16="http://schemas.microsoft.com/office/drawing/2014/main" id="{6EFB3B13-25E2-4E0F-856D-BC9BA4C7A683}"/>
              </a:ext>
            </a:extLst>
          </p:cNvPr>
          <p:cNvSpPr txBox="1"/>
          <p:nvPr/>
        </p:nvSpPr>
        <p:spPr>
          <a:xfrm>
            <a:off x="3514625" y="6738606"/>
            <a:ext cx="1085554" cy="390748"/>
          </a:xfrm>
          <a:prstGeom prst="rect">
            <a:avLst/>
          </a:prstGeom>
          <a:noFill/>
        </p:spPr>
        <p:txBody>
          <a:bodyPr wrap="none" rtlCol="0">
            <a:spAutoFit/>
          </a:bodyPr>
          <a:lstStyle/>
          <a:p>
            <a:r>
              <a:rPr lang="es-MX" b="1" i="1" dirty="0">
                <a:solidFill>
                  <a:srgbClr val="FF0000"/>
                </a:solidFill>
              </a:rPr>
              <a:t>Ejemplo:</a:t>
            </a:r>
          </a:p>
        </p:txBody>
      </p:sp>
      <p:sp>
        <p:nvSpPr>
          <p:cNvPr id="25" name="Arrow: Right 24">
            <a:extLst>
              <a:ext uri="{FF2B5EF4-FFF2-40B4-BE49-F238E27FC236}">
                <a16:creationId xmlns:a16="http://schemas.microsoft.com/office/drawing/2014/main" id="{D3455047-5E83-4F62-B239-72ECEF3E87FC}"/>
              </a:ext>
            </a:extLst>
          </p:cNvPr>
          <p:cNvSpPr/>
          <p:nvPr/>
        </p:nvSpPr>
        <p:spPr>
          <a:xfrm>
            <a:off x="4649926" y="6869002"/>
            <a:ext cx="454818" cy="1876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angle 1">
            <a:extLst>
              <a:ext uri="{FF2B5EF4-FFF2-40B4-BE49-F238E27FC236}">
                <a16:creationId xmlns:a16="http://schemas.microsoft.com/office/drawing/2014/main" id="{7BD33891-A355-4D20-BCA5-8C7B0FE0EA73}"/>
              </a:ext>
            </a:extLst>
          </p:cNvPr>
          <p:cNvSpPr/>
          <p:nvPr/>
        </p:nvSpPr>
        <p:spPr>
          <a:xfrm>
            <a:off x="5284788" y="6740263"/>
            <a:ext cx="8774112" cy="369332"/>
          </a:xfrm>
          <a:prstGeom prst="rect">
            <a:avLst/>
          </a:prstGeom>
        </p:spPr>
        <p:txBody>
          <a:bodyPr wrap="square">
            <a:spAutoFit/>
          </a:bodyPr>
          <a:lstStyle/>
          <a:p>
            <a:r>
              <a:rPr lang="es-MX" sz="1800" dirty="0">
                <a:hlinkClick r:id="rId2"/>
              </a:rPr>
              <a:t>https://www.w3schools.com/cssref/tryit.asp?filename=trycss3_media_bg</a:t>
            </a:r>
            <a:endParaRPr lang="es-MX" sz="1800" dirty="0"/>
          </a:p>
        </p:txBody>
      </p:sp>
      <p:sp>
        <p:nvSpPr>
          <p:cNvPr id="3" name="Rectangle 2">
            <a:extLst>
              <a:ext uri="{FF2B5EF4-FFF2-40B4-BE49-F238E27FC236}">
                <a16:creationId xmlns:a16="http://schemas.microsoft.com/office/drawing/2014/main" id="{E0FAA447-F865-454E-82AF-5B6EB96A0AF9}"/>
              </a:ext>
            </a:extLst>
          </p:cNvPr>
          <p:cNvSpPr/>
          <p:nvPr/>
        </p:nvSpPr>
        <p:spPr>
          <a:xfrm>
            <a:off x="3191669" y="3219459"/>
            <a:ext cx="6480175" cy="2181238"/>
          </a:xfrm>
          <a:prstGeom prst="rect">
            <a:avLst/>
          </a:prstGeom>
          <a:solidFill>
            <a:schemeClr val="tx1"/>
          </a:solidFill>
        </p:spPr>
        <p:txBody>
          <a:bodyPr>
            <a:spAutoFit/>
          </a:bodyPr>
          <a:lstStyle/>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C586C0"/>
                </a:solidFill>
                <a:latin typeface="Consolas" panose="020B0609020204030204" pitchFamily="49" charset="0"/>
              </a:rPr>
              <a:t>@media</a:t>
            </a:r>
            <a:r>
              <a:rPr lang="es-MX" dirty="0">
                <a:solidFill>
                  <a:srgbClr val="D4D4D4"/>
                </a:solidFill>
                <a:latin typeface="Consolas" panose="020B0609020204030204" pitchFamily="49" charset="0"/>
              </a:rPr>
              <a:t> </a:t>
            </a:r>
            <a:r>
              <a:rPr lang="es-MX" dirty="0" err="1">
                <a:solidFill>
                  <a:srgbClr val="D4D4D4"/>
                </a:solidFill>
                <a:latin typeface="Consolas" panose="020B0609020204030204" pitchFamily="49" charset="0"/>
              </a:rPr>
              <a:t>only</a:t>
            </a:r>
            <a:r>
              <a:rPr lang="es-MX" dirty="0">
                <a:solidFill>
                  <a:srgbClr val="D4D4D4"/>
                </a:solidFill>
                <a:latin typeface="Consolas" panose="020B0609020204030204" pitchFamily="49" charset="0"/>
              </a:rPr>
              <a:t> </a:t>
            </a:r>
            <a:r>
              <a:rPr lang="es-MX" dirty="0" err="1">
                <a:solidFill>
                  <a:srgbClr val="CE9178"/>
                </a:solidFill>
                <a:latin typeface="Consolas" panose="020B0609020204030204" pitchFamily="49" charset="0"/>
              </a:rPr>
              <a:t>screen</a:t>
            </a:r>
            <a:r>
              <a:rPr lang="es-MX" dirty="0">
                <a:solidFill>
                  <a:srgbClr val="D4D4D4"/>
                </a:solidFill>
                <a:latin typeface="Consolas" panose="020B0609020204030204" pitchFamily="49" charset="0"/>
              </a:rPr>
              <a:t> and (</a:t>
            </a:r>
            <a:r>
              <a:rPr lang="es-MX" dirty="0" err="1">
                <a:solidFill>
                  <a:srgbClr val="9CDCFE"/>
                </a:solidFill>
                <a:latin typeface="Consolas" panose="020B0609020204030204" pitchFamily="49" charset="0"/>
              </a:rPr>
              <a:t>max</a:t>
            </a:r>
            <a:r>
              <a:rPr lang="es-MX" dirty="0">
                <a:solidFill>
                  <a:srgbClr val="9CDCFE"/>
                </a:solidFill>
                <a:latin typeface="Consolas" panose="020B0609020204030204" pitchFamily="49" charset="0"/>
              </a:rPr>
              <a:t>-width</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600px</a:t>
            </a:r>
            <a:r>
              <a:rPr lang="es-MX" dirty="0">
                <a:solidFill>
                  <a:srgbClr val="D4D4D4"/>
                </a:solidFill>
                <a:latin typeface="Consolas" panose="020B0609020204030204" pitchFamily="49" charset="0"/>
              </a:rPr>
              <a:t>) {</a:t>
            </a:r>
          </a:p>
          <a:p>
            <a:r>
              <a:rPr lang="es-MX" dirty="0">
                <a:solidFill>
                  <a:srgbClr val="D4D4D4"/>
                </a:solidFill>
                <a:latin typeface="Consolas" panose="020B0609020204030204" pitchFamily="49" charset="0"/>
              </a:rPr>
              <a:t>   </a:t>
            </a:r>
            <a:r>
              <a:rPr lang="es-MX" dirty="0">
                <a:solidFill>
                  <a:srgbClr val="D7BA7D"/>
                </a:solidFill>
                <a:latin typeface="Consolas" panose="020B0609020204030204" pitchFamily="49" charset="0"/>
              </a:rPr>
              <a:t>body</a:t>
            </a:r>
            <a:r>
              <a:rPr lang="es-MX" dirty="0">
                <a:solidFill>
                  <a:srgbClr val="D4D4D4"/>
                </a:solidFill>
                <a:latin typeface="Consolas" panose="020B0609020204030204" pitchFamily="49" charset="0"/>
              </a:rPr>
              <a:t> {</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background-color</a:t>
            </a:r>
            <a:r>
              <a:rPr lang="es-MX" dirty="0">
                <a:solidFill>
                  <a:srgbClr val="D4D4D4"/>
                </a:solidFill>
                <a:latin typeface="Consolas" panose="020B0609020204030204" pitchFamily="49" charset="0"/>
              </a:rPr>
              <a:t>: </a:t>
            </a:r>
            <a:r>
              <a:rPr lang="es-MX" dirty="0" err="1">
                <a:solidFill>
                  <a:srgbClr val="CE9178"/>
                </a:solidFill>
                <a:latin typeface="Consolas" panose="020B0609020204030204" pitchFamily="49" charset="0"/>
              </a:rPr>
              <a:t>lightblue</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p>
          <a:p>
            <a:r>
              <a:rPr lang="es-MX" dirty="0">
                <a:solidFill>
                  <a:srgbClr val="D4D4D4"/>
                </a:solidFill>
                <a:latin typeface="Consolas" panose="020B0609020204030204" pitchFamily="49" charset="0"/>
              </a:rPr>
              <a:t>}</a:t>
            </a: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118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DDE0665-3DCE-4062-A5D6-713C7F64BF70}"/>
              </a:ext>
            </a:extLst>
          </p:cNvPr>
          <p:cNvSpPr txBox="1">
            <a:spLocks/>
          </p:cNvSpPr>
          <p:nvPr/>
        </p:nvSpPr>
        <p:spPr>
          <a:xfrm>
            <a:off x="459223" y="-1383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Importación de estilos</a:t>
            </a:r>
            <a:endParaRPr lang="es-MX" sz="4400" dirty="0"/>
          </a:p>
        </p:txBody>
      </p:sp>
      <p:sp>
        <p:nvSpPr>
          <p:cNvPr id="20" name="TextBox 19">
            <a:extLst>
              <a:ext uri="{FF2B5EF4-FFF2-40B4-BE49-F238E27FC236}">
                <a16:creationId xmlns:a16="http://schemas.microsoft.com/office/drawing/2014/main" id="{DD4F8543-74C3-4505-8BDF-5DC1003ECBC1}"/>
              </a:ext>
            </a:extLst>
          </p:cNvPr>
          <p:cNvSpPr txBox="1"/>
          <p:nvPr/>
        </p:nvSpPr>
        <p:spPr>
          <a:xfrm>
            <a:off x="461387" y="1626932"/>
            <a:ext cx="12037576" cy="1200329"/>
          </a:xfrm>
          <a:prstGeom prst="rect">
            <a:avLst/>
          </a:prstGeom>
          <a:noFill/>
        </p:spPr>
        <p:txBody>
          <a:bodyPr wrap="square" rtlCol="0">
            <a:spAutoFit/>
          </a:bodyPr>
          <a:lstStyle/>
          <a:p>
            <a:pPr algn="just"/>
            <a:r>
              <a:rPr lang="es-ES" sz="2400" b="1" i="1" dirty="0">
                <a:solidFill>
                  <a:srgbClr val="FF0000"/>
                </a:solidFill>
              </a:rPr>
              <a:t>@Import</a:t>
            </a:r>
            <a:r>
              <a:rPr lang="es-ES" sz="2400" dirty="0"/>
              <a:t>=&gt;Nos sirve para importar el contenido de otras hojas de estilo. Por medio de import podemos crear un conjunto de hojas de estilo individuales y posteriormente integrarlas en un archivo del proyecto completo.</a:t>
            </a:r>
          </a:p>
        </p:txBody>
      </p:sp>
      <p:sp>
        <p:nvSpPr>
          <p:cNvPr id="2" name="Rectangle 1">
            <a:extLst>
              <a:ext uri="{FF2B5EF4-FFF2-40B4-BE49-F238E27FC236}">
                <a16:creationId xmlns:a16="http://schemas.microsoft.com/office/drawing/2014/main" id="{DCA28FBC-050E-4265-AF76-E68EAA09D8DD}"/>
              </a:ext>
            </a:extLst>
          </p:cNvPr>
          <p:cNvSpPr/>
          <p:nvPr/>
        </p:nvSpPr>
        <p:spPr>
          <a:xfrm>
            <a:off x="3240088" y="3497204"/>
            <a:ext cx="6480175" cy="1569660"/>
          </a:xfrm>
          <a:prstGeom prst="rect">
            <a:avLst/>
          </a:prstGeom>
          <a:solidFill>
            <a:schemeClr val="tx1"/>
          </a:solidFill>
        </p:spPr>
        <p:txBody>
          <a:bodyPr>
            <a:spAutoFit/>
          </a:bodyPr>
          <a:lstStyle/>
          <a:p>
            <a:r>
              <a:rPr lang="es-MX" sz="2400" dirty="0">
                <a:solidFill>
                  <a:srgbClr val="808080"/>
                </a:solidFill>
                <a:latin typeface="Consolas" panose="020B0609020204030204" pitchFamily="49" charset="0"/>
              </a:rPr>
              <a:t>&lt;</a:t>
            </a:r>
            <a:r>
              <a:rPr lang="es-MX" sz="2400" dirty="0">
                <a:solidFill>
                  <a:srgbClr val="569CD6"/>
                </a:solidFill>
                <a:latin typeface="Consolas" panose="020B0609020204030204" pitchFamily="49" charset="0"/>
              </a:rPr>
              <a:t>style</a:t>
            </a:r>
            <a:r>
              <a:rPr lang="es-MX" sz="2400" dirty="0">
                <a:solidFill>
                  <a:srgbClr val="808080"/>
                </a:solidFill>
                <a:latin typeface="Consolas" panose="020B0609020204030204" pitchFamily="49" charset="0"/>
              </a:rPr>
              <a:t>&gt;</a:t>
            </a:r>
            <a:endParaRPr lang="es-MX" sz="2400" dirty="0">
              <a:solidFill>
                <a:srgbClr val="D4D4D4"/>
              </a:solidFill>
              <a:latin typeface="Consolas" panose="020B0609020204030204" pitchFamily="49" charset="0"/>
            </a:endParaRPr>
          </a:p>
          <a:p>
            <a:r>
              <a:rPr lang="es-MX" sz="2400" dirty="0">
                <a:solidFill>
                  <a:srgbClr val="D4D4D4"/>
                </a:solidFill>
                <a:latin typeface="Consolas" panose="020B0609020204030204" pitchFamily="49" charset="0"/>
              </a:rPr>
              <a:t>   </a:t>
            </a:r>
            <a:r>
              <a:rPr lang="es-MX" sz="2400" dirty="0">
                <a:solidFill>
                  <a:srgbClr val="C586C0"/>
                </a:solidFill>
                <a:latin typeface="Consolas" panose="020B0609020204030204" pitchFamily="49" charset="0"/>
              </a:rPr>
              <a:t>@import</a:t>
            </a:r>
            <a:r>
              <a:rPr lang="es-MX" sz="2400" dirty="0">
                <a:solidFill>
                  <a:srgbClr val="D4D4D4"/>
                </a:solidFill>
                <a:latin typeface="Consolas" panose="020B0609020204030204" pitchFamily="49" charset="0"/>
              </a:rPr>
              <a:t> </a:t>
            </a:r>
            <a:r>
              <a:rPr lang="es-MX" sz="2400" dirty="0">
                <a:solidFill>
                  <a:srgbClr val="CE9178"/>
                </a:solidFill>
                <a:latin typeface="Consolas" panose="020B0609020204030204" pitchFamily="49" charset="0"/>
              </a:rPr>
              <a:t>"estilos_texto.css"</a:t>
            </a:r>
            <a:r>
              <a:rPr lang="es-MX" sz="2400" dirty="0">
                <a:solidFill>
                  <a:srgbClr val="D4D4D4"/>
                </a:solidFill>
                <a:latin typeface="Consolas" panose="020B0609020204030204" pitchFamily="49" charset="0"/>
              </a:rPr>
              <a:t>;</a:t>
            </a:r>
          </a:p>
          <a:p>
            <a:r>
              <a:rPr lang="es-MX" sz="2400" dirty="0">
                <a:solidFill>
                  <a:srgbClr val="D4D4D4"/>
                </a:solidFill>
                <a:latin typeface="Consolas" panose="020B0609020204030204" pitchFamily="49" charset="0"/>
              </a:rPr>
              <a:t>   </a:t>
            </a:r>
            <a:r>
              <a:rPr lang="es-MX" sz="2400" dirty="0">
                <a:solidFill>
                  <a:srgbClr val="C586C0"/>
                </a:solidFill>
                <a:latin typeface="Consolas" panose="020B0609020204030204" pitchFamily="49" charset="0"/>
              </a:rPr>
              <a:t>@import</a:t>
            </a:r>
            <a:r>
              <a:rPr lang="es-MX" sz="2400" dirty="0">
                <a:solidFill>
                  <a:srgbClr val="D4D4D4"/>
                </a:solidFill>
                <a:latin typeface="Consolas" panose="020B0609020204030204" pitchFamily="49" charset="0"/>
              </a:rPr>
              <a:t> </a:t>
            </a:r>
            <a:r>
              <a:rPr lang="es-MX" sz="2400" dirty="0">
                <a:solidFill>
                  <a:srgbClr val="CE9178"/>
                </a:solidFill>
                <a:latin typeface="Consolas" panose="020B0609020204030204" pitchFamily="49" charset="0"/>
              </a:rPr>
              <a:t>"estilos_tablas.css"</a:t>
            </a:r>
            <a:r>
              <a:rPr lang="es-MX" sz="2400" dirty="0">
                <a:solidFill>
                  <a:srgbClr val="D4D4D4"/>
                </a:solidFill>
                <a:latin typeface="Consolas" panose="020B0609020204030204" pitchFamily="49" charset="0"/>
              </a:rPr>
              <a:t>;</a:t>
            </a:r>
          </a:p>
          <a:p>
            <a:r>
              <a:rPr lang="es-MX" sz="2400" dirty="0">
                <a:solidFill>
                  <a:srgbClr val="808080"/>
                </a:solidFill>
                <a:latin typeface="Consolas" panose="020B0609020204030204" pitchFamily="49" charset="0"/>
              </a:rPr>
              <a:t>&lt;/</a:t>
            </a:r>
            <a:r>
              <a:rPr lang="es-MX" sz="2400" dirty="0">
                <a:solidFill>
                  <a:srgbClr val="569CD6"/>
                </a:solidFill>
                <a:latin typeface="Consolas" panose="020B0609020204030204" pitchFamily="49" charset="0"/>
              </a:rPr>
              <a:t>style</a:t>
            </a:r>
            <a:r>
              <a:rPr lang="es-MX" sz="2400" dirty="0">
                <a:solidFill>
                  <a:srgbClr val="808080"/>
                </a:solidFill>
                <a:latin typeface="Consolas" panose="020B0609020204030204" pitchFamily="49" charset="0"/>
              </a:rPr>
              <a:t>&gt;</a:t>
            </a:r>
            <a:endParaRPr lang="es-MX"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8937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4</a:t>
            </a:fld>
            <a:endParaRPr lang="es-MX" dirty="0"/>
          </a:p>
        </p:txBody>
      </p:sp>
      <p:sp>
        <p:nvSpPr>
          <p:cNvPr id="5" name="TextBox 4">
            <a:extLst>
              <a:ext uri="{FF2B5EF4-FFF2-40B4-BE49-F238E27FC236}">
                <a16:creationId xmlns:a16="http://schemas.microsoft.com/office/drawing/2014/main" id="{54F1A30B-E9E3-4755-95DB-AEDF85AE6171}"/>
              </a:ext>
            </a:extLst>
          </p:cNvPr>
          <p:cNvSpPr txBox="1"/>
          <p:nvPr/>
        </p:nvSpPr>
        <p:spPr>
          <a:xfrm>
            <a:off x="573523" y="1765336"/>
            <a:ext cx="11427976" cy="461665"/>
          </a:xfrm>
          <a:prstGeom prst="rect">
            <a:avLst/>
          </a:prstGeom>
          <a:noFill/>
        </p:spPr>
        <p:txBody>
          <a:bodyPr wrap="square" rtlCol="0">
            <a:spAutoFit/>
          </a:bodyPr>
          <a:lstStyle/>
          <a:p>
            <a:pPr algn="just"/>
            <a:r>
              <a:rPr lang="es-ES" sz="2400" dirty="0"/>
              <a:t>Por ejemplo existe la etiqueta &lt;p&gt; que nos sirve para definir un párrafo de texto.</a:t>
            </a:r>
          </a:p>
        </p:txBody>
      </p:sp>
      <p:sp>
        <p:nvSpPr>
          <p:cNvPr id="8" name="Rectangle 7">
            <a:extLst>
              <a:ext uri="{FF2B5EF4-FFF2-40B4-BE49-F238E27FC236}">
                <a16:creationId xmlns:a16="http://schemas.microsoft.com/office/drawing/2014/main" id="{D5C877B3-A5FC-454A-8637-F391E70A64A1}"/>
              </a:ext>
            </a:extLst>
          </p:cNvPr>
          <p:cNvSpPr/>
          <p:nvPr/>
        </p:nvSpPr>
        <p:spPr>
          <a:xfrm>
            <a:off x="2726635" y="2943218"/>
            <a:ext cx="6480175" cy="3108543"/>
          </a:xfrm>
          <a:prstGeom prst="rect">
            <a:avLst/>
          </a:prstGeom>
          <a:solidFill>
            <a:schemeClr val="tx1"/>
          </a:solidFill>
        </p:spPr>
        <p:txBody>
          <a:bodyPr>
            <a:spAutoFit/>
          </a:bodyPr>
          <a:lstStyle/>
          <a:p>
            <a:r>
              <a:rPr lang="en-US" sz="2800" b="1" dirty="0">
                <a:solidFill>
                  <a:srgbClr val="808080"/>
                </a:solidFill>
                <a:latin typeface="Consolas" panose="020B0609020204030204" pitchFamily="49" charset="0"/>
              </a:rPr>
              <a:t>&lt;</a:t>
            </a:r>
            <a:r>
              <a:rPr lang="en-US" sz="2800" b="1" dirty="0">
                <a:solidFill>
                  <a:srgbClr val="569CD6"/>
                </a:solidFill>
                <a:latin typeface="Consolas" panose="020B0609020204030204" pitchFamily="49" charset="0"/>
              </a:rPr>
              <a:t>html</a:t>
            </a:r>
            <a:r>
              <a:rPr lang="en-US" sz="2800" b="1" dirty="0">
                <a:solidFill>
                  <a:srgbClr val="808080"/>
                </a:solidFill>
                <a:latin typeface="Consolas" panose="020B0609020204030204" pitchFamily="49" charset="0"/>
              </a:rPr>
              <a:t>&gt;</a:t>
            </a:r>
            <a:endParaRPr lang="en-US" sz="2800" b="1" dirty="0">
              <a:solidFill>
                <a:srgbClr val="D4D4D4"/>
              </a:solidFill>
              <a:latin typeface="Consolas" panose="020B0609020204030204" pitchFamily="49" charset="0"/>
            </a:endParaRPr>
          </a:p>
          <a:p>
            <a:r>
              <a:rPr lang="en-US" sz="2800" b="1" dirty="0">
                <a:solidFill>
                  <a:srgbClr val="808080"/>
                </a:solidFill>
                <a:latin typeface="Consolas" panose="020B0609020204030204" pitchFamily="49" charset="0"/>
              </a:rPr>
              <a:t>&lt;</a:t>
            </a:r>
            <a:r>
              <a:rPr lang="en-US" sz="2800" b="1" dirty="0">
                <a:solidFill>
                  <a:srgbClr val="569CD6"/>
                </a:solidFill>
                <a:latin typeface="Consolas" panose="020B0609020204030204" pitchFamily="49" charset="0"/>
              </a:rPr>
              <a:t>head</a:t>
            </a:r>
            <a:r>
              <a:rPr lang="en-US" sz="2800" b="1" dirty="0">
                <a:solidFill>
                  <a:srgbClr val="808080"/>
                </a:solidFill>
                <a:latin typeface="Consolas" panose="020B0609020204030204" pitchFamily="49" charset="0"/>
              </a:rPr>
              <a:t>&gt;</a:t>
            </a:r>
            <a:endParaRPr lang="en-US" sz="2800" b="1" dirty="0">
              <a:solidFill>
                <a:srgbClr val="D4D4D4"/>
              </a:solidFill>
              <a:latin typeface="Consolas" panose="020B0609020204030204" pitchFamily="49" charset="0"/>
            </a:endParaRPr>
          </a:p>
          <a:p>
            <a:r>
              <a:rPr lang="en-US" sz="2800" b="1" dirty="0">
                <a:solidFill>
                  <a:srgbClr val="808080"/>
                </a:solidFill>
                <a:latin typeface="Consolas" panose="020B0609020204030204" pitchFamily="49" charset="0"/>
              </a:rPr>
              <a:t>&lt;/</a:t>
            </a:r>
            <a:r>
              <a:rPr lang="en-US" sz="2800" b="1" dirty="0">
                <a:solidFill>
                  <a:srgbClr val="569CD6"/>
                </a:solidFill>
                <a:latin typeface="Consolas" panose="020B0609020204030204" pitchFamily="49" charset="0"/>
              </a:rPr>
              <a:t>head</a:t>
            </a:r>
            <a:r>
              <a:rPr lang="en-US" sz="2800" b="1" dirty="0">
                <a:solidFill>
                  <a:srgbClr val="808080"/>
                </a:solidFill>
                <a:latin typeface="Consolas" panose="020B0609020204030204" pitchFamily="49" charset="0"/>
              </a:rPr>
              <a:t>&gt;</a:t>
            </a:r>
            <a:endParaRPr lang="en-US" sz="2800" b="1" dirty="0">
              <a:solidFill>
                <a:srgbClr val="D4D4D4"/>
              </a:solidFill>
              <a:latin typeface="Consolas" panose="020B0609020204030204" pitchFamily="49" charset="0"/>
            </a:endParaRPr>
          </a:p>
          <a:p>
            <a:r>
              <a:rPr lang="en-US" sz="2800" b="1" dirty="0">
                <a:solidFill>
                  <a:srgbClr val="808080"/>
                </a:solidFill>
                <a:latin typeface="Consolas" panose="020B0609020204030204" pitchFamily="49" charset="0"/>
              </a:rPr>
              <a:t>&lt;</a:t>
            </a:r>
            <a:r>
              <a:rPr lang="en-US" sz="2800" b="1" dirty="0">
                <a:solidFill>
                  <a:srgbClr val="569CD6"/>
                </a:solidFill>
                <a:latin typeface="Consolas" panose="020B0609020204030204" pitchFamily="49" charset="0"/>
              </a:rPr>
              <a:t>body</a:t>
            </a:r>
            <a:r>
              <a:rPr lang="en-US" sz="2800" b="1" dirty="0">
                <a:solidFill>
                  <a:srgbClr val="808080"/>
                </a:solidFill>
                <a:latin typeface="Consolas" panose="020B0609020204030204" pitchFamily="49" charset="0"/>
              </a:rPr>
              <a:t>&gt;</a:t>
            </a:r>
            <a:endParaRPr lang="en-US" sz="2800" b="1" dirty="0">
              <a:solidFill>
                <a:srgbClr val="D4D4D4"/>
              </a:solidFill>
              <a:latin typeface="Consolas" panose="020B0609020204030204" pitchFamily="49" charset="0"/>
            </a:endParaRPr>
          </a:p>
          <a:p>
            <a:r>
              <a:rPr lang="en-US" sz="2800" b="1" dirty="0">
                <a:solidFill>
                  <a:srgbClr val="D4D4D4"/>
                </a:solidFill>
                <a:latin typeface="Consolas" panose="020B0609020204030204" pitchFamily="49" charset="0"/>
              </a:rPr>
              <a:t>    </a:t>
            </a:r>
            <a:r>
              <a:rPr lang="en-US" sz="2800" b="1" dirty="0">
                <a:solidFill>
                  <a:srgbClr val="808080"/>
                </a:solidFill>
                <a:latin typeface="Consolas" panose="020B0609020204030204" pitchFamily="49" charset="0"/>
              </a:rPr>
              <a:t>&lt;</a:t>
            </a:r>
            <a:r>
              <a:rPr lang="en-US" sz="2800" b="1" dirty="0">
                <a:solidFill>
                  <a:srgbClr val="569CD6"/>
                </a:solidFill>
                <a:latin typeface="Consolas" panose="020B0609020204030204" pitchFamily="49" charset="0"/>
              </a:rPr>
              <a:t>p</a:t>
            </a:r>
            <a:r>
              <a:rPr lang="en-US" sz="2800" b="1" dirty="0">
                <a:solidFill>
                  <a:srgbClr val="808080"/>
                </a:solidFill>
                <a:latin typeface="Consolas" panose="020B0609020204030204" pitchFamily="49" charset="0"/>
              </a:rPr>
              <a:t>&gt;</a:t>
            </a:r>
            <a:r>
              <a:rPr lang="en-US" sz="2800" b="1" dirty="0" err="1">
                <a:solidFill>
                  <a:schemeClr val="bg1">
                    <a:lumMod val="95000"/>
                  </a:schemeClr>
                </a:solidFill>
                <a:latin typeface="Consolas" panose="020B0609020204030204" pitchFamily="49" charset="0"/>
              </a:rPr>
              <a:t>Contenido</a:t>
            </a:r>
            <a:r>
              <a:rPr lang="en-US" sz="2800" b="1" dirty="0">
                <a:solidFill>
                  <a:schemeClr val="bg1">
                    <a:lumMod val="95000"/>
                  </a:schemeClr>
                </a:solidFill>
                <a:latin typeface="Consolas" panose="020B0609020204030204" pitchFamily="49" charset="0"/>
              </a:rPr>
              <a:t> del </a:t>
            </a:r>
            <a:r>
              <a:rPr lang="en-US" sz="2800" b="1" dirty="0" err="1">
                <a:solidFill>
                  <a:schemeClr val="bg1">
                    <a:lumMod val="95000"/>
                  </a:schemeClr>
                </a:solidFill>
                <a:latin typeface="Consolas" panose="020B0609020204030204" pitchFamily="49" charset="0"/>
              </a:rPr>
              <a:t>párrafo</a:t>
            </a:r>
            <a:r>
              <a:rPr lang="en-US" sz="2800" b="1" dirty="0">
                <a:solidFill>
                  <a:srgbClr val="808080"/>
                </a:solidFill>
                <a:latin typeface="Consolas" panose="020B0609020204030204" pitchFamily="49" charset="0"/>
              </a:rPr>
              <a:t>&lt;/</a:t>
            </a:r>
            <a:r>
              <a:rPr lang="en-US" sz="2800" b="1" dirty="0">
                <a:solidFill>
                  <a:srgbClr val="569CD6"/>
                </a:solidFill>
                <a:latin typeface="Consolas" panose="020B0609020204030204" pitchFamily="49" charset="0"/>
              </a:rPr>
              <a:t>p</a:t>
            </a:r>
            <a:r>
              <a:rPr lang="en-US" sz="2800" b="1" dirty="0">
                <a:solidFill>
                  <a:srgbClr val="808080"/>
                </a:solidFill>
                <a:latin typeface="Consolas" panose="020B0609020204030204" pitchFamily="49" charset="0"/>
              </a:rPr>
              <a:t>&gt;</a:t>
            </a:r>
            <a:endParaRPr lang="en-US" sz="2800" b="1" dirty="0">
              <a:solidFill>
                <a:srgbClr val="D4D4D4"/>
              </a:solidFill>
              <a:latin typeface="Consolas" panose="020B0609020204030204" pitchFamily="49" charset="0"/>
            </a:endParaRPr>
          </a:p>
          <a:p>
            <a:r>
              <a:rPr lang="en-US" sz="2800" b="1" dirty="0">
                <a:solidFill>
                  <a:srgbClr val="808080"/>
                </a:solidFill>
                <a:latin typeface="Consolas" panose="020B0609020204030204" pitchFamily="49" charset="0"/>
              </a:rPr>
              <a:t>&lt;/</a:t>
            </a:r>
            <a:r>
              <a:rPr lang="en-US" sz="2800" b="1" dirty="0">
                <a:solidFill>
                  <a:srgbClr val="569CD6"/>
                </a:solidFill>
                <a:latin typeface="Consolas" panose="020B0609020204030204" pitchFamily="49" charset="0"/>
              </a:rPr>
              <a:t>body</a:t>
            </a:r>
            <a:r>
              <a:rPr lang="en-US" sz="2800" b="1" dirty="0">
                <a:solidFill>
                  <a:srgbClr val="808080"/>
                </a:solidFill>
                <a:latin typeface="Consolas" panose="020B0609020204030204" pitchFamily="49" charset="0"/>
              </a:rPr>
              <a:t>&gt;</a:t>
            </a:r>
            <a:endParaRPr lang="en-US" sz="2800" b="1" dirty="0">
              <a:solidFill>
                <a:srgbClr val="D4D4D4"/>
              </a:solidFill>
              <a:latin typeface="Consolas" panose="020B0609020204030204" pitchFamily="49" charset="0"/>
            </a:endParaRPr>
          </a:p>
          <a:p>
            <a:r>
              <a:rPr lang="en-US" sz="2800" b="1" dirty="0">
                <a:solidFill>
                  <a:srgbClr val="808080"/>
                </a:solidFill>
                <a:latin typeface="Consolas" panose="020B0609020204030204" pitchFamily="49" charset="0"/>
              </a:rPr>
              <a:t>&lt;/</a:t>
            </a:r>
            <a:r>
              <a:rPr lang="en-US" sz="2800" b="1" dirty="0">
                <a:solidFill>
                  <a:srgbClr val="569CD6"/>
                </a:solidFill>
                <a:latin typeface="Consolas" panose="020B0609020204030204" pitchFamily="49" charset="0"/>
              </a:rPr>
              <a:t>html</a:t>
            </a:r>
            <a:r>
              <a:rPr lang="en-US" sz="2800" b="1" dirty="0">
                <a:solidFill>
                  <a:srgbClr val="808080"/>
                </a:solidFill>
                <a:latin typeface="Consolas" panose="020B0609020204030204" pitchFamily="49" charset="0"/>
              </a:rPr>
              <a:t>&gt;</a:t>
            </a:r>
            <a:endParaRPr lang="en-US" sz="2800" b="1" dirty="0">
              <a:solidFill>
                <a:srgbClr val="D4D4D4"/>
              </a:solidFill>
              <a:effectLst/>
              <a:latin typeface="Consolas" panose="020B0609020204030204" pitchFamily="49" charset="0"/>
            </a:endParaRPr>
          </a:p>
        </p:txBody>
      </p:sp>
      <p:sp>
        <p:nvSpPr>
          <p:cNvPr id="9" name="Title 1">
            <a:extLst>
              <a:ext uri="{FF2B5EF4-FFF2-40B4-BE49-F238E27FC236}">
                <a16:creationId xmlns:a16="http://schemas.microsoft.com/office/drawing/2014/main" id="{26FF6040-3EC8-4765-8686-B1C57C1D46E5}"/>
              </a:ext>
            </a:extLst>
          </p:cNvPr>
          <p:cNvSpPr>
            <a:spLocks noGrp="1"/>
          </p:cNvSpPr>
          <p:nvPr>
            <p:ph type="title"/>
          </p:nvPr>
        </p:nvSpPr>
        <p:spPr>
          <a:xfrm>
            <a:off x="459224" y="164841"/>
            <a:ext cx="12037576" cy="1600495"/>
          </a:xfrm>
        </p:spPr>
        <p:txBody>
          <a:bodyPr>
            <a:normAutofit/>
          </a:bodyPr>
          <a:lstStyle/>
          <a:p>
            <a:r>
              <a:rPr lang="es-ES" sz="4400" dirty="0"/>
              <a:t>Estilos asociados a una etiqueta HTML</a:t>
            </a:r>
            <a:endParaRPr lang="es-MX" sz="4400" dirty="0"/>
          </a:p>
        </p:txBody>
      </p:sp>
    </p:spTree>
    <p:extLst>
      <p:ext uri="{BB962C8B-B14F-4D97-AF65-F5344CB8AC3E}">
        <p14:creationId xmlns:p14="http://schemas.microsoft.com/office/powerpoint/2010/main" val="1724674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4F8543-74C3-4505-8BDF-5DC1003ECBC1}"/>
              </a:ext>
            </a:extLst>
          </p:cNvPr>
          <p:cNvSpPr txBox="1"/>
          <p:nvPr/>
        </p:nvSpPr>
        <p:spPr>
          <a:xfrm>
            <a:off x="461387" y="1626932"/>
            <a:ext cx="12037576" cy="830997"/>
          </a:xfrm>
          <a:prstGeom prst="rect">
            <a:avLst/>
          </a:prstGeom>
          <a:noFill/>
        </p:spPr>
        <p:txBody>
          <a:bodyPr wrap="square" rtlCol="0">
            <a:spAutoFit/>
          </a:bodyPr>
          <a:lstStyle/>
          <a:p>
            <a:pPr algn="just"/>
            <a:r>
              <a:rPr lang="es-ES" sz="2400" b="1" i="1" dirty="0">
                <a:solidFill>
                  <a:srgbClr val="FF0000"/>
                </a:solidFill>
              </a:rPr>
              <a:t>@Import</a:t>
            </a:r>
            <a:r>
              <a:rPr lang="es-ES" sz="2400" dirty="0"/>
              <a:t>=&gt;También puede realizarse una importación selectiva que cumpla una determinada condición asociada llamada media-</a:t>
            </a:r>
            <a:r>
              <a:rPr lang="es-ES" sz="2400" dirty="0" err="1"/>
              <a:t>queries</a:t>
            </a:r>
            <a:r>
              <a:rPr lang="es-ES" sz="2400" dirty="0"/>
              <a:t>.</a:t>
            </a:r>
          </a:p>
        </p:txBody>
      </p:sp>
      <p:sp>
        <p:nvSpPr>
          <p:cNvPr id="4" name="Rectangle 3">
            <a:extLst>
              <a:ext uri="{FF2B5EF4-FFF2-40B4-BE49-F238E27FC236}">
                <a16:creationId xmlns:a16="http://schemas.microsoft.com/office/drawing/2014/main" id="{B9F5DE71-4673-42FD-BC20-FEC861E8033B}"/>
              </a:ext>
            </a:extLst>
          </p:cNvPr>
          <p:cNvSpPr/>
          <p:nvPr/>
        </p:nvSpPr>
        <p:spPr>
          <a:xfrm>
            <a:off x="2535558" y="3247464"/>
            <a:ext cx="8251712" cy="1285993"/>
          </a:xfrm>
          <a:prstGeom prst="rect">
            <a:avLst/>
          </a:prstGeom>
          <a:solidFill>
            <a:schemeClr val="tx1"/>
          </a:solidFill>
        </p:spPr>
        <p:txBody>
          <a:bodyPr wrap="square">
            <a:spAutoFit/>
          </a:bodyPr>
          <a:lstStyle/>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C586C0"/>
                </a:solidFill>
                <a:latin typeface="Consolas" panose="020B0609020204030204" pitchFamily="49" charset="0"/>
              </a:rPr>
              <a:t>@import</a:t>
            </a:r>
            <a:r>
              <a:rPr lang="es-MX" dirty="0">
                <a:solidFill>
                  <a:srgbClr val="D4D4D4"/>
                </a:solidFill>
                <a:latin typeface="Consolas" panose="020B0609020204030204" pitchFamily="49" charset="0"/>
              </a:rPr>
              <a:t> </a:t>
            </a:r>
            <a:r>
              <a:rPr lang="es-MX" dirty="0">
                <a:solidFill>
                  <a:srgbClr val="CE9178"/>
                </a:solidFill>
                <a:latin typeface="Consolas" panose="020B0609020204030204" pitchFamily="49" charset="0"/>
              </a:rPr>
              <a:t>"printstyle.css"</a:t>
            </a:r>
            <a:r>
              <a:rPr lang="es-MX" dirty="0">
                <a:solidFill>
                  <a:srgbClr val="D4D4D4"/>
                </a:solidFill>
                <a:latin typeface="Consolas" panose="020B0609020204030204" pitchFamily="49" charset="0"/>
              </a:rPr>
              <a:t> </a:t>
            </a:r>
            <a:r>
              <a:rPr lang="es-MX" dirty="0" err="1">
                <a:solidFill>
                  <a:srgbClr val="CE9178"/>
                </a:solidFill>
                <a:latin typeface="Consolas" panose="020B0609020204030204" pitchFamily="49" charset="0"/>
              </a:rPr>
              <a:t>print</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a:solidFill>
                  <a:srgbClr val="C586C0"/>
                </a:solidFill>
                <a:latin typeface="Consolas" panose="020B0609020204030204" pitchFamily="49" charset="0"/>
              </a:rPr>
              <a:t>@import</a:t>
            </a:r>
            <a:r>
              <a:rPr lang="es-MX" dirty="0">
                <a:solidFill>
                  <a:srgbClr val="D4D4D4"/>
                </a:solidFill>
                <a:latin typeface="Consolas" panose="020B0609020204030204" pitchFamily="49" charset="0"/>
              </a:rPr>
              <a:t> </a:t>
            </a:r>
            <a:r>
              <a:rPr lang="es-MX" dirty="0">
                <a:solidFill>
                  <a:srgbClr val="CE9178"/>
                </a:solidFill>
                <a:latin typeface="Consolas" panose="020B0609020204030204" pitchFamily="49" charset="0"/>
              </a:rPr>
              <a:t>"mobstyle.css"</a:t>
            </a:r>
            <a:r>
              <a:rPr lang="es-MX" dirty="0">
                <a:solidFill>
                  <a:srgbClr val="D4D4D4"/>
                </a:solidFill>
                <a:latin typeface="Consolas" panose="020B0609020204030204" pitchFamily="49" charset="0"/>
              </a:rPr>
              <a:t> </a:t>
            </a:r>
            <a:r>
              <a:rPr lang="es-MX" dirty="0" err="1">
                <a:solidFill>
                  <a:srgbClr val="CE9178"/>
                </a:solidFill>
                <a:latin typeface="Consolas" panose="020B0609020204030204" pitchFamily="49" charset="0"/>
              </a:rPr>
              <a:t>screen</a:t>
            </a:r>
            <a:r>
              <a:rPr lang="es-MX" dirty="0">
                <a:solidFill>
                  <a:srgbClr val="D4D4D4"/>
                </a:solidFill>
                <a:latin typeface="Consolas" panose="020B0609020204030204" pitchFamily="49" charset="0"/>
              </a:rPr>
              <a:t> and (</a:t>
            </a:r>
            <a:r>
              <a:rPr lang="es-MX" dirty="0" err="1">
                <a:solidFill>
                  <a:srgbClr val="9CDCFE"/>
                </a:solidFill>
                <a:latin typeface="Consolas" panose="020B0609020204030204" pitchFamily="49" charset="0"/>
              </a:rPr>
              <a:t>max</a:t>
            </a:r>
            <a:r>
              <a:rPr lang="es-MX" dirty="0">
                <a:solidFill>
                  <a:srgbClr val="9CDCFE"/>
                </a:solidFill>
                <a:latin typeface="Consolas" panose="020B0609020204030204" pitchFamily="49" charset="0"/>
              </a:rPr>
              <a:t>-width</a:t>
            </a:r>
            <a:r>
              <a:rPr lang="es-MX" dirty="0">
                <a:solidFill>
                  <a:srgbClr val="D4D4D4"/>
                </a:solidFill>
                <a:latin typeface="Consolas" panose="020B0609020204030204" pitchFamily="49" charset="0"/>
              </a:rPr>
              <a:t>: </a:t>
            </a:r>
            <a:r>
              <a:rPr lang="es-MX" dirty="0">
                <a:solidFill>
                  <a:srgbClr val="B5CEA8"/>
                </a:solidFill>
                <a:latin typeface="Consolas" panose="020B0609020204030204" pitchFamily="49" charset="0"/>
              </a:rPr>
              <a:t>768px</a:t>
            </a:r>
            <a:r>
              <a:rPr lang="es-MX" dirty="0">
                <a:solidFill>
                  <a:srgbClr val="D4D4D4"/>
                </a:solidFill>
                <a:latin typeface="Consolas" panose="020B0609020204030204" pitchFamily="49" charset="0"/>
              </a:rPr>
              <a:t>);</a:t>
            </a: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C41FD92E-7D6F-43EF-B950-89E1D20EC2BD}"/>
              </a:ext>
            </a:extLst>
          </p:cNvPr>
          <p:cNvSpPr txBox="1"/>
          <p:nvPr/>
        </p:nvSpPr>
        <p:spPr>
          <a:xfrm>
            <a:off x="752868" y="5322992"/>
            <a:ext cx="11207492" cy="689163"/>
          </a:xfrm>
          <a:prstGeom prst="rect">
            <a:avLst/>
          </a:prstGeom>
          <a:noFill/>
        </p:spPr>
        <p:txBody>
          <a:bodyPr wrap="none" rtlCol="0">
            <a:spAutoFit/>
          </a:bodyPr>
          <a:lstStyle/>
          <a:p>
            <a:r>
              <a:rPr lang="es-MX" i="1" dirty="0"/>
              <a:t>La primera declaración importa solo la parte del archivo asociada a la propiedad </a:t>
            </a:r>
            <a:r>
              <a:rPr lang="es-MX" b="1" i="1" dirty="0" err="1"/>
              <a:t>print</a:t>
            </a:r>
            <a:r>
              <a:rPr lang="es-MX" i="1" dirty="0"/>
              <a:t>.</a:t>
            </a:r>
          </a:p>
          <a:p>
            <a:r>
              <a:rPr lang="es-MX" i="1" dirty="0"/>
              <a:t>La segunda declaración solo importa la parte asociada a </a:t>
            </a:r>
            <a:r>
              <a:rPr lang="es-MX" b="1" i="1" dirty="0" err="1"/>
              <a:t>screen</a:t>
            </a:r>
            <a:r>
              <a:rPr lang="es-MX" i="1" dirty="0"/>
              <a:t> que cumpla con una determinada resolución. </a:t>
            </a:r>
          </a:p>
        </p:txBody>
      </p:sp>
      <p:sp>
        <p:nvSpPr>
          <p:cNvPr id="6" name="Title 1">
            <a:extLst>
              <a:ext uri="{FF2B5EF4-FFF2-40B4-BE49-F238E27FC236}">
                <a16:creationId xmlns:a16="http://schemas.microsoft.com/office/drawing/2014/main" id="{5E055E12-0990-4B24-97CA-88EFE37DBDFC}"/>
              </a:ext>
            </a:extLst>
          </p:cNvPr>
          <p:cNvSpPr txBox="1">
            <a:spLocks/>
          </p:cNvSpPr>
          <p:nvPr/>
        </p:nvSpPr>
        <p:spPr>
          <a:xfrm>
            <a:off x="459223" y="-1383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Importación de estilos</a:t>
            </a:r>
            <a:endParaRPr lang="es-MX" sz="4400" dirty="0"/>
          </a:p>
        </p:txBody>
      </p:sp>
    </p:spTree>
    <p:extLst>
      <p:ext uri="{BB962C8B-B14F-4D97-AF65-F5344CB8AC3E}">
        <p14:creationId xmlns:p14="http://schemas.microsoft.com/office/powerpoint/2010/main" val="3073301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55E12-0990-4B24-97CA-88EFE37DBDFC}"/>
              </a:ext>
            </a:extLst>
          </p:cNvPr>
          <p:cNvSpPr txBox="1">
            <a:spLocks/>
          </p:cNvSpPr>
          <p:nvPr/>
        </p:nvSpPr>
        <p:spPr>
          <a:xfrm>
            <a:off x="222917" y="-76726"/>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3200" dirty="0"/>
              <a:t>Manejo de variables en </a:t>
            </a:r>
            <a:r>
              <a:rPr lang="es-ES" sz="3200" dirty="0" err="1"/>
              <a:t>css</a:t>
            </a:r>
            <a:endParaRPr lang="es-MX" sz="3200" dirty="0"/>
          </a:p>
        </p:txBody>
      </p:sp>
      <p:sp>
        <p:nvSpPr>
          <p:cNvPr id="7" name="CuadroTexto 6">
            <a:extLst>
              <a:ext uri="{FF2B5EF4-FFF2-40B4-BE49-F238E27FC236}">
                <a16:creationId xmlns:a16="http://schemas.microsoft.com/office/drawing/2014/main" id="{15579188-FEBC-A837-9665-530362920A4B}"/>
              </a:ext>
            </a:extLst>
          </p:cNvPr>
          <p:cNvSpPr txBox="1"/>
          <p:nvPr/>
        </p:nvSpPr>
        <p:spPr>
          <a:xfrm>
            <a:off x="612774" y="1598932"/>
            <a:ext cx="12252325" cy="5463803"/>
          </a:xfrm>
          <a:prstGeom prst="rect">
            <a:avLst/>
          </a:prstGeom>
          <a:noFill/>
        </p:spPr>
        <p:txBody>
          <a:bodyPr wrap="square">
            <a:spAutoFit/>
          </a:bodyPr>
          <a:lstStyle/>
          <a:p>
            <a:r>
              <a:rPr lang="es-MX" b="0" dirty="0">
                <a:solidFill>
                  <a:srgbClr val="008000"/>
                </a:solidFill>
                <a:effectLst/>
                <a:highlight>
                  <a:srgbClr val="FFFFFF"/>
                </a:highlight>
                <a:latin typeface="Consolas" panose="020B0609020204030204" pitchFamily="49" charset="0"/>
              </a:rPr>
              <a:t>/* Definición de variables */</a:t>
            </a:r>
            <a:endParaRPr lang="es-MX" b="0" dirty="0">
              <a:solidFill>
                <a:srgbClr val="3B3B3B"/>
              </a:solidFill>
              <a:effectLst/>
              <a:highlight>
                <a:srgbClr val="FFFFFF"/>
              </a:highlight>
              <a:latin typeface="Consolas" panose="020B0609020204030204" pitchFamily="49" charset="0"/>
            </a:endParaRPr>
          </a:p>
          <a:p>
            <a:r>
              <a:rPr lang="es-MX" b="0" dirty="0">
                <a:solidFill>
                  <a:srgbClr val="800000"/>
                </a:solidFill>
                <a:effectLst/>
                <a:highlight>
                  <a:srgbClr val="FFFFFF"/>
                </a:highlight>
                <a:latin typeface="Consolas" panose="020B0609020204030204" pitchFamily="49" charset="0"/>
              </a:rPr>
              <a:t>:</a:t>
            </a:r>
            <a:r>
              <a:rPr lang="es-MX" b="0" dirty="0" err="1">
                <a:solidFill>
                  <a:srgbClr val="800000"/>
                </a:solidFill>
                <a:effectLst/>
                <a:highlight>
                  <a:srgbClr val="FFFFFF"/>
                </a:highlight>
                <a:latin typeface="Consolas" panose="020B0609020204030204" pitchFamily="49" charset="0"/>
              </a:rPr>
              <a:t>root</a:t>
            </a:r>
            <a:r>
              <a:rPr lang="es-MX" b="0" dirty="0">
                <a:solidFill>
                  <a:srgbClr val="3B3B3B"/>
                </a:solidFill>
                <a:effectLst/>
                <a:highlight>
                  <a:srgbClr val="FFFFFF"/>
                </a:highlight>
                <a:latin typeface="Consolas" panose="020B0609020204030204" pitchFamily="49" charset="0"/>
              </a:rPr>
              <a:t> {</a:t>
            </a:r>
          </a:p>
          <a:p>
            <a:r>
              <a:rPr lang="es-MX" b="0" dirty="0">
                <a:solidFill>
                  <a:srgbClr val="3B3B3B"/>
                </a:solidFill>
                <a:effectLst/>
                <a:highlight>
                  <a:srgbClr val="FFFFFF"/>
                </a:highlight>
                <a:latin typeface="Consolas" panose="020B0609020204030204" pitchFamily="49" charset="0"/>
              </a:rPr>
              <a:t>    </a:t>
            </a:r>
            <a:r>
              <a:rPr lang="es-MX" b="0" dirty="0">
                <a:solidFill>
                  <a:srgbClr val="E50000"/>
                </a:solidFill>
                <a:effectLst/>
                <a:highlight>
                  <a:srgbClr val="FFFFFF"/>
                </a:highlight>
                <a:latin typeface="Consolas" panose="020B0609020204030204" pitchFamily="49" charset="0"/>
              </a:rPr>
              <a:t>--color-primario</a:t>
            </a:r>
            <a:r>
              <a:rPr lang="es-MX" b="0" dirty="0">
                <a:solidFill>
                  <a:srgbClr val="3B3B3B"/>
                </a:solidFill>
                <a:effectLst/>
                <a:highlight>
                  <a:srgbClr val="FFFFFF"/>
                </a:highlight>
                <a:latin typeface="Consolas" panose="020B0609020204030204" pitchFamily="49" charset="0"/>
              </a:rPr>
              <a:t>: </a:t>
            </a:r>
            <a:r>
              <a:rPr lang="es-MX" b="0" dirty="0">
                <a:solidFill>
                  <a:srgbClr val="0451A5"/>
                </a:solidFill>
                <a:effectLst/>
                <a:highlight>
                  <a:srgbClr val="FFFFFF"/>
                </a:highlight>
                <a:latin typeface="Consolas" panose="020B0609020204030204" pitchFamily="49" charset="0"/>
              </a:rPr>
              <a:t>#007bff</a:t>
            </a:r>
            <a:r>
              <a:rPr lang="es-MX" b="0" dirty="0">
                <a:solidFill>
                  <a:srgbClr val="3B3B3B"/>
                </a:solidFill>
                <a:effectLst/>
                <a:highlight>
                  <a:srgbClr val="FFFFFF"/>
                </a:highlight>
                <a:latin typeface="Consolas" panose="020B0609020204030204" pitchFamily="49" charset="0"/>
              </a:rPr>
              <a:t>; </a:t>
            </a:r>
            <a:r>
              <a:rPr lang="es-MX" b="0" dirty="0">
                <a:solidFill>
                  <a:srgbClr val="008000"/>
                </a:solidFill>
                <a:effectLst/>
                <a:highlight>
                  <a:srgbClr val="FFFFFF"/>
                </a:highlight>
                <a:latin typeface="Consolas" panose="020B0609020204030204" pitchFamily="49" charset="0"/>
              </a:rPr>
              <a:t>/* Define una variable para el color primario */</a:t>
            </a:r>
            <a:endParaRPr lang="es-MX" b="0" dirty="0">
              <a:solidFill>
                <a:srgbClr val="3B3B3B"/>
              </a:solidFill>
              <a:effectLst/>
              <a:highlight>
                <a:srgbClr val="FFFFFF"/>
              </a:highlight>
              <a:latin typeface="Consolas" panose="020B0609020204030204" pitchFamily="49" charset="0"/>
            </a:endParaRPr>
          </a:p>
          <a:p>
            <a:r>
              <a:rPr lang="es-MX" b="0" dirty="0">
                <a:solidFill>
                  <a:srgbClr val="3B3B3B"/>
                </a:solidFill>
                <a:effectLst/>
                <a:highlight>
                  <a:srgbClr val="FFFFFF"/>
                </a:highlight>
                <a:latin typeface="Consolas" panose="020B0609020204030204" pitchFamily="49" charset="0"/>
              </a:rPr>
              <a:t>    </a:t>
            </a:r>
            <a:r>
              <a:rPr lang="es-MX" b="0" dirty="0">
                <a:solidFill>
                  <a:srgbClr val="E50000"/>
                </a:solidFill>
                <a:effectLst/>
                <a:highlight>
                  <a:srgbClr val="FFFFFF"/>
                </a:highlight>
                <a:latin typeface="Consolas" panose="020B0609020204030204" pitchFamily="49" charset="0"/>
              </a:rPr>
              <a:t>--color-secundario</a:t>
            </a:r>
            <a:r>
              <a:rPr lang="es-MX" b="0" dirty="0">
                <a:solidFill>
                  <a:srgbClr val="3B3B3B"/>
                </a:solidFill>
                <a:effectLst/>
                <a:highlight>
                  <a:srgbClr val="FFFFFF"/>
                </a:highlight>
                <a:latin typeface="Consolas" panose="020B0609020204030204" pitchFamily="49" charset="0"/>
              </a:rPr>
              <a:t>: </a:t>
            </a:r>
            <a:r>
              <a:rPr lang="es-MX" b="0" dirty="0">
                <a:solidFill>
                  <a:srgbClr val="0451A5"/>
                </a:solidFill>
                <a:effectLst/>
                <a:highlight>
                  <a:srgbClr val="FFFFFF"/>
                </a:highlight>
                <a:latin typeface="Consolas" panose="020B0609020204030204" pitchFamily="49" charset="0"/>
              </a:rPr>
              <a:t>#6c757d</a:t>
            </a:r>
            <a:r>
              <a:rPr lang="es-MX" b="0" dirty="0">
                <a:solidFill>
                  <a:srgbClr val="3B3B3B"/>
                </a:solidFill>
                <a:effectLst/>
                <a:highlight>
                  <a:srgbClr val="FFFFFF"/>
                </a:highlight>
                <a:latin typeface="Consolas" panose="020B0609020204030204" pitchFamily="49" charset="0"/>
              </a:rPr>
              <a:t>; </a:t>
            </a:r>
            <a:r>
              <a:rPr lang="es-MX" b="0" dirty="0">
                <a:solidFill>
                  <a:srgbClr val="008000"/>
                </a:solidFill>
                <a:effectLst/>
                <a:highlight>
                  <a:srgbClr val="FFFFFF"/>
                </a:highlight>
                <a:latin typeface="Consolas" panose="020B0609020204030204" pitchFamily="49" charset="0"/>
              </a:rPr>
              <a:t>/* Define una variable para el color secundario */</a:t>
            </a:r>
            <a:endParaRPr lang="es-MX" b="0" dirty="0">
              <a:solidFill>
                <a:srgbClr val="3B3B3B"/>
              </a:solidFill>
              <a:effectLst/>
              <a:highlight>
                <a:srgbClr val="FFFFFF"/>
              </a:highlight>
              <a:latin typeface="Consolas" panose="020B0609020204030204" pitchFamily="49" charset="0"/>
            </a:endParaRPr>
          </a:p>
          <a:p>
            <a:r>
              <a:rPr lang="es-MX" b="0" dirty="0">
                <a:solidFill>
                  <a:srgbClr val="3B3B3B"/>
                </a:solidFill>
                <a:effectLst/>
                <a:highlight>
                  <a:srgbClr val="FFFFFF"/>
                </a:highlight>
                <a:latin typeface="Consolas" panose="020B0609020204030204" pitchFamily="49" charset="0"/>
              </a:rPr>
              <a:t>  }</a:t>
            </a:r>
          </a:p>
          <a:p>
            <a:r>
              <a:rPr lang="es-MX" b="0" dirty="0">
                <a:solidFill>
                  <a:srgbClr val="3B3B3B"/>
                </a:solidFill>
                <a:effectLst/>
                <a:highlight>
                  <a:srgbClr val="FFFFFF"/>
                </a:highlight>
                <a:latin typeface="Consolas" panose="020B0609020204030204" pitchFamily="49" charset="0"/>
              </a:rPr>
              <a:t>  </a:t>
            </a:r>
          </a:p>
          <a:p>
            <a:r>
              <a:rPr lang="es-MX" b="0" dirty="0">
                <a:solidFill>
                  <a:srgbClr val="3B3B3B"/>
                </a:solidFill>
                <a:effectLst/>
                <a:highlight>
                  <a:srgbClr val="FFFFFF"/>
                </a:highlight>
                <a:latin typeface="Consolas" panose="020B0609020204030204" pitchFamily="49" charset="0"/>
              </a:rPr>
              <a:t>  </a:t>
            </a:r>
            <a:r>
              <a:rPr lang="es-MX" b="0" dirty="0">
                <a:solidFill>
                  <a:srgbClr val="008000"/>
                </a:solidFill>
                <a:effectLst/>
                <a:highlight>
                  <a:srgbClr val="FFFFFF"/>
                </a:highlight>
                <a:latin typeface="Consolas" panose="020B0609020204030204" pitchFamily="49" charset="0"/>
              </a:rPr>
              <a:t>/* Uso de variables */</a:t>
            </a:r>
            <a:endParaRPr lang="es-MX" b="0" dirty="0">
              <a:solidFill>
                <a:srgbClr val="3B3B3B"/>
              </a:solidFill>
              <a:effectLst/>
              <a:highlight>
                <a:srgbClr val="FFFFFF"/>
              </a:highlight>
              <a:latin typeface="Consolas" panose="020B0609020204030204" pitchFamily="49" charset="0"/>
            </a:endParaRPr>
          </a:p>
          <a:p>
            <a:r>
              <a:rPr lang="es-MX" b="0" dirty="0">
                <a:solidFill>
                  <a:srgbClr val="3B3B3B"/>
                </a:solidFill>
                <a:effectLst/>
                <a:highlight>
                  <a:srgbClr val="FFFFFF"/>
                </a:highlight>
                <a:latin typeface="Consolas" panose="020B0609020204030204" pitchFamily="49" charset="0"/>
              </a:rPr>
              <a:t>  </a:t>
            </a:r>
            <a:r>
              <a:rPr lang="es-MX" b="0" dirty="0">
                <a:solidFill>
                  <a:srgbClr val="800000"/>
                </a:solidFill>
                <a:effectLst/>
                <a:highlight>
                  <a:srgbClr val="FFFFFF"/>
                </a:highlight>
                <a:latin typeface="Consolas" panose="020B0609020204030204" pitchFamily="49" charset="0"/>
              </a:rPr>
              <a:t>.elemento</a:t>
            </a:r>
            <a:r>
              <a:rPr lang="es-MX" b="0" dirty="0">
                <a:solidFill>
                  <a:srgbClr val="3B3B3B"/>
                </a:solidFill>
                <a:effectLst/>
                <a:highlight>
                  <a:srgbClr val="FFFFFF"/>
                </a:highlight>
                <a:latin typeface="Consolas" panose="020B0609020204030204" pitchFamily="49" charset="0"/>
              </a:rPr>
              <a:t> {</a:t>
            </a:r>
          </a:p>
          <a:p>
            <a:r>
              <a:rPr lang="es-MX" b="0" dirty="0">
                <a:solidFill>
                  <a:srgbClr val="3B3B3B"/>
                </a:solidFill>
                <a:effectLst/>
                <a:highlight>
                  <a:srgbClr val="FFFFFF"/>
                </a:highlight>
                <a:latin typeface="Consolas" panose="020B0609020204030204" pitchFamily="49" charset="0"/>
              </a:rPr>
              <a:t>    </a:t>
            </a:r>
            <a:r>
              <a:rPr lang="es-MX" b="0" dirty="0">
                <a:solidFill>
                  <a:srgbClr val="E50000"/>
                </a:solidFill>
                <a:effectLst/>
                <a:highlight>
                  <a:srgbClr val="FFFFFF"/>
                </a:highlight>
                <a:latin typeface="Consolas" panose="020B0609020204030204" pitchFamily="49" charset="0"/>
              </a:rPr>
              <a:t>color</a:t>
            </a:r>
            <a:r>
              <a:rPr lang="es-MX" b="0" dirty="0">
                <a:solidFill>
                  <a:srgbClr val="3B3B3B"/>
                </a:solidFill>
                <a:effectLst/>
                <a:highlight>
                  <a:srgbClr val="FFFFFF"/>
                </a:highlight>
                <a:latin typeface="Consolas" panose="020B0609020204030204" pitchFamily="49" charset="0"/>
              </a:rPr>
              <a:t>: </a:t>
            </a:r>
            <a:r>
              <a:rPr lang="es-MX" b="0" dirty="0" err="1">
                <a:solidFill>
                  <a:srgbClr val="795E26"/>
                </a:solidFill>
                <a:effectLst/>
                <a:highlight>
                  <a:srgbClr val="FFFFFF"/>
                </a:highlight>
                <a:latin typeface="Consolas" panose="020B0609020204030204" pitchFamily="49" charset="0"/>
              </a:rPr>
              <a:t>var</a:t>
            </a:r>
            <a:r>
              <a:rPr lang="es-MX" b="0" dirty="0">
                <a:solidFill>
                  <a:srgbClr val="3B3B3B"/>
                </a:solidFill>
                <a:effectLst/>
                <a:highlight>
                  <a:srgbClr val="FFFFFF"/>
                </a:highlight>
                <a:latin typeface="Consolas" panose="020B0609020204030204" pitchFamily="49" charset="0"/>
              </a:rPr>
              <a:t>(</a:t>
            </a:r>
            <a:r>
              <a:rPr lang="es-MX" b="0" dirty="0">
                <a:solidFill>
                  <a:srgbClr val="E50000"/>
                </a:solidFill>
                <a:effectLst/>
                <a:highlight>
                  <a:srgbClr val="FFFFFF"/>
                </a:highlight>
                <a:latin typeface="Consolas" panose="020B0609020204030204" pitchFamily="49" charset="0"/>
              </a:rPr>
              <a:t>--color-primario</a:t>
            </a:r>
            <a:r>
              <a:rPr lang="es-MX" b="0" dirty="0">
                <a:solidFill>
                  <a:srgbClr val="3B3B3B"/>
                </a:solidFill>
                <a:effectLst/>
                <a:highlight>
                  <a:srgbClr val="FFFFFF"/>
                </a:highlight>
                <a:latin typeface="Consolas" panose="020B0609020204030204" pitchFamily="49" charset="0"/>
              </a:rPr>
              <a:t>); </a:t>
            </a:r>
            <a:r>
              <a:rPr lang="es-MX" b="0" dirty="0">
                <a:solidFill>
                  <a:srgbClr val="008000"/>
                </a:solidFill>
                <a:effectLst/>
                <a:highlight>
                  <a:srgbClr val="FFFFFF"/>
                </a:highlight>
                <a:latin typeface="Consolas" panose="020B0609020204030204" pitchFamily="49" charset="0"/>
              </a:rPr>
              <a:t>/* Usa la variable para el color primario */</a:t>
            </a:r>
            <a:endParaRPr lang="es-MX" b="0" dirty="0">
              <a:solidFill>
                <a:srgbClr val="3B3B3B"/>
              </a:solidFill>
              <a:effectLst/>
              <a:highlight>
                <a:srgbClr val="FFFFFF"/>
              </a:highlight>
              <a:latin typeface="Consolas" panose="020B0609020204030204" pitchFamily="49" charset="0"/>
            </a:endParaRPr>
          </a:p>
          <a:p>
            <a:r>
              <a:rPr lang="es-MX" b="0" dirty="0">
                <a:solidFill>
                  <a:srgbClr val="3B3B3B"/>
                </a:solidFill>
                <a:effectLst/>
                <a:highlight>
                  <a:srgbClr val="FFFFFF"/>
                </a:highlight>
                <a:latin typeface="Consolas" panose="020B0609020204030204" pitchFamily="49" charset="0"/>
              </a:rPr>
              <a:t>    </a:t>
            </a:r>
            <a:r>
              <a:rPr lang="es-MX" b="0" dirty="0" err="1">
                <a:solidFill>
                  <a:srgbClr val="E50000"/>
                </a:solidFill>
                <a:effectLst/>
                <a:highlight>
                  <a:srgbClr val="FFFFFF"/>
                </a:highlight>
                <a:latin typeface="Consolas" panose="020B0609020204030204" pitchFamily="49" charset="0"/>
              </a:rPr>
              <a:t>background</a:t>
            </a:r>
            <a:r>
              <a:rPr lang="es-MX" b="0" dirty="0">
                <a:solidFill>
                  <a:srgbClr val="E50000"/>
                </a:solidFill>
                <a:effectLst/>
                <a:highlight>
                  <a:srgbClr val="FFFFFF"/>
                </a:highlight>
                <a:latin typeface="Consolas" panose="020B0609020204030204" pitchFamily="49" charset="0"/>
              </a:rPr>
              <a:t>-color</a:t>
            </a:r>
            <a:r>
              <a:rPr lang="es-MX" b="0" dirty="0">
                <a:solidFill>
                  <a:srgbClr val="3B3B3B"/>
                </a:solidFill>
                <a:effectLst/>
                <a:highlight>
                  <a:srgbClr val="FFFFFF"/>
                </a:highlight>
                <a:latin typeface="Consolas" panose="020B0609020204030204" pitchFamily="49" charset="0"/>
              </a:rPr>
              <a:t>: </a:t>
            </a:r>
            <a:r>
              <a:rPr lang="es-MX" b="0" dirty="0" err="1">
                <a:solidFill>
                  <a:srgbClr val="795E26"/>
                </a:solidFill>
                <a:effectLst/>
                <a:highlight>
                  <a:srgbClr val="FFFFFF"/>
                </a:highlight>
                <a:latin typeface="Consolas" panose="020B0609020204030204" pitchFamily="49" charset="0"/>
              </a:rPr>
              <a:t>var</a:t>
            </a:r>
            <a:r>
              <a:rPr lang="es-MX" b="0" dirty="0">
                <a:solidFill>
                  <a:srgbClr val="3B3B3B"/>
                </a:solidFill>
                <a:effectLst/>
                <a:highlight>
                  <a:srgbClr val="FFFFFF"/>
                </a:highlight>
                <a:latin typeface="Consolas" panose="020B0609020204030204" pitchFamily="49" charset="0"/>
              </a:rPr>
              <a:t>(</a:t>
            </a:r>
            <a:r>
              <a:rPr lang="es-MX" b="0" dirty="0">
                <a:solidFill>
                  <a:srgbClr val="E50000"/>
                </a:solidFill>
                <a:effectLst/>
                <a:highlight>
                  <a:srgbClr val="FFFFFF"/>
                </a:highlight>
                <a:latin typeface="Consolas" panose="020B0609020204030204" pitchFamily="49" charset="0"/>
              </a:rPr>
              <a:t>--color-secundario</a:t>
            </a:r>
            <a:r>
              <a:rPr lang="es-MX" b="0" dirty="0">
                <a:solidFill>
                  <a:srgbClr val="3B3B3B"/>
                </a:solidFill>
                <a:effectLst/>
                <a:highlight>
                  <a:srgbClr val="FFFFFF"/>
                </a:highlight>
                <a:latin typeface="Consolas" panose="020B0609020204030204" pitchFamily="49" charset="0"/>
              </a:rPr>
              <a:t>); </a:t>
            </a:r>
            <a:r>
              <a:rPr lang="es-MX" b="0" dirty="0">
                <a:solidFill>
                  <a:srgbClr val="008000"/>
                </a:solidFill>
                <a:effectLst/>
                <a:highlight>
                  <a:srgbClr val="FFFFFF"/>
                </a:highlight>
                <a:latin typeface="Consolas" panose="020B0609020204030204" pitchFamily="49" charset="0"/>
              </a:rPr>
              <a:t>/* Usa la variable para el color secundario */</a:t>
            </a:r>
            <a:endParaRPr lang="es-MX" b="0" dirty="0">
              <a:solidFill>
                <a:srgbClr val="3B3B3B"/>
              </a:solidFill>
              <a:effectLst/>
              <a:highlight>
                <a:srgbClr val="FFFFFF"/>
              </a:highlight>
              <a:latin typeface="Consolas" panose="020B0609020204030204" pitchFamily="49" charset="0"/>
            </a:endParaRPr>
          </a:p>
          <a:p>
            <a:r>
              <a:rPr lang="es-MX" b="0" dirty="0">
                <a:solidFill>
                  <a:srgbClr val="3B3B3B"/>
                </a:solidFill>
                <a:effectLst/>
                <a:highlight>
                  <a:srgbClr val="FFFFFF"/>
                </a:highlight>
                <a:latin typeface="Consolas" panose="020B0609020204030204" pitchFamily="49" charset="0"/>
              </a:rPr>
              <a:t>  }</a:t>
            </a:r>
          </a:p>
          <a:p>
            <a:r>
              <a:rPr lang="es-MX" b="0" dirty="0">
                <a:solidFill>
                  <a:srgbClr val="3B3B3B"/>
                </a:solidFill>
                <a:effectLst/>
                <a:highlight>
                  <a:srgbClr val="FFFFFF"/>
                </a:highlight>
                <a:latin typeface="Consolas" panose="020B0609020204030204" pitchFamily="49" charset="0"/>
              </a:rPr>
              <a:t>  </a:t>
            </a:r>
          </a:p>
          <a:p>
            <a:r>
              <a:rPr lang="es-MX" b="0" dirty="0">
                <a:solidFill>
                  <a:srgbClr val="3B3B3B"/>
                </a:solidFill>
                <a:effectLst/>
                <a:highlight>
                  <a:srgbClr val="FFFFFF"/>
                </a:highlight>
                <a:latin typeface="Consolas" panose="020B0609020204030204" pitchFamily="49" charset="0"/>
              </a:rPr>
              <a:t>  </a:t>
            </a:r>
            <a:r>
              <a:rPr lang="es-MX" b="0" dirty="0">
                <a:solidFill>
                  <a:srgbClr val="800000"/>
                </a:solidFill>
                <a:effectLst/>
                <a:highlight>
                  <a:srgbClr val="FFFFFF"/>
                </a:highlight>
                <a:latin typeface="Consolas" panose="020B0609020204030204" pitchFamily="49" charset="0"/>
              </a:rPr>
              <a:t>.otro-elemento</a:t>
            </a:r>
            <a:r>
              <a:rPr lang="es-MX" b="0" dirty="0">
                <a:solidFill>
                  <a:srgbClr val="3B3B3B"/>
                </a:solidFill>
                <a:effectLst/>
                <a:highlight>
                  <a:srgbClr val="FFFFFF"/>
                </a:highlight>
                <a:latin typeface="Consolas" panose="020B0609020204030204" pitchFamily="49" charset="0"/>
              </a:rPr>
              <a:t> {</a:t>
            </a:r>
          </a:p>
          <a:p>
            <a:r>
              <a:rPr lang="es-MX" b="0" dirty="0">
                <a:solidFill>
                  <a:srgbClr val="3B3B3B"/>
                </a:solidFill>
                <a:effectLst/>
                <a:highlight>
                  <a:srgbClr val="FFFFFF"/>
                </a:highlight>
                <a:latin typeface="Consolas" panose="020B0609020204030204" pitchFamily="49" charset="0"/>
              </a:rPr>
              <a:t>    </a:t>
            </a:r>
            <a:r>
              <a:rPr lang="es-MX" b="0" dirty="0" err="1">
                <a:solidFill>
                  <a:srgbClr val="E50000"/>
                </a:solidFill>
                <a:effectLst/>
                <a:highlight>
                  <a:srgbClr val="FFFFFF"/>
                </a:highlight>
                <a:latin typeface="Consolas" panose="020B0609020204030204" pitchFamily="49" charset="0"/>
              </a:rPr>
              <a:t>border</a:t>
            </a:r>
            <a:r>
              <a:rPr lang="es-MX" b="0" dirty="0">
                <a:solidFill>
                  <a:srgbClr val="3B3B3B"/>
                </a:solidFill>
                <a:effectLst/>
                <a:highlight>
                  <a:srgbClr val="FFFFFF"/>
                </a:highlight>
                <a:latin typeface="Consolas" panose="020B0609020204030204" pitchFamily="49" charset="0"/>
              </a:rPr>
              <a:t>: </a:t>
            </a:r>
            <a:r>
              <a:rPr lang="es-MX" b="0" dirty="0">
                <a:solidFill>
                  <a:srgbClr val="098658"/>
                </a:solidFill>
                <a:effectLst/>
                <a:highlight>
                  <a:srgbClr val="FFFFFF"/>
                </a:highlight>
                <a:latin typeface="Consolas" panose="020B0609020204030204" pitchFamily="49" charset="0"/>
              </a:rPr>
              <a:t>1px</a:t>
            </a:r>
            <a:r>
              <a:rPr lang="es-MX" b="0" dirty="0">
                <a:solidFill>
                  <a:srgbClr val="3B3B3B"/>
                </a:solidFill>
                <a:effectLst/>
                <a:highlight>
                  <a:srgbClr val="FFFFFF"/>
                </a:highlight>
                <a:latin typeface="Consolas" panose="020B0609020204030204" pitchFamily="49" charset="0"/>
              </a:rPr>
              <a:t> </a:t>
            </a:r>
            <a:r>
              <a:rPr lang="es-MX" b="0" dirty="0" err="1">
                <a:solidFill>
                  <a:srgbClr val="0451A5"/>
                </a:solidFill>
                <a:effectLst/>
                <a:highlight>
                  <a:srgbClr val="FFFFFF"/>
                </a:highlight>
                <a:latin typeface="Consolas" panose="020B0609020204030204" pitchFamily="49" charset="0"/>
              </a:rPr>
              <a:t>solid</a:t>
            </a:r>
            <a:r>
              <a:rPr lang="es-MX" b="0" dirty="0">
                <a:solidFill>
                  <a:srgbClr val="3B3B3B"/>
                </a:solidFill>
                <a:effectLst/>
                <a:highlight>
                  <a:srgbClr val="FFFFFF"/>
                </a:highlight>
                <a:latin typeface="Consolas" panose="020B0609020204030204" pitchFamily="49" charset="0"/>
              </a:rPr>
              <a:t> </a:t>
            </a:r>
            <a:r>
              <a:rPr lang="es-MX" b="0" dirty="0" err="1">
                <a:solidFill>
                  <a:srgbClr val="795E26"/>
                </a:solidFill>
                <a:effectLst/>
                <a:highlight>
                  <a:srgbClr val="FFFFFF"/>
                </a:highlight>
                <a:latin typeface="Consolas" panose="020B0609020204030204" pitchFamily="49" charset="0"/>
              </a:rPr>
              <a:t>var</a:t>
            </a:r>
            <a:r>
              <a:rPr lang="es-MX" b="0" dirty="0">
                <a:solidFill>
                  <a:srgbClr val="3B3B3B"/>
                </a:solidFill>
                <a:effectLst/>
                <a:highlight>
                  <a:srgbClr val="FFFFFF"/>
                </a:highlight>
                <a:latin typeface="Consolas" panose="020B0609020204030204" pitchFamily="49" charset="0"/>
              </a:rPr>
              <a:t>(</a:t>
            </a:r>
            <a:r>
              <a:rPr lang="es-MX" b="0" dirty="0">
                <a:solidFill>
                  <a:srgbClr val="E50000"/>
                </a:solidFill>
                <a:effectLst/>
                <a:highlight>
                  <a:srgbClr val="FFFFFF"/>
                </a:highlight>
                <a:latin typeface="Consolas" panose="020B0609020204030204" pitchFamily="49" charset="0"/>
              </a:rPr>
              <a:t>--color-primario</a:t>
            </a:r>
            <a:r>
              <a:rPr lang="es-MX" b="0" dirty="0">
                <a:solidFill>
                  <a:srgbClr val="3B3B3B"/>
                </a:solidFill>
                <a:effectLst/>
                <a:highlight>
                  <a:srgbClr val="FFFFFF"/>
                </a:highlight>
                <a:latin typeface="Consolas" panose="020B0609020204030204" pitchFamily="49" charset="0"/>
              </a:rPr>
              <a:t>); </a:t>
            </a:r>
            <a:r>
              <a:rPr lang="es-MX" b="0" dirty="0">
                <a:solidFill>
                  <a:srgbClr val="008000"/>
                </a:solidFill>
                <a:effectLst/>
                <a:highlight>
                  <a:srgbClr val="FFFFFF"/>
                </a:highlight>
                <a:latin typeface="Consolas" panose="020B0609020204030204" pitchFamily="49" charset="0"/>
              </a:rPr>
              <a:t>/* También puedes usar variables en otros lugares, como en valores de borde */</a:t>
            </a:r>
            <a:endParaRPr lang="es-MX" b="0" dirty="0">
              <a:solidFill>
                <a:srgbClr val="3B3B3B"/>
              </a:solidFill>
              <a:effectLst/>
              <a:highlight>
                <a:srgbClr val="FFFFFF"/>
              </a:highlight>
              <a:latin typeface="Consolas" panose="020B0609020204030204" pitchFamily="49" charset="0"/>
            </a:endParaRPr>
          </a:p>
          <a:p>
            <a:r>
              <a:rPr lang="es-MX" b="0" dirty="0">
                <a:solidFill>
                  <a:srgbClr val="3B3B3B"/>
                </a:solidFill>
                <a:effectLst/>
                <a:highlight>
                  <a:srgbClr val="FFFFFF"/>
                </a:highlight>
                <a:latin typeface="Consolas" panose="020B0609020204030204" pitchFamily="49" charset="0"/>
              </a:rPr>
              <a:t>  }</a:t>
            </a:r>
          </a:p>
          <a:p>
            <a:r>
              <a:rPr lang="es-MX" b="0" dirty="0">
                <a:solidFill>
                  <a:srgbClr val="3B3B3B"/>
                </a:solidFill>
                <a:effectLst/>
                <a:highlight>
                  <a:srgbClr val="FFFFFF"/>
                </a:highlight>
                <a:latin typeface="Consolas" panose="020B0609020204030204" pitchFamily="49" charset="0"/>
              </a:rPr>
              <a:t>  </a:t>
            </a:r>
          </a:p>
        </p:txBody>
      </p:sp>
    </p:spTree>
    <p:extLst>
      <p:ext uri="{BB962C8B-B14F-4D97-AF65-F5344CB8AC3E}">
        <p14:creationId xmlns:p14="http://schemas.microsoft.com/office/powerpoint/2010/main" val="3573000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55E12-0990-4B24-97CA-88EFE37DBDFC}"/>
              </a:ext>
            </a:extLst>
          </p:cNvPr>
          <p:cNvSpPr txBox="1">
            <a:spLocks/>
          </p:cNvSpPr>
          <p:nvPr/>
        </p:nvSpPr>
        <p:spPr>
          <a:xfrm>
            <a:off x="222917" y="-76726"/>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3200" dirty="0"/>
              <a:t>Justificación de texto o elementos internos de un contenedor</a:t>
            </a:r>
            <a:endParaRPr lang="es-MX" sz="3200" dirty="0"/>
          </a:p>
        </p:txBody>
      </p:sp>
      <p:pic>
        <p:nvPicPr>
          <p:cNvPr id="3" name="Picture 2">
            <a:extLst>
              <a:ext uri="{FF2B5EF4-FFF2-40B4-BE49-F238E27FC236}">
                <a16:creationId xmlns:a16="http://schemas.microsoft.com/office/drawing/2014/main" id="{F22B4DFA-8530-1F37-CBD9-7FCA9D66A651}"/>
              </a:ext>
            </a:extLst>
          </p:cNvPr>
          <p:cNvPicPr>
            <a:picLocks noChangeAspect="1"/>
          </p:cNvPicPr>
          <p:nvPr/>
        </p:nvPicPr>
        <p:blipFill>
          <a:blip r:embed="rId2"/>
          <a:stretch>
            <a:fillRect/>
          </a:stretch>
        </p:blipFill>
        <p:spPr>
          <a:xfrm>
            <a:off x="921307" y="1972335"/>
            <a:ext cx="6672383" cy="4335730"/>
          </a:xfrm>
          <a:prstGeom prst="rect">
            <a:avLst/>
          </a:prstGeom>
        </p:spPr>
      </p:pic>
    </p:spTree>
    <p:extLst>
      <p:ext uri="{BB962C8B-B14F-4D97-AF65-F5344CB8AC3E}">
        <p14:creationId xmlns:p14="http://schemas.microsoft.com/office/powerpoint/2010/main" val="2178352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55E12-0990-4B24-97CA-88EFE37DBDFC}"/>
              </a:ext>
            </a:extLst>
          </p:cNvPr>
          <p:cNvSpPr txBox="1">
            <a:spLocks/>
          </p:cNvSpPr>
          <p:nvPr/>
        </p:nvSpPr>
        <p:spPr>
          <a:xfrm>
            <a:off x="459223" y="-138371"/>
            <a:ext cx="12037576" cy="1600495"/>
          </a:xfrm>
          <a:prstGeom prst="rect">
            <a:avLst/>
          </a:prstGeom>
        </p:spPr>
        <p:txBody>
          <a:bodyPr vert="horz" lIns="91440" tIns="45720" rIns="91440" bIns="45720" rtlCol="0" anchor="ctr">
            <a:normAutofit/>
          </a:bodyPr>
          <a:lstStyle>
            <a:lvl1pPr algn="l" defTabSz="972007" rtl="0" eaLnBrk="1" latinLnBrk="0" hangingPunct="1">
              <a:lnSpc>
                <a:spcPct val="90000"/>
              </a:lnSpc>
              <a:spcBef>
                <a:spcPct val="0"/>
              </a:spcBef>
              <a:buNone/>
              <a:defRPr sz="4800" b="0" kern="120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a typeface="+mj-ea"/>
                <a:cs typeface="Calibri" panose="020F0502020204030204" pitchFamily="34" charset="0"/>
              </a:defRPr>
            </a:lvl1pPr>
          </a:lstStyle>
          <a:p>
            <a:r>
              <a:rPr lang="es-ES" sz="4400" dirty="0"/>
              <a:t>Justificación horizontal  contenedores</a:t>
            </a:r>
            <a:endParaRPr lang="es-MX" sz="4400" dirty="0"/>
          </a:p>
        </p:txBody>
      </p:sp>
      <p:sp>
        <p:nvSpPr>
          <p:cNvPr id="4" name="TextBox 3">
            <a:extLst>
              <a:ext uri="{FF2B5EF4-FFF2-40B4-BE49-F238E27FC236}">
                <a16:creationId xmlns:a16="http://schemas.microsoft.com/office/drawing/2014/main" id="{115F3367-593A-86F2-65D9-716069D624C6}"/>
              </a:ext>
            </a:extLst>
          </p:cNvPr>
          <p:cNvSpPr txBox="1"/>
          <p:nvPr/>
        </p:nvSpPr>
        <p:spPr>
          <a:xfrm>
            <a:off x="5723730" y="993119"/>
            <a:ext cx="6477856" cy="390748"/>
          </a:xfrm>
          <a:prstGeom prst="rect">
            <a:avLst/>
          </a:prstGeom>
          <a:noFill/>
        </p:spPr>
        <p:txBody>
          <a:bodyPr wrap="square">
            <a:spAutoFit/>
          </a:bodyPr>
          <a:lstStyle/>
          <a:p>
            <a:r>
              <a:rPr lang="es-MX" dirty="0">
                <a:solidFill>
                  <a:srgbClr val="FF0000"/>
                </a:solidFill>
                <a:highlight>
                  <a:srgbClr val="00FF00"/>
                </a:highlight>
              </a:rPr>
              <a:t>display: flex;    </a:t>
            </a:r>
            <a:endParaRPr lang="es-MX" dirty="0"/>
          </a:p>
        </p:txBody>
      </p:sp>
      <p:sp>
        <p:nvSpPr>
          <p:cNvPr id="5" name="TextBox 4">
            <a:extLst>
              <a:ext uri="{FF2B5EF4-FFF2-40B4-BE49-F238E27FC236}">
                <a16:creationId xmlns:a16="http://schemas.microsoft.com/office/drawing/2014/main" id="{2B731F65-ABD2-F442-FF40-AD23ACCD8DFA}"/>
              </a:ext>
            </a:extLst>
          </p:cNvPr>
          <p:cNvSpPr txBox="1"/>
          <p:nvPr/>
        </p:nvSpPr>
        <p:spPr>
          <a:xfrm>
            <a:off x="9721422" y="213502"/>
            <a:ext cx="6477856" cy="3076483"/>
          </a:xfrm>
          <a:prstGeom prst="rect">
            <a:avLst/>
          </a:prstGeom>
          <a:noFill/>
        </p:spPr>
        <p:txBody>
          <a:bodyPr wrap="square">
            <a:spAutoFit/>
          </a:bodyPr>
          <a:lstStyle/>
          <a:p>
            <a:endParaRPr lang="es-MX" dirty="0"/>
          </a:p>
          <a:p>
            <a:r>
              <a:rPr lang="es-MX" dirty="0"/>
              <a:t>Además de text-align, que se utiliza para alinear el texto dentro de un elemento, puedes utilizar la propiedad CSS align-items para alinear los elementos internos dentro de un contenedor, especialmente en el contexto de Flexbox. Sin embargo, es importante mencionar que align-items se utiliza para alinear elementos en el eje transversal (vertical si el contenedor es un flex-direction: row, horizontal si es un flex-direction: column), no en el eje principal (que se controla mediante justify-content).</a:t>
            </a:r>
          </a:p>
        </p:txBody>
      </p:sp>
    </p:spTree>
    <p:extLst>
      <p:ext uri="{BB962C8B-B14F-4D97-AF65-F5344CB8AC3E}">
        <p14:creationId xmlns:p14="http://schemas.microsoft.com/office/powerpoint/2010/main" val="246525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5</a:t>
            </a:fld>
            <a:endParaRPr lang="es-MX" dirty="0"/>
          </a:p>
        </p:txBody>
      </p:sp>
      <p:sp>
        <p:nvSpPr>
          <p:cNvPr id="5" name="TextBox 4">
            <a:extLst>
              <a:ext uri="{FF2B5EF4-FFF2-40B4-BE49-F238E27FC236}">
                <a16:creationId xmlns:a16="http://schemas.microsoft.com/office/drawing/2014/main" id="{54F1A30B-E9E3-4755-95DB-AEDF85AE6171}"/>
              </a:ext>
            </a:extLst>
          </p:cNvPr>
          <p:cNvSpPr txBox="1"/>
          <p:nvPr/>
        </p:nvSpPr>
        <p:spPr>
          <a:xfrm>
            <a:off x="573523" y="1765336"/>
            <a:ext cx="11427976" cy="1384995"/>
          </a:xfrm>
          <a:prstGeom prst="rect">
            <a:avLst/>
          </a:prstGeom>
          <a:noFill/>
        </p:spPr>
        <p:txBody>
          <a:bodyPr wrap="square" rtlCol="0">
            <a:spAutoFit/>
          </a:bodyPr>
          <a:lstStyle/>
          <a:p>
            <a:pPr algn="just"/>
            <a:r>
              <a:rPr lang="es-ES" sz="2800" dirty="0"/>
              <a:t>Si el código anterior fuera desplegado en un navegador se vería de la siguiente forma:</a:t>
            </a:r>
          </a:p>
          <a:p>
            <a:pPr algn="just"/>
            <a:endParaRPr lang="es-ES" sz="2800" dirty="0"/>
          </a:p>
        </p:txBody>
      </p:sp>
      <p:pic>
        <p:nvPicPr>
          <p:cNvPr id="6" name="Picture 5">
            <a:extLst>
              <a:ext uri="{FF2B5EF4-FFF2-40B4-BE49-F238E27FC236}">
                <a16:creationId xmlns:a16="http://schemas.microsoft.com/office/drawing/2014/main" id="{4122E929-F7BC-405A-A513-55A71001E589}"/>
              </a:ext>
            </a:extLst>
          </p:cNvPr>
          <p:cNvPicPr>
            <a:picLocks noChangeAspect="1"/>
          </p:cNvPicPr>
          <p:nvPr/>
        </p:nvPicPr>
        <p:blipFill>
          <a:blip r:embed="rId2"/>
          <a:stretch>
            <a:fillRect/>
          </a:stretch>
        </p:blipFill>
        <p:spPr>
          <a:xfrm>
            <a:off x="4287990" y="3194520"/>
            <a:ext cx="4384370" cy="2670938"/>
          </a:xfrm>
          <a:prstGeom prst="rect">
            <a:avLst/>
          </a:prstGeom>
        </p:spPr>
      </p:pic>
      <p:sp>
        <p:nvSpPr>
          <p:cNvPr id="12" name="Title 1">
            <a:extLst>
              <a:ext uri="{FF2B5EF4-FFF2-40B4-BE49-F238E27FC236}">
                <a16:creationId xmlns:a16="http://schemas.microsoft.com/office/drawing/2014/main" id="{B026AA6B-94A7-4C9F-88C9-B2A925DF940F}"/>
              </a:ext>
            </a:extLst>
          </p:cNvPr>
          <p:cNvSpPr>
            <a:spLocks noGrp="1"/>
          </p:cNvSpPr>
          <p:nvPr>
            <p:ph type="title"/>
          </p:nvPr>
        </p:nvSpPr>
        <p:spPr>
          <a:xfrm>
            <a:off x="459224" y="164841"/>
            <a:ext cx="12037576" cy="1600495"/>
          </a:xfrm>
        </p:spPr>
        <p:txBody>
          <a:bodyPr>
            <a:normAutofit/>
          </a:bodyPr>
          <a:lstStyle/>
          <a:p>
            <a:r>
              <a:rPr lang="es-ES" sz="4400" dirty="0"/>
              <a:t>Estilos asociados a una etiqueta HTML</a:t>
            </a:r>
            <a:endParaRPr lang="es-MX" sz="4400" dirty="0"/>
          </a:p>
        </p:txBody>
      </p:sp>
    </p:spTree>
    <p:extLst>
      <p:ext uri="{BB962C8B-B14F-4D97-AF65-F5344CB8AC3E}">
        <p14:creationId xmlns:p14="http://schemas.microsoft.com/office/powerpoint/2010/main" val="14427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6</a:t>
            </a:fld>
            <a:endParaRPr lang="es-MX" dirty="0"/>
          </a:p>
        </p:txBody>
      </p:sp>
      <p:sp>
        <p:nvSpPr>
          <p:cNvPr id="10" name="TextBox 9">
            <a:extLst>
              <a:ext uri="{FF2B5EF4-FFF2-40B4-BE49-F238E27FC236}">
                <a16:creationId xmlns:a16="http://schemas.microsoft.com/office/drawing/2014/main" id="{154EF741-C897-4C39-9D2C-B26EB1392146}"/>
              </a:ext>
            </a:extLst>
          </p:cNvPr>
          <p:cNvSpPr txBox="1"/>
          <p:nvPr/>
        </p:nvSpPr>
        <p:spPr>
          <a:xfrm>
            <a:off x="670310" y="2614507"/>
            <a:ext cx="5714937" cy="3970318"/>
          </a:xfrm>
          <a:prstGeom prst="rect">
            <a:avLst/>
          </a:prstGeom>
          <a:noFill/>
        </p:spPr>
        <p:txBody>
          <a:bodyPr wrap="square" rtlCol="0">
            <a:spAutoFit/>
          </a:bodyPr>
          <a:lstStyle/>
          <a:p>
            <a:pPr algn="just"/>
            <a:r>
              <a:rPr lang="es-ES" sz="2800" dirty="0"/>
              <a:t>Con la etiqueta </a:t>
            </a:r>
            <a:r>
              <a:rPr lang="es-ES" sz="2800" b="1" i="1" dirty="0"/>
              <a:t>style</a:t>
            </a:r>
            <a:r>
              <a:rPr lang="es-ES" sz="2800" dirty="0"/>
              <a:t> de indicamos al navegador que ingresaremos una hoja de estilo interna. </a:t>
            </a:r>
          </a:p>
          <a:p>
            <a:pPr algn="just"/>
            <a:endParaRPr lang="es-ES" sz="2800" dirty="0"/>
          </a:p>
          <a:p>
            <a:pPr algn="just"/>
            <a:r>
              <a:rPr lang="es-ES" sz="2800" dirty="0"/>
              <a:t>Posteriormente indicamos que deseamos modificar la propiedad color asociados a todos los párrafos (</a:t>
            </a:r>
            <a:r>
              <a:rPr lang="es-ES" sz="2800" b="1" i="1" dirty="0">
                <a:solidFill>
                  <a:srgbClr val="FF0000"/>
                </a:solidFill>
              </a:rPr>
              <a:t>P</a:t>
            </a:r>
            <a:r>
              <a:rPr lang="es-ES" sz="2800" dirty="0"/>
              <a:t>) a color rojo y el fondo a color amarillo.</a:t>
            </a:r>
          </a:p>
        </p:txBody>
      </p:sp>
      <p:sp>
        <p:nvSpPr>
          <p:cNvPr id="6" name="Rectangle 5">
            <a:extLst>
              <a:ext uri="{FF2B5EF4-FFF2-40B4-BE49-F238E27FC236}">
                <a16:creationId xmlns:a16="http://schemas.microsoft.com/office/drawing/2014/main" id="{147AF1A2-D250-43E0-888D-9E93964B5B7E}"/>
              </a:ext>
            </a:extLst>
          </p:cNvPr>
          <p:cNvSpPr/>
          <p:nvPr/>
        </p:nvSpPr>
        <p:spPr>
          <a:xfrm>
            <a:off x="6966420" y="2084521"/>
            <a:ext cx="5323620" cy="4568558"/>
          </a:xfrm>
          <a:prstGeom prst="rect">
            <a:avLst/>
          </a:prstGeom>
          <a:solidFill>
            <a:schemeClr val="tx1"/>
          </a:solidFill>
        </p:spPr>
        <p:txBody>
          <a:bodyPr wrap="square">
            <a:spAutoFit/>
          </a:bodyPr>
          <a:lstStyle/>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html</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head</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D7BA7D"/>
                </a:solidFill>
                <a:latin typeface="Consolas" panose="020B0609020204030204" pitchFamily="49" charset="0"/>
              </a:rPr>
              <a:t>p</a:t>
            </a:r>
            <a:r>
              <a:rPr lang="es-MX" dirty="0">
                <a:solidFill>
                  <a:srgbClr val="D4D4D4"/>
                </a:solidFill>
                <a:latin typeface="Consolas" panose="020B0609020204030204" pitchFamily="49" charset="0"/>
              </a:rPr>
              <a:t> {</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color</a:t>
            </a:r>
            <a:r>
              <a:rPr lang="es-MX" dirty="0">
                <a:solidFill>
                  <a:srgbClr val="D4D4D4"/>
                </a:solidFill>
                <a:latin typeface="Consolas" panose="020B0609020204030204" pitchFamily="49" charset="0"/>
              </a:rPr>
              <a:t>: </a:t>
            </a:r>
            <a:r>
              <a:rPr lang="es-MX" dirty="0">
                <a:solidFill>
                  <a:srgbClr val="CE9178"/>
                </a:solidFill>
                <a:latin typeface="Consolas" panose="020B0609020204030204" pitchFamily="49" charset="0"/>
              </a:rPr>
              <a:t>red</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r>
              <a:rPr lang="es-MX" dirty="0">
                <a:solidFill>
                  <a:srgbClr val="9CDCFE"/>
                </a:solidFill>
                <a:latin typeface="Consolas" panose="020B0609020204030204" pitchFamily="49" charset="0"/>
              </a:rPr>
              <a:t>background-color</a:t>
            </a:r>
            <a:r>
              <a:rPr lang="es-MX" dirty="0">
                <a:solidFill>
                  <a:srgbClr val="D4D4D4"/>
                </a:solidFill>
                <a:latin typeface="Consolas" panose="020B0609020204030204" pitchFamily="49" charset="0"/>
              </a:rPr>
              <a:t>: </a:t>
            </a:r>
            <a:r>
              <a:rPr lang="es-MX" dirty="0">
                <a:solidFill>
                  <a:srgbClr val="CE9178"/>
                </a:solidFill>
                <a:latin typeface="Consolas" panose="020B0609020204030204" pitchFamily="49" charset="0"/>
              </a:rPr>
              <a:t>yellow</a:t>
            </a:r>
            <a:r>
              <a:rPr lang="es-MX" dirty="0">
                <a:solidFill>
                  <a:srgbClr val="D4D4D4"/>
                </a:solidFill>
                <a:latin typeface="Consolas" panose="020B0609020204030204" pitchFamily="49" charset="0"/>
              </a:rPr>
              <a:t>;</a:t>
            </a:r>
          </a:p>
          <a:p>
            <a:r>
              <a:rPr lang="es-MX" dirty="0">
                <a:solidFill>
                  <a:srgbClr val="D4D4D4"/>
                </a:solidFill>
                <a:latin typeface="Consolas" panose="020B0609020204030204" pitchFamily="49" charset="0"/>
              </a:rPr>
              <a:t>        }</a:t>
            </a:r>
          </a:p>
          <a:p>
            <a:r>
              <a:rPr lang="es-MX" dirty="0">
                <a:solidFill>
                  <a:srgbClr val="D4D4D4"/>
                </a:solidFill>
                <a:latin typeface="Consolas" panose="020B0609020204030204" pitchFamily="49" charset="0"/>
              </a:rPr>
              <a:t>    </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style</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head</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body</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D4D4D4"/>
                </a:solidFill>
                <a:latin typeface="Consolas" panose="020B0609020204030204" pitchFamily="49" charset="0"/>
              </a:rPr>
              <a:t>    </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p</a:t>
            </a:r>
            <a:r>
              <a:rPr lang="es-MX" dirty="0">
                <a:solidFill>
                  <a:srgbClr val="808080"/>
                </a:solidFill>
                <a:latin typeface="Consolas" panose="020B0609020204030204" pitchFamily="49" charset="0"/>
              </a:rPr>
              <a:t>&gt;</a:t>
            </a:r>
            <a:r>
              <a:rPr lang="es-MX" dirty="0">
                <a:solidFill>
                  <a:srgbClr val="D4D4D4"/>
                </a:solidFill>
                <a:latin typeface="Consolas" panose="020B0609020204030204" pitchFamily="49" charset="0"/>
              </a:rPr>
              <a:t>Contenido del párrafo</a:t>
            </a:r>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p</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body</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r>
              <a:rPr lang="es-MX" dirty="0">
                <a:solidFill>
                  <a:srgbClr val="808080"/>
                </a:solidFill>
                <a:latin typeface="Consolas" panose="020B0609020204030204" pitchFamily="49" charset="0"/>
              </a:rPr>
              <a:t>&lt;/</a:t>
            </a:r>
            <a:r>
              <a:rPr lang="es-MX" dirty="0">
                <a:solidFill>
                  <a:srgbClr val="569CD6"/>
                </a:solidFill>
                <a:latin typeface="Consolas" panose="020B0609020204030204" pitchFamily="49" charset="0"/>
              </a:rPr>
              <a:t>html</a:t>
            </a:r>
            <a:r>
              <a:rPr lang="es-MX" dirty="0">
                <a:solidFill>
                  <a:srgbClr val="808080"/>
                </a:solidFill>
                <a:latin typeface="Consolas" panose="020B0609020204030204" pitchFamily="49" charset="0"/>
              </a:rPr>
              <a:t>&gt;</a:t>
            </a:r>
            <a:endParaRPr lang="es-MX" dirty="0">
              <a:solidFill>
                <a:srgbClr val="D4D4D4"/>
              </a:solidFill>
              <a:latin typeface="Consolas" panose="020B0609020204030204" pitchFamily="49" charset="0"/>
            </a:endParaRPr>
          </a:p>
          <a:p>
            <a:br>
              <a:rPr lang="es-MX" dirty="0">
                <a:solidFill>
                  <a:srgbClr val="D4D4D4"/>
                </a:solidFill>
                <a:latin typeface="Consolas" panose="020B0609020204030204" pitchFamily="49" charset="0"/>
              </a:rPr>
            </a:br>
            <a:endParaRPr lang="es-MX" b="0" dirty="0">
              <a:solidFill>
                <a:srgbClr val="D4D4D4"/>
              </a:solidFill>
              <a:effectLst/>
              <a:latin typeface="Consolas" panose="020B0609020204030204" pitchFamily="49" charset="0"/>
            </a:endParaRPr>
          </a:p>
        </p:txBody>
      </p:sp>
      <p:sp>
        <p:nvSpPr>
          <p:cNvPr id="12" name="Title 1">
            <a:extLst>
              <a:ext uri="{FF2B5EF4-FFF2-40B4-BE49-F238E27FC236}">
                <a16:creationId xmlns:a16="http://schemas.microsoft.com/office/drawing/2014/main" id="{4D67C376-E015-443F-BA1D-B9C0A819C4EE}"/>
              </a:ext>
            </a:extLst>
          </p:cNvPr>
          <p:cNvSpPr>
            <a:spLocks noGrp="1"/>
          </p:cNvSpPr>
          <p:nvPr>
            <p:ph type="title"/>
          </p:nvPr>
        </p:nvSpPr>
        <p:spPr>
          <a:xfrm>
            <a:off x="459224" y="164841"/>
            <a:ext cx="12037576" cy="1600495"/>
          </a:xfrm>
        </p:spPr>
        <p:txBody>
          <a:bodyPr>
            <a:normAutofit/>
          </a:bodyPr>
          <a:lstStyle/>
          <a:p>
            <a:r>
              <a:rPr lang="es-ES" sz="4400" dirty="0"/>
              <a:t>Estilos asociados a una etiqueta HTML</a:t>
            </a:r>
            <a:endParaRPr lang="es-MX" sz="4400" dirty="0"/>
          </a:p>
        </p:txBody>
      </p:sp>
    </p:spTree>
    <p:extLst>
      <p:ext uri="{BB962C8B-B14F-4D97-AF65-F5344CB8AC3E}">
        <p14:creationId xmlns:p14="http://schemas.microsoft.com/office/powerpoint/2010/main" val="60024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7</a:t>
            </a:fld>
            <a:endParaRPr lang="es-MX" dirty="0"/>
          </a:p>
        </p:txBody>
      </p:sp>
      <p:sp>
        <p:nvSpPr>
          <p:cNvPr id="5" name="TextBox 4">
            <a:extLst>
              <a:ext uri="{FF2B5EF4-FFF2-40B4-BE49-F238E27FC236}">
                <a16:creationId xmlns:a16="http://schemas.microsoft.com/office/drawing/2014/main" id="{54F1A30B-E9E3-4755-95DB-AEDF85AE6171}"/>
              </a:ext>
            </a:extLst>
          </p:cNvPr>
          <p:cNvSpPr txBox="1"/>
          <p:nvPr/>
        </p:nvSpPr>
        <p:spPr>
          <a:xfrm>
            <a:off x="573523" y="1765336"/>
            <a:ext cx="11427976" cy="830997"/>
          </a:xfrm>
          <a:prstGeom prst="rect">
            <a:avLst/>
          </a:prstGeom>
          <a:noFill/>
        </p:spPr>
        <p:txBody>
          <a:bodyPr wrap="square" rtlCol="0">
            <a:spAutoFit/>
          </a:bodyPr>
          <a:lstStyle/>
          <a:p>
            <a:pPr algn="just"/>
            <a:r>
              <a:rPr lang="es-ES" sz="2400" dirty="0"/>
              <a:t>Después de agregar la hoja de estilo veremos en el navegador lo siguiente:</a:t>
            </a:r>
          </a:p>
          <a:p>
            <a:pPr algn="just"/>
            <a:endParaRPr lang="es-ES" sz="2400" dirty="0"/>
          </a:p>
        </p:txBody>
      </p:sp>
      <p:pic>
        <p:nvPicPr>
          <p:cNvPr id="7" name="Picture 6">
            <a:extLst>
              <a:ext uri="{FF2B5EF4-FFF2-40B4-BE49-F238E27FC236}">
                <a16:creationId xmlns:a16="http://schemas.microsoft.com/office/drawing/2014/main" id="{F4859E9C-8127-49EB-A040-906D309D1AE0}"/>
              </a:ext>
            </a:extLst>
          </p:cNvPr>
          <p:cNvPicPr>
            <a:picLocks noChangeAspect="1"/>
          </p:cNvPicPr>
          <p:nvPr/>
        </p:nvPicPr>
        <p:blipFill>
          <a:blip r:embed="rId2"/>
          <a:stretch>
            <a:fillRect/>
          </a:stretch>
        </p:blipFill>
        <p:spPr>
          <a:xfrm>
            <a:off x="4290157" y="2719443"/>
            <a:ext cx="3841103" cy="2356140"/>
          </a:xfrm>
          <a:prstGeom prst="rect">
            <a:avLst/>
          </a:prstGeom>
        </p:spPr>
      </p:pic>
      <p:sp>
        <p:nvSpPr>
          <p:cNvPr id="12" name="Title 1">
            <a:extLst>
              <a:ext uri="{FF2B5EF4-FFF2-40B4-BE49-F238E27FC236}">
                <a16:creationId xmlns:a16="http://schemas.microsoft.com/office/drawing/2014/main" id="{356ABE24-5E81-4BAE-8BB1-1EEB8AEC8BFC}"/>
              </a:ext>
            </a:extLst>
          </p:cNvPr>
          <p:cNvSpPr>
            <a:spLocks noGrp="1"/>
          </p:cNvSpPr>
          <p:nvPr>
            <p:ph type="title"/>
          </p:nvPr>
        </p:nvSpPr>
        <p:spPr>
          <a:xfrm>
            <a:off x="459224" y="164841"/>
            <a:ext cx="12037576" cy="1600495"/>
          </a:xfrm>
        </p:spPr>
        <p:txBody>
          <a:bodyPr>
            <a:normAutofit/>
          </a:bodyPr>
          <a:lstStyle/>
          <a:p>
            <a:r>
              <a:rPr lang="es-ES" sz="4400" dirty="0"/>
              <a:t>Estilos asociados a una etiqueta HTML</a:t>
            </a:r>
            <a:endParaRPr lang="es-MX" sz="4400" dirty="0"/>
          </a:p>
        </p:txBody>
      </p:sp>
    </p:spTree>
    <p:extLst>
      <p:ext uri="{BB962C8B-B14F-4D97-AF65-F5344CB8AC3E}">
        <p14:creationId xmlns:p14="http://schemas.microsoft.com/office/powerpoint/2010/main" val="156695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8</a:t>
            </a:fld>
            <a:endParaRPr lang="es-MX" dirty="0"/>
          </a:p>
        </p:txBody>
      </p:sp>
      <p:sp>
        <p:nvSpPr>
          <p:cNvPr id="8" name="TextBox 7">
            <a:extLst>
              <a:ext uri="{FF2B5EF4-FFF2-40B4-BE49-F238E27FC236}">
                <a16:creationId xmlns:a16="http://schemas.microsoft.com/office/drawing/2014/main" id="{110926FD-4BD5-4B1C-B7F5-A8B3DF29BA61}"/>
              </a:ext>
            </a:extLst>
          </p:cNvPr>
          <p:cNvSpPr txBox="1"/>
          <p:nvPr/>
        </p:nvSpPr>
        <p:spPr>
          <a:xfrm>
            <a:off x="368760" y="1373677"/>
            <a:ext cx="11427976" cy="1384995"/>
          </a:xfrm>
          <a:prstGeom prst="rect">
            <a:avLst/>
          </a:prstGeom>
          <a:noFill/>
        </p:spPr>
        <p:txBody>
          <a:bodyPr wrap="square" rtlCol="0">
            <a:spAutoFit/>
          </a:bodyPr>
          <a:lstStyle/>
          <a:p>
            <a:pPr algn="just"/>
            <a:r>
              <a:rPr lang="es-ES" sz="2000" dirty="0"/>
              <a:t>Todos los párrafos </a:t>
            </a:r>
            <a:r>
              <a:rPr lang="es-ES" sz="2400" b="1" i="1" dirty="0">
                <a:solidFill>
                  <a:srgbClr val="FF0000"/>
                </a:solidFill>
              </a:rPr>
              <a:t>&lt;p&gt;</a:t>
            </a:r>
            <a:r>
              <a:rPr lang="es-ES" sz="2000" dirty="0"/>
              <a:t> que fueran agregados en nuestro archivo tendrían asociados los mismos colores (texto rojo y fondo amarillo). Para cambiar por ejemplo los colores del segundo y tercer podemos agregar una clase o un identificador único.</a:t>
            </a:r>
          </a:p>
          <a:p>
            <a:pPr algn="just"/>
            <a:endParaRPr lang="es-ES" sz="2000" dirty="0"/>
          </a:p>
        </p:txBody>
      </p:sp>
      <p:pic>
        <p:nvPicPr>
          <p:cNvPr id="9" name="Picture 8">
            <a:extLst>
              <a:ext uri="{FF2B5EF4-FFF2-40B4-BE49-F238E27FC236}">
                <a16:creationId xmlns:a16="http://schemas.microsoft.com/office/drawing/2014/main" id="{B9B7C29C-54AE-45C2-92A5-7D09CBD53439}"/>
              </a:ext>
            </a:extLst>
          </p:cNvPr>
          <p:cNvPicPr>
            <a:picLocks noChangeAspect="1"/>
          </p:cNvPicPr>
          <p:nvPr/>
        </p:nvPicPr>
        <p:blipFill>
          <a:blip r:embed="rId2"/>
          <a:stretch>
            <a:fillRect/>
          </a:stretch>
        </p:blipFill>
        <p:spPr>
          <a:xfrm>
            <a:off x="902046" y="3225481"/>
            <a:ext cx="2689294" cy="2660836"/>
          </a:xfrm>
          <a:prstGeom prst="rect">
            <a:avLst/>
          </a:prstGeom>
        </p:spPr>
      </p:pic>
      <p:sp>
        <p:nvSpPr>
          <p:cNvPr id="10" name="Rectangle 9">
            <a:extLst>
              <a:ext uri="{FF2B5EF4-FFF2-40B4-BE49-F238E27FC236}">
                <a16:creationId xmlns:a16="http://schemas.microsoft.com/office/drawing/2014/main" id="{15B6D052-A7E4-4CC6-96FE-5C27ACAD63EC}"/>
              </a:ext>
            </a:extLst>
          </p:cNvPr>
          <p:cNvSpPr/>
          <p:nvPr/>
        </p:nvSpPr>
        <p:spPr>
          <a:xfrm>
            <a:off x="6111415" y="2367013"/>
            <a:ext cx="6480175" cy="5693866"/>
          </a:xfrm>
          <a:prstGeom prst="rect">
            <a:avLst/>
          </a:prstGeom>
          <a:solidFill>
            <a:schemeClr val="tx1"/>
          </a:solidFill>
        </p:spPr>
        <p:txBody>
          <a:bodyPr>
            <a:spAutoFit/>
          </a:bodyPr>
          <a:lstStyle/>
          <a:p>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html</a:t>
            </a:r>
            <a:r>
              <a:rPr lang="es-MX" sz="1400" dirty="0">
                <a:solidFill>
                  <a:srgbClr val="808080"/>
                </a:solidFill>
                <a:latin typeface="Consolas" panose="020B0609020204030204" pitchFamily="49" charset="0"/>
              </a:rPr>
              <a:t>&gt;</a:t>
            </a:r>
            <a:endParaRPr lang="es-MX" sz="1400" dirty="0">
              <a:solidFill>
                <a:srgbClr val="D4D4D4"/>
              </a:solidFill>
              <a:latin typeface="Consolas" panose="020B0609020204030204" pitchFamily="49" charset="0"/>
            </a:endParaRPr>
          </a:p>
          <a:p>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head</a:t>
            </a:r>
            <a:r>
              <a:rPr lang="es-MX" sz="1400" dirty="0">
                <a:solidFill>
                  <a:srgbClr val="808080"/>
                </a:solidFill>
                <a:latin typeface="Consolas" panose="020B0609020204030204" pitchFamily="49" charset="0"/>
              </a:rPr>
              <a:t>&gt;</a:t>
            </a:r>
            <a:endParaRPr lang="es-MX" sz="1400" dirty="0">
              <a:solidFill>
                <a:srgbClr val="D4D4D4"/>
              </a:solidFill>
              <a:latin typeface="Consolas" panose="020B0609020204030204" pitchFamily="49" charset="0"/>
            </a:endParaRPr>
          </a:p>
          <a:p>
            <a:r>
              <a:rPr lang="es-MX" sz="1400" dirty="0">
                <a:solidFill>
                  <a:srgbClr val="D4D4D4"/>
                </a:solidFill>
                <a:latin typeface="Consolas" panose="020B0609020204030204" pitchFamily="49" charset="0"/>
              </a:rPr>
              <a:t>    </a:t>
            </a:r>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style</a:t>
            </a:r>
            <a:r>
              <a:rPr lang="es-MX" sz="1400" dirty="0">
                <a:solidFill>
                  <a:srgbClr val="808080"/>
                </a:solidFill>
                <a:latin typeface="Consolas" panose="020B0609020204030204" pitchFamily="49" charset="0"/>
              </a:rPr>
              <a:t>&gt;</a:t>
            </a:r>
            <a:endParaRPr lang="es-MX" sz="1400" dirty="0">
              <a:solidFill>
                <a:srgbClr val="D4D4D4"/>
              </a:solidFill>
              <a:latin typeface="Consolas" panose="020B0609020204030204" pitchFamily="49" charset="0"/>
            </a:endParaRPr>
          </a:p>
          <a:p>
            <a:r>
              <a:rPr lang="es-MX" sz="1400" dirty="0">
                <a:solidFill>
                  <a:srgbClr val="D4D4D4"/>
                </a:solidFill>
                <a:latin typeface="Consolas" panose="020B0609020204030204" pitchFamily="49" charset="0"/>
              </a:rPr>
              <a:t>        </a:t>
            </a:r>
            <a:r>
              <a:rPr lang="es-MX" sz="1400" dirty="0">
                <a:solidFill>
                  <a:srgbClr val="D7BA7D"/>
                </a:solidFill>
                <a:latin typeface="Consolas" panose="020B0609020204030204" pitchFamily="49" charset="0"/>
              </a:rPr>
              <a:t>p</a:t>
            </a:r>
            <a:r>
              <a:rPr lang="es-MX" sz="1400" dirty="0">
                <a:solidFill>
                  <a:srgbClr val="D4D4D4"/>
                </a:solidFill>
                <a:latin typeface="Consolas" panose="020B0609020204030204" pitchFamily="49" charset="0"/>
              </a:rPr>
              <a:t> {</a:t>
            </a:r>
          </a:p>
          <a:p>
            <a:r>
              <a:rPr lang="es-MX" sz="1400" dirty="0">
                <a:solidFill>
                  <a:srgbClr val="D4D4D4"/>
                </a:solidFill>
                <a:latin typeface="Consolas" panose="020B0609020204030204" pitchFamily="49" charset="0"/>
              </a:rPr>
              <a:t>            </a:t>
            </a:r>
            <a:r>
              <a:rPr lang="es-MX" sz="1400" dirty="0">
                <a:solidFill>
                  <a:srgbClr val="9CDCFE"/>
                </a:solidFill>
                <a:latin typeface="Consolas" panose="020B0609020204030204" pitchFamily="49" charset="0"/>
              </a:rPr>
              <a:t>color</a:t>
            </a:r>
            <a:r>
              <a:rPr lang="es-MX" sz="1400" dirty="0">
                <a:solidFill>
                  <a:srgbClr val="D4D4D4"/>
                </a:solidFill>
                <a:latin typeface="Consolas" panose="020B0609020204030204" pitchFamily="49" charset="0"/>
              </a:rPr>
              <a:t>: </a:t>
            </a:r>
            <a:r>
              <a:rPr lang="es-MX" sz="1400" dirty="0">
                <a:solidFill>
                  <a:srgbClr val="CE9178"/>
                </a:solidFill>
                <a:latin typeface="Consolas" panose="020B0609020204030204" pitchFamily="49" charset="0"/>
              </a:rPr>
              <a:t>red</a:t>
            </a:r>
            <a:r>
              <a:rPr lang="es-MX" sz="1400" dirty="0">
                <a:solidFill>
                  <a:srgbClr val="D4D4D4"/>
                </a:solidFill>
                <a:latin typeface="Consolas" panose="020B0609020204030204" pitchFamily="49" charset="0"/>
              </a:rPr>
              <a:t>;</a:t>
            </a:r>
          </a:p>
          <a:p>
            <a:r>
              <a:rPr lang="es-MX" sz="1400" dirty="0">
                <a:solidFill>
                  <a:srgbClr val="D4D4D4"/>
                </a:solidFill>
                <a:latin typeface="Consolas" panose="020B0609020204030204" pitchFamily="49" charset="0"/>
              </a:rPr>
              <a:t>            </a:t>
            </a:r>
            <a:r>
              <a:rPr lang="es-MX" sz="1400" dirty="0">
                <a:solidFill>
                  <a:srgbClr val="9CDCFE"/>
                </a:solidFill>
                <a:latin typeface="Consolas" panose="020B0609020204030204" pitchFamily="49" charset="0"/>
              </a:rPr>
              <a:t>background-color</a:t>
            </a:r>
            <a:r>
              <a:rPr lang="es-MX" sz="1400" dirty="0">
                <a:solidFill>
                  <a:srgbClr val="D4D4D4"/>
                </a:solidFill>
                <a:latin typeface="Consolas" panose="020B0609020204030204" pitchFamily="49" charset="0"/>
              </a:rPr>
              <a:t>: </a:t>
            </a:r>
            <a:r>
              <a:rPr lang="es-MX" sz="1400" dirty="0">
                <a:solidFill>
                  <a:srgbClr val="CE9178"/>
                </a:solidFill>
                <a:latin typeface="Consolas" panose="020B0609020204030204" pitchFamily="49" charset="0"/>
              </a:rPr>
              <a:t>yellow</a:t>
            </a:r>
            <a:r>
              <a:rPr lang="es-MX" sz="1400" dirty="0">
                <a:solidFill>
                  <a:srgbClr val="D4D4D4"/>
                </a:solidFill>
                <a:latin typeface="Consolas" panose="020B0609020204030204" pitchFamily="49" charset="0"/>
              </a:rPr>
              <a:t>;</a:t>
            </a:r>
          </a:p>
          <a:p>
            <a:r>
              <a:rPr lang="es-MX" sz="1400" dirty="0">
                <a:solidFill>
                  <a:srgbClr val="D4D4D4"/>
                </a:solidFill>
                <a:latin typeface="Consolas" panose="020B0609020204030204" pitchFamily="49" charset="0"/>
              </a:rPr>
              <a:t>        }</a:t>
            </a:r>
          </a:p>
          <a:p>
            <a:br>
              <a:rPr lang="es-MX" sz="1400" dirty="0">
                <a:solidFill>
                  <a:srgbClr val="D4D4D4"/>
                </a:solidFill>
                <a:latin typeface="Consolas" panose="020B0609020204030204" pitchFamily="49" charset="0"/>
              </a:rPr>
            </a:br>
            <a:r>
              <a:rPr lang="es-MX" sz="1400" dirty="0">
                <a:solidFill>
                  <a:srgbClr val="D4D4D4"/>
                </a:solidFill>
                <a:latin typeface="Consolas" panose="020B0609020204030204" pitchFamily="49" charset="0"/>
              </a:rPr>
              <a:t>        </a:t>
            </a:r>
            <a:r>
              <a:rPr lang="es-MX" sz="1400" dirty="0">
                <a:solidFill>
                  <a:srgbClr val="D7BA7D"/>
                </a:solidFill>
                <a:latin typeface="Consolas" panose="020B0609020204030204" pitchFamily="49" charset="0"/>
              </a:rPr>
              <a:t>#parrafo2</a:t>
            </a:r>
            <a:r>
              <a:rPr lang="es-MX" sz="1400" dirty="0">
                <a:solidFill>
                  <a:srgbClr val="D4D4D4"/>
                </a:solidFill>
                <a:latin typeface="Consolas" panose="020B0609020204030204" pitchFamily="49" charset="0"/>
              </a:rPr>
              <a:t> {</a:t>
            </a:r>
          </a:p>
          <a:p>
            <a:r>
              <a:rPr lang="es-MX" sz="1400" dirty="0">
                <a:solidFill>
                  <a:srgbClr val="D4D4D4"/>
                </a:solidFill>
                <a:latin typeface="Consolas" panose="020B0609020204030204" pitchFamily="49" charset="0"/>
              </a:rPr>
              <a:t>            </a:t>
            </a:r>
            <a:r>
              <a:rPr lang="es-MX" sz="1400" dirty="0">
                <a:solidFill>
                  <a:srgbClr val="9CDCFE"/>
                </a:solidFill>
                <a:latin typeface="Consolas" panose="020B0609020204030204" pitchFamily="49" charset="0"/>
              </a:rPr>
              <a:t>color</a:t>
            </a:r>
            <a:r>
              <a:rPr lang="es-MX" sz="1400" dirty="0">
                <a:solidFill>
                  <a:srgbClr val="D4D4D4"/>
                </a:solidFill>
                <a:latin typeface="Consolas" panose="020B0609020204030204" pitchFamily="49" charset="0"/>
              </a:rPr>
              <a:t>: </a:t>
            </a:r>
            <a:r>
              <a:rPr lang="es-MX" sz="1400" dirty="0">
                <a:solidFill>
                  <a:srgbClr val="CE9178"/>
                </a:solidFill>
                <a:latin typeface="Consolas" panose="020B0609020204030204" pitchFamily="49" charset="0"/>
              </a:rPr>
              <a:t>yellow</a:t>
            </a:r>
            <a:r>
              <a:rPr lang="es-MX" sz="1400" dirty="0">
                <a:solidFill>
                  <a:srgbClr val="D4D4D4"/>
                </a:solidFill>
                <a:latin typeface="Consolas" panose="020B0609020204030204" pitchFamily="49" charset="0"/>
              </a:rPr>
              <a:t>;</a:t>
            </a:r>
          </a:p>
          <a:p>
            <a:r>
              <a:rPr lang="es-MX" sz="1400" dirty="0">
                <a:solidFill>
                  <a:srgbClr val="D4D4D4"/>
                </a:solidFill>
                <a:latin typeface="Consolas" panose="020B0609020204030204" pitchFamily="49" charset="0"/>
              </a:rPr>
              <a:t>            </a:t>
            </a:r>
            <a:r>
              <a:rPr lang="es-MX" sz="1400" dirty="0" err="1">
                <a:solidFill>
                  <a:srgbClr val="9CDCFE"/>
                </a:solidFill>
                <a:latin typeface="Consolas" panose="020B0609020204030204" pitchFamily="49" charset="0"/>
              </a:rPr>
              <a:t>background-color</a:t>
            </a:r>
            <a:r>
              <a:rPr lang="es-MX" sz="1400" dirty="0" err="1">
                <a:solidFill>
                  <a:srgbClr val="D4D4D4"/>
                </a:solidFill>
                <a:latin typeface="Consolas" panose="020B0609020204030204" pitchFamily="49" charset="0"/>
              </a:rPr>
              <a:t>:</a:t>
            </a:r>
            <a:r>
              <a:rPr lang="es-MX" sz="1400" dirty="0" err="1">
                <a:solidFill>
                  <a:srgbClr val="CE9178"/>
                </a:solidFill>
                <a:latin typeface="Consolas" panose="020B0609020204030204" pitchFamily="49" charset="0"/>
              </a:rPr>
              <a:t>blue</a:t>
            </a:r>
            <a:r>
              <a:rPr lang="es-MX" sz="1400" dirty="0">
                <a:solidFill>
                  <a:srgbClr val="D4D4D4"/>
                </a:solidFill>
                <a:latin typeface="Consolas" panose="020B0609020204030204" pitchFamily="49" charset="0"/>
              </a:rPr>
              <a:t>;</a:t>
            </a:r>
          </a:p>
          <a:p>
            <a:r>
              <a:rPr lang="es-MX" sz="1400" dirty="0">
                <a:solidFill>
                  <a:srgbClr val="D4D4D4"/>
                </a:solidFill>
                <a:latin typeface="Consolas" panose="020B0609020204030204" pitchFamily="49" charset="0"/>
              </a:rPr>
              <a:t>        }</a:t>
            </a:r>
          </a:p>
          <a:p>
            <a:br>
              <a:rPr lang="es-MX" sz="1400" dirty="0">
                <a:solidFill>
                  <a:srgbClr val="D4D4D4"/>
                </a:solidFill>
                <a:latin typeface="Consolas" panose="020B0609020204030204" pitchFamily="49" charset="0"/>
              </a:rPr>
            </a:br>
            <a:r>
              <a:rPr lang="es-MX" sz="1400" dirty="0">
                <a:solidFill>
                  <a:srgbClr val="D4D4D4"/>
                </a:solidFill>
                <a:latin typeface="Consolas" panose="020B0609020204030204" pitchFamily="49" charset="0"/>
              </a:rPr>
              <a:t>        </a:t>
            </a:r>
            <a:r>
              <a:rPr lang="es-MX" sz="1400" dirty="0">
                <a:solidFill>
                  <a:srgbClr val="D7BA7D"/>
                </a:solidFill>
                <a:latin typeface="Consolas" panose="020B0609020204030204" pitchFamily="49" charset="0"/>
              </a:rPr>
              <a:t>.parrafo3</a:t>
            </a:r>
            <a:r>
              <a:rPr lang="es-MX" sz="1400" dirty="0">
                <a:solidFill>
                  <a:srgbClr val="D4D4D4"/>
                </a:solidFill>
                <a:latin typeface="Consolas" panose="020B0609020204030204" pitchFamily="49" charset="0"/>
              </a:rPr>
              <a:t>{</a:t>
            </a:r>
          </a:p>
          <a:p>
            <a:r>
              <a:rPr lang="es-MX" sz="1400" dirty="0">
                <a:solidFill>
                  <a:srgbClr val="D4D4D4"/>
                </a:solidFill>
                <a:latin typeface="Consolas" panose="020B0609020204030204" pitchFamily="49" charset="0"/>
              </a:rPr>
              <a:t>            </a:t>
            </a:r>
            <a:r>
              <a:rPr lang="es-MX" sz="1400" dirty="0" err="1">
                <a:solidFill>
                  <a:srgbClr val="9CDCFE"/>
                </a:solidFill>
                <a:latin typeface="Consolas" panose="020B0609020204030204" pitchFamily="49" charset="0"/>
              </a:rPr>
              <a:t>color</a:t>
            </a:r>
            <a:r>
              <a:rPr lang="es-MX" sz="1400" dirty="0" err="1">
                <a:solidFill>
                  <a:srgbClr val="D4D4D4"/>
                </a:solidFill>
                <a:latin typeface="Consolas" panose="020B0609020204030204" pitchFamily="49" charset="0"/>
              </a:rPr>
              <a:t>:</a:t>
            </a:r>
            <a:r>
              <a:rPr lang="es-MX" sz="1400" dirty="0" err="1">
                <a:solidFill>
                  <a:srgbClr val="CE9178"/>
                </a:solidFill>
                <a:latin typeface="Consolas" panose="020B0609020204030204" pitchFamily="49" charset="0"/>
              </a:rPr>
              <a:t>white</a:t>
            </a:r>
            <a:r>
              <a:rPr lang="es-MX" sz="1400" dirty="0">
                <a:solidFill>
                  <a:srgbClr val="D4D4D4"/>
                </a:solidFill>
                <a:latin typeface="Consolas" panose="020B0609020204030204" pitchFamily="49" charset="0"/>
              </a:rPr>
              <a:t>;</a:t>
            </a:r>
          </a:p>
          <a:p>
            <a:r>
              <a:rPr lang="es-MX" sz="1400" dirty="0">
                <a:solidFill>
                  <a:srgbClr val="D4D4D4"/>
                </a:solidFill>
                <a:latin typeface="Consolas" panose="020B0609020204030204" pitchFamily="49" charset="0"/>
              </a:rPr>
              <a:t>            </a:t>
            </a:r>
            <a:r>
              <a:rPr lang="es-MX" sz="1400" dirty="0" err="1">
                <a:solidFill>
                  <a:srgbClr val="9CDCFE"/>
                </a:solidFill>
                <a:latin typeface="Consolas" panose="020B0609020204030204" pitchFamily="49" charset="0"/>
              </a:rPr>
              <a:t>background-color</a:t>
            </a:r>
            <a:r>
              <a:rPr lang="es-MX" sz="1400" dirty="0" err="1">
                <a:solidFill>
                  <a:srgbClr val="D4D4D4"/>
                </a:solidFill>
                <a:latin typeface="Consolas" panose="020B0609020204030204" pitchFamily="49" charset="0"/>
              </a:rPr>
              <a:t>:</a:t>
            </a:r>
            <a:r>
              <a:rPr lang="es-MX" sz="1400" dirty="0" err="1">
                <a:solidFill>
                  <a:srgbClr val="CE9178"/>
                </a:solidFill>
                <a:latin typeface="Consolas" panose="020B0609020204030204" pitchFamily="49" charset="0"/>
              </a:rPr>
              <a:t>green</a:t>
            </a:r>
            <a:r>
              <a:rPr lang="es-MX" sz="1400" dirty="0">
                <a:solidFill>
                  <a:srgbClr val="D4D4D4"/>
                </a:solidFill>
                <a:latin typeface="Consolas" panose="020B0609020204030204" pitchFamily="49" charset="0"/>
              </a:rPr>
              <a:t>;</a:t>
            </a:r>
          </a:p>
          <a:p>
            <a:r>
              <a:rPr lang="es-MX" sz="1400" dirty="0">
                <a:solidFill>
                  <a:srgbClr val="D4D4D4"/>
                </a:solidFill>
                <a:latin typeface="Consolas" panose="020B0609020204030204" pitchFamily="49" charset="0"/>
              </a:rPr>
              <a:t>        }</a:t>
            </a:r>
          </a:p>
          <a:p>
            <a:r>
              <a:rPr lang="es-MX" sz="1400" dirty="0">
                <a:solidFill>
                  <a:srgbClr val="D4D4D4"/>
                </a:solidFill>
                <a:latin typeface="Consolas" panose="020B0609020204030204" pitchFamily="49" charset="0"/>
              </a:rPr>
              <a:t>    </a:t>
            </a:r>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style</a:t>
            </a:r>
            <a:r>
              <a:rPr lang="es-MX" sz="1400" dirty="0">
                <a:solidFill>
                  <a:srgbClr val="808080"/>
                </a:solidFill>
                <a:latin typeface="Consolas" panose="020B0609020204030204" pitchFamily="49" charset="0"/>
              </a:rPr>
              <a:t>&gt;</a:t>
            </a:r>
            <a:endParaRPr lang="es-MX" sz="1400" dirty="0">
              <a:solidFill>
                <a:srgbClr val="D4D4D4"/>
              </a:solidFill>
              <a:latin typeface="Consolas" panose="020B0609020204030204" pitchFamily="49" charset="0"/>
            </a:endParaRPr>
          </a:p>
          <a:p>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head</a:t>
            </a:r>
            <a:r>
              <a:rPr lang="es-MX" sz="1400" dirty="0">
                <a:solidFill>
                  <a:srgbClr val="808080"/>
                </a:solidFill>
                <a:latin typeface="Consolas" panose="020B0609020204030204" pitchFamily="49" charset="0"/>
              </a:rPr>
              <a:t>&gt;</a:t>
            </a:r>
            <a:endParaRPr lang="es-MX" sz="1400" dirty="0">
              <a:solidFill>
                <a:srgbClr val="D4D4D4"/>
              </a:solidFill>
              <a:latin typeface="Consolas" panose="020B0609020204030204" pitchFamily="49" charset="0"/>
            </a:endParaRPr>
          </a:p>
          <a:p>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body</a:t>
            </a:r>
            <a:r>
              <a:rPr lang="es-MX" sz="1400" dirty="0">
                <a:solidFill>
                  <a:srgbClr val="808080"/>
                </a:solidFill>
                <a:latin typeface="Consolas" panose="020B0609020204030204" pitchFamily="49" charset="0"/>
              </a:rPr>
              <a:t>&gt;</a:t>
            </a:r>
            <a:endParaRPr lang="es-MX" sz="1400" dirty="0">
              <a:solidFill>
                <a:srgbClr val="D4D4D4"/>
              </a:solidFill>
              <a:latin typeface="Consolas" panose="020B0609020204030204" pitchFamily="49" charset="0"/>
            </a:endParaRPr>
          </a:p>
          <a:p>
            <a:r>
              <a:rPr lang="es-MX" sz="1400" dirty="0">
                <a:solidFill>
                  <a:srgbClr val="D4D4D4"/>
                </a:solidFill>
                <a:latin typeface="Consolas" panose="020B0609020204030204" pitchFamily="49" charset="0"/>
              </a:rPr>
              <a:t>    </a:t>
            </a:r>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p</a:t>
            </a:r>
            <a:r>
              <a:rPr lang="es-MX" sz="1400" dirty="0">
                <a:solidFill>
                  <a:srgbClr val="808080"/>
                </a:solidFill>
                <a:latin typeface="Consolas" panose="020B0609020204030204" pitchFamily="49" charset="0"/>
              </a:rPr>
              <a:t>&gt;</a:t>
            </a:r>
            <a:r>
              <a:rPr lang="es-MX" sz="1400" dirty="0">
                <a:solidFill>
                  <a:srgbClr val="D4D4D4"/>
                </a:solidFill>
                <a:latin typeface="Consolas" panose="020B0609020204030204" pitchFamily="49" charset="0"/>
              </a:rPr>
              <a:t>Contenido del párrafo 1</a:t>
            </a:r>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p</a:t>
            </a:r>
            <a:r>
              <a:rPr lang="es-MX" sz="1400" dirty="0">
                <a:solidFill>
                  <a:srgbClr val="808080"/>
                </a:solidFill>
                <a:latin typeface="Consolas" panose="020B0609020204030204" pitchFamily="49" charset="0"/>
              </a:rPr>
              <a:t>&gt;</a:t>
            </a:r>
            <a:endParaRPr lang="es-MX" sz="1400" dirty="0">
              <a:solidFill>
                <a:srgbClr val="D4D4D4"/>
              </a:solidFill>
              <a:latin typeface="Consolas" panose="020B0609020204030204" pitchFamily="49" charset="0"/>
            </a:endParaRPr>
          </a:p>
          <a:p>
            <a:r>
              <a:rPr lang="es-MX" sz="1400" dirty="0">
                <a:solidFill>
                  <a:srgbClr val="D4D4D4"/>
                </a:solidFill>
                <a:latin typeface="Consolas" panose="020B0609020204030204" pitchFamily="49" charset="0"/>
              </a:rPr>
              <a:t>    </a:t>
            </a:r>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p</a:t>
            </a:r>
            <a:r>
              <a:rPr lang="es-MX" sz="1400" dirty="0">
                <a:solidFill>
                  <a:srgbClr val="D4D4D4"/>
                </a:solidFill>
                <a:latin typeface="Consolas" panose="020B0609020204030204" pitchFamily="49" charset="0"/>
              </a:rPr>
              <a:t> </a:t>
            </a:r>
            <a:r>
              <a:rPr lang="es-MX" sz="1400" dirty="0">
                <a:solidFill>
                  <a:srgbClr val="9CDCFE"/>
                </a:solidFill>
                <a:latin typeface="Consolas" panose="020B0609020204030204" pitchFamily="49" charset="0"/>
              </a:rPr>
              <a:t>id</a:t>
            </a:r>
            <a:r>
              <a:rPr lang="es-MX" sz="1400" dirty="0">
                <a:solidFill>
                  <a:srgbClr val="D4D4D4"/>
                </a:solidFill>
                <a:latin typeface="Consolas" panose="020B0609020204030204" pitchFamily="49" charset="0"/>
              </a:rPr>
              <a:t>=</a:t>
            </a:r>
            <a:r>
              <a:rPr lang="es-MX" sz="1400" dirty="0">
                <a:solidFill>
                  <a:srgbClr val="CE9178"/>
                </a:solidFill>
                <a:latin typeface="Consolas" panose="020B0609020204030204" pitchFamily="49" charset="0"/>
              </a:rPr>
              <a:t>"parrafo2"</a:t>
            </a:r>
            <a:r>
              <a:rPr lang="es-MX" sz="1400" dirty="0">
                <a:solidFill>
                  <a:srgbClr val="808080"/>
                </a:solidFill>
                <a:latin typeface="Consolas" panose="020B0609020204030204" pitchFamily="49" charset="0"/>
              </a:rPr>
              <a:t>&gt;</a:t>
            </a:r>
            <a:r>
              <a:rPr lang="es-MX" sz="1400" dirty="0">
                <a:solidFill>
                  <a:srgbClr val="D4D4D4"/>
                </a:solidFill>
                <a:latin typeface="Consolas" panose="020B0609020204030204" pitchFamily="49" charset="0"/>
              </a:rPr>
              <a:t>Contenido del párrafo 2</a:t>
            </a:r>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p</a:t>
            </a:r>
            <a:r>
              <a:rPr lang="es-MX" sz="1400" dirty="0">
                <a:solidFill>
                  <a:srgbClr val="808080"/>
                </a:solidFill>
                <a:latin typeface="Consolas" panose="020B0609020204030204" pitchFamily="49" charset="0"/>
              </a:rPr>
              <a:t>&gt;</a:t>
            </a:r>
            <a:endParaRPr lang="es-MX" sz="1400" dirty="0">
              <a:solidFill>
                <a:srgbClr val="D4D4D4"/>
              </a:solidFill>
              <a:latin typeface="Consolas" panose="020B0609020204030204" pitchFamily="49" charset="0"/>
            </a:endParaRPr>
          </a:p>
          <a:p>
            <a:r>
              <a:rPr lang="es-MX" sz="1400" dirty="0">
                <a:solidFill>
                  <a:srgbClr val="D4D4D4"/>
                </a:solidFill>
                <a:latin typeface="Consolas" panose="020B0609020204030204" pitchFamily="49" charset="0"/>
              </a:rPr>
              <a:t>    </a:t>
            </a:r>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p</a:t>
            </a:r>
            <a:r>
              <a:rPr lang="es-MX" sz="1400" dirty="0">
                <a:solidFill>
                  <a:srgbClr val="D4D4D4"/>
                </a:solidFill>
                <a:latin typeface="Consolas" panose="020B0609020204030204" pitchFamily="49" charset="0"/>
              </a:rPr>
              <a:t> </a:t>
            </a:r>
            <a:r>
              <a:rPr lang="es-MX" sz="1400" dirty="0">
                <a:solidFill>
                  <a:srgbClr val="9CDCFE"/>
                </a:solidFill>
                <a:latin typeface="Consolas" panose="020B0609020204030204" pitchFamily="49" charset="0"/>
              </a:rPr>
              <a:t>class</a:t>
            </a:r>
            <a:r>
              <a:rPr lang="es-MX" sz="1400" dirty="0">
                <a:solidFill>
                  <a:srgbClr val="D4D4D4"/>
                </a:solidFill>
                <a:latin typeface="Consolas" panose="020B0609020204030204" pitchFamily="49" charset="0"/>
              </a:rPr>
              <a:t>=</a:t>
            </a:r>
            <a:r>
              <a:rPr lang="es-MX" sz="1400" dirty="0">
                <a:solidFill>
                  <a:srgbClr val="CE9178"/>
                </a:solidFill>
                <a:latin typeface="Consolas" panose="020B0609020204030204" pitchFamily="49" charset="0"/>
              </a:rPr>
              <a:t>"parrafo3"</a:t>
            </a:r>
            <a:r>
              <a:rPr lang="es-MX" sz="1400" dirty="0">
                <a:solidFill>
                  <a:srgbClr val="808080"/>
                </a:solidFill>
                <a:latin typeface="Consolas" panose="020B0609020204030204" pitchFamily="49" charset="0"/>
              </a:rPr>
              <a:t>&gt;</a:t>
            </a:r>
            <a:r>
              <a:rPr lang="es-MX" sz="1400" dirty="0">
                <a:solidFill>
                  <a:srgbClr val="D4D4D4"/>
                </a:solidFill>
                <a:latin typeface="Consolas" panose="020B0609020204030204" pitchFamily="49" charset="0"/>
              </a:rPr>
              <a:t>Contenido del párrafo 3</a:t>
            </a:r>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p</a:t>
            </a:r>
            <a:r>
              <a:rPr lang="es-MX" sz="1400" dirty="0">
                <a:solidFill>
                  <a:srgbClr val="808080"/>
                </a:solidFill>
                <a:latin typeface="Consolas" panose="020B0609020204030204" pitchFamily="49" charset="0"/>
              </a:rPr>
              <a:t>&gt;</a:t>
            </a:r>
            <a:r>
              <a:rPr lang="es-MX" sz="1400" dirty="0">
                <a:solidFill>
                  <a:srgbClr val="D4D4D4"/>
                </a:solidFill>
                <a:latin typeface="Consolas" panose="020B0609020204030204" pitchFamily="49" charset="0"/>
              </a:rPr>
              <a:t> </a:t>
            </a:r>
          </a:p>
          <a:p>
            <a:r>
              <a:rPr lang="es-MX" sz="1400" dirty="0">
                <a:solidFill>
                  <a:srgbClr val="D4D4D4"/>
                </a:solidFill>
                <a:latin typeface="Consolas" panose="020B0609020204030204" pitchFamily="49" charset="0"/>
              </a:rPr>
              <a:t>    </a:t>
            </a:r>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p</a:t>
            </a:r>
            <a:r>
              <a:rPr lang="es-MX" sz="1400" dirty="0">
                <a:solidFill>
                  <a:srgbClr val="808080"/>
                </a:solidFill>
                <a:latin typeface="Consolas" panose="020B0609020204030204" pitchFamily="49" charset="0"/>
              </a:rPr>
              <a:t>&gt;</a:t>
            </a:r>
            <a:r>
              <a:rPr lang="es-MX" sz="1400" dirty="0">
                <a:solidFill>
                  <a:srgbClr val="D4D4D4"/>
                </a:solidFill>
                <a:latin typeface="Consolas" panose="020B0609020204030204" pitchFamily="49" charset="0"/>
              </a:rPr>
              <a:t>Contenido del párrafo 4</a:t>
            </a:r>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p</a:t>
            </a:r>
            <a:r>
              <a:rPr lang="es-MX" sz="1400" dirty="0">
                <a:solidFill>
                  <a:srgbClr val="808080"/>
                </a:solidFill>
                <a:latin typeface="Consolas" panose="020B0609020204030204" pitchFamily="49" charset="0"/>
              </a:rPr>
              <a:t>&gt;</a:t>
            </a:r>
            <a:r>
              <a:rPr lang="es-MX" sz="1400" dirty="0">
                <a:solidFill>
                  <a:srgbClr val="D4D4D4"/>
                </a:solidFill>
                <a:latin typeface="Consolas" panose="020B0609020204030204" pitchFamily="49" charset="0"/>
              </a:rPr>
              <a:t> </a:t>
            </a:r>
          </a:p>
          <a:p>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body</a:t>
            </a:r>
            <a:r>
              <a:rPr lang="es-MX" sz="1400" dirty="0">
                <a:solidFill>
                  <a:srgbClr val="808080"/>
                </a:solidFill>
                <a:latin typeface="Consolas" panose="020B0609020204030204" pitchFamily="49" charset="0"/>
              </a:rPr>
              <a:t>&gt;</a:t>
            </a:r>
            <a:endParaRPr lang="es-MX" sz="1400" dirty="0">
              <a:solidFill>
                <a:srgbClr val="D4D4D4"/>
              </a:solidFill>
              <a:latin typeface="Consolas" panose="020B0609020204030204" pitchFamily="49" charset="0"/>
            </a:endParaRPr>
          </a:p>
          <a:p>
            <a:r>
              <a:rPr lang="es-MX" sz="1400" dirty="0">
                <a:solidFill>
                  <a:srgbClr val="808080"/>
                </a:solidFill>
                <a:latin typeface="Consolas" panose="020B0609020204030204" pitchFamily="49" charset="0"/>
              </a:rPr>
              <a:t>&lt;/</a:t>
            </a:r>
            <a:r>
              <a:rPr lang="es-MX" sz="1400" dirty="0">
                <a:solidFill>
                  <a:srgbClr val="569CD6"/>
                </a:solidFill>
                <a:latin typeface="Consolas" panose="020B0609020204030204" pitchFamily="49" charset="0"/>
              </a:rPr>
              <a:t>html</a:t>
            </a:r>
            <a:r>
              <a:rPr lang="es-MX" sz="1400" dirty="0">
                <a:solidFill>
                  <a:srgbClr val="808080"/>
                </a:solidFill>
                <a:latin typeface="Consolas" panose="020B0609020204030204" pitchFamily="49" charset="0"/>
              </a:rPr>
              <a:t>&gt;</a:t>
            </a:r>
            <a:endParaRPr lang="es-MX" sz="1400" b="0" dirty="0">
              <a:solidFill>
                <a:srgbClr val="D4D4D4"/>
              </a:solidFill>
              <a:effectLst/>
              <a:latin typeface="Consolas" panose="020B0609020204030204" pitchFamily="49" charset="0"/>
            </a:endParaRPr>
          </a:p>
        </p:txBody>
      </p:sp>
      <p:sp>
        <p:nvSpPr>
          <p:cNvPr id="11" name="Arrow: Right 10">
            <a:extLst>
              <a:ext uri="{FF2B5EF4-FFF2-40B4-BE49-F238E27FC236}">
                <a16:creationId xmlns:a16="http://schemas.microsoft.com/office/drawing/2014/main" id="{823E1528-F25D-48D7-88E2-97B823272CAE}"/>
              </a:ext>
            </a:extLst>
          </p:cNvPr>
          <p:cNvSpPr/>
          <p:nvPr/>
        </p:nvSpPr>
        <p:spPr>
          <a:xfrm rot="10800000">
            <a:off x="4517519" y="4267200"/>
            <a:ext cx="1020417" cy="410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itle 1">
            <a:extLst>
              <a:ext uri="{FF2B5EF4-FFF2-40B4-BE49-F238E27FC236}">
                <a16:creationId xmlns:a16="http://schemas.microsoft.com/office/drawing/2014/main" id="{2CEBBB2D-EF8C-44BF-A85F-4D0766D1FFDF}"/>
              </a:ext>
            </a:extLst>
          </p:cNvPr>
          <p:cNvSpPr>
            <a:spLocks noGrp="1"/>
          </p:cNvSpPr>
          <p:nvPr>
            <p:ph type="title"/>
          </p:nvPr>
        </p:nvSpPr>
        <p:spPr>
          <a:xfrm>
            <a:off x="459224" y="164841"/>
            <a:ext cx="12037576" cy="1600495"/>
          </a:xfrm>
        </p:spPr>
        <p:txBody>
          <a:bodyPr>
            <a:normAutofit/>
          </a:bodyPr>
          <a:lstStyle/>
          <a:p>
            <a:r>
              <a:rPr lang="es-ES" sz="4400" dirty="0"/>
              <a:t>Estilos asociados a un identificador (ID)</a:t>
            </a:r>
            <a:endParaRPr lang="es-MX" sz="4400" dirty="0"/>
          </a:p>
        </p:txBody>
      </p:sp>
    </p:spTree>
    <p:extLst>
      <p:ext uri="{BB962C8B-B14F-4D97-AF65-F5344CB8AC3E}">
        <p14:creationId xmlns:p14="http://schemas.microsoft.com/office/powerpoint/2010/main" val="398806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24261D-712B-45BF-9DED-1D275372B4DD}"/>
              </a:ext>
            </a:extLst>
          </p:cNvPr>
          <p:cNvSpPr>
            <a:spLocks noGrp="1"/>
          </p:cNvSpPr>
          <p:nvPr>
            <p:ph type="ftr" sz="quarter" idx="10"/>
          </p:nvPr>
        </p:nvSpPr>
        <p:spPr/>
        <p:txBody>
          <a:bodyPr/>
          <a:lstStyle/>
          <a:p>
            <a:r>
              <a:rPr lang="es-MX" dirty="0"/>
              <a:t>Facultad de Ingeniería 2021</a:t>
            </a:r>
          </a:p>
        </p:txBody>
      </p:sp>
      <p:sp>
        <p:nvSpPr>
          <p:cNvPr id="4" name="Slide Number Placeholder 3">
            <a:extLst>
              <a:ext uri="{FF2B5EF4-FFF2-40B4-BE49-F238E27FC236}">
                <a16:creationId xmlns:a16="http://schemas.microsoft.com/office/drawing/2014/main" id="{AF37D23C-7130-4D32-8CB1-80F0AE7E74F1}"/>
              </a:ext>
            </a:extLst>
          </p:cNvPr>
          <p:cNvSpPr>
            <a:spLocks noGrp="1"/>
          </p:cNvSpPr>
          <p:nvPr>
            <p:ph type="sldNum" sz="quarter" idx="11"/>
          </p:nvPr>
        </p:nvSpPr>
        <p:spPr/>
        <p:txBody>
          <a:bodyPr/>
          <a:lstStyle/>
          <a:p>
            <a:fld id="{7001F651-2F39-45CE-A12E-A6151C5A5D3F}" type="slidenum">
              <a:rPr lang="es-MX" smtClean="0"/>
              <a:pPr/>
              <a:t>9</a:t>
            </a:fld>
            <a:endParaRPr lang="es-MX" dirty="0"/>
          </a:p>
        </p:txBody>
      </p:sp>
      <p:sp>
        <p:nvSpPr>
          <p:cNvPr id="8" name="TextBox 7">
            <a:extLst>
              <a:ext uri="{FF2B5EF4-FFF2-40B4-BE49-F238E27FC236}">
                <a16:creationId xmlns:a16="http://schemas.microsoft.com/office/drawing/2014/main" id="{110926FD-4BD5-4B1C-B7F5-A8B3DF29BA61}"/>
              </a:ext>
            </a:extLst>
          </p:cNvPr>
          <p:cNvSpPr txBox="1"/>
          <p:nvPr/>
        </p:nvSpPr>
        <p:spPr>
          <a:xfrm>
            <a:off x="332202" y="1496795"/>
            <a:ext cx="11427976" cy="1446550"/>
          </a:xfrm>
          <a:prstGeom prst="rect">
            <a:avLst/>
          </a:prstGeom>
          <a:noFill/>
        </p:spPr>
        <p:txBody>
          <a:bodyPr wrap="square" rtlCol="0">
            <a:spAutoFit/>
          </a:bodyPr>
          <a:lstStyle/>
          <a:p>
            <a:pPr algn="just"/>
            <a:r>
              <a:rPr lang="es-ES" sz="2000" dirty="0"/>
              <a:t>Los identificadores únicos deben tener antes del nombre del mismo el carácter (</a:t>
            </a:r>
            <a:r>
              <a:rPr lang="es-ES" sz="3200" b="1" i="1" dirty="0">
                <a:solidFill>
                  <a:srgbClr val="FF0000"/>
                </a:solidFill>
              </a:rPr>
              <a:t>#</a:t>
            </a:r>
            <a:r>
              <a:rPr lang="es-ES" sz="2000" dirty="0"/>
              <a:t>) Las clases por su parte deben tener asociado el carácter punto  ( </a:t>
            </a:r>
            <a:r>
              <a:rPr lang="es-ES" sz="3600" b="1" i="1" dirty="0">
                <a:solidFill>
                  <a:srgbClr val="FF0000"/>
                </a:solidFill>
              </a:rPr>
              <a:t>.</a:t>
            </a:r>
            <a:r>
              <a:rPr lang="es-ES" sz="2000" dirty="0"/>
              <a:t>) para poder ser identificadas.</a:t>
            </a:r>
          </a:p>
          <a:p>
            <a:pPr algn="just"/>
            <a:endParaRPr lang="es-ES" sz="2000" dirty="0"/>
          </a:p>
        </p:txBody>
      </p:sp>
      <p:sp>
        <p:nvSpPr>
          <p:cNvPr id="10" name="Rectangle 9">
            <a:extLst>
              <a:ext uri="{FF2B5EF4-FFF2-40B4-BE49-F238E27FC236}">
                <a16:creationId xmlns:a16="http://schemas.microsoft.com/office/drawing/2014/main" id="{15B6D052-A7E4-4CC6-96FE-5C27ACAD63EC}"/>
              </a:ext>
            </a:extLst>
          </p:cNvPr>
          <p:cNvSpPr/>
          <p:nvPr/>
        </p:nvSpPr>
        <p:spPr>
          <a:xfrm>
            <a:off x="2817629" y="2951787"/>
            <a:ext cx="6457121" cy="4401205"/>
          </a:xfrm>
          <a:prstGeom prst="rect">
            <a:avLst/>
          </a:prstGeom>
          <a:solidFill>
            <a:schemeClr val="tx1"/>
          </a:solidFill>
        </p:spPr>
        <p:txBody>
          <a:bodyPr wrap="square">
            <a:spAutoFit/>
          </a:bodyPr>
          <a:lstStyle/>
          <a:p>
            <a:br>
              <a:rPr lang="es-MX" sz="2000" dirty="0">
                <a:solidFill>
                  <a:srgbClr val="D4D4D4"/>
                </a:solidFill>
                <a:latin typeface="Consolas" panose="020B0609020204030204" pitchFamily="49" charset="0"/>
              </a:rPr>
            </a:br>
            <a:r>
              <a:rPr lang="es-MX" sz="2000" dirty="0">
                <a:solidFill>
                  <a:srgbClr val="D4D4D4"/>
                </a:solidFill>
                <a:latin typeface="Consolas" panose="020B0609020204030204" pitchFamily="49" charset="0"/>
              </a:rPr>
              <a:t>        </a:t>
            </a:r>
            <a:r>
              <a:rPr lang="es-MX" sz="2000" dirty="0">
                <a:solidFill>
                  <a:srgbClr val="D7BA7D"/>
                </a:solidFill>
                <a:latin typeface="Consolas" panose="020B0609020204030204" pitchFamily="49" charset="0"/>
              </a:rPr>
              <a:t>#parrafo2</a:t>
            </a:r>
            <a:r>
              <a:rPr lang="es-MX" sz="2000" dirty="0">
                <a:solidFill>
                  <a:srgbClr val="D4D4D4"/>
                </a:solidFill>
                <a:latin typeface="Consolas" panose="020B0609020204030204" pitchFamily="49" charset="0"/>
              </a:rPr>
              <a:t> {</a:t>
            </a:r>
          </a:p>
          <a:p>
            <a:r>
              <a:rPr lang="es-MX" sz="2000" dirty="0">
                <a:solidFill>
                  <a:srgbClr val="D4D4D4"/>
                </a:solidFill>
                <a:latin typeface="Consolas" panose="020B0609020204030204" pitchFamily="49" charset="0"/>
              </a:rPr>
              <a:t>            </a:t>
            </a:r>
            <a:r>
              <a:rPr lang="es-MX" sz="2000" dirty="0">
                <a:solidFill>
                  <a:srgbClr val="9CDCFE"/>
                </a:solidFill>
                <a:latin typeface="Consolas" panose="020B0609020204030204" pitchFamily="49" charset="0"/>
              </a:rPr>
              <a:t>color</a:t>
            </a:r>
            <a:r>
              <a:rPr lang="es-MX" sz="2000" dirty="0">
                <a:solidFill>
                  <a:srgbClr val="D4D4D4"/>
                </a:solidFill>
                <a:latin typeface="Consolas" panose="020B0609020204030204" pitchFamily="49" charset="0"/>
              </a:rPr>
              <a:t>: </a:t>
            </a:r>
            <a:r>
              <a:rPr lang="es-MX" sz="2000" dirty="0">
                <a:solidFill>
                  <a:srgbClr val="CE9178"/>
                </a:solidFill>
                <a:latin typeface="Consolas" panose="020B0609020204030204" pitchFamily="49" charset="0"/>
              </a:rPr>
              <a:t>yellow</a:t>
            </a:r>
            <a:r>
              <a:rPr lang="es-MX" sz="2000" dirty="0">
                <a:solidFill>
                  <a:srgbClr val="D4D4D4"/>
                </a:solidFill>
                <a:latin typeface="Consolas" panose="020B0609020204030204" pitchFamily="49" charset="0"/>
              </a:rPr>
              <a:t>;</a:t>
            </a:r>
          </a:p>
          <a:p>
            <a:r>
              <a:rPr lang="es-MX" sz="2000" dirty="0">
                <a:solidFill>
                  <a:srgbClr val="D4D4D4"/>
                </a:solidFill>
                <a:latin typeface="Consolas" panose="020B0609020204030204" pitchFamily="49" charset="0"/>
              </a:rPr>
              <a:t>            </a:t>
            </a:r>
            <a:r>
              <a:rPr lang="es-MX" sz="2000" dirty="0" err="1">
                <a:solidFill>
                  <a:srgbClr val="9CDCFE"/>
                </a:solidFill>
                <a:latin typeface="Consolas" panose="020B0609020204030204" pitchFamily="49" charset="0"/>
              </a:rPr>
              <a:t>background-color</a:t>
            </a:r>
            <a:r>
              <a:rPr lang="es-MX" sz="2000" dirty="0" err="1">
                <a:solidFill>
                  <a:srgbClr val="D4D4D4"/>
                </a:solidFill>
                <a:latin typeface="Consolas" panose="020B0609020204030204" pitchFamily="49" charset="0"/>
              </a:rPr>
              <a:t>:</a:t>
            </a:r>
            <a:r>
              <a:rPr lang="es-MX" sz="2000" dirty="0" err="1">
                <a:solidFill>
                  <a:srgbClr val="CE9178"/>
                </a:solidFill>
                <a:latin typeface="Consolas" panose="020B0609020204030204" pitchFamily="49" charset="0"/>
              </a:rPr>
              <a:t>blue</a:t>
            </a:r>
            <a:r>
              <a:rPr lang="es-MX" sz="2000" dirty="0">
                <a:solidFill>
                  <a:srgbClr val="D4D4D4"/>
                </a:solidFill>
                <a:latin typeface="Consolas" panose="020B0609020204030204" pitchFamily="49" charset="0"/>
              </a:rPr>
              <a:t>;</a:t>
            </a:r>
          </a:p>
          <a:p>
            <a:r>
              <a:rPr lang="es-MX" sz="2000" dirty="0">
                <a:solidFill>
                  <a:srgbClr val="D4D4D4"/>
                </a:solidFill>
                <a:latin typeface="Consolas" panose="020B0609020204030204" pitchFamily="49" charset="0"/>
              </a:rPr>
              <a:t>        }</a:t>
            </a:r>
          </a:p>
          <a:p>
            <a:br>
              <a:rPr lang="es-MX" sz="2000" dirty="0">
                <a:solidFill>
                  <a:srgbClr val="D4D4D4"/>
                </a:solidFill>
                <a:latin typeface="Consolas" panose="020B0609020204030204" pitchFamily="49" charset="0"/>
              </a:rPr>
            </a:br>
            <a:r>
              <a:rPr lang="es-MX" sz="2000" dirty="0">
                <a:solidFill>
                  <a:srgbClr val="D4D4D4"/>
                </a:solidFill>
                <a:latin typeface="Consolas" panose="020B0609020204030204" pitchFamily="49" charset="0"/>
              </a:rPr>
              <a:t>        </a:t>
            </a:r>
            <a:r>
              <a:rPr lang="es-MX" sz="2000" dirty="0">
                <a:solidFill>
                  <a:srgbClr val="D7BA7D"/>
                </a:solidFill>
                <a:latin typeface="Consolas" panose="020B0609020204030204" pitchFamily="49" charset="0"/>
              </a:rPr>
              <a:t>.parrafo3</a:t>
            </a:r>
            <a:r>
              <a:rPr lang="es-MX" sz="2000" dirty="0">
                <a:solidFill>
                  <a:srgbClr val="D4D4D4"/>
                </a:solidFill>
                <a:latin typeface="Consolas" panose="020B0609020204030204" pitchFamily="49" charset="0"/>
              </a:rPr>
              <a:t>{</a:t>
            </a:r>
          </a:p>
          <a:p>
            <a:r>
              <a:rPr lang="es-MX" sz="2000" dirty="0">
                <a:solidFill>
                  <a:srgbClr val="D4D4D4"/>
                </a:solidFill>
                <a:latin typeface="Consolas" panose="020B0609020204030204" pitchFamily="49" charset="0"/>
              </a:rPr>
              <a:t>            </a:t>
            </a:r>
            <a:r>
              <a:rPr lang="es-MX" sz="2000" dirty="0" err="1">
                <a:solidFill>
                  <a:srgbClr val="9CDCFE"/>
                </a:solidFill>
                <a:latin typeface="Consolas" panose="020B0609020204030204" pitchFamily="49" charset="0"/>
              </a:rPr>
              <a:t>color</a:t>
            </a:r>
            <a:r>
              <a:rPr lang="es-MX" sz="2000" dirty="0" err="1">
                <a:solidFill>
                  <a:srgbClr val="D4D4D4"/>
                </a:solidFill>
                <a:latin typeface="Consolas" panose="020B0609020204030204" pitchFamily="49" charset="0"/>
              </a:rPr>
              <a:t>:</a:t>
            </a:r>
            <a:r>
              <a:rPr lang="es-MX" sz="2000" dirty="0" err="1">
                <a:solidFill>
                  <a:srgbClr val="CE9178"/>
                </a:solidFill>
                <a:latin typeface="Consolas" panose="020B0609020204030204" pitchFamily="49" charset="0"/>
              </a:rPr>
              <a:t>white</a:t>
            </a:r>
            <a:r>
              <a:rPr lang="es-MX" sz="2000" dirty="0">
                <a:solidFill>
                  <a:srgbClr val="D4D4D4"/>
                </a:solidFill>
                <a:latin typeface="Consolas" panose="020B0609020204030204" pitchFamily="49" charset="0"/>
              </a:rPr>
              <a:t>;</a:t>
            </a:r>
          </a:p>
          <a:p>
            <a:r>
              <a:rPr lang="es-MX" sz="2000" dirty="0">
                <a:solidFill>
                  <a:srgbClr val="D4D4D4"/>
                </a:solidFill>
                <a:latin typeface="Consolas" panose="020B0609020204030204" pitchFamily="49" charset="0"/>
              </a:rPr>
              <a:t>            </a:t>
            </a:r>
            <a:r>
              <a:rPr lang="es-MX" sz="2000" dirty="0" err="1">
                <a:solidFill>
                  <a:srgbClr val="9CDCFE"/>
                </a:solidFill>
                <a:latin typeface="Consolas" panose="020B0609020204030204" pitchFamily="49" charset="0"/>
              </a:rPr>
              <a:t>background-color</a:t>
            </a:r>
            <a:r>
              <a:rPr lang="es-MX" sz="2000" dirty="0" err="1">
                <a:solidFill>
                  <a:srgbClr val="D4D4D4"/>
                </a:solidFill>
                <a:latin typeface="Consolas" panose="020B0609020204030204" pitchFamily="49" charset="0"/>
              </a:rPr>
              <a:t>:</a:t>
            </a:r>
            <a:r>
              <a:rPr lang="es-MX" sz="2000" dirty="0" err="1">
                <a:solidFill>
                  <a:srgbClr val="CE9178"/>
                </a:solidFill>
                <a:latin typeface="Consolas" panose="020B0609020204030204" pitchFamily="49" charset="0"/>
              </a:rPr>
              <a:t>green</a:t>
            </a:r>
            <a:r>
              <a:rPr lang="es-MX" sz="2000" dirty="0">
                <a:solidFill>
                  <a:srgbClr val="D4D4D4"/>
                </a:solidFill>
                <a:latin typeface="Consolas" panose="020B0609020204030204" pitchFamily="49" charset="0"/>
              </a:rPr>
              <a:t>;</a:t>
            </a:r>
          </a:p>
          <a:p>
            <a:r>
              <a:rPr lang="es-MX" sz="2000" dirty="0">
                <a:solidFill>
                  <a:srgbClr val="D4D4D4"/>
                </a:solidFill>
                <a:latin typeface="Consolas" panose="020B0609020204030204" pitchFamily="49" charset="0"/>
              </a:rPr>
              <a:t>        }</a:t>
            </a:r>
          </a:p>
          <a:p>
            <a:endParaRPr lang="es-MX" sz="2000" dirty="0">
              <a:solidFill>
                <a:srgbClr val="D4D4D4"/>
              </a:solidFill>
              <a:latin typeface="Consolas" panose="020B0609020204030204" pitchFamily="49" charset="0"/>
            </a:endParaRPr>
          </a:p>
          <a:p>
            <a:r>
              <a:rPr lang="es-MX" sz="2000" dirty="0">
                <a:solidFill>
                  <a:srgbClr val="D4D4D4"/>
                </a:solidFill>
                <a:latin typeface="Consolas" panose="020B0609020204030204" pitchFamily="49" charset="0"/>
              </a:rPr>
              <a:t>    </a:t>
            </a:r>
            <a:r>
              <a:rPr lang="es-MX" sz="2000" dirty="0">
                <a:solidFill>
                  <a:srgbClr val="808080"/>
                </a:solidFill>
                <a:latin typeface="Consolas" panose="020B0609020204030204" pitchFamily="49" charset="0"/>
              </a:rPr>
              <a:t>&lt;</a:t>
            </a:r>
            <a:r>
              <a:rPr lang="es-MX" sz="2000" dirty="0">
                <a:solidFill>
                  <a:srgbClr val="569CD6"/>
                </a:solidFill>
                <a:latin typeface="Consolas" panose="020B0609020204030204" pitchFamily="49" charset="0"/>
              </a:rPr>
              <a:t>p</a:t>
            </a:r>
            <a:r>
              <a:rPr lang="es-MX" sz="2000" dirty="0">
                <a:solidFill>
                  <a:srgbClr val="D4D4D4"/>
                </a:solidFill>
                <a:latin typeface="Consolas" panose="020B0609020204030204" pitchFamily="49" charset="0"/>
              </a:rPr>
              <a:t> </a:t>
            </a:r>
            <a:r>
              <a:rPr lang="es-MX" sz="2000" dirty="0">
                <a:solidFill>
                  <a:srgbClr val="9CDCFE"/>
                </a:solidFill>
                <a:latin typeface="Consolas" panose="020B0609020204030204" pitchFamily="49" charset="0"/>
              </a:rPr>
              <a:t>id</a:t>
            </a:r>
            <a:r>
              <a:rPr lang="es-MX" sz="2000" dirty="0">
                <a:solidFill>
                  <a:srgbClr val="D4D4D4"/>
                </a:solidFill>
                <a:latin typeface="Consolas" panose="020B0609020204030204" pitchFamily="49" charset="0"/>
              </a:rPr>
              <a:t>=</a:t>
            </a:r>
            <a:r>
              <a:rPr lang="es-MX" sz="2000" dirty="0">
                <a:solidFill>
                  <a:srgbClr val="CE9178"/>
                </a:solidFill>
                <a:latin typeface="Consolas" panose="020B0609020204030204" pitchFamily="49" charset="0"/>
              </a:rPr>
              <a:t>"parrafo2"</a:t>
            </a:r>
            <a:r>
              <a:rPr lang="es-MX" sz="2000" dirty="0">
                <a:solidFill>
                  <a:srgbClr val="808080"/>
                </a:solidFill>
                <a:latin typeface="Consolas" panose="020B0609020204030204" pitchFamily="49" charset="0"/>
              </a:rPr>
              <a:t>&gt;</a:t>
            </a:r>
          </a:p>
          <a:p>
            <a:r>
              <a:rPr lang="es-MX" sz="2000" dirty="0">
                <a:solidFill>
                  <a:srgbClr val="D4D4D4"/>
                </a:solidFill>
                <a:latin typeface="Consolas" panose="020B0609020204030204" pitchFamily="49" charset="0"/>
              </a:rPr>
              <a:t>    </a:t>
            </a:r>
            <a:r>
              <a:rPr lang="es-MX" sz="2000" dirty="0">
                <a:solidFill>
                  <a:srgbClr val="808080"/>
                </a:solidFill>
                <a:latin typeface="Consolas" panose="020B0609020204030204" pitchFamily="49" charset="0"/>
              </a:rPr>
              <a:t>&lt;</a:t>
            </a:r>
            <a:r>
              <a:rPr lang="es-MX" sz="2000" dirty="0">
                <a:solidFill>
                  <a:srgbClr val="569CD6"/>
                </a:solidFill>
                <a:latin typeface="Consolas" panose="020B0609020204030204" pitchFamily="49" charset="0"/>
              </a:rPr>
              <a:t>p</a:t>
            </a:r>
            <a:r>
              <a:rPr lang="es-MX" sz="2000" dirty="0">
                <a:solidFill>
                  <a:srgbClr val="D4D4D4"/>
                </a:solidFill>
                <a:latin typeface="Consolas" panose="020B0609020204030204" pitchFamily="49" charset="0"/>
              </a:rPr>
              <a:t> </a:t>
            </a:r>
            <a:r>
              <a:rPr lang="es-MX" sz="2000" dirty="0">
                <a:solidFill>
                  <a:srgbClr val="9CDCFE"/>
                </a:solidFill>
                <a:latin typeface="Consolas" panose="020B0609020204030204" pitchFamily="49" charset="0"/>
              </a:rPr>
              <a:t>class</a:t>
            </a:r>
            <a:r>
              <a:rPr lang="es-MX" sz="2000" dirty="0">
                <a:solidFill>
                  <a:srgbClr val="D4D4D4"/>
                </a:solidFill>
                <a:latin typeface="Consolas" panose="020B0609020204030204" pitchFamily="49" charset="0"/>
              </a:rPr>
              <a:t>=</a:t>
            </a:r>
            <a:r>
              <a:rPr lang="es-MX" sz="2000" dirty="0">
                <a:solidFill>
                  <a:srgbClr val="CE9178"/>
                </a:solidFill>
                <a:latin typeface="Consolas" panose="020B0609020204030204" pitchFamily="49" charset="0"/>
              </a:rPr>
              <a:t>"parrafo3"</a:t>
            </a:r>
            <a:r>
              <a:rPr lang="es-MX" sz="2000" dirty="0">
                <a:solidFill>
                  <a:srgbClr val="808080"/>
                </a:solidFill>
                <a:latin typeface="Consolas" panose="020B0609020204030204" pitchFamily="49" charset="0"/>
              </a:rPr>
              <a:t>&gt;</a:t>
            </a:r>
            <a:r>
              <a:rPr lang="es-MX" sz="2000" dirty="0">
                <a:solidFill>
                  <a:srgbClr val="D4D4D4"/>
                </a:solidFill>
                <a:latin typeface="Consolas" panose="020B0609020204030204" pitchFamily="49" charset="0"/>
              </a:rPr>
              <a:t> </a:t>
            </a:r>
          </a:p>
          <a:p>
            <a:r>
              <a:rPr lang="es-MX" sz="2000" dirty="0">
                <a:solidFill>
                  <a:srgbClr val="D4D4D4"/>
                </a:solidFill>
                <a:latin typeface="Consolas" panose="020B0609020204030204" pitchFamily="49" charset="0"/>
              </a:rPr>
              <a:t>   </a:t>
            </a:r>
            <a:endParaRPr lang="es-MX" sz="2000" b="0" dirty="0">
              <a:solidFill>
                <a:srgbClr val="D4D4D4"/>
              </a:solidFill>
              <a:effectLst/>
              <a:latin typeface="Consolas" panose="020B0609020204030204" pitchFamily="49" charset="0"/>
            </a:endParaRPr>
          </a:p>
        </p:txBody>
      </p:sp>
      <p:sp>
        <p:nvSpPr>
          <p:cNvPr id="9" name="Title 1">
            <a:extLst>
              <a:ext uri="{FF2B5EF4-FFF2-40B4-BE49-F238E27FC236}">
                <a16:creationId xmlns:a16="http://schemas.microsoft.com/office/drawing/2014/main" id="{C4D1EE68-8590-4790-BE28-304A3022198D}"/>
              </a:ext>
            </a:extLst>
          </p:cNvPr>
          <p:cNvSpPr>
            <a:spLocks noGrp="1"/>
          </p:cNvSpPr>
          <p:nvPr>
            <p:ph type="title"/>
          </p:nvPr>
        </p:nvSpPr>
        <p:spPr>
          <a:xfrm>
            <a:off x="459224" y="164841"/>
            <a:ext cx="12037576" cy="1600495"/>
          </a:xfrm>
        </p:spPr>
        <p:txBody>
          <a:bodyPr>
            <a:normAutofit/>
          </a:bodyPr>
          <a:lstStyle/>
          <a:p>
            <a:r>
              <a:rPr lang="es-ES" sz="4400" dirty="0"/>
              <a:t>Estilos asociados a una clase (CLASS)</a:t>
            </a:r>
            <a:endParaRPr lang="es-MX" sz="4400" dirty="0"/>
          </a:p>
        </p:txBody>
      </p:sp>
    </p:spTree>
    <p:extLst>
      <p:ext uri="{BB962C8B-B14F-4D97-AF65-F5344CB8AC3E}">
        <p14:creationId xmlns:p14="http://schemas.microsoft.com/office/powerpoint/2010/main" val="75533570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9819</TotalTime>
  <Words>4005</Words>
  <Application>Microsoft Office PowerPoint</Application>
  <PresentationFormat>Personalizado</PresentationFormat>
  <Paragraphs>481</Paragraphs>
  <Slides>43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43</vt:i4>
      </vt:variant>
    </vt:vector>
  </HeadingPairs>
  <TitlesOfParts>
    <vt:vector size="48" baseType="lpstr">
      <vt:lpstr>Arial</vt:lpstr>
      <vt:lpstr>Calibri</vt:lpstr>
      <vt:lpstr>Consolas</vt:lpstr>
      <vt:lpstr>Wingdings</vt:lpstr>
      <vt:lpstr>Tema de Office</vt:lpstr>
      <vt:lpstr>Introducción al Desarrollo Web</vt:lpstr>
      <vt:lpstr>Presentación de PowerPoint</vt:lpstr>
      <vt:lpstr>Asignación de Estilos</vt:lpstr>
      <vt:lpstr>Estilos asociados a una etiqueta HTML</vt:lpstr>
      <vt:lpstr>Estilos asociados a una etiqueta HTML</vt:lpstr>
      <vt:lpstr>Estilos asociados a una etiqueta HTML</vt:lpstr>
      <vt:lpstr>Estilos asociados a una etiqueta HTML</vt:lpstr>
      <vt:lpstr>Estilos asociados a un identificador (ID)</vt:lpstr>
      <vt:lpstr>Estilos asociados a una clase (CLASS)</vt:lpstr>
      <vt:lpstr>Estilos asociados a múltiples objetos</vt:lpstr>
      <vt:lpstr>Estilos anidados</vt:lpstr>
      <vt:lpstr>Sitios web de consulta para CSS</vt:lpstr>
      <vt:lpstr>Sitios web de consulta para CSS</vt:lpstr>
      <vt:lpstr>Propiedades que se pueden modificar con CSS</vt:lpstr>
      <vt:lpstr>Propiedades que se pueden modificar con CSS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May</dc:creator>
  <cp:lastModifiedBy>VICTOR MANUEL DURAN CAMPOS</cp:lastModifiedBy>
  <cp:revision>456</cp:revision>
  <dcterms:created xsi:type="dcterms:W3CDTF">2020-02-04T16:52:22Z</dcterms:created>
  <dcterms:modified xsi:type="dcterms:W3CDTF">2024-04-22T17:46:13Z</dcterms:modified>
</cp:coreProperties>
</file>