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8288000" cy="10287000"/>
  <p:notesSz cx="6858000" cy="9144000"/>
  <p:embeddedFontLst>
    <p:embeddedFont>
      <p:font typeface="Calibri (MS)" panose="020F0502020204030204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1920X080 拷贝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0">
            <a:off x="8203750" y="3569894"/>
            <a:ext cx="10391698" cy="1238270"/>
            <a:chOff x="0" y="0"/>
            <a:chExt cx="13855597" cy="16510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55598" cy="1651027"/>
            </a:xfrm>
            <a:custGeom>
              <a:avLst/>
              <a:gdLst/>
              <a:ahLst/>
              <a:cxnLst/>
              <a:rect l="l" t="t" r="r" b="b"/>
              <a:pathLst>
                <a:path w="13855598" h="1651027">
                  <a:moveTo>
                    <a:pt x="0" y="0"/>
                  </a:moveTo>
                  <a:lnTo>
                    <a:pt x="13855598" y="0"/>
                  </a:lnTo>
                  <a:lnTo>
                    <a:pt x="13855598" y="1651027"/>
                  </a:lnTo>
                  <a:lnTo>
                    <a:pt x="0" y="1651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57150"/>
              <a:ext cx="13855597" cy="159387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5185"/>
                </a:lnSpc>
              </a:pPr>
              <a:r>
                <a:rPr lang="en-US" sz="4800" b="1">
                  <a:solidFill>
                    <a:srgbClr val="000000"/>
                  </a:solidFill>
                  <a:latin typeface="Source Han Sans JP Bold" panose="020B0800000000000000" charset="-122"/>
                  <a:ea typeface="Source Han Sans JP Bold" panose="020B0800000000000000" charset="-122"/>
                  <a:cs typeface="Source Han Sans JP Bold" panose="020B0800000000000000" charset="-122"/>
                  <a:sym typeface="Source Han Sans JP Bold" panose="020B0800000000000000" charset="-122"/>
                </a:rPr>
                <a:t>智慧校园生活助手</a:t>
              </a:r>
              <a:endParaRPr lang="en-US" sz="4800" b="1">
                <a:solidFill>
                  <a:srgbClr val="000000"/>
                </a:solidFill>
                <a:latin typeface="Source Han Sans JP Bold" panose="020B0800000000000000" charset="-122"/>
                <a:ea typeface="Source Han Sans JP Bold" panose="020B0800000000000000" charset="-122"/>
                <a:cs typeface="Source Han Sans JP Bold" panose="020B0800000000000000" charset="-122"/>
                <a:sym typeface="Source Han Sans JP Bold" panose="020B0800000000000000" charset="-122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8196130" y="4687798"/>
            <a:ext cx="8604312" cy="641122"/>
            <a:chOff x="0" y="0"/>
            <a:chExt cx="11472416" cy="85482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472416" cy="854829"/>
            </a:xfrm>
            <a:custGeom>
              <a:avLst/>
              <a:gdLst/>
              <a:ahLst/>
              <a:cxnLst/>
              <a:rect l="l" t="t" r="r" b="b"/>
              <a:pathLst>
                <a:path w="11472416" h="854829">
                  <a:moveTo>
                    <a:pt x="0" y="0"/>
                  </a:moveTo>
                  <a:lnTo>
                    <a:pt x="11472416" y="0"/>
                  </a:lnTo>
                  <a:lnTo>
                    <a:pt x="11472416" y="854829"/>
                  </a:lnTo>
                  <a:lnTo>
                    <a:pt x="0" y="854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47625"/>
              <a:ext cx="11472416" cy="80720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3455"/>
                </a:lnSpc>
              </a:pPr>
              <a:r>
                <a:rPr lang="en-US" sz="3200">
                  <a:solidFill>
                    <a:srgbClr val="000000"/>
                  </a:solidFill>
                  <a:latin typeface="Source Han Sans JP" panose="020B0400000000000000" charset="-122"/>
                  <a:ea typeface="Source Han Sans JP" panose="020B0400000000000000" charset="-122"/>
                  <a:cs typeface="Source Han Sans JP" panose="020B0400000000000000" charset="-122"/>
                  <a:sym typeface="Source Han Sans JP" panose="020B0400000000000000" charset="-122"/>
                </a:rPr>
                <a:t>演</a:t>
              </a:r>
              <a:r>
                <a:rPr lang="en-US" sz="3200" b="1">
                  <a:solidFill>
                    <a:srgbClr val="000000"/>
                  </a:solidFill>
                  <a:latin typeface="Source Han Sans JP" panose="020B0400000000000000" charset="-122"/>
                  <a:ea typeface="Source Han Sans JP" panose="020B0400000000000000" charset="-122"/>
                  <a:cs typeface="Source Han Sans JP" panose="020B0400000000000000" charset="-122"/>
                  <a:sym typeface="Source Han Sans JP" panose="020B0400000000000000" charset="-122"/>
                </a:rPr>
                <a:t>讲</a:t>
              </a:r>
              <a:r>
                <a:rPr lang="en-US" sz="3200">
                  <a:solidFill>
                    <a:srgbClr val="000000"/>
                  </a:solidFill>
                  <a:latin typeface="Source Han Sans JP" panose="020B0400000000000000" charset="-122"/>
                  <a:ea typeface="Source Han Sans JP" panose="020B0400000000000000" charset="-122"/>
                  <a:cs typeface="Source Han Sans JP" panose="020B0400000000000000" charset="-122"/>
                  <a:sym typeface="Source Han Sans JP" panose="020B0400000000000000" charset="-122"/>
                </a:rPr>
                <a:t>人姓名：</a:t>
              </a:r>
              <a:r>
                <a:rPr lang="zh-CN" altLang="en-US" sz="3200">
                  <a:solidFill>
                    <a:srgbClr val="000000"/>
                  </a:solidFill>
                  <a:latin typeface="Source Han Sans JP" panose="020B0400000000000000" charset="-122"/>
                  <a:ea typeface="Source Han Sans JP" panose="020B0400000000000000" charset="-122"/>
                  <a:cs typeface="Source Han Sans JP" panose="020B0400000000000000" charset="-122"/>
                  <a:sym typeface="Source Han Sans JP" panose="020B0400000000000000" charset="-122"/>
                </a:rPr>
                <a:t>李欣玥、高成、徐璐瑶</a:t>
              </a:r>
              <a:endParaRPr lang="zh-CN" alt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在线服务申请管理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0580" y="2687320"/>
            <a:ext cx="7129780" cy="2975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服务类型选择：包括证件补办、住宿调整、奖学金申请、退课申请、校外实习等。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表单填写引导：用户选择服务类型后进入相应表单填写页面。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9644380" y="1283970"/>
            <a:ext cx="3869690" cy="8228330"/>
            <a:chOff x="0" y="0"/>
            <a:chExt cx="5159587" cy="10971107"/>
          </a:xfrm>
        </p:grpSpPr>
        <p:sp>
          <p:nvSpPr>
            <p:cNvPr id="10" name="Freeform 10" descr="7138a806993493b2e55c9bc47a2d358f"/>
            <p:cNvSpPr/>
            <p:nvPr/>
          </p:nvSpPr>
          <p:spPr>
            <a:xfrm>
              <a:off x="0" y="0"/>
              <a:ext cx="5159629" cy="10971149"/>
            </a:xfrm>
            <a:custGeom>
              <a:avLst/>
              <a:gdLst/>
              <a:ahLst/>
              <a:cxnLst/>
              <a:rect l="l" t="t" r="r" b="b"/>
              <a:pathLst>
                <a:path w="5159629" h="10971149">
                  <a:moveTo>
                    <a:pt x="0" y="0"/>
                  </a:moveTo>
                  <a:lnTo>
                    <a:pt x="5159629" y="0"/>
                  </a:lnTo>
                  <a:lnTo>
                    <a:pt x="5159629" y="10971149"/>
                  </a:lnTo>
                  <a:lnTo>
                    <a:pt x="0" y="109711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" r="-7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活动报名管理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8350" y="3058160"/>
            <a:ext cx="6756400" cy="410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活动分类浏览：支持按体育、文艺、学术、志愿等类别筛选活动。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活动详情展示：包括活动时间、地点、报名人数、主办单位、联系人信息。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报名功能：用户可点击“立即报名”参与活动。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9643110" y="1283970"/>
            <a:ext cx="3890010" cy="8208010"/>
            <a:chOff x="0" y="0"/>
            <a:chExt cx="5186680" cy="10944013"/>
          </a:xfrm>
        </p:grpSpPr>
        <p:sp>
          <p:nvSpPr>
            <p:cNvPr id="10" name="Freeform 10" descr="dd93a3f3a7b7c58b94ecfd25cc7f41c2"/>
            <p:cNvSpPr/>
            <p:nvPr/>
          </p:nvSpPr>
          <p:spPr>
            <a:xfrm>
              <a:off x="0" y="0"/>
              <a:ext cx="5186680" cy="10943971"/>
            </a:xfrm>
            <a:custGeom>
              <a:avLst/>
              <a:gdLst/>
              <a:ahLst/>
              <a:cxnLst/>
              <a:rect l="l" t="t" r="r" b="b"/>
              <a:pathLst>
                <a:path w="5186680" h="10943971">
                  <a:moveTo>
                    <a:pt x="0" y="0"/>
                  </a:moveTo>
                  <a:lnTo>
                    <a:pt x="5186680" y="0"/>
                  </a:lnTo>
                  <a:lnTo>
                    <a:pt x="5186680" y="10943971"/>
                  </a:lnTo>
                  <a:lnTo>
                    <a:pt x="0" y="10943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735" b="-736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信息收集管理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9980" y="3253740"/>
            <a:ext cx="8340090" cy="2410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信息分类选择：包括个人信息、学习调研、校园生活、实习意向等。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表单填写：用户选择分类后进入相应信息填写页面。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10186670" y="1791970"/>
            <a:ext cx="3481070" cy="7571740"/>
            <a:chOff x="0" y="0"/>
            <a:chExt cx="4641427" cy="10095653"/>
          </a:xfrm>
        </p:grpSpPr>
        <p:sp>
          <p:nvSpPr>
            <p:cNvPr id="10" name="Freeform 10" descr="微信图片_20250821140003_31382_3"/>
            <p:cNvSpPr/>
            <p:nvPr/>
          </p:nvSpPr>
          <p:spPr>
            <a:xfrm>
              <a:off x="0" y="0"/>
              <a:ext cx="4641469" cy="10095611"/>
            </a:xfrm>
            <a:custGeom>
              <a:avLst/>
              <a:gdLst/>
              <a:ahLst/>
              <a:cxnLst/>
              <a:rect l="l" t="t" r="r" b="b"/>
              <a:pathLst>
                <a:path w="4641469" h="10095611">
                  <a:moveTo>
                    <a:pt x="0" y="0"/>
                  </a:moveTo>
                  <a:lnTo>
                    <a:pt x="4641469" y="0"/>
                  </a:lnTo>
                  <a:lnTo>
                    <a:pt x="4641469" y="10095611"/>
                  </a:lnTo>
                  <a:lnTo>
                    <a:pt x="0" y="100956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5" r="-35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签到管理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9980" y="3253740"/>
            <a:ext cx="8340090" cy="2410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每日签到：显示当前签到状态、签到时间和地点。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  统计功能：提供本周、本月、总计签到次数的统计图表。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9541510" y="1184910"/>
            <a:ext cx="4083050" cy="8721090"/>
            <a:chOff x="0" y="0"/>
            <a:chExt cx="5444067" cy="11628120"/>
          </a:xfrm>
        </p:grpSpPr>
        <p:sp>
          <p:nvSpPr>
            <p:cNvPr id="10" name="Freeform 10" descr="微信图片_20250821140004_31383_3"/>
            <p:cNvSpPr/>
            <p:nvPr/>
          </p:nvSpPr>
          <p:spPr>
            <a:xfrm>
              <a:off x="0" y="0"/>
              <a:ext cx="5444109" cy="11628120"/>
            </a:xfrm>
            <a:custGeom>
              <a:avLst/>
              <a:gdLst/>
              <a:ahLst/>
              <a:cxnLst/>
              <a:rect l="l" t="t" r="r" b="b"/>
              <a:pathLst>
                <a:path w="5444109" h="11628120">
                  <a:moveTo>
                    <a:pt x="0" y="0"/>
                  </a:moveTo>
                  <a:lnTo>
                    <a:pt x="5444109" y="0"/>
                  </a:lnTo>
                  <a:lnTo>
                    <a:pt x="5444109" y="11628120"/>
                  </a:lnTo>
                  <a:lnTo>
                    <a:pt x="0" y="11628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" r="-15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新闻管理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9980" y="3253740"/>
            <a:ext cx="8340090" cy="2410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分类浏览：支持按教学、科研、活动、公告等分类查看新闻。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  详情查看：每条新闻包含标题、发布时间和“查看详情”入口。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9984740" y="1098550"/>
            <a:ext cx="4183380" cy="8919210"/>
            <a:chOff x="0" y="0"/>
            <a:chExt cx="5577840" cy="11892280"/>
          </a:xfrm>
        </p:grpSpPr>
        <p:sp>
          <p:nvSpPr>
            <p:cNvPr id="10" name="Freeform 10" descr="微信图片_20250821140005_31384_3"/>
            <p:cNvSpPr/>
            <p:nvPr/>
          </p:nvSpPr>
          <p:spPr>
            <a:xfrm>
              <a:off x="0" y="0"/>
              <a:ext cx="5577840" cy="11892280"/>
            </a:xfrm>
            <a:custGeom>
              <a:avLst/>
              <a:gdLst/>
              <a:ahLst/>
              <a:cxnLst/>
              <a:rect l="l" t="t" r="r" b="b"/>
              <a:pathLst>
                <a:path w="5577840" h="11892280">
                  <a:moveTo>
                    <a:pt x="0" y="0"/>
                  </a:moveTo>
                  <a:lnTo>
                    <a:pt x="5577840" y="0"/>
                  </a:lnTo>
                  <a:lnTo>
                    <a:pt x="5577840" y="11892280"/>
                  </a:lnTo>
                  <a:lnTo>
                    <a:pt x="0" y="11892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" r="-21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成绩查询管理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9980" y="3253740"/>
            <a:ext cx="8340090" cy="2975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 学期选择：支持切换不同学期成绩查看。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  成绩统计：显示平均绩点、平均分、总学分、课程数及分数段分布。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  成绩明细：展示每门课程的成绩、学分、绩点、课程类型、排名等信息。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10360660" y="924560"/>
            <a:ext cx="4198620" cy="8930640"/>
            <a:chOff x="0" y="0"/>
            <a:chExt cx="5598160" cy="11907520"/>
          </a:xfrm>
        </p:grpSpPr>
        <p:sp>
          <p:nvSpPr>
            <p:cNvPr id="10" name="Freeform 10" descr="微信图片_20250821140007_31386_3"/>
            <p:cNvSpPr/>
            <p:nvPr/>
          </p:nvSpPr>
          <p:spPr>
            <a:xfrm>
              <a:off x="0" y="0"/>
              <a:ext cx="5598160" cy="11907520"/>
            </a:xfrm>
            <a:custGeom>
              <a:avLst/>
              <a:gdLst/>
              <a:ahLst/>
              <a:cxnLst/>
              <a:rect l="l" t="t" r="r" b="b"/>
              <a:pathLst>
                <a:path w="5598160" h="11907520">
                  <a:moveTo>
                    <a:pt x="0" y="0"/>
                  </a:moveTo>
                  <a:lnTo>
                    <a:pt x="5598160" y="0"/>
                  </a:lnTo>
                  <a:lnTo>
                    <a:pt x="5598160" y="11907520"/>
                  </a:lnTo>
                  <a:lnTo>
                    <a:pt x="0" y="11907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" r="-24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社团招新管理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9980" y="3253740"/>
            <a:ext cx="8340090" cy="2975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社团分类：支持按学术、体育、文艺、公益等类别浏览社团。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  社团详情：包含社团介绍、人数、活动内容、活动时间地点等。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  加入功能：用户可申请加入感兴趣的社团。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10647680" y="1117600"/>
            <a:ext cx="4177030" cy="8936990"/>
            <a:chOff x="0" y="0"/>
            <a:chExt cx="5569373" cy="11915987"/>
          </a:xfrm>
        </p:grpSpPr>
        <p:sp>
          <p:nvSpPr>
            <p:cNvPr id="10" name="Freeform 10" descr="微信图片_20250821140009_31388_3"/>
            <p:cNvSpPr/>
            <p:nvPr/>
          </p:nvSpPr>
          <p:spPr>
            <a:xfrm>
              <a:off x="0" y="0"/>
              <a:ext cx="5569331" cy="11916029"/>
            </a:xfrm>
            <a:custGeom>
              <a:avLst/>
              <a:gdLst/>
              <a:ahLst/>
              <a:cxnLst/>
              <a:rect l="l" t="t" r="r" b="b"/>
              <a:pathLst>
                <a:path w="5569331" h="11916029">
                  <a:moveTo>
                    <a:pt x="0" y="0"/>
                  </a:moveTo>
                  <a:lnTo>
                    <a:pt x="5569331" y="0"/>
                  </a:lnTo>
                  <a:lnTo>
                    <a:pt x="5569331" y="11916029"/>
                  </a:lnTo>
                  <a:lnTo>
                    <a:pt x="0" y="119160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8" r="-19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个人中心管理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9980" y="3253740"/>
            <a:ext cx="8340090" cy="410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用户信息展示 ：显示姓名、学号。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数据概览 ：汇总今日课程、待办事项、本周签到等数据。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功能导航 ：提供所有系统功能的快捷入口，包括任务提醒、请假申请、活动报名、成绩查询、设备报修等。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退出登录 ：安全退出当前账户。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10134600" y="1184910"/>
            <a:ext cx="4079240" cy="8803640"/>
            <a:chOff x="0" y="0"/>
            <a:chExt cx="5438987" cy="11738187"/>
          </a:xfrm>
        </p:grpSpPr>
        <p:sp>
          <p:nvSpPr>
            <p:cNvPr id="10" name="Freeform 10" descr="微信图片_20250821140012_31394_3"/>
            <p:cNvSpPr/>
            <p:nvPr/>
          </p:nvSpPr>
          <p:spPr>
            <a:xfrm>
              <a:off x="0" y="0"/>
              <a:ext cx="5439029" cy="11738229"/>
            </a:xfrm>
            <a:custGeom>
              <a:avLst/>
              <a:gdLst/>
              <a:ahLst/>
              <a:cxnLst/>
              <a:rect l="l" t="t" r="r" b="b"/>
              <a:pathLst>
                <a:path w="5439029" h="11738229">
                  <a:moveTo>
                    <a:pt x="0" y="0"/>
                  </a:moveTo>
                  <a:lnTo>
                    <a:pt x="5439029" y="0"/>
                  </a:lnTo>
                  <a:lnTo>
                    <a:pt x="5439029" y="11738229"/>
                  </a:lnTo>
                  <a:lnTo>
                    <a:pt x="0" y="11738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" r="-10"/>
              </a:stretch>
            </a:blipFill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特色与创新点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68350" y="1465580"/>
            <a:ext cx="14370050" cy="12009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5"/>
              </a:lnSpc>
            </a:pPr>
            <a:r>
              <a:rPr lang="en-US" sz="36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1.分布式校园服务</a:t>
            </a:r>
            <a:endParaRPr lang="en-US" sz="36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利用HarmonyOS分布式能力，实现跨设备无缝体验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支持手机、平板、智慧屏等多终端协同使用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965"/>
              </a:lnSpc>
            </a:pPr>
            <a:r>
              <a:rPr lang="en-US" sz="36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2.原子化服务集成</a:t>
            </a:r>
            <a:endParaRPr lang="en-US" sz="36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将传统校园服务拆分为原子化功能模块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支持按需使用，减少应用体积和启动时间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965"/>
              </a:lnSpc>
            </a:pPr>
            <a:r>
              <a:rPr lang="en-US" sz="36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3.智能提醒系统</a:t>
            </a:r>
            <a:endParaRPr lang="en-US" sz="36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基于课程安排自动生成提醒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结合位置服务提供上课路线规划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61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9952990" y="1464946"/>
            <a:ext cx="9977120" cy="7091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5"/>
              </a:lnSpc>
            </a:pPr>
            <a:r>
              <a:rPr lang="en-US" sz="36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4.沉浸式视觉设计</a:t>
            </a:r>
            <a:endParaRPr lang="en-US" sz="36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采用HarmonyOS Design设计语言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卡片式布局，层次分明，操作直观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965"/>
              </a:lnSpc>
            </a:pPr>
            <a:r>
              <a:rPr lang="en-US" sz="36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5.手势操作优化</a:t>
            </a:r>
            <a:endParaRPr lang="en-US" sz="36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支持左右滑动切换功能模块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下拉刷新，上拉加载更多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965"/>
              </a:lnSpc>
            </a:pPr>
            <a:r>
              <a:rPr lang="en-US" sz="36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6.个性化定制</a:t>
            </a:r>
            <a:endParaRPr lang="en-US" sz="36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支持主题色彩自定义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首页卡片可自由组合排列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1920X080 拷贝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0">
            <a:off x="8621820" y="3534784"/>
            <a:ext cx="7047050" cy="3217432"/>
            <a:chOff x="0" y="0"/>
            <a:chExt cx="9396067" cy="42899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396067" cy="4289909"/>
            </a:xfrm>
            <a:custGeom>
              <a:avLst/>
              <a:gdLst/>
              <a:ahLst/>
              <a:cxnLst/>
              <a:rect l="l" t="t" r="r" b="b"/>
              <a:pathLst>
                <a:path w="9396067" h="4289909">
                  <a:moveTo>
                    <a:pt x="0" y="0"/>
                  </a:moveTo>
                  <a:lnTo>
                    <a:pt x="9396067" y="0"/>
                  </a:lnTo>
                  <a:lnTo>
                    <a:pt x="9396067" y="4289909"/>
                  </a:lnTo>
                  <a:lnTo>
                    <a:pt x="0" y="42899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61925"/>
              <a:ext cx="9396067" cy="445183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370"/>
                </a:lnSpc>
              </a:pPr>
              <a:r>
                <a:rPr lang="en-US" sz="7200" b="1" spc="1199">
                  <a:solidFill>
                    <a:srgbClr val="262626"/>
                  </a:solidFill>
                  <a:latin typeface="Source Han Sans JP Bold" panose="020B0800000000000000" charset="-122"/>
                  <a:ea typeface="Source Han Sans JP Bold" panose="020B0800000000000000" charset="-122"/>
                  <a:cs typeface="Source Han Sans JP Bold" panose="020B0800000000000000" charset="-122"/>
                  <a:sym typeface="Source Han Sans JP Bold" panose="020B0800000000000000" charset="-122"/>
                </a:rPr>
                <a:t>THANKS</a:t>
              </a:r>
              <a:endParaRPr lang="en-US" sz="7200" b="1" spc="1199">
                <a:solidFill>
                  <a:srgbClr val="262626"/>
                </a:solidFill>
                <a:latin typeface="Source Han Sans JP Bold" panose="020B0800000000000000" charset="-122"/>
                <a:ea typeface="Source Han Sans JP Bold" panose="020B0800000000000000" charset="-122"/>
                <a:cs typeface="Source Han Sans JP Bold" panose="020B0800000000000000" charset="-122"/>
                <a:sym typeface="Source Han Sans JP Bold" panose="020B0800000000000000" charset="-122"/>
              </a:endParaRPr>
            </a:p>
            <a:p>
              <a:pPr algn="ctr">
                <a:lnSpc>
                  <a:spcPts val="10370"/>
                </a:lnSpc>
              </a:pPr>
              <a:r>
                <a:rPr lang="en-US" sz="7200" b="1" spc="1199">
                  <a:solidFill>
                    <a:srgbClr val="262626"/>
                  </a:solidFill>
                  <a:latin typeface="Source Han Sans JP Bold" panose="020B0800000000000000" charset="-122"/>
                  <a:ea typeface="Source Han Sans JP Bold" panose="020B0800000000000000" charset="-122"/>
                  <a:cs typeface="Source Han Sans JP Bold" panose="020B0800000000000000" charset="-122"/>
                  <a:sym typeface="Source Han Sans JP Bold" panose="020B0800000000000000" charset="-122"/>
                </a:rPr>
                <a:t>谢谢观看</a:t>
              </a:r>
              <a:endParaRPr lang="en-US" sz="7200" b="1" spc="1199">
                <a:solidFill>
                  <a:srgbClr val="262626"/>
                </a:solidFill>
                <a:latin typeface="Source Han Sans JP Bold" panose="020B0800000000000000" charset="-122"/>
                <a:ea typeface="Source Han Sans JP Bold" panose="020B0800000000000000" charset="-122"/>
                <a:cs typeface="Source Han Sans JP Bold" panose="020B0800000000000000" charset="-122"/>
                <a:sym typeface="Source Han Sans JP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1920X080 拷贝2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0">
            <a:off x="1524000" y="224024"/>
            <a:ext cx="14211300" cy="1988344"/>
            <a:chOff x="0" y="0"/>
            <a:chExt cx="18948400" cy="26511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48400" cy="2651125"/>
            </a:xfrm>
            <a:custGeom>
              <a:avLst/>
              <a:gdLst/>
              <a:ahLst/>
              <a:cxnLst/>
              <a:rect l="l" t="t" r="r" b="b"/>
              <a:pathLst>
                <a:path w="18948400" h="2651125">
                  <a:moveTo>
                    <a:pt x="0" y="0"/>
                  </a:moveTo>
                  <a:lnTo>
                    <a:pt x="18948400" y="0"/>
                  </a:lnTo>
                  <a:lnTo>
                    <a:pt x="18948400" y="2651125"/>
                  </a:lnTo>
                  <a:lnTo>
                    <a:pt x="0" y="26511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57150"/>
              <a:ext cx="18948400" cy="25939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5185"/>
                </a:lnSpc>
              </a:pPr>
              <a:r>
                <a:rPr lang="en-US" sz="4800" b="1">
                  <a:solidFill>
                    <a:srgbClr val="000000"/>
                  </a:solidFill>
                  <a:latin typeface="Source Han Sans JP Bold" panose="020B0800000000000000" charset="-122"/>
                  <a:ea typeface="Source Han Sans JP Bold" panose="020B0800000000000000" charset="-122"/>
                  <a:cs typeface="Source Han Sans JP Bold" panose="020B0800000000000000" charset="-122"/>
                  <a:sym typeface="Source Han Sans JP Bold" panose="020B0800000000000000" charset="-122"/>
                </a:rPr>
                <a:t>目录页</a:t>
              </a:r>
              <a:endParaRPr lang="en-US" sz="4800" b="1">
                <a:solidFill>
                  <a:srgbClr val="000000"/>
                </a:solidFill>
                <a:latin typeface="Source Han Sans JP Bold" panose="020B0800000000000000" charset="-122"/>
                <a:ea typeface="Source Han Sans JP Bold" panose="020B0800000000000000" charset="-122"/>
                <a:cs typeface="Source Han Sans JP Bold" panose="020B0800000000000000" charset="-122"/>
                <a:sym typeface="Source Han Sans JP Bold" panose="020B0800000000000000" charset="-122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181600" y="2628900"/>
            <a:ext cx="11343640" cy="63074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ts val="5760"/>
              </a:lnSpc>
            </a:pPr>
            <a:r>
              <a:rPr lang="en-US" sz="5400" b="1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1、项目简介</a:t>
            </a:r>
            <a:endParaRPr lang="en-US" sz="5400" b="1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  <a:p>
            <a:pPr algn="l">
              <a:lnSpc>
                <a:spcPts val="5760"/>
              </a:lnSpc>
            </a:pPr>
            <a:r>
              <a:rPr lang="en-US" sz="5400" b="1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2、行业痛点</a:t>
            </a:r>
            <a:endParaRPr lang="en-US" sz="5400" b="1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  <a:p>
            <a:pPr algn="l">
              <a:lnSpc>
                <a:spcPts val="5760"/>
              </a:lnSpc>
            </a:pPr>
            <a:r>
              <a:rPr lang="en-US" sz="5400" b="1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3、核心功能模块</a:t>
            </a:r>
            <a:endParaRPr lang="en-US" sz="5400" b="1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  <a:p>
            <a:pPr algn="l">
              <a:lnSpc>
                <a:spcPts val="5760"/>
              </a:lnSpc>
            </a:pPr>
            <a:r>
              <a:rPr lang="en-US" sz="5400" b="1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4、特色与创新点</a:t>
            </a:r>
            <a:endParaRPr lang="en-US" sz="5400" b="1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  <a:p>
            <a:pPr algn="l">
              <a:lnSpc>
                <a:spcPts val="5760"/>
              </a:lnSpc>
            </a:pPr>
            <a:endParaRPr lang="en-US" sz="5400" b="1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项目简介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68350" y="2359660"/>
            <a:ext cx="15834360" cy="447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智慧校园APP是一款基于华为HarmonyOS原生开发的校园数字服务平台，集课程管理、通知公告、考勤签到、请假申请、设备报修等功能于一体。该应用通过分布式技术实现多端协同，为师生提供便捷高效的校园数字化体验，解决了传统校园服务分散、信息滞后、操作繁琐等痛点，适用于高校日常教学管理和学生校园生活场景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66750" y="5132070"/>
            <a:ext cx="15826740" cy="449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HarmonyOS 的分布式能力、原子化服务与跨端适配特性，为解决上述问题提供了技术支撑。本 APP 基于鸿蒙原生开发，通过 “集成化 + 分布式” 设计，将分散的校园服务整合为统一入口，实现 “一端操作、多端同步、服务直达”，重构校园服务体验。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行业痛点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62330" y="2208530"/>
            <a:ext cx="15540990" cy="71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信息孤岛问题：校园服务分散在不同平台，学生需要记住多个账号密码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2330" y="3646804"/>
            <a:ext cx="9977120" cy="71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信息时效性差：重要通知公告无法及时推送到学生端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62330" y="5346700"/>
            <a:ext cx="13703300" cy="71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办事效率低：请假、报修等日常事务需要线下办理或登录不同系统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62330" y="6943090"/>
            <a:ext cx="15132050" cy="71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课程管理不便：课程表查询不便，无法及时了解课程变动信息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2330" y="8539480"/>
            <a:ext cx="16056610" cy="71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缺乏移动端支持：现有系统多为Web端，缺乏原生移动应用体验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登录与注册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8970" y="2482216"/>
            <a:ext cx="9977120" cy="2410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注册功能：新用户可通过填写用户名、密码、真实姓名、学号完成注册，注册后自动登录。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登录功能：支持用户名、密码登录、提供图形验证码安全验证。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10867390" y="2021840"/>
            <a:ext cx="3103880" cy="6879590"/>
            <a:chOff x="0" y="0"/>
            <a:chExt cx="4138507" cy="9172787"/>
          </a:xfrm>
        </p:grpSpPr>
        <p:sp>
          <p:nvSpPr>
            <p:cNvPr id="10" name="Freeform 10" descr="18984507f47557f2482b3219a1966ce5"/>
            <p:cNvSpPr/>
            <p:nvPr/>
          </p:nvSpPr>
          <p:spPr>
            <a:xfrm>
              <a:off x="0" y="0"/>
              <a:ext cx="4138549" cy="9172829"/>
            </a:xfrm>
            <a:custGeom>
              <a:avLst/>
              <a:gdLst/>
              <a:ahLst/>
              <a:cxnLst/>
              <a:rect l="l" t="t" r="r" b="b"/>
              <a:pathLst>
                <a:path w="4138549" h="9172829">
                  <a:moveTo>
                    <a:pt x="0" y="0"/>
                  </a:moveTo>
                  <a:lnTo>
                    <a:pt x="4138549" y="0"/>
                  </a:lnTo>
                  <a:lnTo>
                    <a:pt x="4138549" y="9172829"/>
                  </a:lnTo>
                  <a:lnTo>
                    <a:pt x="0" y="9172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427" r="-2426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0">
            <a:off x="14353540" y="2020570"/>
            <a:ext cx="3180080" cy="6880860"/>
            <a:chOff x="0" y="0"/>
            <a:chExt cx="4240107" cy="9174480"/>
          </a:xfrm>
        </p:grpSpPr>
        <p:sp>
          <p:nvSpPr>
            <p:cNvPr id="12" name="Freeform 12" descr="e604e482c90124e6540633a8f5109aff"/>
            <p:cNvSpPr/>
            <p:nvPr/>
          </p:nvSpPr>
          <p:spPr>
            <a:xfrm>
              <a:off x="0" y="0"/>
              <a:ext cx="4240149" cy="9174480"/>
            </a:xfrm>
            <a:custGeom>
              <a:avLst/>
              <a:gdLst/>
              <a:ahLst/>
              <a:cxnLst/>
              <a:rect l="l" t="t" r="r" b="b"/>
              <a:pathLst>
                <a:path w="4240149" h="9174480">
                  <a:moveTo>
                    <a:pt x="0" y="0"/>
                  </a:moveTo>
                  <a:lnTo>
                    <a:pt x="4240149" y="0"/>
                  </a:lnTo>
                  <a:lnTo>
                    <a:pt x="4240149" y="9174480"/>
                  </a:lnTo>
                  <a:lnTo>
                    <a:pt x="0" y="9174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48" r="-347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首页仪表盘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5190" y="2778760"/>
            <a:ext cx="8168640" cy="5237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个性化问候：根据时间显示“中午好”等问候语，展示用户姓名。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待办事项提醒：显示当前待办任务数量。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今日课程列表：展示当天课程安排，包括时间、地点、教师、课程状态（已结束/未开始）。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快捷功能入口：提供常用功能的快速访问，包括课程表、作业管理、考试安排、成绩查询、新闻公告、设备报修等。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10867390" y="1186180"/>
            <a:ext cx="4124960" cy="8491220"/>
            <a:chOff x="0" y="0"/>
            <a:chExt cx="5499947" cy="11321627"/>
          </a:xfrm>
        </p:grpSpPr>
        <p:sp>
          <p:nvSpPr>
            <p:cNvPr id="10" name="Freeform 10" descr="597bbaa4d7ce8b7a4f8fb6d641f2fb54"/>
            <p:cNvSpPr/>
            <p:nvPr/>
          </p:nvSpPr>
          <p:spPr>
            <a:xfrm>
              <a:off x="0" y="0"/>
              <a:ext cx="5499989" cy="11321669"/>
            </a:xfrm>
            <a:custGeom>
              <a:avLst/>
              <a:gdLst/>
              <a:ahLst/>
              <a:cxnLst/>
              <a:rect l="l" t="t" r="r" b="b"/>
              <a:pathLst>
                <a:path w="5499989" h="11321669">
                  <a:moveTo>
                    <a:pt x="0" y="0"/>
                  </a:moveTo>
                  <a:lnTo>
                    <a:pt x="5499989" y="0"/>
                  </a:lnTo>
                  <a:lnTo>
                    <a:pt x="5499989" y="11321669"/>
                  </a:lnTo>
                  <a:lnTo>
                    <a:pt x="0" y="113216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991" b="-1991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课程管理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85190" y="2734310"/>
            <a:ext cx="7378700" cy="282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课程表查询：按周显示完整课程安排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每日课程：重点展示当天课程，支持时间地点提醒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课程详情：点击课程可查看详细信息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10015220" y="528320"/>
            <a:ext cx="4225290" cy="8968740"/>
            <a:chOff x="0" y="0"/>
            <a:chExt cx="5633720" cy="11958320"/>
          </a:xfrm>
        </p:grpSpPr>
        <p:sp>
          <p:nvSpPr>
            <p:cNvPr id="10" name="Freeform 10" descr="微信图片_20250821140006_31385_3"/>
            <p:cNvSpPr/>
            <p:nvPr/>
          </p:nvSpPr>
          <p:spPr>
            <a:xfrm>
              <a:off x="0" y="0"/>
              <a:ext cx="5633720" cy="11958320"/>
            </a:xfrm>
            <a:custGeom>
              <a:avLst/>
              <a:gdLst/>
              <a:ahLst/>
              <a:cxnLst/>
              <a:rect l="l" t="t" r="r" b="b"/>
              <a:pathLst>
                <a:path w="5633720" h="11958320">
                  <a:moveTo>
                    <a:pt x="0" y="0"/>
                  </a:moveTo>
                  <a:lnTo>
                    <a:pt x="5633720" y="0"/>
                  </a:lnTo>
                  <a:lnTo>
                    <a:pt x="5633720" y="11958320"/>
                  </a:lnTo>
                  <a:lnTo>
                    <a:pt x="0" y="11958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任务管理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3250" y="2722880"/>
            <a:ext cx="7575550" cy="354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任务分类查看：支持按“全部、待开始、进行中、已完成”筛选任务。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任务状态管理：可设置或取消紧急状态，查看任务详情。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任务信息展示：包含任务名称、截止时间、标签（如#数学）、状态操作按钮。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9274810" y="957580"/>
            <a:ext cx="5066030" cy="9103360"/>
            <a:chOff x="0" y="0"/>
            <a:chExt cx="6754707" cy="12137813"/>
          </a:xfrm>
        </p:grpSpPr>
        <p:sp>
          <p:nvSpPr>
            <p:cNvPr id="10" name="Freeform 10" descr="99baf343b260f533cc48df424494c433"/>
            <p:cNvSpPr/>
            <p:nvPr/>
          </p:nvSpPr>
          <p:spPr>
            <a:xfrm>
              <a:off x="0" y="0"/>
              <a:ext cx="6754749" cy="12137771"/>
            </a:xfrm>
            <a:custGeom>
              <a:avLst/>
              <a:gdLst/>
              <a:ahLst/>
              <a:cxnLst/>
              <a:rect l="l" t="t" r="r" b="b"/>
              <a:pathLst>
                <a:path w="6754749" h="12137771">
                  <a:moveTo>
                    <a:pt x="0" y="0"/>
                  </a:moveTo>
                  <a:lnTo>
                    <a:pt x="6754749" y="0"/>
                  </a:lnTo>
                  <a:lnTo>
                    <a:pt x="6754749" y="12137771"/>
                  </a:lnTo>
                  <a:lnTo>
                    <a:pt x="0" y="12137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9527" b="-9527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0">
            <a:off x="12743180" y="454660"/>
            <a:ext cx="4906010" cy="474980"/>
            <a:chOff x="0" y="0"/>
            <a:chExt cx="6541347" cy="633307"/>
          </a:xfrm>
        </p:grpSpPr>
        <p:sp>
          <p:nvSpPr>
            <p:cNvPr id="5" name="Freeform 5" descr="矢量智能对象-01"/>
            <p:cNvSpPr/>
            <p:nvPr/>
          </p:nvSpPr>
          <p:spPr>
            <a:xfrm>
              <a:off x="0" y="0"/>
              <a:ext cx="6541389" cy="633349"/>
            </a:xfrm>
            <a:custGeom>
              <a:avLst/>
              <a:gdLst/>
              <a:ahLst/>
              <a:cxnLst/>
              <a:rect l="l" t="t" r="r" b="b"/>
              <a:pathLst>
                <a:path w="6541389" h="633349">
                  <a:moveTo>
                    <a:pt x="0" y="0"/>
                  </a:moveTo>
                  <a:lnTo>
                    <a:pt x="6541389" y="0"/>
                  </a:lnTo>
                  <a:lnTo>
                    <a:pt x="6541389" y="633349"/>
                  </a:lnTo>
                  <a:lnTo>
                    <a:pt x="0" y="633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8" r="-167" b="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68168" y="592411"/>
            <a:ext cx="15590520" cy="54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200">
                <a:solidFill>
                  <a:srgbClr val="000000"/>
                </a:solidFill>
                <a:latin typeface="Source Han Sans JP" panose="020B0400000000000000" charset="-122"/>
                <a:ea typeface="Source Han Sans JP" panose="020B0400000000000000" charset="-122"/>
                <a:cs typeface="Source Han Sans JP" panose="020B0400000000000000" charset="-122"/>
                <a:sym typeface="Source Han Sans JP" panose="020B0400000000000000" charset="-122"/>
              </a:rPr>
              <a:t>核心功能模块</a:t>
            </a:r>
            <a:endParaRPr lang="en-US" sz="3200">
              <a:solidFill>
                <a:srgbClr val="000000"/>
              </a:solidFill>
              <a:latin typeface="Source Han Sans JP" panose="020B0400000000000000" charset="-122"/>
              <a:ea typeface="Source Han Sans JP" panose="020B0400000000000000" charset="-122"/>
              <a:cs typeface="Source Han Sans JP" panose="020B0400000000000000" charset="-122"/>
              <a:sym typeface="Source Han Sans JP" panose="020B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5190" y="1263015"/>
            <a:ext cx="5036820" cy="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请假申请管理</a:t>
            </a:r>
            <a:endParaRPr lang="en-US" sz="3600">
              <a:solidFill>
                <a:srgbClr val="000000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8350" y="2736850"/>
            <a:ext cx="7400290" cy="2975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请假类型选择：支持事假、病假、公假、调休、其他等类型。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时间选择：支持选择开始和结束日期。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原因填写：提供文本框输入请假原因。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just">
              <a:lnSpc>
                <a:spcPts val="4415"/>
              </a:lnSpc>
            </a:pPr>
            <a:r>
              <a:rPr lang="en-US" sz="32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  提交功能：一键提交申请。</a:t>
            </a:r>
            <a:endParaRPr lang="en-US" sz="32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 rot="0">
            <a:off x="8780780" y="1184910"/>
            <a:ext cx="4387850" cy="8515350"/>
            <a:chOff x="0" y="0"/>
            <a:chExt cx="5850467" cy="11353800"/>
          </a:xfrm>
        </p:grpSpPr>
        <p:sp>
          <p:nvSpPr>
            <p:cNvPr id="10" name="Freeform 10" descr="320f86b6b8fa1e447cc66d812fd07f47"/>
            <p:cNvSpPr/>
            <p:nvPr/>
          </p:nvSpPr>
          <p:spPr>
            <a:xfrm>
              <a:off x="0" y="0"/>
              <a:ext cx="5850509" cy="11353800"/>
            </a:xfrm>
            <a:custGeom>
              <a:avLst/>
              <a:gdLst/>
              <a:ahLst/>
              <a:cxnLst/>
              <a:rect l="l" t="t" r="r" b="b"/>
              <a:pathLst>
                <a:path w="5850509" h="11353800">
                  <a:moveTo>
                    <a:pt x="0" y="0"/>
                  </a:moveTo>
                  <a:lnTo>
                    <a:pt x="5850509" y="0"/>
                  </a:lnTo>
                  <a:lnTo>
                    <a:pt x="5850509" y="11353800"/>
                  </a:lnTo>
                  <a:lnTo>
                    <a:pt x="0" y="11353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451" b="-5451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1905</Words>
  <Application>WPS 演示</Application>
  <PresentationFormat>On-screen Show (4:3)</PresentationFormat>
  <Paragraphs>158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Source Han Sans JP Bold</vt:lpstr>
      <vt:lpstr>Source Han Sans JP</vt:lpstr>
      <vt:lpstr>思源宋体</vt:lpstr>
      <vt:lpstr>Calibri (MS)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【OpenHarmony竞赛训练营】PPT模版.pptx</dc:title>
  <dc:creator/>
  <cp:lastModifiedBy>WPS_1757821936</cp:lastModifiedBy>
  <cp:revision>2</cp:revision>
  <dcterms:created xsi:type="dcterms:W3CDTF">2006-08-16T00:00:00Z</dcterms:created>
  <dcterms:modified xsi:type="dcterms:W3CDTF">2025-09-17T15:21:42Z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B3E454848B39474D9A981FE18ECF664E_12</vt:lpwstr>
  </property>
  <property fmtid="{D5CDD505-2E9C-101B-9397-08002B2CF9AE}" pid="3" name="KSOProductBuildVer">
    <vt:lpwstr>2052-12.1.0.22529</vt:lpwstr>
  </property>
</Properties>
</file>