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256" r:id="rId2"/>
    <p:sldId id="262" r:id="rId3"/>
    <p:sldId id="264" r:id="rId4"/>
    <p:sldId id="263" r:id="rId5"/>
    <p:sldId id="265" r:id="rId6"/>
    <p:sldId id="266" r:id="rId7"/>
    <p:sldId id="267" r:id="rId8"/>
    <p:sldId id="269" r:id="rId9"/>
    <p:sldId id="268" r:id="rId10"/>
    <p:sldId id="270" r:id="rId11"/>
    <p:sldId id="273" r:id="rId12"/>
    <p:sldId id="272" r:id="rId13"/>
    <p:sldId id="271" r:id="rId14"/>
    <p:sldId id="286" r:id="rId15"/>
    <p:sldId id="274" r:id="rId16"/>
    <p:sldId id="275" r:id="rId17"/>
    <p:sldId id="276" r:id="rId18"/>
    <p:sldId id="277" r:id="rId19"/>
    <p:sldId id="278" r:id="rId20"/>
    <p:sldId id="287" r:id="rId21"/>
    <p:sldId id="302" r:id="rId22"/>
    <p:sldId id="303" r:id="rId23"/>
    <p:sldId id="305" r:id="rId24"/>
    <p:sldId id="304" r:id="rId25"/>
    <p:sldId id="311" r:id="rId26"/>
    <p:sldId id="280" r:id="rId27"/>
    <p:sldId id="307" r:id="rId28"/>
    <p:sldId id="308" r:id="rId29"/>
    <p:sldId id="306" r:id="rId30"/>
    <p:sldId id="283" r:id="rId31"/>
    <p:sldId id="309" r:id="rId32"/>
    <p:sldId id="310" r:id="rId33"/>
    <p:sldId id="296" r:id="rId34"/>
    <p:sldId id="293" r:id="rId35"/>
    <p:sldId id="294" r:id="rId36"/>
    <p:sldId id="295" r:id="rId37"/>
    <p:sldId id="281" r:id="rId38"/>
    <p:sldId id="297" r:id="rId39"/>
    <p:sldId id="298" r:id="rId40"/>
    <p:sldId id="299" r:id="rId41"/>
    <p:sldId id="300" r:id="rId42"/>
    <p:sldId id="30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2785"/>
  </p:normalViewPr>
  <p:slideViewPr>
    <p:cSldViewPr snapToGrid="0" snapToObjects="1">
      <p:cViewPr varScale="1">
        <p:scale>
          <a:sx n="90" d="100"/>
          <a:sy n="90" d="100"/>
        </p:scale>
        <p:origin x="1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D12F2-5BDF-EA44-8286-AF1103231802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F67BA-1BF3-E144-AD7C-D6900D7B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5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0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1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8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6AEAED-2CA3-D348-9021-EB644D394940}"/>
              </a:ext>
            </a:extLst>
          </p:cNvPr>
          <p:cNvCxnSpPr>
            <a:cxnSpLocks/>
          </p:cNvCxnSpPr>
          <p:nvPr userDrawn="1"/>
        </p:nvCxnSpPr>
        <p:spPr>
          <a:xfrm>
            <a:off x="235527" y="1080654"/>
            <a:ext cx="88669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31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1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4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2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527" y="226581"/>
            <a:ext cx="8672946" cy="784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27" y="1122219"/>
            <a:ext cx="8672946" cy="523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2018.6.21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7108" y="6356351"/>
            <a:ext cx="6189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7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13E1-5DCE-B046-8384-33A751DBA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Digital System Design</a:t>
            </a:r>
            <a:br>
              <a:rPr lang="en-US" sz="3600" b="1" dirty="0"/>
            </a:br>
            <a:r>
              <a:rPr lang="en-US" sz="5400" b="1" dirty="0"/>
              <a:t>Final Project</a:t>
            </a:r>
            <a:endParaRPr lang="en-US" sz="28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BBEFEA-A220-0747-9F47-3BCFB411F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48417"/>
            <a:ext cx="6858000" cy="2270491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ja-JP" altLang="en-US" sz="2000" b="1"/>
              <a:t>第六組</a:t>
            </a:r>
            <a:endParaRPr lang="en-US" sz="2000" b="1" dirty="0"/>
          </a:p>
          <a:p>
            <a:r>
              <a:rPr lang="ja-JP" altLang="en-US" sz="2000"/>
              <a:t>電機三</a:t>
            </a:r>
            <a:r>
              <a:rPr lang="zh-TW" altLang="en-US" sz="2000" dirty="0"/>
              <a:t> </a:t>
            </a:r>
            <a:r>
              <a:rPr lang="ja-JP" altLang="en-US" sz="2000"/>
              <a:t>黃文璁</a:t>
            </a:r>
            <a:endParaRPr lang="en-US" altLang="ja-JP" sz="2000" dirty="0"/>
          </a:p>
          <a:p>
            <a:r>
              <a:rPr lang="ja-JP" altLang="en-US" sz="2000"/>
              <a:t>電機三</a:t>
            </a:r>
            <a:r>
              <a:rPr lang="zh-TW" altLang="en-US" sz="2000" dirty="0"/>
              <a:t> </a:t>
            </a:r>
            <a:r>
              <a:rPr lang="ja-JP" altLang="en-US" sz="2000"/>
              <a:t>許耀中</a:t>
            </a:r>
            <a:endParaRPr lang="en-US" altLang="ja-JP" sz="2000" dirty="0"/>
          </a:p>
          <a:p>
            <a:r>
              <a:rPr lang="ja-JP" altLang="en-US" sz="2000"/>
              <a:t>電機三</a:t>
            </a:r>
            <a:r>
              <a:rPr lang="zh-TW" altLang="en-US" sz="2000" dirty="0"/>
              <a:t> </a:t>
            </a:r>
            <a:r>
              <a:rPr lang="ja-JP" altLang="en-US" sz="2000"/>
              <a:t>陳博彥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314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35CC-11FD-B444-BE82-8858DE9C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E7D15-D5B3-8440-87A6-B200695E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Stall aggregator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Inputs</a:t>
            </a:r>
            <a:r>
              <a:rPr lang="en-US" b="1" dirty="0"/>
              <a:t>	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I_stall</a:t>
            </a:r>
            <a:r>
              <a:rPr lang="en-US" dirty="0"/>
              <a:t>:	instruction cache stall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lw_hazard</a:t>
            </a:r>
            <a:r>
              <a:rPr lang="en-US" dirty="0"/>
              <a:t>:	load-use hazard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D_stall</a:t>
            </a:r>
            <a:r>
              <a:rPr lang="en-US" dirty="0"/>
              <a:t>:	data cache stall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Outputs</a:t>
            </a:r>
            <a:endParaRPr lang="en-US" b="1" dirty="0"/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stall_IF</a:t>
            </a:r>
            <a:r>
              <a:rPr lang="en-US" dirty="0"/>
              <a:t>:	stall IF stage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flush_IF</a:t>
            </a:r>
            <a:r>
              <a:rPr lang="en-US" dirty="0"/>
              <a:t>:	bubble IF stage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stall_ID</a:t>
            </a:r>
            <a:r>
              <a:rPr lang="en-US" dirty="0"/>
              <a:t>:	stall ID stage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flush_ID</a:t>
            </a:r>
            <a:r>
              <a:rPr lang="en-US" dirty="0"/>
              <a:t>:	bubble ID stage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stall_EX</a:t>
            </a:r>
            <a:r>
              <a:rPr lang="en-US" dirty="0"/>
              <a:t>:	stall EX stage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FE8A1-5579-934B-A579-9B33D9CF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EF5C2-C1F9-8D43-B98A-97189F66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5822-9B80-A041-BDBA-61CA4381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DCC6-D085-A243-B037-D32CEA9B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E76A3-8661-8748-9881-14AE46173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Stall conditions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D_stall</a:t>
            </a:r>
            <a:r>
              <a:rPr lang="en-US" dirty="0"/>
              <a:t>:	</a:t>
            </a:r>
          </a:p>
          <a:p>
            <a:pPr lvl="2"/>
            <a:r>
              <a:rPr lang="en-US" sz="2400" dirty="0"/>
              <a:t>stall IF/ID/EX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lw_hazard</a:t>
            </a:r>
            <a:r>
              <a:rPr lang="en-US" dirty="0"/>
              <a:t>: </a:t>
            </a:r>
          </a:p>
          <a:p>
            <a:pPr lvl="2"/>
            <a:r>
              <a:rPr lang="en-US" sz="2400" dirty="0"/>
              <a:t>stall IF/ID, flush ID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I_stall</a:t>
            </a:r>
            <a:r>
              <a:rPr lang="en-US" dirty="0"/>
              <a:t>: </a:t>
            </a:r>
          </a:p>
          <a:p>
            <a:pPr lvl="2"/>
            <a:r>
              <a:rPr lang="en-US" sz="2400" dirty="0"/>
              <a:t>flush IF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C3F1B-9AEA-FF4E-B86E-78E48398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71984-855D-1E46-BDC4-A0EC4951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934AA-4C61-A346-B9F8-29C3CB5B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4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26806-7663-D64E-BF69-27C31D20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B5CE8-7EF5-0149-A3C3-6BE7F69B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8A850-010A-8548-B03D-EFC558F8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DE7D8-217E-9547-8163-6D0704415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5" y="330200"/>
            <a:ext cx="8497590" cy="5892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1C5BC2-B555-F146-A9FD-C6D3AED84E86}"/>
              </a:ext>
            </a:extLst>
          </p:cNvPr>
          <p:cNvSpPr/>
          <p:nvPr/>
        </p:nvSpPr>
        <p:spPr>
          <a:xfrm>
            <a:off x="114300" y="4000500"/>
            <a:ext cx="8915400" cy="2289176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DD92B7-604A-5440-8450-676716979D19}"/>
              </a:ext>
            </a:extLst>
          </p:cNvPr>
          <p:cNvSpPr/>
          <p:nvPr/>
        </p:nvSpPr>
        <p:spPr>
          <a:xfrm>
            <a:off x="323205" y="444500"/>
            <a:ext cx="921395" cy="35560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EC6BE5-7A30-4B47-BA36-6EB7EB6327E4}"/>
              </a:ext>
            </a:extLst>
          </p:cNvPr>
          <p:cNvSpPr/>
          <p:nvPr/>
        </p:nvSpPr>
        <p:spPr>
          <a:xfrm>
            <a:off x="7734300" y="444500"/>
            <a:ext cx="1086495" cy="35560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8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191F-1891-7244-974A-48820CEA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0D92-C5F8-DA4D-AFFE-C6B1B6D2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Separate implementation of ICACHE and DCACHE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ICACHE</a:t>
            </a:r>
            <a:r>
              <a:rPr lang="en-US" dirty="0"/>
              <a:t>: 		read-only, 32 words, direct mapped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DCACHE</a:t>
            </a:r>
            <a:r>
              <a:rPr lang="en-US" dirty="0"/>
              <a:t>:		read/write, 32 words, direct mapped,</a:t>
            </a:r>
            <a:br>
              <a:rPr lang="en-US" dirty="0"/>
            </a:br>
            <a:r>
              <a:rPr lang="en-US" dirty="0"/>
              <a:t>			write back + write buffer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0A81E-E209-4941-8484-A249E2B9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641E0-172E-4F46-B8D2-333537CE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5962-BE72-2A43-9EDC-015223C9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4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38BE-C895-7545-880B-D6F646A3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A97B-DBB2-4944-A7D4-580670198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Write back + write buffer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Write buffer can hide write latency if no continuous miss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2D94D-DD3A-F748-B6F8-D53F6C3F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09389-6E3D-7945-8070-F357B38F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58639-70E3-D046-BD14-5C5FDF1C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650CE1-64FA-6646-A83E-5C99D68D8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2517688"/>
            <a:ext cx="7058024" cy="30513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15EA5F-4079-094E-8351-10401D502FD7}"/>
              </a:ext>
            </a:extLst>
          </p:cNvPr>
          <p:cNvSpPr/>
          <p:nvPr/>
        </p:nvSpPr>
        <p:spPr>
          <a:xfrm>
            <a:off x="2900363" y="2517688"/>
            <a:ext cx="571500" cy="3051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482E4-8DDB-6F43-A01C-EBBC59AEBCB3}"/>
              </a:ext>
            </a:extLst>
          </p:cNvPr>
          <p:cNvSpPr txBox="1"/>
          <p:nvPr/>
        </p:nvSpPr>
        <p:spPr>
          <a:xfrm>
            <a:off x="2615785" y="5586413"/>
            <a:ext cx="1184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342CFF-4571-7242-971E-F190352C1416}"/>
              </a:ext>
            </a:extLst>
          </p:cNvPr>
          <p:cNvSpPr/>
          <p:nvPr/>
        </p:nvSpPr>
        <p:spPr>
          <a:xfrm>
            <a:off x="3543299" y="2517688"/>
            <a:ext cx="2214563" cy="3051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C0CD52-D6BF-7E4D-BBF3-24A07844B5BE}"/>
              </a:ext>
            </a:extLst>
          </p:cNvPr>
          <p:cNvSpPr txBox="1"/>
          <p:nvPr/>
        </p:nvSpPr>
        <p:spPr>
          <a:xfrm>
            <a:off x="3543298" y="5586412"/>
            <a:ext cx="2214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 still read</a:t>
            </a:r>
          </a:p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 write miss</a:t>
            </a:r>
          </a:p>
        </p:txBody>
      </p:sp>
    </p:spTree>
    <p:extLst>
      <p:ext uri="{BB962C8B-B14F-4D97-AF65-F5344CB8AC3E}">
        <p14:creationId xmlns:p14="http://schemas.microsoft.com/office/powerpoint/2010/main" val="468166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C8E4-5102-0447-BCE3-9319B6A1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29349-36D4-0043-962C-71FBB5ED8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1122219"/>
            <a:ext cx="8672946" cy="5234132"/>
          </a:xfrm>
        </p:spPr>
        <p:txBody>
          <a:bodyPr/>
          <a:lstStyle/>
          <a:p>
            <a:r>
              <a:rPr lang="en-US" b="1" dirty="0"/>
              <a:t>Read preloader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Continuous address for </a:t>
            </a:r>
            <a:r>
              <a:rPr lang="en-US" b="1" i="1" dirty="0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 read</a:t>
            </a:r>
            <a:r>
              <a:rPr lang="en-US" dirty="0"/>
              <a:t>, preload next address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C5E79-CA82-4D4A-A7CC-8B349A20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1BA0-2B36-B245-8F8C-8A764212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F823-E236-E74B-94E9-016174B5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0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92E318-F57B-3143-A3D2-F7AD46AF6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4216" y="1297709"/>
            <a:ext cx="6009542" cy="48857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527577-ED66-1B43-8FBE-518C785F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368A-B5DD-E74C-8498-E251A0C4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1122218"/>
            <a:ext cx="8672946" cy="1481281"/>
          </a:xfrm>
        </p:spPr>
        <p:txBody>
          <a:bodyPr>
            <a:normAutofit/>
          </a:bodyPr>
          <a:lstStyle/>
          <a:p>
            <a:r>
              <a:rPr lang="en-US" b="1" dirty="0"/>
              <a:t>Read preloader FSM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3E69-85FA-FA4F-BD4C-80042186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30B9F-8187-DF40-B8FD-1E531AC0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E79D9-7C58-0B40-B892-E24C2F7A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1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DE02-FDD5-BC49-B35A-22C32A74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B15E-E9ED-574A-813A-37414901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Read preloader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NOT</a:t>
            </a:r>
            <a:r>
              <a:rPr lang="en-US" dirty="0"/>
              <a:t> used in final design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 HW4: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Without RP</a:t>
            </a:r>
            <a:r>
              <a:rPr lang="en-US" dirty="0"/>
              <a:t>:	6164 cycles,	        read miss penalty:  ~4 cycles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With RP</a:t>
            </a:r>
            <a:r>
              <a:rPr lang="en-US" dirty="0"/>
              <a:t>:	4172 cycles (-32.3%),  read miss penalty:  ~0.2 cycles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 Final</a:t>
            </a:r>
            <a:r>
              <a:rPr lang="zh-TW" altLang="en-US" b="1" dirty="0"/>
              <a:t> </a:t>
            </a:r>
            <a:r>
              <a:rPr lang="en-US" altLang="zh-TW" sz="1800" b="1" dirty="0"/>
              <a:t>(baseline)</a:t>
            </a:r>
            <a:r>
              <a:rPr lang="en-US" b="1" dirty="0"/>
              <a:t>: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Without RP</a:t>
            </a:r>
            <a:r>
              <a:rPr lang="en-US" dirty="0"/>
              <a:t>:	2065 cycles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With RP</a:t>
            </a:r>
            <a:r>
              <a:rPr lang="en-US" dirty="0"/>
              <a:t>:	2074 cycles (+0.4%)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C882A-891D-604D-91B3-E3AEB50B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A541-36B2-CF47-855E-7B88DC8C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80D0-176E-644D-B162-9866C808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1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253-69AE-A641-9606-F165C5D5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BA8A-3B3C-C94F-AACC-F7B3F7A5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Read preloader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Why?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In HW4, we can hide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memory.v</a:t>
            </a:r>
            <a:r>
              <a:rPr lang="en-US" dirty="0"/>
              <a:t> read latency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In Final, we can’t fully hide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slow_memory.v</a:t>
            </a:r>
            <a:r>
              <a:rPr lang="en-US" dirty="0"/>
              <a:t> read latency</a:t>
            </a:r>
          </a:p>
          <a:p>
            <a:pPr lvl="2"/>
            <a:endParaRPr lang="en-US" dirty="0"/>
          </a:p>
          <a:p>
            <a:pPr lvl="2"/>
            <a:r>
              <a:rPr lang="en-US" b="1" dirty="0"/>
              <a:t>Comparison</a:t>
            </a:r>
          </a:p>
          <a:p>
            <a:pPr lvl="3"/>
            <a:r>
              <a:rPr lang="en-US" dirty="0">
                <a:solidFill>
                  <a:srgbClr val="C00000"/>
                </a:solidFill>
              </a:rPr>
              <a:t>Using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memory.v</a:t>
            </a:r>
            <a:r>
              <a:rPr lang="en-US" dirty="0">
                <a:solidFill>
                  <a:srgbClr val="C00000"/>
                </a:solidFill>
              </a:rPr>
              <a:t> in HW4 </a:t>
            </a:r>
            <a:r>
              <a:rPr lang="en-US" dirty="0" err="1">
                <a:solidFill>
                  <a:srgbClr val="C00000"/>
                </a:solidFill>
              </a:rPr>
              <a:t>tb</a:t>
            </a:r>
            <a:r>
              <a:rPr lang="en-US" dirty="0"/>
              <a:t>:		4182 cycles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Using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slow_memory.v</a:t>
            </a:r>
            <a:r>
              <a:rPr lang="en-US" dirty="0">
                <a:solidFill>
                  <a:srgbClr val="0070C0"/>
                </a:solidFill>
              </a:rPr>
              <a:t> in HW4 </a:t>
            </a:r>
            <a:r>
              <a:rPr lang="en-US" dirty="0" err="1">
                <a:solidFill>
                  <a:srgbClr val="0070C0"/>
                </a:solidFill>
              </a:rPr>
              <a:t>tb</a:t>
            </a:r>
            <a:r>
              <a:rPr lang="en-US" dirty="0"/>
              <a:t>:	8811 cycles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Also,</a:t>
            </a:r>
            <a:r>
              <a:rPr lang="en-US" b="1" dirty="0"/>
              <a:t> ICACHE read miss rate in baseline is low (0.9%)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6A92A-BAF8-EE4D-9480-07E9D51E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1DBE-4910-2E46-A177-03C2771A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59963-A667-5445-AB41-7B573FC0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51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D1B528-1885-B44E-BE0A-E266C6688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4700" y="1246784"/>
            <a:ext cx="5054600" cy="4985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32CC19-BFC1-7E40-B469-1C211241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533D-8AE3-2B4D-B62D-D3F325F2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Cache FSM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24BA3-99BA-D04E-BF28-D871DA8D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2B8C-754C-EA4B-975B-7988353D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41054-E5F5-314F-ACBD-00456EDD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6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DB5A-4EE7-034C-80E3-B0535312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7002E-E5C7-904D-87EE-74AFEA88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Architecture</a:t>
            </a:r>
          </a:p>
          <a:p>
            <a:pPr lvl="1"/>
            <a:r>
              <a:rPr lang="en-US" dirty="0"/>
              <a:t>Jump instructions</a:t>
            </a:r>
          </a:p>
          <a:p>
            <a:pPr lvl="1"/>
            <a:r>
              <a:rPr lang="en-US" dirty="0"/>
              <a:t>Branch</a:t>
            </a:r>
          </a:p>
          <a:p>
            <a:pPr lvl="1"/>
            <a:r>
              <a:rPr lang="en-US" dirty="0"/>
              <a:t>Forwarding</a:t>
            </a:r>
          </a:p>
          <a:p>
            <a:pPr lvl="1"/>
            <a:r>
              <a:rPr lang="en-US" dirty="0"/>
              <a:t>Stall</a:t>
            </a:r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/>
              <a:t>Critical path optimization</a:t>
            </a:r>
          </a:p>
          <a:p>
            <a:r>
              <a:rPr lang="en-US" b="1" dirty="0"/>
              <a:t>Extension</a:t>
            </a:r>
          </a:p>
          <a:p>
            <a:pPr lvl="1"/>
            <a:r>
              <a:rPr lang="en-US" dirty="0"/>
              <a:t>Branch Prediction</a:t>
            </a:r>
          </a:p>
          <a:p>
            <a:pPr lvl="1"/>
            <a:r>
              <a:rPr lang="en-US" dirty="0"/>
              <a:t>L2 Cache</a:t>
            </a:r>
          </a:p>
          <a:p>
            <a:pPr lvl="1"/>
            <a:r>
              <a:rPr lang="en-US" dirty="0"/>
              <a:t>Multiplier, Divider</a:t>
            </a:r>
          </a:p>
          <a:p>
            <a:r>
              <a:rPr lang="en-US" b="1" dirty="0"/>
              <a:t>Experiments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815BF-8932-8644-8789-CD4A39C5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E31CB-0CDF-A245-B3C6-6073AA94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41389-AAB8-444B-A59F-AB8EC56B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4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93DC-4373-3042-AAE6-DF490A01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b="1" dirty="0"/>
              <a:t>:</a:t>
            </a:r>
            <a:r>
              <a:rPr lang="en-US" dirty="0"/>
              <a:t> Cache 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4FB-FDCA-5E43-8A8F-9C12981EE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Ablation study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+I</a:t>
            </a:r>
            <a:r>
              <a:rPr lang="en-US" dirty="0"/>
              <a:t>:	   ICACHE, 	</a:t>
            </a:r>
            <a:r>
              <a:rPr lang="en-US" b="1" dirty="0"/>
              <a:t>+D</a:t>
            </a:r>
            <a:r>
              <a:rPr lang="en-US" dirty="0"/>
              <a:t>:     DCACHE</a:t>
            </a:r>
          </a:p>
          <a:p>
            <a:pPr marL="457200" lvl="1" indent="0">
              <a:buNone/>
            </a:pPr>
            <a:r>
              <a:rPr lang="en-US" b="1" dirty="0"/>
              <a:t>+L2I</a:t>
            </a:r>
            <a:r>
              <a:rPr lang="en-US" dirty="0"/>
              <a:t>: L2 ICACHE,	</a:t>
            </a:r>
            <a:r>
              <a:rPr lang="en-US" b="1" dirty="0"/>
              <a:t>+L2D</a:t>
            </a:r>
            <a:r>
              <a:rPr lang="en-US" dirty="0"/>
              <a:t>: L2 DCACHE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D37C3-6D4F-2142-850D-925968DA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5B55-0F6A-714B-B4F5-25D7CFA3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7C59-D0D0-6C48-91CA-074BCAD1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ADDF1-D9D4-2047-846D-6C806AE7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41592"/>
            <a:ext cx="7315200" cy="38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4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98CC-AB08-5B41-A990-FB8AB4E5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Path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9972-4BFF-C04F-AE62-B242003F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Observation: critical path</a:t>
            </a:r>
          </a:p>
          <a:p>
            <a:pPr lvl="1"/>
            <a:r>
              <a:rPr lang="en-US" dirty="0"/>
              <a:t>EX – forwarding – program counter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2E040-88F3-2D4F-A191-727227FD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B901A-3E9F-FC43-AFF3-E625D003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22E0A-B094-2B46-AC33-C7ACDE48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26833E-E449-C845-929C-316551776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92" y="2028825"/>
            <a:ext cx="6045232" cy="426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60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E784-E0F2-3F48-9C38-9251F484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Critical Path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CEE33-B5EA-3C42-8D33-0E95DA4E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Break the critical path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Gate the forwarding unit and forwarded value by registers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forwarding happens, stall IF and ID, flush ID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1DC8-4F37-1144-A9E0-07DDB842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D6C34-5C43-354B-B96A-91EEBC14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BC2AC-C859-F34A-9FDA-08AA9180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77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948FE-A8BA-1E43-A745-8F4D0188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D2941-6780-B64F-A06F-7A1260FC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A64B3-D98A-C441-81E1-1E025692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1D880-2975-2644-983D-36F76E2D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22" y="457200"/>
            <a:ext cx="7534556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02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10A7-974C-FF4C-B36F-071C50FD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dirty="0"/>
              <a:t>: Critical Path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5B405-8171-8D43-B656-E3C3592DA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  <a:p>
            <a:pPr lvl="1"/>
            <a:endParaRPr lang="en-US" dirty="0"/>
          </a:p>
          <a:p>
            <a:pPr lvl="1"/>
            <a:r>
              <a:rPr lang="en-US" b="1">
                <a:solidFill>
                  <a:srgbClr val="C00000"/>
                </a:solidFill>
              </a:rPr>
              <a:t>No gain </a:t>
            </a:r>
            <a:r>
              <a:rPr lang="en-US" b="1" dirty="0">
                <a:solidFill>
                  <a:srgbClr val="C00000"/>
                </a:solidFill>
              </a:rPr>
              <a:t>in terms of 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Clock speed can be faster, but total cycles also grows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3F2B-9574-6A4E-98B8-05CE02D9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F4F9-9DDF-9641-89D7-688AE82C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2400-3490-B946-8DE7-BC16370A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51ED16-EFBD-4F4C-8A3F-F1E323648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1" y="3561185"/>
            <a:ext cx="7129138" cy="218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93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686E-50E8-8D4E-9375-6C3E8E55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Experiment</a:t>
            </a:r>
            <a:r>
              <a:rPr lang="en-US" sz="4000" dirty="0"/>
              <a:t>: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08592-1637-274F-B15F-4E48CDEFE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Area: 		290387 (um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Total cycles:	2143 </a:t>
            </a:r>
            <a:r>
              <a:rPr lang="en-US" sz="2000" dirty="0"/>
              <a:t>(baseline </a:t>
            </a:r>
            <a:r>
              <a:rPr lang="en-US" sz="2000" dirty="0" err="1"/>
              <a:t>hasHazard</a:t>
            </a:r>
            <a:r>
              <a:rPr lang="en-US" sz="2000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Clock cycle:	4.08 (ns)</a:t>
            </a:r>
          </a:p>
          <a:p>
            <a:endParaRPr lang="en-US" dirty="0"/>
          </a:p>
          <a:p>
            <a:r>
              <a:rPr lang="en-US" b="1" dirty="0"/>
              <a:t>A x T:		~2.538 x 10</a:t>
            </a:r>
            <a:r>
              <a:rPr lang="en-US" b="1" baseline="30000" dirty="0"/>
              <a:t>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EC980-CC9C-3640-B6E6-4E1DCDB0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19976-FDB5-BF4E-B51B-0EE90918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AE185-9F4A-5E44-A383-B97B65CB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7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35D5-AAA5-D64A-92D1-11BA8711E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Extensions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3E6DD-2CA5-014E-85B3-021F69857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12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4E89-DED8-4244-A9AF-5218A09D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4965-3386-AC48-BCC8-637BD954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Path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11D6F-86BD-BA49-849C-1B80D09D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F705D-BC37-C240-8858-785FA62A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AC136-4320-B44D-AA75-3A4AA3D9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0DFB3-B9E8-5949-85B6-F880B250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20" y="1843089"/>
            <a:ext cx="6580684" cy="38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89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4D9-9CF4-F741-B659-D7504F1C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C2A44-0ADD-F146-8055-45EACA12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FSM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b="1" dirty="0"/>
              <a:t>2-bit</a:t>
            </a:r>
            <a:r>
              <a:rPr lang="zh-TW" altLang="en-US" b="1" dirty="0"/>
              <a:t> </a:t>
            </a:r>
            <a:r>
              <a:rPr lang="en-US" altLang="zh-TW" b="1" dirty="0"/>
              <a:t>saturating</a:t>
            </a:r>
            <a:r>
              <a:rPr lang="zh-TW" altLang="en-US" b="1" dirty="0"/>
              <a:t> </a:t>
            </a:r>
            <a:r>
              <a:rPr lang="en-US" altLang="zh-TW" b="1" dirty="0"/>
              <a:t>counter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491EE-E974-7B4C-9BDF-B4D78637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F7AD4-FBDA-5946-8DF1-86DA37CA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4415F-9B8A-4C4D-AE4F-6C82EC4E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DB9FB-9A9F-5547-8610-83FF4B3E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64473"/>
            <a:ext cx="59436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16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547E-2155-E947-80E6-1558EF79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dirty="0"/>
              <a:t>: 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9A9A8-A427-994C-93F4-0F269D248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Comparison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comparing 2-bit and 1-bit saturating counter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5190-0B8D-0749-8CEF-53D865F2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3D33-6DE7-DD49-9127-A6B3D1B3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EF32-F0FB-9E4A-AE86-6427F619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539C60-9142-BC40-8949-BF234077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779535"/>
            <a:ext cx="7172326" cy="20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3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45A8-64DE-3D45-9FA7-68ED7A003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8C047-39FF-494A-9CBC-D1AF32AA3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1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4C24-1033-3349-ABE5-DA5955F9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BA6A-C617-7647-9A47-D36FA5DD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16~128 blocks, 128 bits/block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Direct mapped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3D0BB-F23C-854A-BAF1-A19EF319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C7430-6F3C-6649-A59D-7FFD3B8D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24BB1-A8DB-C54C-B248-0618C506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DA0D8-5B27-5B43-B47D-BBD8E398F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64" y="3502026"/>
            <a:ext cx="4470400" cy="1204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FEEBCF-6B81-9C46-B4FE-C59B20DE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64" y="4817067"/>
            <a:ext cx="4470400" cy="10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26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C2A-EAF1-C444-A539-1BAA796C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D9FA-144E-5C42-8263-0E4A63644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Block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53ED-4FBB-9440-ABCA-D78AA9D7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51D3-5901-4A48-8BD0-5535A508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BD140-600D-0440-96DA-9F350506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73E45D-CAFA-6A44-8328-88A28892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18" y="2286000"/>
            <a:ext cx="8059764" cy="290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36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93DC-4373-3042-AAE6-DF490A01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b="1" dirty="0"/>
              <a:t>:</a:t>
            </a:r>
            <a:r>
              <a:rPr lang="en-US" dirty="0"/>
              <a:t> L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dirty="0"/>
              <a:t>Cache 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4FB-FDCA-5E43-8A8F-9C12981E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1122219"/>
            <a:ext cx="8672946" cy="5234132"/>
          </a:xfrm>
        </p:spPr>
        <p:txBody>
          <a:bodyPr/>
          <a:lstStyle/>
          <a:p>
            <a:r>
              <a:rPr lang="en-US" b="1" dirty="0"/>
              <a:t>Ablation study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+I</a:t>
            </a:r>
            <a:r>
              <a:rPr lang="en-US" dirty="0"/>
              <a:t>:	   ICACHE, 	</a:t>
            </a:r>
            <a:r>
              <a:rPr lang="en-US" b="1" dirty="0"/>
              <a:t>+D</a:t>
            </a:r>
            <a:r>
              <a:rPr lang="en-US" dirty="0"/>
              <a:t>:     DCACHE</a:t>
            </a:r>
          </a:p>
          <a:p>
            <a:pPr marL="457200" lvl="1" indent="0">
              <a:buNone/>
            </a:pPr>
            <a:r>
              <a:rPr lang="en-US" b="1" dirty="0"/>
              <a:t>+L2I</a:t>
            </a:r>
            <a:r>
              <a:rPr lang="en-US" dirty="0"/>
              <a:t>: L2 ICACHE,	</a:t>
            </a:r>
            <a:r>
              <a:rPr lang="en-US" b="1" dirty="0"/>
              <a:t>+L2D</a:t>
            </a:r>
            <a:r>
              <a:rPr lang="en-US" dirty="0"/>
              <a:t>: L2 DCACHE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D37C3-6D4F-2142-850D-925968DA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5B55-0F6A-714B-B4F5-25D7CFA3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7C59-D0D0-6C48-91CA-074BCAD1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ADDF1-D9D4-2047-846D-6C806AE7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41592"/>
            <a:ext cx="7315200" cy="38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46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8BF4-1B38-914E-8760-1ABBB5F5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dirty="0"/>
              <a:t>: L2 Cache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B7D4-6C69-024F-A607-CF0B45247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Different L2 cache 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E2EF7-8192-9F4E-9677-B76FAA11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42851-7A1A-DC4E-8169-ACDE5FAC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23760-E733-F64F-AE00-3C4778CC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9EC19-9C68-5A42-867C-F42F8EA81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93" y="1905000"/>
            <a:ext cx="7014414" cy="40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98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5948-49C2-4E4E-AB41-F90E5748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dirty="0"/>
              <a:t>: L2 Cache Miss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24D6-B9A4-DB4A-A07F-70A09F9E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Miss rates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Instruction cache, read miss 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61218-9A9C-9A42-8467-ADCACBB5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0D0E-D85C-1747-82AC-D109EB36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C752-D7B4-1843-A9B2-E375FF85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230A7-FBDB-FC42-A1C9-52AEAD79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38" y="2093624"/>
            <a:ext cx="7291626" cy="415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30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5948-49C2-4E4E-AB41-F90E5748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dirty="0"/>
              <a:t>: L2 Cache Miss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24D6-B9A4-DB4A-A07F-70A09F9E0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1122219"/>
            <a:ext cx="8672946" cy="5234132"/>
          </a:xfrm>
        </p:spPr>
        <p:txBody>
          <a:bodyPr/>
          <a:lstStyle/>
          <a:p>
            <a:r>
              <a:rPr lang="en-US" b="1" dirty="0"/>
              <a:t>Miss rates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cache, read miss 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61218-9A9C-9A42-8467-ADCACBB5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0D0E-D85C-1747-82AC-D109EB36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C752-D7B4-1843-A9B2-E375FF85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899820-AC53-D244-A801-B5A1A77E9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38" y="2093624"/>
            <a:ext cx="7291626" cy="415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0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5948-49C2-4E4E-AB41-F90E5748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dirty="0"/>
              <a:t>: L2 Cache Miss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24D6-B9A4-DB4A-A07F-70A09F9E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Miss rates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Data cache, write miss 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61218-9A9C-9A42-8467-ADCACBB5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0D0E-D85C-1747-82AC-D109EB36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C752-D7B4-1843-A9B2-E375FF85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9801B2-F848-964C-B510-52D7EB73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38" y="2093624"/>
            <a:ext cx="7291626" cy="415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73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9E97-8058-0340-85EA-5E26F2F3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Multiplier, Divider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86F8-4371-2C4E-A1D4-4F7EA99C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Implemented Instructions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4D83-E05D-AA48-829E-A98C9B3E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1CADF-EB78-E24B-BE62-17F9F4C5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47419-7D75-C34B-B79D-79077DB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37</a:t>
            </a:fld>
            <a:endParaRPr lang="en-US"/>
          </a:p>
        </p:txBody>
      </p:sp>
      <p:pic>
        <p:nvPicPr>
          <p:cNvPr id="7" name="螢幕快照 2018-06-18 下午8.31.45.png">
            <a:extLst>
              <a:ext uri="{FF2B5EF4-FFF2-40B4-BE49-F238E27FC236}">
                <a16:creationId xmlns:a16="http://schemas.microsoft.com/office/drawing/2014/main" id="{6E909D9A-557B-E441-8C0D-65B94C805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350" y="2480282"/>
            <a:ext cx="6222423" cy="331810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21">
            <a:extLst>
              <a:ext uri="{FF2B5EF4-FFF2-40B4-BE49-F238E27FC236}">
                <a16:creationId xmlns:a16="http://schemas.microsoft.com/office/drawing/2014/main" id="{D57D12C1-5B71-5C4E-85FD-FE1BE3D1E424}"/>
              </a:ext>
            </a:extLst>
          </p:cNvPr>
          <p:cNvSpPr/>
          <p:nvPr/>
        </p:nvSpPr>
        <p:spPr>
          <a:xfrm>
            <a:off x="658870" y="3262682"/>
            <a:ext cx="113220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b="1" dirty="0">
                <a:solidFill>
                  <a:srgbClr val="FF0000"/>
                </a:solidFill>
              </a:rPr>
              <a:t>(signed)</a:t>
            </a:r>
          </a:p>
        </p:txBody>
      </p:sp>
      <p:sp>
        <p:nvSpPr>
          <p:cNvPr id="9" name="Shape 122">
            <a:extLst>
              <a:ext uri="{FF2B5EF4-FFF2-40B4-BE49-F238E27FC236}">
                <a16:creationId xmlns:a16="http://schemas.microsoft.com/office/drawing/2014/main" id="{686428FE-C737-3640-A62E-CA4016D8AD0C}"/>
              </a:ext>
            </a:extLst>
          </p:cNvPr>
          <p:cNvSpPr/>
          <p:nvPr/>
        </p:nvSpPr>
        <p:spPr>
          <a:xfrm>
            <a:off x="658869" y="4234877"/>
            <a:ext cx="113220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b="1" dirty="0">
                <a:solidFill>
                  <a:srgbClr val="FF0000"/>
                </a:solidFill>
              </a:rPr>
              <a:t>(signed)</a:t>
            </a:r>
          </a:p>
        </p:txBody>
      </p:sp>
    </p:spTree>
    <p:extLst>
      <p:ext uri="{BB962C8B-B14F-4D97-AF65-F5344CB8AC3E}">
        <p14:creationId xmlns:p14="http://schemas.microsoft.com/office/powerpoint/2010/main" val="1912678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EE34D5B-5E66-8D4E-9492-16B5958EC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2980" y="1369567"/>
            <a:ext cx="7178040" cy="4739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C4F97E-FBCB-004F-8C19-4AA968C8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Multiplier, Divider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A08E-76C2-7E47-870C-227268B4E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Multiplier architecture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FB8FF-ED7B-F94D-959F-81DA00DE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5FA7-FA1D-7B49-AF2D-37070D52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41A2D-2DCD-0E4C-B0EC-140E2EC4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95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CEA5B06-AC07-F74F-9BEC-154F889EF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650" y="1217848"/>
            <a:ext cx="7886700" cy="4833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8E9F9-3B67-BA4D-B9FA-74059A2E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Multiplier, Divider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C796-B86F-6E4E-9039-CB9471472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Divider architecture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E25B8-5816-E342-BEED-A8EC4439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0B39-D257-DF4B-A115-D35BAC29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5458-B398-C844-8AFF-6DE39695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5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0291-BD14-224D-85EE-FAA6EC90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5678-817A-AE4C-A376-670F4AE3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Handle jump instructions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(J,JR,JAL,JALR)</a:t>
            </a:r>
            <a:r>
              <a:rPr lang="en-US" b="1" dirty="0"/>
              <a:t> in ID stage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Pros</a:t>
            </a:r>
            <a:r>
              <a:rPr lang="en-US" dirty="0"/>
              <a:t>:	only 1 bubbled cycle needed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Cons</a:t>
            </a:r>
            <a:r>
              <a:rPr lang="en-US" dirty="0"/>
              <a:t>:	longer critical path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FCE01-8E32-F543-9342-ECED4053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D855-11D5-0A47-B2A0-AEBB550F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F67E-2FAE-E14D-9C10-5B0FB2BB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99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C9B8-FAA4-7344-8DEA-7FF1469D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Multiplier, Divider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E3157-C8E6-6041-A308-07718BB4A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Signed division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Convert the dividend and divisor to positive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Do unsigned division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Compute the signs of the quotient and remainder</a:t>
            </a:r>
          </a:p>
          <a:p>
            <a:pPr lvl="2"/>
            <a:r>
              <a:rPr lang="en-US" dirty="0"/>
              <a:t>(Quotient sign)     = (Dividend sign) XOR (Divisor sign)</a:t>
            </a:r>
          </a:p>
          <a:p>
            <a:pPr lvl="2"/>
            <a:r>
              <a:rPr lang="en-US" dirty="0"/>
              <a:t>(Remainder sign)</a:t>
            </a:r>
            <a:r>
              <a:rPr lang="en-US" sz="900" dirty="0"/>
              <a:t> </a:t>
            </a:r>
            <a:r>
              <a:rPr lang="en-US" dirty="0"/>
              <a:t> = (Dividend sign)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867C8-0BF6-3F4D-946A-E5594510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D4E30-B009-F94A-8861-48CFCCD1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D157-E391-3E4E-90D1-EB32D2B9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08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9C2B-D86F-7C44-8CF0-11D9048D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Multiplier, Divider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FF11B-6E3F-154B-AEDE-BC2855D0C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Comparison</a:t>
            </a:r>
          </a:p>
          <a:p>
            <a:pPr marL="914400" lvl="1" indent="-457200">
              <a:buFont typeface="+mj-lt"/>
              <a:buAutoNum type="arabicPeriod"/>
            </a:pPr>
            <a:endParaRPr lang="en-US" b="1" dirty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Iterative</a:t>
            </a:r>
            <a:r>
              <a:rPr lang="en-US" sz="1800" b="1" dirty="0">
                <a:solidFill>
                  <a:srgbClr val="C00000"/>
                </a:solidFill>
              </a:rPr>
              <a:t> (512 cycles)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RTL </a:t>
            </a:r>
            <a:r>
              <a:rPr lang="en-US" sz="1800" b="1" dirty="0">
                <a:solidFill>
                  <a:srgbClr val="0070C0"/>
                </a:solidFill>
              </a:rPr>
              <a:t>(188 cycles)</a:t>
            </a:r>
            <a:endParaRPr lang="en-US" b="1" dirty="0">
              <a:solidFill>
                <a:srgbClr val="0070C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5937F-E6AF-4342-AB51-D86FDE74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1FC05-A1A2-3442-B292-947FA6B0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3313" y="6356351"/>
            <a:ext cx="6189784" cy="365125"/>
          </a:xfrm>
        </p:spPr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2074-6BE5-6D4D-BEF7-75ED385E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41</a:t>
            </a:fld>
            <a:endParaRPr lang="en-US"/>
          </a:p>
        </p:txBody>
      </p:sp>
      <p:pic>
        <p:nvPicPr>
          <p:cNvPr id="7" name="螢幕快照 2018-06-17 上午12.57.57.png">
            <a:extLst>
              <a:ext uri="{FF2B5EF4-FFF2-40B4-BE49-F238E27FC236}">
                <a16:creationId xmlns:a16="http://schemas.microsoft.com/office/drawing/2014/main" id="{916B7E71-C305-6146-9400-A1B3589AD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5870" y="2419232"/>
            <a:ext cx="7269480" cy="1096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螢幕快照 2018-06-17 上午1.00.51.png">
            <a:extLst>
              <a:ext uri="{FF2B5EF4-FFF2-40B4-BE49-F238E27FC236}">
                <a16:creationId xmlns:a16="http://schemas.microsoft.com/office/drawing/2014/main" id="{9C112924-FBA4-CD4F-8E84-128BFB0BF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5870" y="4326007"/>
            <a:ext cx="7266841" cy="1038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螢幕快照 2018-06-18 下午8.48.43.png">
            <a:extLst>
              <a:ext uri="{FF2B5EF4-FFF2-40B4-BE49-F238E27FC236}">
                <a16:creationId xmlns:a16="http://schemas.microsoft.com/office/drawing/2014/main" id="{E86487BC-A79C-564F-97FF-099463EB95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/>
          </a:blip>
          <a:srcRect t="4978" b="4204"/>
          <a:stretch/>
        </p:blipFill>
        <p:spPr>
          <a:xfrm>
            <a:off x="1245870" y="5506645"/>
            <a:ext cx="4840605" cy="4472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3963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145C-4256-6E45-BC17-E48B833A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dirty="0"/>
              <a:t>: Multiplier, Divider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F7A5-DD06-1346-8CBF-8D09DB19A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Comparison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Area-speed tradeoff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EFC7D-1578-264D-8C07-69B9A3A1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3114A-74D9-B04D-A9C9-8E1FD016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71CF-1637-C34D-BCA5-490F5EFE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42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0BF1B-DC81-F54A-AB28-49D00B59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62" y="2564072"/>
            <a:ext cx="7131314" cy="2736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C5DF15-B0E2-BE46-BD2B-B9B76CD1C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6529" t="6131" r="16197" b="7373"/>
          <a:stretch/>
        </p:blipFill>
        <p:spPr>
          <a:xfrm rot="21020192">
            <a:off x="3629026" y="3536764"/>
            <a:ext cx="556286" cy="476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692AE0-DD66-184D-BAEC-C5692756B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6529" t="6131" r="16197" b="7373"/>
          <a:stretch/>
        </p:blipFill>
        <p:spPr>
          <a:xfrm rot="21131151">
            <a:off x="6157913" y="4468286"/>
            <a:ext cx="524284" cy="44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4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0B17-442C-6A48-B673-E85DC356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DA2C-6D4F-2A43-ADFB-F356091B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Details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/>
              <a:t>: can be done in IF, but </a:t>
            </a:r>
            <a:r>
              <a:rPr lang="en-US" b="1" dirty="0">
                <a:solidFill>
                  <a:srgbClr val="C00000"/>
                </a:solidFill>
              </a:rPr>
              <a:t>handle in ID for convenience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JR/JALR</a:t>
            </a:r>
            <a:r>
              <a:rPr lang="en-US" dirty="0"/>
              <a:t>: need correct values of </a:t>
            </a:r>
            <a:r>
              <a:rPr lang="en-US" dirty="0" err="1"/>
              <a:t>regs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forwarding</a:t>
            </a:r>
            <a:r>
              <a:rPr lang="en-US" dirty="0"/>
              <a:t> is needed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JAL/JALR</a:t>
            </a:r>
            <a:r>
              <a:rPr lang="en-US" dirty="0"/>
              <a:t>: need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additional controls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LinkRA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LinkRD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289A1-450A-E540-847F-9E958657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9FDE3-F183-4F44-BC38-D402AAF8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7F33-C8C7-8A40-8BEA-71E89EC1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AA4E0-FE3A-EE41-BBC0-87E6946D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92A68-4CA2-8A46-BDF1-E0D4987D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22E03-1A19-454C-9611-85F9F889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90B47-5038-0C47-8C6A-9C1E3012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89328"/>
            <a:ext cx="7594600" cy="59745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598920-17F8-814E-9474-1754F52F9703}"/>
              </a:ext>
            </a:extLst>
          </p:cNvPr>
          <p:cNvSpPr/>
          <p:nvPr/>
        </p:nvSpPr>
        <p:spPr>
          <a:xfrm>
            <a:off x="1477108" y="1574800"/>
            <a:ext cx="6892192" cy="29591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AEF765-5608-5A4E-80C4-DC547A675EB8}"/>
              </a:ext>
            </a:extLst>
          </p:cNvPr>
          <p:cNvSpPr/>
          <p:nvPr/>
        </p:nvSpPr>
        <p:spPr>
          <a:xfrm>
            <a:off x="1477108" y="4533900"/>
            <a:ext cx="2837717" cy="11557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6359CD-734C-0340-9B44-03F5468CBAA1}"/>
              </a:ext>
            </a:extLst>
          </p:cNvPr>
          <p:cNvSpPr/>
          <p:nvPr/>
        </p:nvSpPr>
        <p:spPr>
          <a:xfrm>
            <a:off x="6908799" y="4533900"/>
            <a:ext cx="1803401" cy="11557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3CD38-3186-EE41-93FD-2A8729FA0D4A}"/>
              </a:ext>
            </a:extLst>
          </p:cNvPr>
          <p:cNvSpPr txBox="1"/>
          <p:nvPr/>
        </p:nvSpPr>
        <p:spPr>
          <a:xfrm>
            <a:off x="5473120" y="425492"/>
            <a:ext cx="2094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Jump datapath</a:t>
            </a:r>
          </a:p>
        </p:txBody>
      </p:sp>
    </p:spTree>
    <p:extLst>
      <p:ext uri="{BB962C8B-B14F-4D97-AF65-F5344CB8AC3E}">
        <p14:creationId xmlns:p14="http://schemas.microsoft.com/office/powerpoint/2010/main" val="282606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4F19-1CF7-1C4E-80DE-6785548F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87FF-1901-5349-AC84-355C6436E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1122219"/>
            <a:ext cx="8672946" cy="5234132"/>
          </a:xfrm>
        </p:spPr>
        <p:txBody>
          <a:bodyPr/>
          <a:lstStyle/>
          <a:p>
            <a:r>
              <a:rPr lang="en-US" b="1" dirty="0"/>
              <a:t>Handle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b="1" dirty="0"/>
              <a:t> in ID stage </a:t>
            </a:r>
            <a:r>
              <a:rPr lang="en-US" sz="2000" b="1" dirty="0"/>
              <a:t>(baseline)</a:t>
            </a:r>
          </a:p>
          <a:p>
            <a:pPr lvl="1"/>
            <a:endParaRPr lang="en-US" sz="2000" dirty="0"/>
          </a:p>
          <a:p>
            <a:pPr lvl="1"/>
            <a:r>
              <a:rPr lang="en-US" dirty="0"/>
              <a:t>Also need to </a:t>
            </a:r>
            <a:r>
              <a:rPr lang="en-US" b="1" dirty="0">
                <a:solidFill>
                  <a:srgbClr val="C00000"/>
                </a:solidFill>
              </a:rPr>
              <a:t>use forwarded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busX</a:t>
            </a:r>
            <a:r>
              <a:rPr lang="en-US" b="1" dirty="0">
                <a:solidFill>
                  <a:srgbClr val="C00000"/>
                </a:solidFill>
              </a:rPr>
              <a:t> and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busY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BrPred</a:t>
            </a:r>
            <a:r>
              <a:rPr lang="en-US" dirty="0">
                <a:cs typeface="Consolas" panose="020B0609020204030204" pitchFamily="49" charset="0"/>
              </a:rPr>
              <a:t>, we have to handle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dirty="0">
                <a:cs typeface="Consolas" panose="020B0609020204030204" pitchFamily="49" charset="0"/>
              </a:rPr>
              <a:t> in IF and 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0D9A6-7D46-274D-A49C-899EDCD9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3D0F9-03D9-114B-B396-35E80D13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283D-1F81-444E-956F-6A43305E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591FA-D7E0-DB43-B11E-2E64476D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28738-73CB-204E-BBBA-F2FEE557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0A627-358F-7644-B6D0-716BA512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168FA-A310-4849-95B6-646E5AEF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80" y="558800"/>
            <a:ext cx="7525040" cy="57086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4909CA-D36F-D74A-9BAE-61C853B040F4}"/>
              </a:ext>
            </a:extLst>
          </p:cNvPr>
          <p:cNvSpPr/>
          <p:nvPr/>
        </p:nvSpPr>
        <p:spPr>
          <a:xfrm>
            <a:off x="5257800" y="1295400"/>
            <a:ext cx="3257550" cy="35560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136BDB-FE5B-0947-A51C-FEA37CFA58F5}"/>
              </a:ext>
            </a:extLst>
          </p:cNvPr>
          <p:cNvSpPr/>
          <p:nvPr/>
        </p:nvSpPr>
        <p:spPr>
          <a:xfrm>
            <a:off x="1308100" y="1295400"/>
            <a:ext cx="1625600" cy="40132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1B37A-69E5-4E40-9437-2EF7CB114849}"/>
              </a:ext>
            </a:extLst>
          </p:cNvPr>
          <p:cNvSpPr txBox="1"/>
          <p:nvPr/>
        </p:nvSpPr>
        <p:spPr>
          <a:xfrm>
            <a:off x="5358820" y="696953"/>
            <a:ext cx="262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Branching </a:t>
            </a:r>
            <a:r>
              <a:rPr lang="en-US" b="1" dirty="0"/>
              <a:t>(no </a:t>
            </a:r>
            <a:r>
              <a:rPr lang="en-US" b="1" dirty="0" err="1"/>
              <a:t>BrPred</a:t>
            </a:r>
            <a:r>
              <a:rPr lang="en-US" b="1" dirty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816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D35B-7FEB-FC43-A71E-6439B779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B34A-AC70-164C-96C3-F0E0A4AD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Forward to ID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Similar to textbook, with </a:t>
            </a:r>
            <a:r>
              <a:rPr lang="en-US" sz="2000" b="1" dirty="0">
                <a:solidFill>
                  <a:srgbClr val="C00000"/>
                </a:solidFill>
              </a:rPr>
              <a:t>additional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ForwardEX</a:t>
            </a:r>
            <a:r>
              <a:rPr lang="en-US" sz="2000" b="1" dirty="0">
                <a:solidFill>
                  <a:srgbClr val="C00000"/>
                </a:solidFill>
              </a:rPr>
              <a:t> conditions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ForwardEX_X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EX_RegWrite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&amp; (EX_RW!=0)  &amp; (EX_RW==ID_RX);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ForwardEX_Y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EX_RegWrite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&amp; (EX_RW!=0)  &amp; (EX_RW==ID_RY);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ForwardMEM_X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MEM_RegWrite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 (MEM_RW!=0) &amp; (MEM_RW==ID_RX);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ForwardMEM_Y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MEM_RegWrite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 (MEM_RW!=0) &amp; (MEM_RW==ID_RY);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ForwardWB_X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WB_RegWrite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&amp; (WB_RW!=0)  &amp; (WB_RW==ID_RX);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ForwardWB_Y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WB_RegWrite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&amp; (WB_RW!=0)  &amp; (WB_RW==ID_RY);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02B0-3363-A743-B45B-C966E27E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08C36-F2F8-0742-A29B-19197A91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6F2E-10B0-F540-9A25-E598D1C1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1930</TotalTime>
  <Words>950</Words>
  <Application>Microsoft Macintosh PowerPoint</Application>
  <PresentationFormat>On-screen Show (4:3)</PresentationFormat>
  <Paragraphs>339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.AppleSystemUIFont</vt:lpstr>
      <vt:lpstr>新細明體</vt:lpstr>
      <vt:lpstr>游ゴシック</vt:lpstr>
      <vt:lpstr>Arial</vt:lpstr>
      <vt:lpstr>Calibri</vt:lpstr>
      <vt:lpstr>Calibri Light</vt:lpstr>
      <vt:lpstr>Consolas</vt:lpstr>
      <vt:lpstr>Wingdings</vt:lpstr>
      <vt:lpstr>Office Theme</vt:lpstr>
      <vt:lpstr>Digital System Design Final Project</vt:lpstr>
      <vt:lpstr>Outline</vt:lpstr>
      <vt:lpstr>Architecture</vt:lpstr>
      <vt:lpstr>Jump Instructions</vt:lpstr>
      <vt:lpstr>Jump Instructions</vt:lpstr>
      <vt:lpstr>PowerPoint Presentation</vt:lpstr>
      <vt:lpstr>Branch</vt:lpstr>
      <vt:lpstr>PowerPoint Presentation</vt:lpstr>
      <vt:lpstr>Forwarding</vt:lpstr>
      <vt:lpstr>Stall</vt:lpstr>
      <vt:lpstr>Stall</vt:lpstr>
      <vt:lpstr>PowerPoint Presentation</vt:lpstr>
      <vt:lpstr>Cache</vt:lpstr>
      <vt:lpstr>Cache</vt:lpstr>
      <vt:lpstr>Cache</vt:lpstr>
      <vt:lpstr>Cache</vt:lpstr>
      <vt:lpstr>Cache</vt:lpstr>
      <vt:lpstr>Cache</vt:lpstr>
      <vt:lpstr>Cache</vt:lpstr>
      <vt:lpstr>Experiment: Cache Ablation Study</vt:lpstr>
      <vt:lpstr>Critical Path Optimization</vt:lpstr>
      <vt:lpstr>Critical Path Optimization</vt:lpstr>
      <vt:lpstr>PowerPoint Presentation</vt:lpstr>
      <vt:lpstr>Experiment: Critical Path Optimization</vt:lpstr>
      <vt:lpstr>Experiment: AT</vt:lpstr>
      <vt:lpstr>Extensions</vt:lpstr>
      <vt:lpstr>Branch Prediction</vt:lpstr>
      <vt:lpstr>Branch Prediction</vt:lpstr>
      <vt:lpstr>Experiment: Branch Prediction</vt:lpstr>
      <vt:lpstr>L2 Cache</vt:lpstr>
      <vt:lpstr>L2 Cache</vt:lpstr>
      <vt:lpstr>Experiment: L2 Cache Ablation Study</vt:lpstr>
      <vt:lpstr>Experiment: L2 Cache Size</vt:lpstr>
      <vt:lpstr>Experiment: L2 Cache Miss Rates</vt:lpstr>
      <vt:lpstr>Experiment: L2 Cache Miss Rates</vt:lpstr>
      <vt:lpstr>Experiment: L2 Cache Miss Rates</vt:lpstr>
      <vt:lpstr>Multiplier, Divider</vt:lpstr>
      <vt:lpstr>Multiplier, Divider</vt:lpstr>
      <vt:lpstr>Multiplier, Divider</vt:lpstr>
      <vt:lpstr>Multiplier, Divider</vt:lpstr>
      <vt:lpstr>Multiplier, Divider</vt:lpstr>
      <vt:lpstr>Experiment: Multiplier, Divider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363</cp:revision>
  <dcterms:created xsi:type="dcterms:W3CDTF">2018-02-08T04:45:09Z</dcterms:created>
  <dcterms:modified xsi:type="dcterms:W3CDTF">2018-06-24T04:41:02Z</dcterms:modified>
</cp:coreProperties>
</file>