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31"/>
  </p:notesMasterIdLst>
  <p:sldIdLst>
    <p:sldId id="256" r:id="rId4"/>
    <p:sldId id="284" r:id="rId5"/>
    <p:sldId id="287" r:id="rId6"/>
    <p:sldId id="288" r:id="rId7"/>
    <p:sldId id="289" r:id="rId8"/>
    <p:sldId id="290" r:id="rId9"/>
    <p:sldId id="311" r:id="rId10"/>
    <p:sldId id="312" r:id="rId11"/>
    <p:sldId id="313" r:id="rId12"/>
    <p:sldId id="291" r:id="rId13"/>
    <p:sldId id="292" r:id="rId14"/>
    <p:sldId id="293" r:id="rId15"/>
    <p:sldId id="294" r:id="rId16"/>
    <p:sldId id="295" r:id="rId17"/>
    <p:sldId id="314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2"/>
    <p:sldId id="309" r:id="rId33"/>
    <p:sldId id="350" r:id="rId34"/>
    <p:sldId id="310" r:id="rId35"/>
    <p:sldId id="330" r:id="rId36"/>
    <p:sldId id="317" r:id="rId37"/>
    <p:sldId id="316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6" r:id="rId47"/>
    <p:sldId id="280" r:id="rId48"/>
  </p:sldIdLst>
  <p:sldSz cx="11519535" cy="6224270"/>
  <p:notesSz cx="6858000" cy="9144000"/>
  <p:custDataLst>
    <p:tags r:id="rId52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8380"/>
    <a:srgbClr val="5E61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114" d="100"/>
          <a:sy n="114" d="100"/>
        </p:scale>
        <p:origin x="135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gs" Target="tags/tag1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255836" y="685800"/>
            <a:ext cx="6346327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defTabSz="4572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defTabSz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defTabSz="4572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defTabSz="4572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defTabSz="4572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defTabSz="4572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defTabSz="457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defTabSz="4572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>
                <a:solidFill>
                  <a:srgbClr val="5E616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4000个byte</a:t>
            </a:r>
            <a:r>
              <a:rPr lang="en-US" altLang="zh-CN">
                <a:solidFill>
                  <a:srgbClr val="5E616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:</a:t>
            </a:r>
            <a:endParaRPr lang="en-US" altLang="zh-CN">
              <a:solidFill>
                <a:srgbClr val="5E616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  <a:p>
            <a:r>
              <a:rPr lang="zh-CN" altLang="en-US"/>
              <a:t>最多存2000个汉字，最少存1000个汉字</a:t>
            </a:r>
            <a:endParaRPr lang="zh-CN" altLang="en-US"/>
          </a:p>
          <a:p>
            <a:r>
              <a:rPr lang="zh-CN" altLang="en-US"/>
              <a:t>编码方式不同，储存量不同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String 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3" name="2的副本.png" descr="2的副本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851" y="107085"/>
            <a:ext cx="1810230" cy="41803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056000" y="7692129"/>
            <a:ext cx="3456000" cy="441856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088000" y="7692129"/>
            <a:ext cx="5184000" cy="44185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3" name="2的副本.png" descr="2的副本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851" y="107085"/>
            <a:ext cx="1810230" cy="41803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169555"/>
            <a:ext cx="11556324" cy="1368792"/>
          </a:xfrm>
        </p:spPr>
        <p:txBody>
          <a:bodyPr/>
          <a:lstStyle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26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思源黑体 CN Bold" panose="020B0800000000000000" pitchFamily="34" charset="-122"/>
                <a:sym typeface="Source Han Sans CN Bold Bold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zh-CN" altLang="en-US"/>
          </a:p>
        </p:txBody>
      </p:sp>
      <p:sp>
        <p:nvSpPr>
          <p:cNvPr id="5" name="矩形"/>
          <p:cNvSpPr/>
          <p:nvPr userDrawn="1"/>
        </p:nvSpPr>
        <p:spPr>
          <a:xfrm>
            <a:off x="-36326" y="3885391"/>
            <a:ext cx="11592650" cy="7029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40000" y="4000709"/>
            <a:ext cx="8640000" cy="484930"/>
          </a:xfrm>
        </p:spPr>
        <p:txBody>
          <a:bodyPr/>
          <a:lstStyle>
            <a:lvl1pPr marL="0" indent="0" algn="ctr">
              <a:buNone/>
              <a:defRPr kumimoji="0" lang="zh-CN" altLang="en-US" sz="2420" b="0" i="0" u="none" strike="noStrike" cap="none" spc="0" normalizeH="0" baseline="0" dirty="0">
                <a:ln>
                  <a:noFill/>
                </a:ln>
                <a:solidFill>
                  <a:srgbClr val="5E616D"/>
                </a:solidFill>
                <a:effectLst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Source Han Sans CN Bold Bold"/>
                <a:sym typeface="Source Han Sans CN Bold Bold"/>
              </a:defRPr>
            </a:lvl1pPr>
            <a:lvl2pPr marL="553085" indent="0" algn="ctr">
              <a:buNone/>
              <a:defRPr sz="2420"/>
            </a:lvl2pPr>
            <a:lvl3pPr marL="1106805" indent="0" algn="ctr">
              <a:buNone/>
              <a:defRPr sz="2180"/>
            </a:lvl3pPr>
            <a:lvl4pPr marL="1659890" indent="0" algn="ctr">
              <a:buNone/>
              <a:defRPr sz="1935"/>
            </a:lvl4pPr>
            <a:lvl5pPr marL="2212975" indent="0" algn="ctr">
              <a:buNone/>
              <a:defRPr sz="1935"/>
            </a:lvl5pPr>
            <a:lvl6pPr marL="2766695" indent="0" algn="ctr">
              <a:buNone/>
              <a:defRPr sz="1935"/>
            </a:lvl6pPr>
            <a:lvl7pPr marL="3319780" indent="0" algn="ctr">
              <a:buNone/>
              <a:defRPr sz="1935"/>
            </a:lvl7pPr>
            <a:lvl8pPr marL="3872865" indent="0" algn="ctr">
              <a:buNone/>
              <a:defRPr sz="1935"/>
            </a:lvl8pPr>
            <a:lvl9pPr marL="4425950" indent="0" algn="ctr">
              <a:buNone/>
              <a:defRPr sz="1935"/>
            </a:lvl9pPr>
          </a:lstStyle>
          <a:p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pic>
        <p:nvPicPr>
          <p:cNvPr id="12" name="2的副本.png" descr="2的副本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851" y="107085"/>
            <a:ext cx="1810230" cy="41803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未标题-1.png" descr="未标题-1.png"/>
          <p:cNvPicPr>
            <a:picLocks noChangeAspect="1"/>
          </p:cNvPicPr>
          <p:nvPr/>
        </p:nvPicPr>
        <p:blipFill>
          <a:blip r:embed="rId2">
            <a:alphaModFix amt="10021"/>
          </a:blip>
          <a:srcRect t="6994" r="56008" b="9019"/>
          <a:stretch>
            <a:fillRect/>
          </a:stretch>
        </p:blipFill>
        <p:spPr>
          <a:xfrm>
            <a:off x="8253642" y="7543"/>
            <a:ext cx="3254001" cy="59911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变态严管    让学习成为一种习惯"/>
          <p:cNvSpPr/>
          <p:nvPr/>
        </p:nvSpPr>
        <p:spPr>
          <a:xfrm>
            <a:off x="-12001" y="5755457"/>
            <a:ext cx="11544001" cy="483542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45719" rIns="45719" anchor="ctr"/>
          <a:lstStyle>
            <a:lvl1pPr algn="ctr">
              <a:lnSpc>
                <a:spcPct val="120000"/>
              </a:lnSpc>
              <a:defRPr sz="1400">
                <a:solidFill>
                  <a:srgbClr val="FFFFFF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>
            <a:r>
              <a:t>变态严管    让学习成为一种习惯</a:t>
            </a:r>
          </a:p>
        </p:txBody>
      </p:sp>
      <p:pic>
        <p:nvPicPr>
          <p:cNvPr id="21" name="2.png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27" y="89875"/>
            <a:ext cx="1481556" cy="3449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未标题-1.png" descr="未标题-1.png"/>
          <p:cNvPicPr>
            <a:picLocks noChangeAspect="1"/>
          </p:cNvPicPr>
          <p:nvPr/>
        </p:nvPicPr>
        <p:blipFill>
          <a:blip r:embed="rId2">
            <a:alphaModFix amt="10021"/>
          </a:blip>
          <a:srcRect t="6994" r="56008" b="9019"/>
          <a:stretch>
            <a:fillRect/>
          </a:stretch>
        </p:blipFill>
        <p:spPr>
          <a:xfrm>
            <a:off x="8253642" y="7543"/>
            <a:ext cx="3254001" cy="59911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变态严管    让学习成为一种习惯"/>
          <p:cNvSpPr/>
          <p:nvPr/>
        </p:nvSpPr>
        <p:spPr>
          <a:xfrm>
            <a:off x="-12001" y="5755457"/>
            <a:ext cx="11544001" cy="483542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45719" rIns="45719" anchor="ctr"/>
          <a:lstStyle>
            <a:lvl1pPr algn="ctr">
              <a:lnSpc>
                <a:spcPct val="120000"/>
              </a:lnSpc>
              <a:defRPr sz="1400">
                <a:solidFill>
                  <a:srgbClr val="FFFFFF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>
            <a:r>
              <a:t>变态严管    让学习成为一种习惯</a:t>
            </a:r>
          </a:p>
        </p:txBody>
      </p:sp>
      <p:pic>
        <p:nvPicPr>
          <p:cNvPr id="21" name="2.png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27" y="89875"/>
            <a:ext cx="1481556" cy="3449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068358" y="33274"/>
            <a:ext cx="8947636" cy="1195752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>
            <a:lvl1pPr>
              <a:defRPr>
                <a:solidFill>
                  <a:srgbClr val="5E616D"/>
                </a:solidFill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1倍间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未标题-1.png" descr="未标题-1.png"/>
          <p:cNvPicPr>
            <a:picLocks noChangeAspect="1"/>
          </p:cNvPicPr>
          <p:nvPr/>
        </p:nvPicPr>
        <p:blipFill>
          <a:blip r:embed="rId2">
            <a:alphaModFix amt="10021"/>
          </a:blip>
          <a:srcRect t="6994" r="56008" b="9019"/>
          <a:stretch>
            <a:fillRect/>
          </a:stretch>
        </p:blipFill>
        <p:spPr>
          <a:xfrm>
            <a:off x="8253642" y="7543"/>
            <a:ext cx="3254001" cy="59911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变态严管    让学习成为一种习惯"/>
          <p:cNvSpPr/>
          <p:nvPr/>
        </p:nvSpPr>
        <p:spPr>
          <a:xfrm>
            <a:off x="-12001" y="5755457"/>
            <a:ext cx="11544001" cy="483542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45719" rIns="45719" anchor="ctr"/>
          <a:lstStyle>
            <a:lvl1pPr algn="ctr">
              <a:lnSpc>
                <a:spcPct val="120000"/>
              </a:lnSpc>
              <a:defRPr sz="1400">
                <a:solidFill>
                  <a:srgbClr val="FFFFFF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>
            <a:r>
              <a:t>变态严管    让学习成为一种习惯</a:t>
            </a:r>
          </a:p>
        </p:txBody>
      </p:sp>
      <p:pic>
        <p:nvPicPr>
          <p:cNvPr id="21" name="2.png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27" y="89875"/>
            <a:ext cx="1481556" cy="3449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504000" y="1229026"/>
            <a:ext cx="10506001" cy="4526431"/>
          </a:xfrm>
        </p:spPr>
        <p:txBody>
          <a:bodyPr/>
          <a:lstStyle>
            <a:lvl1pPr marL="414655" indent="0" eaLnBrk="1" fontAlgn="auto" latinLnBrk="0" hangingPunct="1">
              <a:lnSpc>
                <a:spcPct val="150000"/>
              </a:lnSpc>
              <a:spcBef>
                <a:spcPts val="100"/>
              </a:spcBef>
              <a:buClr>
                <a:srgbClr val="1E8380"/>
              </a:buClr>
              <a:buFont typeface="Wingdings" panose="05000000000000000000" pitchFamily="2" charset="2"/>
              <a:buChar char="n"/>
              <a:defRPr sz="4840">
                <a:solidFill>
                  <a:srgbClr val="5E616D"/>
                </a:solidFill>
              </a:defRPr>
            </a:lvl1pPr>
            <a:lvl2pPr marL="1253490" indent="0" eaLnBrk="1" fontAlgn="auto" latinLnBrk="0" hangingPunct="1">
              <a:lnSpc>
                <a:spcPct val="150000"/>
              </a:lnSpc>
              <a:spcBef>
                <a:spcPts val="100"/>
              </a:spcBef>
              <a:buClr>
                <a:srgbClr val="1E8380"/>
              </a:buClr>
              <a:buFont typeface="Wingdings" panose="05000000000000000000" pitchFamily="2" charset="2"/>
              <a:buChar char="ü"/>
              <a:defRPr sz="4355">
                <a:solidFill>
                  <a:srgbClr val="5E616D"/>
                </a:solidFill>
              </a:defRPr>
            </a:lvl2pPr>
            <a:lvl3pPr marL="1762125" indent="0" eaLnBrk="1" fontAlgn="auto" latinLnBrk="0" hangingPunct="1">
              <a:lnSpc>
                <a:spcPct val="150000"/>
              </a:lnSpc>
              <a:spcBef>
                <a:spcPts val="100"/>
              </a:spcBef>
              <a:buClr>
                <a:srgbClr val="1E8380"/>
              </a:buClr>
              <a:buFont typeface="Wingdings" panose="05000000000000000000" pitchFamily="2" charset="2"/>
              <a:buChar char="Ø"/>
              <a:defRPr sz="3390">
                <a:solidFill>
                  <a:srgbClr val="5E616D"/>
                </a:solidFill>
              </a:defRPr>
            </a:lvl3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068358" y="33274"/>
            <a:ext cx="8947636" cy="1195752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>
            <a:lvl1pPr>
              <a:defRPr>
                <a:solidFill>
                  <a:srgbClr val="5E616D"/>
                </a:solidFill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1.5倍间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未标题-1.png" descr="未标题-1.png"/>
          <p:cNvPicPr>
            <a:picLocks noChangeAspect="1"/>
          </p:cNvPicPr>
          <p:nvPr/>
        </p:nvPicPr>
        <p:blipFill>
          <a:blip r:embed="rId2">
            <a:alphaModFix amt="10021"/>
          </a:blip>
          <a:srcRect t="6994" r="56008" b="9019"/>
          <a:stretch>
            <a:fillRect/>
          </a:stretch>
        </p:blipFill>
        <p:spPr>
          <a:xfrm>
            <a:off x="8253642" y="7543"/>
            <a:ext cx="3254001" cy="59911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变态严管    让学习成为一种习惯"/>
          <p:cNvSpPr/>
          <p:nvPr/>
        </p:nvSpPr>
        <p:spPr>
          <a:xfrm>
            <a:off x="-12001" y="5755457"/>
            <a:ext cx="11544001" cy="483542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45719" rIns="45719" anchor="ctr"/>
          <a:lstStyle>
            <a:lvl1pPr algn="ctr">
              <a:lnSpc>
                <a:spcPct val="120000"/>
              </a:lnSpc>
              <a:defRPr sz="1400">
                <a:solidFill>
                  <a:srgbClr val="FFFFFF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>
            <a:r>
              <a:t>变态严管    让学习成为一种习惯</a:t>
            </a:r>
          </a:p>
        </p:txBody>
      </p:sp>
      <p:pic>
        <p:nvPicPr>
          <p:cNvPr id="21" name="2.png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27" y="89875"/>
            <a:ext cx="1481556" cy="3449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504000" y="1229026"/>
            <a:ext cx="10506001" cy="4526431"/>
          </a:xfrm>
        </p:spPr>
        <p:txBody>
          <a:bodyPr/>
          <a:lstStyle>
            <a:lvl1pPr marL="414655" indent="-414655">
              <a:lnSpc>
                <a:spcPct val="150000"/>
              </a:lnSpc>
              <a:buClr>
                <a:srgbClr val="1E8380"/>
              </a:buClr>
              <a:buFont typeface="Wingdings" panose="05000000000000000000" pitchFamily="2" charset="2"/>
              <a:buChar char="n"/>
              <a:defRPr sz="4840">
                <a:solidFill>
                  <a:srgbClr val="5E616D"/>
                </a:solidFill>
              </a:defRPr>
            </a:lvl1pPr>
            <a:lvl2pPr marL="1253490" indent="-699770">
              <a:lnSpc>
                <a:spcPct val="150000"/>
              </a:lnSpc>
              <a:buClr>
                <a:srgbClr val="1E8380"/>
              </a:buClr>
              <a:buFont typeface="Wingdings" panose="05000000000000000000" pitchFamily="2" charset="2"/>
              <a:buChar char="ü"/>
              <a:defRPr sz="4355">
                <a:solidFill>
                  <a:srgbClr val="5E616D"/>
                </a:solidFill>
              </a:defRPr>
            </a:lvl2pPr>
            <a:lvl3pPr marL="1762125" indent="-655320">
              <a:lnSpc>
                <a:spcPct val="150000"/>
              </a:lnSpc>
              <a:buClr>
                <a:srgbClr val="1E8380"/>
              </a:buClr>
              <a:buFont typeface="Wingdings" panose="05000000000000000000" pitchFamily="2" charset="2"/>
              <a:buChar char="Ø"/>
              <a:defRPr sz="3390">
                <a:solidFill>
                  <a:srgbClr val="5E616D"/>
                </a:solidFill>
              </a:defRPr>
            </a:lvl3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068358" y="33274"/>
            <a:ext cx="8947636" cy="1195752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>
            <a:lvl1pPr>
              <a:defRPr>
                <a:solidFill>
                  <a:srgbClr val="5E616D"/>
                </a:solidFill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双横向内容1倍间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未标题-1.png" descr="未标题-1.png"/>
          <p:cNvPicPr>
            <a:picLocks noChangeAspect="1"/>
          </p:cNvPicPr>
          <p:nvPr/>
        </p:nvPicPr>
        <p:blipFill>
          <a:blip r:embed="rId2">
            <a:alphaModFix amt="10021"/>
          </a:blip>
          <a:srcRect t="6994" r="56008" b="9019"/>
          <a:stretch>
            <a:fillRect/>
          </a:stretch>
        </p:blipFill>
        <p:spPr>
          <a:xfrm>
            <a:off x="8253642" y="7543"/>
            <a:ext cx="3254001" cy="59911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变态严管    让学习成为一种习惯"/>
          <p:cNvSpPr/>
          <p:nvPr/>
        </p:nvSpPr>
        <p:spPr>
          <a:xfrm>
            <a:off x="-12001" y="5755457"/>
            <a:ext cx="11544001" cy="483542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45719" rIns="45719" anchor="ctr"/>
          <a:lstStyle>
            <a:lvl1pPr algn="ctr">
              <a:lnSpc>
                <a:spcPct val="120000"/>
              </a:lnSpc>
              <a:defRPr sz="1400">
                <a:solidFill>
                  <a:srgbClr val="FFFFFF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>
            <a:r>
              <a:t>变态严管    让学习成为一种习惯</a:t>
            </a:r>
          </a:p>
        </p:txBody>
      </p:sp>
      <p:pic>
        <p:nvPicPr>
          <p:cNvPr id="21" name="2.png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27" y="89875"/>
            <a:ext cx="1481556" cy="3449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504000" y="1229026"/>
            <a:ext cx="5256000" cy="4526431"/>
          </a:xfrm>
        </p:spPr>
        <p:txBody>
          <a:bodyPr/>
          <a:lstStyle>
            <a:lvl1pPr marL="414655" indent="-414655">
              <a:buClr>
                <a:srgbClr val="1E8380"/>
              </a:buClr>
              <a:buFont typeface="Wingdings" panose="05000000000000000000" pitchFamily="2" charset="2"/>
              <a:buChar char="n"/>
              <a:defRPr sz="4840">
                <a:solidFill>
                  <a:srgbClr val="5E616D"/>
                </a:solidFill>
              </a:defRPr>
            </a:lvl1pPr>
            <a:lvl2pPr marL="1253490" indent="-699770">
              <a:buClr>
                <a:srgbClr val="1E8380"/>
              </a:buClr>
              <a:buFont typeface="Wingdings" panose="05000000000000000000" pitchFamily="2" charset="2"/>
              <a:buChar char="ü"/>
              <a:defRPr sz="4355">
                <a:solidFill>
                  <a:srgbClr val="5E616D"/>
                </a:solidFill>
              </a:defRPr>
            </a:lvl2pPr>
            <a:lvl3pPr marL="1762125" indent="-655320">
              <a:buClr>
                <a:srgbClr val="1E8380"/>
              </a:buClr>
              <a:buFont typeface="Wingdings" panose="05000000000000000000" pitchFamily="2" charset="2"/>
              <a:buChar char="Ø"/>
              <a:defRPr sz="3390">
                <a:solidFill>
                  <a:srgbClr val="5E616D"/>
                </a:solidFill>
              </a:defRPr>
            </a:lvl3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068358" y="33274"/>
            <a:ext cx="8947636" cy="1195752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>
            <a:lvl1pPr>
              <a:defRPr>
                <a:solidFill>
                  <a:srgbClr val="5E616D"/>
                </a:solidFill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9" name="内容占位符 2"/>
          <p:cNvSpPr>
            <a:spLocks noGrp="1"/>
          </p:cNvSpPr>
          <p:nvPr>
            <p:ph sz="quarter" idx="11" hasCustomPrompt="1"/>
          </p:nvPr>
        </p:nvSpPr>
        <p:spPr>
          <a:xfrm>
            <a:off x="5772000" y="1229026"/>
            <a:ext cx="5256000" cy="4526431"/>
          </a:xfrm>
        </p:spPr>
        <p:txBody>
          <a:bodyPr/>
          <a:lstStyle>
            <a:lvl1pPr marL="414655" indent="-414655">
              <a:buClr>
                <a:srgbClr val="1E8380"/>
              </a:buClr>
              <a:buFont typeface="Wingdings" panose="05000000000000000000" pitchFamily="2" charset="2"/>
              <a:buChar char="n"/>
              <a:defRPr sz="4840">
                <a:solidFill>
                  <a:srgbClr val="5E616D"/>
                </a:solidFill>
              </a:defRPr>
            </a:lvl1pPr>
            <a:lvl2pPr marL="1253490" indent="-699770">
              <a:buClr>
                <a:srgbClr val="1E8380"/>
              </a:buClr>
              <a:buFont typeface="Wingdings" panose="05000000000000000000" pitchFamily="2" charset="2"/>
              <a:buChar char="ü"/>
              <a:defRPr sz="4355">
                <a:solidFill>
                  <a:srgbClr val="5E616D"/>
                </a:solidFill>
              </a:defRPr>
            </a:lvl2pPr>
            <a:lvl3pPr marL="1762125" indent="-655320">
              <a:buClr>
                <a:srgbClr val="1E8380"/>
              </a:buClr>
              <a:buFont typeface="Wingdings" panose="05000000000000000000" pitchFamily="2" charset="2"/>
              <a:buChar char="Ø"/>
              <a:defRPr sz="3390">
                <a:solidFill>
                  <a:srgbClr val="5E616D"/>
                </a:solidFill>
              </a:defRPr>
            </a:lvl3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双横向内容1.5倍间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未标题-1.png" descr="未标题-1.png"/>
          <p:cNvPicPr>
            <a:picLocks noChangeAspect="1"/>
          </p:cNvPicPr>
          <p:nvPr/>
        </p:nvPicPr>
        <p:blipFill>
          <a:blip r:embed="rId2">
            <a:alphaModFix amt="10021"/>
          </a:blip>
          <a:srcRect t="6994" r="56008" b="9019"/>
          <a:stretch>
            <a:fillRect/>
          </a:stretch>
        </p:blipFill>
        <p:spPr>
          <a:xfrm>
            <a:off x="8253642" y="7543"/>
            <a:ext cx="3254001" cy="59911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变态严管    让学习成为一种习惯"/>
          <p:cNvSpPr/>
          <p:nvPr/>
        </p:nvSpPr>
        <p:spPr>
          <a:xfrm>
            <a:off x="-12001" y="5755457"/>
            <a:ext cx="11544001" cy="483542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45719" rIns="45719" anchor="ctr"/>
          <a:lstStyle>
            <a:lvl1pPr algn="ctr">
              <a:lnSpc>
                <a:spcPct val="120000"/>
              </a:lnSpc>
              <a:defRPr sz="1400">
                <a:solidFill>
                  <a:srgbClr val="FFFFFF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>
            <a:r>
              <a:t>变态严管    让学习成为一种习惯</a:t>
            </a:r>
          </a:p>
        </p:txBody>
      </p:sp>
      <p:pic>
        <p:nvPicPr>
          <p:cNvPr id="21" name="2.png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27" y="89875"/>
            <a:ext cx="1481556" cy="3449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504000" y="1229026"/>
            <a:ext cx="5256000" cy="4526431"/>
          </a:xfrm>
        </p:spPr>
        <p:txBody>
          <a:bodyPr/>
          <a:lstStyle>
            <a:lvl1pPr marL="414655" indent="-414655">
              <a:lnSpc>
                <a:spcPct val="150000"/>
              </a:lnSpc>
              <a:buClr>
                <a:srgbClr val="1E8380"/>
              </a:buClr>
              <a:buFont typeface="Wingdings" panose="05000000000000000000" pitchFamily="2" charset="2"/>
              <a:buChar char="n"/>
              <a:defRPr sz="4840">
                <a:solidFill>
                  <a:srgbClr val="5E616D"/>
                </a:solidFill>
              </a:defRPr>
            </a:lvl1pPr>
            <a:lvl2pPr marL="1253490" indent="-699770">
              <a:lnSpc>
                <a:spcPct val="150000"/>
              </a:lnSpc>
              <a:buClr>
                <a:srgbClr val="1E8380"/>
              </a:buClr>
              <a:buFont typeface="Wingdings" panose="05000000000000000000" pitchFamily="2" charset="2"/>
              <a:buChar char="ü"/>
              <a:defRPr sz="4355">
                <a:solidFill>
                  <a:srgbClr val="5E616D"/>
                </a:solidFill>
              </a:defRPr>
            </a:lvl2pPr>
            <a:lvl3pPr marL="1762125" indent="-655320">
              <a:lnSpc>
                <a:spcPct val="150000"/>
              </a:lnSpc>
              <a:buClr>
                <a:srgbClr val="1E8380"/>
              </a:buClr>
              <a:buFont typeface="Wingdings" panose="05000000000000000000" pitchFamily="2" charset="2"/>
              <a:buChar char="Ø"/>
              <a:defRPr sz="3390">
                <a:solidFill>
                  <a:srgbClr val="5E616D"/>
                </a:solidFill>
              </a:defRPr>
            </a:lvl3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068358" y="33274"/>
            <a:ext cx="8947636" cy="1195752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>
            <a:lvl1pPr>
              <a:defRPr>
                <a:solidFill>
                  <a:srgbClr val="5E616D"/>
                </a:solidFill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9" name="内容占位符 2"/>
          <p:cNvSpPr>
            <a:spLocks noGrp="1"/>
          </p:cNvSpPr>
          <p:nvPr>
            <p:ph sz="quarter" idx="11" hasCustomPrompt="1"/>
          </p:nvPr>
        </p:nvSpPr>
        <p:spPr>
          <a:xfrm>
            <a:off x="5760000" y="1229026"/>
            <a:ext cx="5256000" cy="4526431"/>
          </a:xfrm>
        </p:spPr>
        <p:txBody>
          <a:bodyPr/>
          <a:lstStyle>
            <a:lvl1pPr marL="414655" indent="-414655">
              <a:lnSpc>
                <a:spcPct val="150000"/>
              </a:lnSpc>
              <a:buClr>
                <a:srgbClr val="1E8380"/>
              </a:buClr>
              <a:buFont typeface="Wingdings" panose="05000000000000000000" pitchFamily="2" charset="2"/>
              <a:buChar char="n"/>
              <a:defRPr sz="4840">
                <a:solidFill>
                  <a:srgbClr val="5E616D"/>
                </a:solidFill>
              </a:defRPr>
            </a:lvl1pPr>
            <a:lvl2pPr marL="1253490" indent="-699770">
              <a:lnSpc>
                <a:spcPct val="150000"/>
              </a:lnSpc>
              <a:buClr>
                <a:srgbClr val="1E8380"/>
              </a:buClr>
              <a:buFont typeface="Wingdings" panose="05000000000000000000" pitchFamily="2" charset="2"/>
              <a:buChar char="ü"/>
              <a:defRPr sz="4355">
                <a:solidFill>
                  <a:srgbClr val="5E616D"/>
                </a:solidFill>
              </a:defRPr>
            </a:lvl2pPr>
            <a:lvl3pPr marL="1762125" indent="-655320">
              <a:lnSpc>
                <a:spcPct val="150000"/>
              </a:lnSpc>
              <a:buClr>
                <a:srgbClr val="1E8380"/>
              </a:buClr>
              <a:buFont typeface="Wingdings" panose="05000000000000000000" pitchFamily="2" charset="2"/>
              <a:buChar char="Ø"/>
              <a:defRPr sz="3390">
                <a:solidFill>
                  <a:srgbClr val="5E616D"/>
                </a:solidFill>
              </a:defRPr>
            </a:lvl3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4" name="1的副本.png" descr="1的副本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66895" y="1143404"/>
            <a:ext cx="2386209" cy="24287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变态严管    让学习成为一种习惯"/>
          <p:cNvSpPr/>
          <p:nvPr userDrawn="1"/>
        </p:nvSpPr>
        <p:spPr>
          <a:xfrm>
            <a:off x="-12000" y="4500801"/>
            <a:ext cx="11544000" cy="586202"/>
          </a:xfrm>
          <a:prstGeom prst="rect">
            <a:avLst/>
          </a:prstGeom>
          <a:solidFill>
            <a:srgbClr val="FDFDFD"/>
          </a:solidFill>
          <a:ln w="12700">
            <a:miter lim="400000"/>
          </a:ln>
        </p:spPr>
        <p:txBody>
          <a:bodyPr lIns="45719" rIns="45719" anchor="ctr"/>
          <a:lstStyle>
            <a:lvl1pPr algn="ctr">
              <a:lnSpc>
                <a:spcPct val="120000"/>
              </a:lnSpc>
              <a:defRPr sz="1900">
                <a:solidFill>
                  <a:srgbClr val="5E616D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>
            <a:r>
              <a:t>变态严管    让学习成为一种习惯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169555"/>
            <a:ext cx="11556324" cy="1368792"/>
          </a:xfrm>
        </p:spPr>
        <p:txBody>
          <a:bodyPr/>
          <a:lstStyle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26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思源黑体 CN Bold" panose="020B0800000000000000" pitchFamily="34" charset="-122"/>
                <a:sym typeface="Source Han Sans CN Bold Bold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zh-CN" altLang="en-US"/>
          </a:p>
        </p:txBody>
      </p:sp>
      <p:sp>
        <p:nvSpPr>
          <p:cNvPr id="5" name="矩形"/>
          <p:cNvSpPr/>
          <p:nvPr userDrawn="1"/>
        </p:nvSpPr>
        <p:spPr>
          <a:xfrm>
            <a:off x="-36326" y="3885391"/>
            <a:ext cx="11592650" cy="7029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40000" y="4000709"/>
            <a:ext cx="8640000" cy="484930"/>
          </a:xfrm>
        </p:spPr>
        <p:txBody>
          <a:bodyPr/>
          <a:lstStyle>
            <a:lvl1pPr marL="0" indent="0" algn="ctr">
              <a:buNone/>
              <a:defRPr kumimoji="0" lang="zh-CN" altLang="en-US" sz="2420" b="0" i="0" u="none" strike="noStrike" cap="none" spc="0" normalizeH="0" baseline="0" dirty="0">
                <a:ln>
                  <a:noFill/>
                </a:ln>
                <a:solidFill>
                  <a:srgbClr val="5E616D"/>
                </a:solidFill>
                <a:effectLst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Source Han Sans CN Bold Bold"/>
                <a:sym typeface="Source Han Sans CN Bold Bold"/>
              </a:defRPr>
            </a:lvl1pPr>
            <a:lvl2pPr marL="553085" indent="0" algn="ctr">
              <a:buNone/>
              <a:defRPr sz="2420"/>
            </a:lvl2pPr>
            <a:lvl3pPr marL="1106805" indent="0" algn="ctr">
              <a:buNone/>
              <a:defRPr sz="2180"/>
            </a:lvl3pPr>
            <a:lvl4pPr marL="1659890" indent="0" algn="ctr">
              <a:buNone/>
              <a:defRPr sz="1935"/>
            </a:lvl4pPr>
            <a:lvl5pPr marL="2212975" indent="0" algn="ctr">
              <a:buNone/>
              <a:defRPr sz="1935"/>
            </a:lvl5pPr>
            <a:lvl6pPr marL="2766695" indent="0" algn="ctr">
              <a:buNone/>
              <a:defRPr sz="1935"/>
            </a:lvl6pPr>
            <a:lvl7pPr marL="3319780" indent="0" algn="ctr">
              <a:buNone/>
              <a:defRPr sz="1935"/>
            </a:lvl7pPr>
            <a:lvl8pPr marL="3872865" indent="0" algn="ctr">
              <a:buNone/>
              <a:defRPr sz="1935"/>
            </a:lvl8pPr>
            <a:lvl9pPr marL="4425950" indent="0" algn="ctr">
              <a:buNone/>
              <a:defRPr sz="1935"/>
            </a:lvl9pPr>
          </a:lstStyle>
          <a:p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pic>
        <p:nvPicPr>
          <p:cNvPr id="12" name="2的副本.png" descr="2的副本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851" y="107085"/>
            <a:ext cx="1810230" cy="41803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056000" y="7692129"/>
            <a:ext cx="3456000" cy="441856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088000" y="7692129"/>
            <a:ext cx="5184000" cy="44185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未标题-1.png" descr="未标题-1.png"/>
          <p:cNvPicPr>
            <a:picLocks noChangeAspect="1"/>
          </p:cNvPicPr>
          <p:nvPr/>
        </p:nvPicPr>
        <p:blipFill>
          <a:blip r:embed="rId2">
            <a:alphaModFix amt="10021"/>
          </a:blip>
          <a:srcRect t="6994" r="56008" b="9019"/>
          <a:stretch>
            <a:fillRect/>
          </a:stretch>
        </p:blipFill>
        <p:spPr>
          <a:xfrm>
            <a:off x="8253642" y="7543"/>
            <a:ext cx="3254001" cy="59911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变态严管    让学习成为一种习惯"/>
          <p:cNvSpPr/>
          <p:nvPr/>
        </p:nvSpPr>
        <p:spPr>
          <a:xfrm>
            <a:off x="-12001" y="5755457"/>
            <a:ext cx="11544001" cy="483542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45719" rIns="45719" anchor="ctr"/>
          <a:lstStyle>
            <a:lvl1pPr algn="ctr">
              <a:lnSpc>
                <a:spcPct val="120000"/>
              </a:lnSpc>
              <a:defRPr sz="1400">
                <a:solidFill>
                  <a:srgbClr val="FFFFFF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>
            <a:r>
              <a:t>变态严管    让学习成为一种习惯</a:t>
            </a:r>
          </a:p>
        </p:txBody>
      </p:sp>
      <p:pic>
        <p:nvPicPr>
          <p:cNvPr id="21" name="2.png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27" y="89875"/>
            <a:ext cx="1481556" cy="3449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未标题-1.png" descr="未标题-1.png"/>
          <p:cNvPicPr>
            <a:picLocks noChangeAspect="1"/>
          </p:cNvPicPr>
          <p:nvPr/>
        </p:nvPicPr>
        <p:blipFill>
          <a:blip r:embed="rId2">
            <a:alphaModFix amt="10021"/>
          </a:blip>
          <a:srcRect t="6994" r="56008" b="9019"/>
          <a:stretch>
            <a:fillRect/>
          </a:stretch>
        </p:blipFill>
        <p:spPr>
          <a:xfrm>
            <a:off x="8253642" y="7543"/>
            <a:ext cx="3254001" cy="59911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变态严管    让学习成为一种习惯"/>
          <p:cNvSpPr/>
          <p:nvPr/>
        </p:nvSpPr>
        <p:spPr>
          <a:xfrm>
            <a:off x="-12001" y="5755457"/>
            <a:ext cx="11544001" cy="483542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45719" rIns="45719" anchor="ctr"/>
          <a:lstStyle>
            <a:lvl1pPr algn="ctr">
              <a:lnSpc>
                <a:spcPct val="120000"/>
              </a:lnSpc>
              <a:defRPr sz="1400">
                <a:solidFill>
                  <a:srgbClr val="FFFFFF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>
            <a:r>
              <a:t>变态严管    让学习成为一种习惯</a:t>
            </a:r>
          </a:p>
        </p:txBody>
      </p:sp>
      <p:pic>
        <p:nvPicPr>
          <p:cNvPr id="21" name="2.png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27" y="89875"/>
            <a:ext cx="1481556" cy="3449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068358" y="33274"/>
            <a:ext cx="8947636" cy="1195752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>
            <a:lvl1pPr>
              <a:defRPr>
                <a:solidFill>
                  <a:srgbClr val="5E616D"/>
                </a:solidFill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1倍间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未标题-1.png" descr="未标题-1.png"/>
          <p:cNvPicPr>
            <a:picLocks noChangeAspect="1"/>
          </p:cNvPicPr>
          <p:nvPr/>
        </p:nvPicPr>
        <p:blipFill>
          <a:blip r:embed="rId2">
            <a:alphaModFix amt="10021"/>
          </a:blip>
          <a:srcRect t="6994" r="56008" b="9019"/>
          <a:stretch>
            <a:fillRect/>
          </a:stretch>
        </p:blipFill>
        <p:spPr>
          <a:xfrm>
            <a:off x="8253642" y="7543"/>
            <a:ext cx="3254001" cy="59911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变态严管    让学习成为一种习惯"/>
          <p:cNvSpPr/>
          <p:nvPr/>
        </p:nvSpPr>
        <p:spPr>
          <a:xfrm>
            <a:off x="-12001" y="5755457"/>
            <a:ext cx="11544001" cy="483542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45719" rIns="45719" anchor="ctr"/>
          <a:lstStyle>
            <a:lvl1pPr algn="ctr">
              <a:lnSpc>
                <a:spcPct val="120000"/>
              </a:lnSpc>
              <a:defRPr sz="1400">
                <a:solidFill>
                  <a:srgbClr val="FFFFFF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>
            <a:r>
              <a:t>变态严管    让学习成为一种习惯</a:t>
            </a:r>
          </a:p>
        </p:txBody>
      </p:sp>
      <p:pic>
        <p:nvPicPr>
          <p:cNvPr id="21" name="2.png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27" y="89875"/>
            <a:ext cx="1481556" cy="3449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504000" y="1229026"/>
            <a:ext cx="10506001" cy="4526431"/>
          </a:xfrm>
        </p:spPr>
        <p:txBody>
          <a:bodyPr/>
          <a:lstStyle>
            <a:lvl1pPr marL="414655" indent="-414655">
              <a:buClr>
                <a:srgbClr val="1E8380"/>
              </a:buClr>
              <a:buFont typeface="Wingdings" panose="05000000000000000000" pitchFamily="2" charset="2"/>
              <a:buChar char="n"/>
              <a:defRPr sz="4840">
                <a:solidFill>
                  <a:srgbClr val="5E616D"/>
                </a:solidFill>
              </a:defRPr>
            </a:lvl1pPr>
            <a:lvl2pPr marL="1253490" indent="-699770">
              <a:buClr>
                <a:srgbClr val="1E8380"/>
              </a:buClr>
              <a:buFont typeface="Wingdings" panose="05000000000000000000" pitchFamily="2" charset="2"/>
              <a:buChar char="ü"/>
              <a:defRPr sz="4355">
                <a:solidFill>
                  <a:srgbClr val="5E616D"/>
                </a:solidFill>
              </a:defRPr>
            </a:lvl2pPr>
            <a:lvl3pPr marL="1762125" indent="-655320">
              <a:buClr>
                <a:srgbClr val="1E8380"/>
              </a:buClr>
              <a:buFont typeface="Wingdings" panose="05000000000000000000" pitchFamily="2" charset="2"/>
              <a:buChar char="Ø"/>
              <a:defRPr sz="3390">
                <a:solidFill>
                  <a:srgbClr val="5E616D"/>
                </a:solidFill>
              </a:defRPr>
            </a:lvl3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068358" y="33274"/>
            <a:ext cx="8947636" cy="1195752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>
            <a:lvl1pPr>
              <a:defRPr>
                <a:solidFill>
                  <a:srgbClr val="5E616D"/>
                </a:solidFill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1.5倍间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未标题-1.png" descr="未标题-1.png"/>
          <p:cNvPicPr>
            <a:picLocks noChangeAspect="1"/>
          </p:cNvPicPr>
          <p:nvPr/>
        </p:nvPicPr>
        <p:blipFill>
          <a:blip r:embed="rId2">
            <a:alphaModFix amt="10021"/>
          </a:blip>
          <a:srcRect t="6994" r="56008" b="9019"/>
          <a:stretch>
            <a:fillRect/>
          </a:stretch>
        </p:blipFill>
        <p:spPr>
          <a:xfrm>
            <a:off x="8253642" y="7543"/>
            <a:ext cx="3254001" cy="59911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变态严管    让学习成为一种习惯"/>
          <p:cNvSpPr/>
          <p:nvPr/>
        </p:nvSpPr>
        <p:spPr>
          <a:xfrm>
            <a:off x="-12001" y="5755457"/>
            <a:ext cx="11544001" cy="483542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45719" rIns="45719" anchor="ctr"/>
          <a:lstStyle>
            <a:lvl1pPr algn="ctr">
              <a:lnSpc>
                <a:spcPct val="120000"/>
              </a:lnSpc>
              <a:defRPr sz="1400">
                <a:solidFill>
                  <a:srgbClr val="FFFFFF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>
            <a:r>
              <a:t>变态严管    让学习成为一种习惯</a:t>
            </a:r>
          </a:p>
        </p:txBody>
      </p:sp>
      <p:pic>
        <p:nvPicPr>
          <p:cNvPr id="21" name="2.png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27" y="89875"/>
            <a:ext cx="1481556" cy="3449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504000" y="1229026"/>
            <a:ext cx="10506001" cy="4526431"/>
          </a:xfrm>
        </p:spPr>
        <p:txBody>
          <a:bodyPr/>
          <a:lstStyle>
            <a:lvl1pPr marL="414655" indent="-414655">
              <a:lnSpc>
                <a:spcPct val="150000"/>
              </a:lnSpc>
              <a:buClr>
                <a:srgbClr val="1E8380"/>
              </a:buClr>
              <a:buFont typeface="Wingdings" panose="05000000000000000000" pitchFamily="2" charset="2"/>
              <a:buChar char="n"/>
              <a:defRPr sz="4840">
                <a:solidFill>
                  <a:srgbClr val="5E616D"/>
                </a:solidFill>
              </a:defRPr>
            </a:lvl1pPr>
            <a:lvl2pPr marL="1253490" indent="-699770">
              <a:lnSpc>
                <a:spcPct val="150000"/>
              </a:lnSpc>
              <a:buClr>
                <a:srgbClr val="1E8380"/>
              </a:buClr>
              <a:buFont typeface="Wingdings" panose="05000000000000000000" pitchFamily="2" charset="2"/>
              <a:buChar char="ü"/>
              <a:defRPr sz="4355">
                <a:solidFill>
                  <a:srgbClr val="5E616D"/>
                </a:solidFill>
              </a:defRPr>
            </a:lvl2pPr>
            <a:lvl3pPr marL="1762125" indent="-655320">
              <a:lnSpc>
                <a:spcPct val="150000"/>
              </a:lnSpc>
              <a:buClr>
                <a:srgbClr val="1E8380"/>
              </a:buClr>
              <a:buFont typeface="Wingdings" panose="05000000000000000000" pitchFamily="2" charset="2"/>
              <a:buChar char="Ø"/>
              <a:defRPr sz="3390">
                <a:solidFill>
                  <a:srgbClr val="5E616D"/>
                </a:solidFill>
              </a:defRPr>
            </a:lvl3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068358" y="33274"/>
            <a:ext cx="8947636" cy="1195752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>
            <a:lvl1pPr>
              <a:defRPr>
                <a:solidFill>
                  <a:srgbClr val="5E616D"/>
                </a:solidFill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双横向内容1倍间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未标题-1.png" descr="未标题-1.png"/>
          <p:cNvPicPr>
            <a:picLocks noChangeAspect="1"/>
          </p:cNvPicPr>
          <p:nvPr/>
        </p:nvPicPr>
        <p:blipFill>
          <a:blip r:embed="rId2">
            <a:alphaModFix amt="10021"/>
          </a:blip>
          <a:srcRect t="6994" r="56008" b="9019"/>
          <a:stretch>
            <a:fillRect/>
          </a:stretch>
        </p:blipFill>
        <p:spPr>
          <a:xfrm>
            <a:off x="8253642" y="7543"/>
            <a:ext cx="3254001" cy="59911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变态严管    让学习成为一种习惯"/>
          <p:cNvSpPr/>
          <p:nvPr/>
        </p:nvSpPr>
        <p:spPr>
          <a:xfrm>
            <a:off x="-12001" y="5755457"/>
            <a:ext cx="11544001" cy="483542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45719" rIns="45719" anchor="ctr"/>
          <a:lstStyle>
            <a:lvl1pPr algn="ctr">
              <a:lnSpc>
                <a:spcPct val="120000"/>
              </a:lnSpc>
              <a:defRPr sz="1400">
                <a:solidFill>
                  <a:srgbClr val="FFFFFF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>
            <a:r>
              <a:t>变态严管    让学习成为一种习惯</a:t>
            </a:r>
          </a:p>
        </p:txBody>
      </p:sp>
      <p:pic>
        <p:nvPicPr>
          <p:cNvPr id="21" name="2.png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27" y="89875"/>
            <a:ext cx="1481556" cy="3449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504000" y="1229026"/>
            <a:ext cx="5256000" cy="4526431"/>
          </a:xfrm>
        </p:spPr>
        <p:txBody>
          <a:bodyPr/>
          <a:lstStyle>
            <a:lvl1pPr marL="414655" indent="-414655">
              <a:buClr>
                <a:srgbClr val="1E8380"/>
              </a:buClr>
              <a:buFont typeface="Wingdings" panose="05000000000000000000" pitchFamily="2" charset="2"/>
              <a:buChar char="n"/>
              <a:defRPr sz="4840">
                <a:solidFill>
                  <a:srgbClr val="5E616D"/>
                </a:solidFill>
              </a:defRPr>
            </a:lvl1pPr>
            <a:lvl2pPr marL="1253490" indent="-699770">
              <a:buClr>
                <a:srgbClr val="1E8380"/>
              </a:buClr>
              <a:buFont typeface="Wingdings" panose="05000000000000000000" pitchFamily="2" charset="2"/>
              <a:buChar char="ü"/>
              <a:defRPr sz="4355">
                <a:solidFill>
                  <a:srgbClr val="5E616D"/>
                </a:solidFill>
              </a:defRPr>
            </a:lvl2pPr>
            <a:lvl3pPr marL="1762125" indent="-655320">
              <a:buClr>
                <a:srgbClr val="1E8380"/>
              </a:buClr>
              <a:buFont typeface="Wingdings" panose="05000000000000000000" pitchFamily="2" charset="2"/>
              <a:buChar char="Ø"/>
              <a:defRPr sz="3390">
                <a:solidFill>
                  <a:srgbClr val="5E616D"/>
                </a:solidFill>
              </a:defRPr>
            </a:lvl3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068358" y="33274"/>
            <a:ext cx="8947636" cy="1195752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>
            <a:lvl1pPr>
              <a:defRPr>
                <a:solidFill>
                  <a:srgbClr val="5E616D"/>
                </a:solidFill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9" name="内容占位符 2"/>
          <p:cNvSpPr>
            <a:spLocks noGrp="1"/>
          </p:cNvSpPr>
          <p:nvPr>
            <p:ph sz="quarter" idx="11" hasCustomPrompt="1"/>
          </p:nvPr>
        </p:nvSpPr>
        <p:spPr>
          <a:xfrm>
            <a:off x="5772000" y="1229026"/>
            <a:ext cx="5256000" cy="4526431"/>
          </a:xfrm>
        </p:spPr>
        <p:txBody>
          <a:bodyPr/>
          <a:lstStyle>
            <a:lvl1pPr marL="414655" indent="-414655">
              <a:buClr>
                <a:srgbClr val="1E8380"/>
              </a:buClr>
              <a:buFont typeface="Wingdings" panose="05000000000000000000" pitchFamily="2" charset="2"/>
              <a:buChar char="n"/>
              <a:defRPr sz="4840">
                <a:solidFill>
                  <a:srgbClr val="5E616D"/>
                </a:solidFill>
              </a:defRPr>
            </a:lvl1pPr>
            <a:lvl2pPr marL="1253490" indent="-699770">
              <a:buClr>
                <a:srgbClr val="1E8380"/>
              </a:buClr>
              <a:buFont typeface="Wingdings" panose="05000000000000000000" pitchFamily="2" charset="2"/>
              <a:buChar char="ü"/>
              <a:defRPr sz="4355">
                <a:solidFill>
                  <a:srgbClr val="5E616D"/>
                </a:solidFill>
              </a:defRPr>
            </a:lvl2pPr>
            <a:lvl3pPr marL="1762125" indent="-655320">
              <a:buClr>
                <a:srgbClr val="1E8380"/>
              </a:buClr>
              <a:buFont typeface="Wingdings" panose="05000000000000000000" pitchFamily="2" charset="2"/>
              <a:buChar char="Ø"/>
              <a:defRPr sz="3390">
                <a:solidFill>
                  <a:srgbClr val="5E616D"/>
                </a:solidFill>
              </a:defRPr>
            </a:lvl3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双横向内容1.5倍间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未标题-1.png" descr="未标题-1.png"/>
          <p:cNvPicPr>
            <a:picLocks noChangeAspect="1"/>
          </p:cNvPicPr>
          <p:nvPr/>
        </p:nvPicPr>
        <p:blipFill>
          <a:blip r:embed="rId2">
            <a:alphaModFix amt="10021"/>
          </a:blip>
          <a:srcRect t="6994" r="56008" b="9019"/>
          <a:stretch>
            <a:fillRect/>
          </a:stretch>
        </p:blipFill>
        <p:spPr>
          <a:xfrm>
            <a:off x="8253642" y="7543"/>
            <a:ext cx="3254001" cy="59911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变态严管    让学习成为一种习惯"/>
          <p:cNvSpPr/>
          <p:nvPr/>
        </p:nvSpPr>
        <p:spPr>
          <a:xfrm>
            <a:off x="-12001" y="5755457"/>
            <a:ext cx="11544001" cy="483542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45719" rIns="45719" anchor="ctr"/>
          <a:lstStyle>
            <a:lvl1pPr algn="ctr">
              <a:lnSpc>
                <a:spcPct val="120000"/>
              </a:lnSpc>
              <a:defRPr sz="1400">
                <a:solidFill>
                  <a:srgbClr val="FFFFFF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>
            <a:r>
              <a:t>变态严管    让学习成为一种习惯</a:t>
            </a:r>
          </a:p>
        </p:txBody>
      </p:sp>
      <p:pic>
        <p:nvPicPr>
          <p:cNvPr id="21" name="2.png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27" y="89875"/>
            <a:ext cx="1481556" cy="3449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504000" y="1229026"/>
            <a:ext cx="5256000" cy="4526431"/>
          </a:xfrm>
        </p:spPr>
        <p:txBody>
          <a:bodyPr/>
          <a:lstStyle>
            <a:lvl1pPr marL="414655" indent="-414655">
              <a:lnSpc>
                <a:spcPct val="150000"/>
              </a:lnSpc>
              <a:buClr>
                <a:srgbClr val="1E8380"/>
              </a:buClr>
              <a:buFont typeface="Wingdings" panose="05000000000000000000" pitchFamily="2" charset="2"/>
              <a:buChar char="n"/>
              <a:defRPr sz="4840">
                <a:solidFill>
                  <a:srgbClr val="5E616D"/>
                </a:solidFill>
              </a:defRPr>
            </a:lvl1pPr>
            <a:lvl2pPr marL="1253490" indent="-699770">
              <a:lnSpc>
                <a:spcPct val="150000"/>
              </a:lnSpc>
              <a:buClr>
                <a:srgbClr val="1E8380"/>
              </a:buClr>
              <a:buFont typeface="Wingdings" panose="05000000000000000000" pitchFamily="2" charset="2"/>
              <a:buChar char="ü"/>
              <a:defRPr sz="4355">
                <a:solidFill>
                  <a:srgbClr val="5E616D"/>
                </a:solidFill>
              </a:defRPr>
            </a:lvl2pPr>
            <a:lvl3pPr marL="1762125" indent="-655320">
              <a:lnSpc>
                <a:spcPct val="150000"/>
              </a:lnSpc>
              <a:buClr>
                <a:srgbClr val="1E8380"/>
              </a:buClr>
              <a:buFont typeface="Wingdings" panose="05000000000000000000" pitchFamily="2" charset="2"/>
              <a:buChar char="Ø"/>
              <a:defRPr sz="3390">
                <a:solidFill>
                  <a:srgbClr val="5E616D"/>
                </a:solidFill>
              </a:defRPr>
            </a:lvl3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068358" y="33274"/>
            <a:ext cx="8947636" cy="1195752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>
            <a:lvl1pPr>
              <a:defRPr>
                <a:solidFill>
                  <a:srgbClr val="5E616D"/>
                </a:solidFill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9" name="内容占位符 2"/>
          <p:cNvSpPr>
            <a:spLocks noGrp="1"/>
          </p:cNvSpPr>
          <p:nvPr>
            <p:ph sz="quarter" idx="11" hasCustomPrompt="1"/>
          </p:nvPr>
        </p:nvSpPr>
        <p:spPr>
          <a:xfrm>
            <a:off x="5760000" y="1229026"/>
            <a:ext cx="5256000" cy="4526431"/>
          </a:xfrm>
        </p:spPr>
        <p:txBody>
          <a:bodyPr/>
          <a:lstStyle>
            <a:lvl1pPr marL="414655" indent="-414655">
              <a:lnSpc>
                <a:spcPct val="150000"/>
              </a:lnSpc>
              <a:buClr>
                <a:srgbClr val="1E8380"/>
              </a:buClr>
              <a:buFont typeface="Wingdings" panose="05000000000000000000" pitchFamily="2" charset="2"/>
              <a:buChar char="n"/>
              <a:defRPr sz="4840">
                <a:solidFill>
                  <a:srgbClr val="5E616D"/>
                </a:solidFill>
              </a:defRPr>
            </a:lvl1pPr>
            <a:lvl2pPr marL="1253490" indent="-699770">
              <a:lnSpc>
                <a:spcPct val="150000"/>
              </a:lnSpc>
              <a:buClr>
                <a:srgbClr val="1E8380"/>
              </a:buClr>
              <a:buFont typeface="Wingdings" panose="05000000000000000000" pitchFamily="2" charset="2"/>
              <a:buChar char="ü"/>
              <a:defRPr sz="4355">
                <a:solidFill>
                  <a:srgbClr val="5E616D"/>
                </a:solidFill>
              </a:defRPr>
            </a:lvl2pPr>
            <a:lvl3pPr marL="1762125" indent="-655320">
              <a:lnSpc>
                <a:spcPct val="150000"/>
              </a:lnSpc>
              <a:buClr>
                <a:srgbClr val="1E8380"/>
              </a:buClr>
              <a:buFont typeface="Wingdings" panose="05000000000000000000" pitchFamily="2" charset="2"/>
              <a:buChar char="Ø"/>
              <a:defRPr sz="3390">
                <a:solidFill>
                  <a:srgbClr val="5E616D"/>
                </a:solidFill>
              </a:defRPr>
            </a:lvl3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4" name="1的副本.png" descr="1的副本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66895" y="1143404"/>
            <a:ext cx="2386209" cy="24287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变态严管    让学习成为一种习惯"/>
          <p:cNvSpPr/>
          <p:nvPr userDrawn="1"/>
        </p:nvSpPr>
        <p:spPr>
          <a:xfrm>
            <a:off x="-12000" y="4500801"/>
            <a:ext cx="11544000" cy="586202"/>
          </a:xfrm>
          <a:prstGeom prst="rect">
            <a:avLst/>
          </a:prstGeom>
          <a:solidFill>
            <a:srgbClr val="FDFDFD"/>
          </a:solidFill>
          <a:ln w="12700">
            <a:miter lim="400000"/>
          </a:ln>
        </p:spPr>
        <p:txBody>
          <a:bodyPr lIns="45719" rIns="45719" anchor="ctr"/>
          <a:lstStyle>
            <a:lvl1pPr algn="ctr">
              <a:lnSpc>
                <a:spcPct val="120000"/>
              </a:lnSpc>
              <a:defRPr sz="1900">
                <a:solidFill>
                  <a:srgbClr val="5E616D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>
            <a:r>
              <a:t>变态严管    让学习成为一种习惯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-34001" y="-13448"/>
            <a:ext cx="11588001" cy="6251297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576000" y="83568"/>
            <a:ext cx="10368000" cy="1368792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rPr dirty="0" err="1"/>
              <a:t>标题文本</a:t>
            </a:r>
            <a:endParaRPr dirty="0"/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576000" y="1452360"/>
            <a:ext cx="10368000" cy="477204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rPr dirty="0" err="1"/>
              <a:t>正文级别</a:t>
            </a:r>
            <a:r>
              <a:rPr dirty="0"/>
              <a:t> 1</a:t>
            </a:r>
            <a:endParaRPr dirty="0"/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  <a:endParaRPr dirty="0"/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  <a:endParaRPr dirty="0"/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  <a:endParaRPr dirty="0"/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  <a:endParaRPr dirty="0"/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611424" y="5771402"/>
            <a:ext cx="332577" cy="32582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45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ctr" defTabSz="553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325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Bold" panose="020B0800000000000000" pitchFamily="34" charset="-122"/>
          <a:ea typeface="思源黑体 CN Bold" panose="020B0800000000000000" pitchFamily="34" charset="-122"/>
          <a:cs typeface="+mn-cs"/>
          <a:sym typeface="Calibri" panose="020F0502020204030204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titleStyle>
    <p:bodyStyle>
      <a:lvl1pPr marL="414655" marR="0" indent="-414655" algn="l" defTabSz="553085" rtl="0" latinLnBrk="0">
        <a:lnSpc>
          <a:spcPct val="100000"/>
        </a:lnSpc>
        <a:spcBef>
          <a:spcPct val="170000"/>
        </a:spcBef>
        <a:spcAft>
          <a:spcPts val="0"/>
        </a:spcAft>
        <a:buClrTx/>
        <a:buSzPct val="100000"/>
        <a:buFont typeface="Arial" panose="020B0604020202020204"/>
        <a:buChar char="»"/>
        <a:defRPr sz="387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pitchFamily="34" charset="-122"/>
          <a:ea typeface="思源黑体 CN Normal" panose="020B0400000000000000" pitchFamily="34" charset="-122"/>
          <a:cs typeface="+mn-cs"/>
          <a:sym typeface="Calibri" panose="020F0502020204030204"/>
        </a:defRPr>
      </a:lvl1pPr>
      <a:lvl2pPr marL="1253490" marR="0" indent="-699770" algn="l" defTabSz="553085" rtl="0" latinLnBrk="0">
        <a:lnSpc>
          <a:spcPct val="100000"/>
        </a:lnSpc>
        <a:spcBef>
          <a:spcPct val="170000"/>
        </a:spcBef>
        <a:spcAft>
          <a:spcPts val="0"/>
        </a:spcAft>
        <a:buClrTx/>
        <a:buSzPct val="100000"/>
        <a:buFont typeface="Arial" panose="020B0604020202020204"/>
        <a:buChar char="–"/>
        <a:defRPr sz="387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pitchFamily="34" charset="-122"/>
          <a:ea typeface="思源黑体 CN Normal" panose="020B0400000000000000" pitchFamily="34" charset="-122"/>
          <a:cs typeface="+mn-cs"/>
          <a:sym typeface="Calibri" panose="020F0502020204030204"/>
        </a:defRPr>
      </a:lvl2pPr>
      <a:lvl3pPr marL="1762125" marR="0" indent="-655320" algn="l" defTabSz="553085" rtl="0" latinLnBrk="0">
        <a:lnSpc>
          <a:spcPct val="100000"/>
        </a:lnSpc>
        <a:spcBef>
          <a:spcPct val="170000"/>
        </a:spcBef>
        <a:spcAft>
          <a:spcPts val="0"/>
        </a:spcAft>
        <a:buClrTx/>
        <a:buSzPct val="100000"/>
        <a:buFont typeface="Arial" panose="020B0604020202020204"/>
        <a:buChar char="•"/>
        <a:defRPr sz="387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pitchFamily="34" charset="-122"/>
          <a:ea typeface="思源黑体 CN Normal" panose="020B0400000000000000" pitchFamily="34" charset="-122"/>
          <a:cs typeface="+mn-cs"/>
          <a:sym typeface="Calibri" panose="020F0502020204030204"/>
        </a:defRPr>
      </a:lvl3pPr>
      <a:lvl4pPr marL="2445385" marR="0" indent="-785495" algn="l" defTabSz="553085" rtl="0" latinLnBrk="0">
        <a:lnSpc>
          <a:spcPct val="100000"/>
        </a:lnSpc>
        <a:spcBef>
          <a:spcPct val="170000"/>
        </a:spcBef>
        <a:spcAft>
          <a:spcPts val="0"/>
        </a:spcAft>
        <a:buClrTx/>
        <a:buSzPct val="100000"/>
        <a:buFont typeface="Arial" panose="020B0604020202020204"/>
        <a:buChar char="–"/>
        <a:defRPr sz="387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pitchFamily="34" charset="-122"/>
          <a:ea typeface="思源黑体 CN Normal" panose="020B0400000000000000" pitchFamily="34" charset="-122"/>
          <a:cs typeface="+mn-cs"/>
          <a:sym typeface="Calibri" panose="020F0502020204030204"/>
        </a:defRPr>
      </a:lvl4pPr>
      <a:lvl5pPr marL="2998470" marR="0" indent="-785495" algn="l" defTabSz="553085" rtl="0" latinLnBrk="0">
        <a:lnSpc>
          <a:spcPct val="100000"/>
        </a:lnSpc>
        <a:spcBef>
          <a:spcPct val="170000"/>
        </a:spcBef>
        <a:spcAft>
          <a:spcPts val="0"/>
        </a:spcAft>
        <a:buClrTx/>
        <a:buSzPct val="100000"/>
        <a:buFont typeface="Arial" panose="020B0604020202020204"/>
        <a:buChar char="»"/>
        <a:defRPr sz="387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pitchFamily="34" charset="-122"/>
          <a:ea typeface="思源黑体 CN Normal" panose="020B0400000000000000" pitchFamily="34" charset="-122"/>
          <a:cs typeface="+mn-cs"/>
          <a:sym typeface="Calibri" panose="020F0502020204030204"/>
        </a:defRPr>
      </a:lvl5pPr>
      <a:lvl6pPr marL="3551555" marR="0" indent="-785495" algn="l" defTabSz="553085" rtl="0" latinLnBrk="0">
        <a:lnSpc>
          <a:spcPct val="100000"/>
        </a:lnSpc>
        <a:spcBef>
          <a:spcPct val="170000"/>
        </a:spcBef>
        <a:spcAft>
          <a:spcPts val="0"/>
        </a:spcAft>
        <a:buClrTx/>
        <a:buSzPct val="100000"/>
        <a:buFont typeface="Arial" panose="020B0604020202020204"/>
        <a:buChar char="•"/>
        <a:defRPr sz="387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4105275" marR="0" indent="-785495" algn="l" defTabSz="553085" rtl="0" latinLnBrk="0">
        <a:lnSpc>
          <a:spcPct val="100000"/>
        </a:lnSpc>
        <a:spcBef>
          <a:spcPct val="170000"/>
        </a:spcBef>
        <a:spcAft>
          <a:spcPts val="0"/>
        </a:spcAft>
        <a:buClrTx/>
        <a:buSzPct val="100000"/>
        <a:buFont typeface="Arial" panose="020B0604020202020204"/>
        <a:buChar char="•"/>
        <a:defRPr sz="387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4658360" marR="0" indent="-785495" algn="l" defTabSz="553085" rtl="0" latinLnBrk="0">
        <a:lnSpc>
          <a:spcPct val="100000"/>
        </a:lnSpc>
        <a:spcBef>
          <a:spcPct val="170000"/>
        </a:spcBef>
        <a:spcAft>
          <a:spcPts val="0"/>
        </a:spcAft>
        <a:buClrTx/>
        <a:buSzPct val="100000"/>
        <a:buFont typeface="Arial" panose="020B0604020202020204"/>
        <a:buChar char="•"/>
        <a:defRPr sz="387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5211445" marR="0" indent="-785495" algn="l" defTabSz="553085" rtl="0" latinLnBrk="0">
        <a:lnSpc>
          <a:spcPct val="100000"/>
        </a:lnSpc>
        <a:spcBef>
          <a:spcPct val="170000"/>
        </a:spcBef>
        <a:spcAft>
          <a:spcPts val="0"/>
        </a:spcAft>
        <a:buClrTx/>
        <a:buSzPct val="100000"/>
        <a:buFont typeface="Arial" panose="020B0604020202020204"/>
        <a:buChar char="•"/>
        <a:defRPr sz="387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553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553085" algn="r" defTabSz="553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1106805" algn="r" defTabSz="553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659890" algn="r" defTabSz="553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2212975" algn="r" defTabSz="553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553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553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553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553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-34001" y="-13448"/>
            <a:ext cx="11588001" cy="6251297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  <a:endParaRPr sz="2400"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576000" y="83568"/>
            <a:ext cx="10368000" cy="1368792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rPr dirty="0" err="1"/>
              <a:t>标题文本</a:t>
            </a:r>
            <a:endParaRPr dirty="0"/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576000" y="1452360"/>
            <a:ext cx="10368000" cy="477204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rPr dirty="0" err="1"/>
              <a:t>正文级别</a:t>
            </a:r>
            <a:r>
              <a:rPr dirty="0"/>
              <a:t> 1</a:t>
            </a:r>
            <a:endParaRPr dirty="0"/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  <a:endParaRPr dirty="0"/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  <a:endParaRPr dirty="0"/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  <a:endParaRPr dirty="0"/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  <a:endParaRPr dirty="0"/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611424" y="5771402"/>
            <a:ext cx="332577" cy="32582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45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ransition spd="med"/>
  <p:txStyles>
    <p:titleStyle>
      <a:lvl1pPr marL="0" marR="0" indent="0" algn="ctr" defTabSz="553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325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Bold" panose="020B0800000000000000" pitchFamily="34" charset="-122"/>
          <a:ea typeface="思源黑体 CN Bold" panose="020B0800000000000000" pitchFamily="34" charset="-122"/>
          <a:cs typeface="+mn-cs"/>
          <a:sym typeface="Calibri" panose="020F0502020204030204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titleStyle>
    <p:bodyStyle>
      <a:lvl1pPr marL="414655" marR="0" indent="-414655" algn="l" defTabSz="553085" rtl="0" latinLnBrk="0">
        <a:lnSpc>
          <a:spcPct val="100000"/>
        </a:lnSpc>
        <a:spcBef>
          <a:spcPct val="170000"/>
        </a:spcBef>
        <a:spcAft>
          <a:spcPts val="0"/>
        </a:spcAft>
        <a:buClrTx/>
        <a:buSzPct val="100000"/>
        <a:buFont typeface="Arial" panose="020B0604020202020204"/>
        <a:buChar char="»"/>
        <a:defRPr sz="387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pitchFamily="34" charset="-122"/>
          <a:ea typeface="思源黑体 CN Normal" panose="020B0400000000000000" pitchFamily="34" charset="-122"/>
          <a:cs typeface="+mn-cs"/>
          <a:sym typeface="Calibri" panose="020F0502020204030204"/>
        </a:defRPr>
      </a:lvl1pPr>
      <a:lvl2pPr marL="1253490" marR="0" indent="-699770" algn="l" defTabSz="553085" rtl="0" latinLnBrk="0">
        <a:lnSpc>
          <a:spcPct val="100000"/>
        </a:lnSpc>
        <a:spcBef>
          <a:spcPct val="170000"/>
        </a:spcBef>
        <a:spcAft>
          <a:spcPts val="0"/>
        </a:spcAft>
        <a:buClrTx/>
        <a:buSzPct val="100000"/>
        <a:buFont typeface="Arial" panose="020B0604020202020204"/>
        <a:buChar char="–"/>
        <a:defRPr sz="387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pitchFamily="34" charset="-122"/>
          <a:ea typeface="思源黑体 CN Normal" panose="020B0400000000000000" pitchFamily="34" charset="-122"/>
          <a:cs typeface="+mn-cs"/>
          <a:sym typeface="Calibri" panose="020F0502020204030204"/>
        </a:defRPr>
      </a:lvl2pPr>
      <a:lvl3pPr marL="1762125" marR="0" indent="-655320" algn="l" defTabSz="553085" rtl="0" latinLnBrk="0">
        <a:lnSpc>
          <a:spcPct val="100000"/>
        </a:lnSpc>
        <a:spcBef>
          <a:spcPct val="170000"/>
        </a:spcBef>
        <a:spcAft>
          <a:spcPts val="0"/>
        </a:spcAft>
        <a:buClrTx/>
        <a:buSzPct val="100000"/>
        <a:buFont typeface="Arial" panose="020B0604020202020204"/>
        <a:buChar char="•"/>
        <a:defRPr sz="387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pitchFamily="34" charset="-122"/>
          <a:ea typeface="思源黑体 CN Normal" panose="020B0400000000000000" pitchFamily="34" charset="-122"/>
          <a:cs typeface="+mn-cs"/>
          <a:sym typeface="Calibri" panose="020F0502020204030204"/>
        </a:defRPr>
      </a:lvl3pPr>
      <a:lvl4pPr marL="2445385" marR="0" indent="-785495" algn="l" defTabSz="553085" rtl="0" latinLnBrk="0">
        <a:lnSpc>
          <a:spcPct val="100000"/>
        </a:lnSpc>
        <a:spcBef>
          <a:spcPct val="170000"/>
        </a:spcBef>
        <a:spcAft>
          <a:spcPts val="0"/>
        </a:spcAft>
        <a:buClrTx/>
        <a:buSzPct val="100000"/>
        <a:buFont typeface="Arial" panose="020B0604020202020204"/>
        <a:buChar char="–"/>
        <a:defRPr sz="387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pitchFamily="34" charset="-122"/>
          <a:ea typeface="思源黑体 CN Normal" panose="020B0400000000000000" pitchFamily="34" charset="-122"/>
          <a:cs typeface="+mn-cs"/>
          <a:sym typeface="Calibri" panose="020F0502020204030204"/>
        </a:defRPr>
      </a:lvl4pPr>
      <a:lvl5pPr marL="2998470" marR="0" indent="-785495" algn="l" defTabSz="553085" rtl="0" latinLnBrk="0">
        <a:lnSpc>
          <a:spcPct val="100000"/>
        </a:lnSpc>
        <a:spcBef>
          <a:spcPct val="170000"/>
        </a:spcBef>
        <a:spcAft>
          <a:spcPts val="0"/>
        </a:spcAft>
        <a:buClrTx/>
        <a:buSzPct val="100000"/>
        <a:buFont typeface="Arial" panose="020B0604020202020204"/>
        <a:buChar char="»"/>
        <a:defRPr sz="387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pitchFamily="34" charset="-122"/>
          <a:ea typeface="思源黑体 CN Normal" panose="020B0400000000000000" pitchFamily="34" charset="-122"/>
          <a:cs typeface="+mn-cs"/>
          <a:sym typeface="Calibri" panose="020F0502020204030204"/>
        </a:defRPr>
      </a:lvl5pPr>
      <a:lvl6pPr marL="3551555" marR="0" indent="-785495" algn="l" defTabSz="553085" rtl="0" latinLnBrk="0">
        <a:lnSpc>
          <a:spcPct val="100000"/>
        </a:lnSpc>
        <a:spcBef>
          <a:spcPct val="170000"/>
        </a:spcBef>
        <a:spcAft>
          <a:spcPts val="0"/>
        </a:spcAft>
        <a:buClrTx/>
        <a:buSzPct val="100000"/>
        <a:buFont typeface="Arial" panose="020B0604020202020204"/>
        <a:buChar char="•"/>
        <a:defRPr sz="387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4105275" marR="0" indent="-785495" algn="l" defTabSz="553085" rtl="0" latinLnBrk="0">
        <a:lnSpc>
          <a:spcPct val="100000"/>
        </a:lnSpc>
        <a:spcBef>
          <a:spcPct val="170000"/>
        </a:spcBef>
        <a:spcAft>
          <a:spcPts val="0"/>
        </a:spcAft>
        <a:buClrTx/>
        <a:buSzPct val="100000"/>
        <a:buFont typeface="Arial" panose="020B0604020202020204"/>
        <a:buChar char="•"/>
        <a:defRPr sz="387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4658360" marR="0" indent="-785495" algn="l" defTabSz="553085" rtl="0" latinLnBrk="0">
        <a:lnSpc>
          <a:spcPct val="100000"/>
        </a:lnSpc>
        <a:spcBef>
          <a:spcPct val="170000"/>
        </a:spcBef>
        <a:spcAft>
          <a:spcPts val="0"/>
        </a:spcAft>
        <a:buClrTx/>
        <a:buSzPct val="100000"/>
        <a:buFont typeface="Arial" panose="020B0604020202020204"/>
        <a:buChar char="•"/>
        <a:defRPr sz="387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5211445" marR="0" indent="-785495" algn="l" defTabSz="553085" rtl="0" latinLnBrk="0">
        <a:lnSpc>
          <a:spcPct val="100000"/>
        </a:lnSpc>
        <a:spcBef>
          <a:spcPct val="170000"/>
        </a:spcBef>
        <a:spcAft>
          <a:spcPts val="0"/>
        </a:spcAft>
        <a:buClrTx/>
        <a:buSzPct val="100000"/>
        <a:buFont typeface="Arial" panose="020B0604020202020204"/>
        <a:buChar char="•"/>
        <a:defRPr sz="387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553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553085" algn="r" defTabSz="553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1106805" algn="r" defTabSz="553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659890" algn="r" defTabSz="553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2212975" algn="r" defTabSz="553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553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553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553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5530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8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第一章 初识数据库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0000" y="4008964"/>
            <a:ext cx="8640000" cy="484930"/>
          </a:xfrm>
        </p:spPr>
        <p:txBody>
          <a:bodyPr/>
          <a:lstStyle/>
          <a:p>
            <a:r>
              <a:rPr altLang="zh-CN" dirty="0"/>
              <a:t>安装数据库</a:t>
            </a:r>
            <a:r>
              <a:rPr lang="en-US" altLang="zh-CN" dirty="0"/>
              <a:t>+</a:t>
            </a:r>
            <a:r>
              <a:rPr dirty="0"/>
              <a:t>操作数据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US" sz="3200">
                <a:sym typeface="+mn-ea"/>
              </a:rPr>
              <a:t>安装步骤 (参考安装文档：</a:t>
            </a:r>
            <a:r>
              <a:rPr lang="zh-CN" altLang="en-US" sz="3200" u="sng">
                <a:sym typeface="+mn-ea"/>
              </a:rPr>
              <a:t>oracle安装.doc</a:t>
            </a:r>
            <a:r>
              <a:rPr lang="zh-CN" altLang="en-US" sz="3200">
                <a:sym typeface="+mn-ea"/>
              </a:rPr>
              <a:t>)</a:t>
            </a:r>
            <a:endParaRPr lang="zh-CN" altLang="en-US" sz="3200"/>
          </a:p>
          <a:p>
            <a:r>
              <a:rPr lang="zh-CN" altLang="en-US" sz="3200">
                <a:sym typeface="+mn-ea"/>
              </a:rPr>
              <a:t>卸载步骤 (参考安装文档：</a:t>
            </a:r>
            <a:r>
              <a:rPr lang="zh-CN" altLang="en-US" sz="3200" u="sng">
                <a:sym typeface="+mn-ea"/>
              </a:rPr>
              <a:t>oracle安装.doc</a:t>
            </a:r>
            <a:r>
              <a:rPr lang="zh-CN" altLang="en-US" sz="3200">
                <a:sym typeface="+mn-ea"/>
              </a:rPr>
              <a:t>)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zh-CN" smtClean="0">
                <a:sym typeface="+mn-ea"/>
              </a:rPr>
              <a:t>安装与卸载</a:t>
            </a:r>
            <a:endParaRPr lang="zh-CN" smtClean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pPr algn="l"/>
            <a:r>
              <a:rPr lang="en-US" altLang="zh-CN">
                <a:solidFill>
                  <a:srgbClr val="FF0000"/>
                </a:solidFill>
                <a:sym typeface="+mn-ea"/>
              </a:rPr>
              <a:t>SID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：</a:t>
            </a:r>
            <a:r>
              <a:rPr lang="zh-CN" altLang="en-US" sz="3200">
                <a:sym typeface="+mn-ea"/>
              </a:rPr>
              <a:t>唯一标识Oracle数据库的名称</a:t>
            </a:r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zh-CN" smtClean="0">
                <a:sym typeface="+mn-ea"/>
              </a:rPr>
              <a:t>安装Oracle小结</a:t>
            </a:r>
            <a:endParaRPr lang="zh-CN" smtClean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 dirty="0" smtClean="0">
                <a:sym typeface="+mn-ea"/>
              </a:rPr>
              <a:t>Windows</a:t>
            </a:r>
            <a:r>
              <a:rPr lang="zh-CN" altLang="en-US" dirty="0" smtClean="0">
                <a:sym typeface="+mn-ea"/>
              </a:rPr>
              <a:t>中的</a:t>
            </a:r>
            <a:r>
              <a:rPr lang="en-US" dirty="0" smtClean="0">
                <a:sym typeface="+mn-ea"/>
              </a:rPr>
              <a:t>Oracle</a:t>
            </a:r>
            <a:r>
              <a:rPr lang="zh-CN" altLang="en-US" dirty="0" smtClean="0">
                <a:sym typeface="+mn-ea"/>
              </a:rPr>
              <a:t>服务</a:t>
            </a:r>
            <a:endParaRPr lang="zh-CN" altLang="en-US"/>
          </a:p>
        </p:txBody>
      </p:sp>
      <p:sp>
        <p:nvSpPr>
          <p:cNvPr id="4" name="内容占位符 3"/>
          <p:cNvSpPr/>
          <p:nvPr>
            <p:ph sz="quarter" idx="10"/>
          </p:nvPr>
        </p:nvSpPr>
        <p:spPr/>
        <p:txBody>
          <a:bodyPr/>
          <a:p>
            <a:pPr marL="342900" lvl="0" indent="-342900" algn="l" eaLnBrk="1" fontAlgn="auto" hangingPunct="1">
              <a:lnSpc>
                <a:spcPct val="100000"/>
              </a:lnSpc>
              <a:spcBef>
                <a:spcPts val="700"/>
              </a:spcBef>
              <a:defRPr/>
            </a:pPr>
            <a:r>
              <a:rPr lang="zh-CN" altLang="en-GB" sz="3200" dirty="0" smtClean="0">
                <a:sym typeface="+mn-ea"/>
              </a:rPr>
              <a:t>OracleService</a:t>
            </a:r>
            <a:r>
              <a:rPr lang="zh-CN" altLang="en-GB" sz="3200" dirty="0" smtClean="0">
                <a:solidFill>
                  <a:srgbClr val="C00000"/>
                </a:solidFill>
                <a:sym typeface="+mn-ea"/>
              </a:rPr>
              <a:t>SID</a:t>
            </a:r>
            <a:r>
              <a:rPr lang="zh-CN" altLang="en-GB" sz="3200" dirty="0" smtClean="0">
                <a:sym typeface="+mn-ea"/>
              </a:rPr>
              <a:t>服务</a:t>
            </a:r>
            <a:endParaRPr lang="zh-CN" altLang="en-GB" sz="3200" dirty="0" smtClean="0">
              <a:sym typeface="+mn-ea"/>
            </a:endParaRPr>
          </a:p>
          <a:p>
            <a:pPr marL="800100" lvl="1" indent="-342900" algn="l" eaLnBrk="1" fontAlgn="auto" hangingPunct="1">
              <a:lnSpc>
                <a:spcPct val="100000"/>
              </a:lnSpc>
              <a:spcBef>
                <a:spcPts val="700"/>
              </a:spcBef>
              <a:defRPr/>
            </a:pPr>
            <a:r>
              <a:rPr lang="zh-CN" altLang="en-GB" sz="2875" dirty="0" smtClean="0">
                <a:sym typeface="+mn-ea"/>
              </a:rPr>
              <a:t>该服务启动系统标识符为SID的数据库实例，SID 是在安装 Oracle 11g 时的数据库名称</a:t>
            </a:r>
            <a:endParaRPr lang="zh-CN" altLang="en-GB" sz="2875" dirty="0" smtClean="0">
              <a:sym typeface="+mn-ea"/>
            </a:endParaRPr>
          </a:p>
          <a:p>
            <a:pPr marL="342900" lvl="2" indent="-342900" algn="l" eaLnBrk="1" fontAlgn="auto" hangingPunct="1">
              <a:lnSpc>
                <a:spcPct val="100000"/>
              </a:lnSpc>
              <a:spcBef>
                <a:spcPts val="700"/>
              </a:spcBef>
              <a:buChar char="n"/>
              <a:defRPr/>
            </a:pPr>
            <a:r>
              <a:rPr lang="zh-CN" altLang="en-GB" sz="3200" dirty="0" smtClean="0">
                <a:sym typeface="+mn-ea"/>
              </a:rPr>
              <a:t>OracleOraDb11g_home</a:t>
            </a:r>
            <a:r>
              <a:rPr lang="en-US" altLang="zh-CN" sz="3200" dirty="0" smtClean="0">
                <a:sym typeface="+mn-ea"/>
              </a:rPr>
              <a:t>1</a:t>
            </a:r>
            <a:r>
              <a:rPr lang="zh-CN" altLang="en-GB" sz="3200" dirty="0" smtClean="0">
                <a:solidFill>
                  <a:srgbClr val="C00000"/>
                </a:solidFill>
                <a:sym typeface="+mn-ea"/>
              </a:rPr>
              <a:t>TNSListener</a:t>
            </a:r>
            <a:r>
              <a:rPr lang="zh-CN" altLang="en-GB" sz="3200" dirty="0" smtClean="0">
                <a:sym typeface="+mn-ea"/>
              </a:rPr>
              <a:t>服务</a:t>
            </a:r>
            <a:endParaRPr lang="zh-CN" altLang="en-GB" sz="3200" dirty="0" smtClean="0">
              <a:sym typeface="+mn-ea"/>
            </a:endParaRPr>
          </a:p>
          <a:p>
            <a:pPr marL="800100" lvl="1" indent="-342900" algn="l" eaLnBrk="1" fontAlgn="auto" hangingPunct="1">
              <a:lnSpc>
                <a:spcPct val="100000"/>
              </a:lnSpc>
              <a:spcBef>
                <a:spcPts val="700"/>
              </a:spcBef>
              <a:buClr>
                <a:srgbClr val="1E8380"/>
              </a:buClr>
              <a:buChar char="ü"/>
              <a:defRPr/>
            </a:pPr>
            <a:r>
              <a:rPr lang="zh-CN" altLang="en-GB" sz="2875" dirty="0" smtClean="0">
                <a:sym typeface="+mn-ea"/>
              </a:rPr>
              <a:t>该服务启动数据库服务器的监听器，监听器接受来自客户端应用程序的连接请求</a:t>
            </a:r>
            <a:endParaRPr lang="zh-CN" altLang="en-GB" sz="2875" dirty="0" smtClean="0">
              <a:sym typeface="+mn-ea"/>
            </a:endParaRPr>
          </a:p>
          <a:p>
            <a:pPr marL="800100" lvl="1" indent="-342900" algn="l" eaLnBrk="1" fontAlgn="auto" hangingPunct="1">
              <a:lnSpc>
                <a:spcPct val="100000"/>
              </a:lnSpc>
              <a:spcBef>
                <a:spcPts val="700"/>
              </a:spcBef>
              <a:buClr>
                <a:srgbClr val="1E8380"/>
              </a:buClr>
              <a:buChar char="ü"/>
              <a:defRPr/>
            </a:pPr>
            <a:r>
              <a:rPr lang="zh-CN" altLang="en-GB" sz="2875" dirty="0" smtClean="0">
                <a:sym typeface="+mn-ea"/>
              </a:rPr>
              <a:t>若监听器未启动，则客户端将无法连接到数据库服务器</a:t>
            </a:r>
            <a:endParaRPr lang="zh-CN" altLang="en-GB" sz="2875" dirty="0" smtClean="0"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zh-CN" altLang="en-US" dirty="0">
                <a:sym typeface="+mn-ea"/>
              </a:rPr>
              <a:t>网络</a:t>
            </a:r>
            <a:r>
              <a:rPr lang="zh-CN" altLang="en-US" dirty="0" smtClean="0">
                <a:sym typeface="+mn-ea"/>
              </a:rPr>
              <a:t>配置</a:t>
            </a:r>
            <a:endParaRPr lang="zh-CN" altLang="en-US"/>
          </a:p>
        </p:txBody>
      </p:sp>
      <p:grpSp>
        <p:nvGrpSpPr>
          <p:cNvPr id="6" name="Group 23"/>
          <p:cNvGrpSpPr/>
          <p:nvPr/>
        </p:nvGrpSpPr>
        <p:grpSpPr bwMode="auto">
          <a:xfrm>
            <a:off x="3443834" y="1710438"/>
            <a:ext cx="2068513" cy="2846387"/>
            <a:chOff x="930" y="1979"/>
            <a:chExt cx="1303" cy="1793"/>
          </a:xfrm>
        </p:grpSpPr>
        <p:pic>
          <p:nvPicPr>
            <p:cNvPr id="7" name="Picture 18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930" y="2205"/>
              <a:ext cx="1141" cy="1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975" y="3521"/>
              <a:ext cx="1258" cy="25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p>
              <a:pPr algn="ctr" defTabSz="553085" hangingPunct="1">
                <a:spcBef>
                  <a:spcPts val="0"/>
                </a:spcBef>
              </a:pPr>
              <a:r>
                <a:rPr lang="zh-CN" altLang="en-US" sz="2000" dirty="0">
                  <a:solidFill>
                    <a:srgbClr val="5E616D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tnsnames.ora</a:t>
              </a:r>
              <a:endParaRPr lang="zh-CN" altLang="en-US" sz="2000" dirty="0">
                <a:solidFill>
                  <a:srgbClr val="5E616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975" y="1979"/>
              <a:ext cx="1179" cy="25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p>
              <a:pPr algn="ctr" defTabSz="553085" hangingPunct="1">
                <a:spcBef>
                  <a:spcPts val="0"/>
                </a:spcBef>
              </a:pPr>
              <a:r>
                <a:rPr lang="zh-CN" altLang="en-US" sz="2000" dirty="0">
                  <a:solidFill>
                    <a:srgbClr val="5E616D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Oracle 客户端</a:t>
              </a:r>
              <a:endParaRPr lang="zh-CN" altLang="en-US" sz="2000" dirty="0">
                <a:solidFill>
                  <a:srgbClr val="5E616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10" name="Group 24"/>
          <p:cNvGrpSpPr/>
          <p:nvPr/>
        </p:nvGrpSpPr>
        <p:grpSpPr bwMode="auto">
          <a:xfrm>
            <a:off x="6388019" y="1424053"/>
            <a:ext cx="1943100" cy="3206750"/>
            <a:chOff x="3515" y="1797"/>
            <a:chExt cx="1224" cy="2020"/>
          </a:xfrm>
        </p:grpSpPr>
        <p:pic>
          <p:nvPicPr>
            <p:cNvPr id="11" name="Picture 1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15" y="2024"/>
              <a:ext cx="1214" cy="1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Text Box 20"/>
            <p:cNvSpPr txBox="1">
              <a:spLocks noChangeArrowheads="1"/>
            </p:cNvSpPr>
            <p:nvPr/>
          </p:nvSpPr>
          <p:spPr bwMode="auto">
            <a:xfrm>
              <a:off x="3560" y="3566"/>
              <a:ext cx="1179" cy="25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p>
              <a:pPr algn="ctr" defTabSz="553085" hangingPunct="1">
                <a:spcBef>
                  <a:spcPts val="0"/>
                </a:spcBef>
              </a:pPr>
              <a:r>
                <a:rPr lang="zh-CN" altLang="en-US" sz="2000" dirty="0">
                  <a:solidFill>
                    <a:srgbClr val="5E616D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listener.ora</a:t>
              </a:r>
              <a:endParaRPr lang="zh-CN" altLang="en-US" sz="2000" dirty="0">
                <a:solidFill>
                  <a:srgbClr val="5E616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3" name="Text Box 22"/>
            <p:cNvSpPr txBox="1">
              <a:spLocks noChangeArrowheads="1"/>
            </p:cNvSpPr>
            <p:nvPr/>
          </p:nvSpPr>
          <p:spPr bwMode="auto">
            <a:xfrm>
              <a:off x="3515" y="1797"/>
              <a:ext cx="1179" cy="25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p>
              <a:pPr algn="ctr" defTabSz="553085" hangingPunct="1">
                <a:spcBef>
                  <a:spcPts val="0"/>
                </a:spcBef>
              </a:pPr>
              <a:r>
                <a:rPr lang="zh-CN" altLang="en-US" sz="2000" dirty="0">
                  <a:solidFill>
                    <a:srgbClr val="5E616D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Oracle 服务器</a:t>
              </a:r>
              <a:endParaRPr lang="zh-CN" altLang="en-US" sz="2000" dirty="0">
                <a:solidFill>
                  <a:srgbClr val="5E616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14" name="Line 25"/>
          <p:cNvSpPr>
            <a:spLocks noChangeShapeType="1"/>
          </p:cNvSpPr>
          <p:nvPr/>
        </p:nvSpPr>
        <p:spPr bwMode="auto">
          <a:xfrm flipV="1">
            <a:off x="5180330" y="3031490"/>
            <a:ext cx="1207770" cy="76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arrow" w="med" len="med"/>
          </a:ln>
          <a:effectLst/>
        </p:spPr>
        <p:txBody>
          <a:bodyPr/>
          <a:p>
            <a:endParaRPr lang="zh-CN" altLang="en-US"/>
          </a:p>
        </p:txBody>
      </p:sp>
      <p:grpSp>
        <p:nvGrpSpPr>
          <p:cNvPr id="15" name="Group 4"/>
          <p:cNvGrpSpPr/>
          <p:nvPr/>
        </p:nvGrpSpPr>
        <p:grpSpPr bwMode="auto">
          <a:xfrm>
            <a:off x="8245408" y="1909851"/>
            <a:ext cx="2007432" cy="288000"/>
            <a:chOff x="1296" y="1224"/>
            <a:chExt cx="3222" cy="381"/>
          </a:xfrm>
        </p:grpSpPr>
        <p:sp>
          <p:nvSpPr>
            <p:cNvPr id="16" name="Oval 5"/>
            <p:cNvSpPr>
              <a:spLocks noChangeArrowheads="1"/>
            </p:cNvSpPr>
            <p:nvPr/>
          </p:nvSpPr>
          <p:spPr bwMode="gray">
            <a:xfrm>
              <a:off x="1296" y="1290"/>
              <a:ext cx="144" cy="144"/>
            </a:xfrm>
            <a:prstGeom prst="ellipse">
              <a:avLst/>
            </a:prstGeom>
            <a:gradFill rotWithShape="1">
              <a:gsLst>
                <a:gs pos="0">
                  <a:srgbClr val="E96E29"/>
                </a:gs>
                <a:gs pos="100000">
                  <a:srgbClr val="E96E29">
                    <a:gamma/>
                    <a:shade val="66667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p>
              <a:pPr>
                <a:defRPr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grpSp>
          <p:nvGrpSpPr>
            <p:cNvPr id="17" name="Group 6"/>
            <p:cNvGrpSpPr/>
            <p:nvPr/>
          </p:nvGrpSpPr>
          <p:grpSpPr bwMode="auto">
            <a:xfrm>
              <a:off x="1440" y="1224"/>
              <a:ext cx="3078" cy="381"/>
              <a:chOff x="1536" y="1470"/>
              <a:chExt cx="3078" cy="381"/>
            </a:xfrm>
          </p:grpSpPr>
          <p:sp>
            <p:nvSpPr>
              <p:cNvPr id="18" name="Line 7"/>
              <p:cNvSpPr>
                <a:spLocks noChangeShapeType="1"/>
              </p:cNvSpPr>
              <p:nvPr/>
            </p:nvSpPr>
            <p:spPr bwMode="gray">
              <a:xfrm flipV="1">
                <a:off x="1536" y="1603"/>
                <a:ext cx="218" cy="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p>
                <a:pPr>
                  <a:defRPr/>
                </a:pPr>
                <a:endParaRPr lang="zh-CN" altLang="en-US" sz="1600">
                  <a:ea typeface="+mn-ea"/>
                </a:endParaRPr>
              </a:p>
            </p:txBody>
          </p:sp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1686" y="1470"/>
                <a:ext cx="2928" cy="3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 cap="rnd">
                <a:solidFill>
                  <a:schemeClr val="tx1"/>
                </a:solidFill>
                <a:prstDash val="sysDot"/>
                <a:rou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p>
                <a:pPr>
                  <a:defRPr/>
                </a:pPr>
                <a:r>
                  <a:rPr lang="zh-CN" altLang="en-US" sz="1600" b="1" dirty="0" smtClean="0">
                    <a:ea typeface="黑体" panose="02010609060101010101" charset="-122"/>
                  </a:rPr>
                  <a:t>监听协议</a:t>
                </a:r>
                <a:endParaRPr lang="zh-CN" altLang="en-US" sz="1600" dirty="0"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0" name="Group 9"/>
          <p:cNvGrpSpPr/>
          <p:nvPr/>
        </p:nvGrpSpPr>
        <p:grpSpPr bwMode="auto">
          <a:xfrm>
            <a:off x="8245407" y="2595651"/>
            <a:ext cx="2007432" cy="288000"/>
            <a:chOff x="1296" y="1566"/>
            <a:chExt cx="3222" cy="288"/>
          </a:xfrm>
        </p:grpSpPr>
        <p:sp>
          <p:nvSpPr>
            <p:cNvPr id="21" name="Oval 10"/>
            <p:cNvSpPr>
              <a:spLocks noChangeArrowheads="1"/>
            </p:cNvSpPr>
            <p:nvPr/>
          </p:nvSpPr>
          <p:spPr bwMode="gray">
            <a:xfrm>
              <a:off x="1296" y="1626"/>
              <a:ext cx="144" cy="144"/>
            </a:xfrm>
            <a:prstGeom prst="ellipse">
              <a:avLst/>
            </a:prstGeom>
            <a:gradFill rotWithShape="1">
              <a:gsLst>
                <a:gs pos="0">
                  <a:srgbClr val="DCDC48"/>
                </a:gs>
                <a:gs pos="100000">
                  <a:srgbClr val="DCDC48">
                    <a:gamma/>
                    <a:shade val="66667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p>
              <a:pPr>
                <a:defRPr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grpSp>
          <p:nvGrpSpPr>
            <p:cNvPr id="22" name="Group 11"/>
            <p:cNvGrpSpPr/>
            <p:nvPr/>
          </p:nvGrpSpPr>
          <p:grpSpPr bwMode="auto">
            <a:xfrm>
              <a:off x="1440" y="1566"/>
              <a:ext cx="3078" cy="288"/>
              <a:chOff x="1536" y="1470"/>
              <a:chExt cx="3078" cy="288"/>
            </a:xfrm>
          </p:grpSpPr>
          <p:sp>
            <p:nvSpPr>
              <p:cNvPr id="23" name="Line 12"/>
              <p:cNvSpPr>
                <a:spLocks noChangeShapeType="1"/>
              </p:cNvSpPr>
              <p:nvPr/>
            </p:nvSpPr>
            <p:spPr bwMode="gray">
              <a:xfrm flipV="1">
                <a:off x="1536" y="1603"/>
                <a:ext cx="218" cy="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p>
                <a:pPr>
                  <a:defRPr/>
                </a:pPr>
                <a:endParaRPr lang="zh-CN" altLang="en-US" sz="1600">
                  <a:ea typeface="+mn-ea"/>
                </a:endParaRPr>
              </a:p>
            </p:txBody>
          </p:sp>
          <p:sp>
            <p:nvSpPr>
              <p:cNvPr id="24" name="AutoShape 13"/>
              <p:cNvSpPr>
                <a:spLocks noChangeArrowheads="1"/>
              </p:cNvSpPr>
              <p:nvPr/>
            </p:nvSpPr>
            <p:spPr bwMode="gray">
              <a:xfrm>
                <a:off x="1686" y="1470"/>
                <a:ext cx="2928" cy="28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 cap="rnd">
                <a:solidFill>
                  <a:schemeClr val="tx1"/>
                </a:solidFill>
                <a:prstDash val="sysDot"/>
                <a:rou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p>
                <a:pPr>
                  <a:defRPr/>
                </a:pPr>
                <a:r>
                  <a:rPr lang="zh-CN" altLang="en-US" sz="1600" b="1" dirty="0" smtClean="0">
                    <a:ea typeface="黑体" panose="02010609060101010101" charset="-122"/>
                  </a:rPr>
                  <a:t>地址</a:t>
                </a:r>
                <a:endParaRPr lang="zh-CN" altLang="en-US" sz="1600" dirty="0"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5" name="Group 14"/>
          <p:cNvGrpSpPr/>
          <p:nvPr/>
        </p:nvGrpSpPr>
        <p:grpSpPr bwMode="auto">
          <a:xfrm>
            <a:off x="8245407" y="3290976"/>
            <a:ext cx="2007432" cy="288000"/>
            <a:chOff x="1296" y="1908"/>
            <a:chExt cx="3222" cy="288"/>
          </a:xfrm>
        </p:grpSpPr>
        <p:sp>
          <p:nvSpPr>
            <p:cNvPr id="26" name="Oval 15"/>
            <p:cNvSpPr>
              <a:spLocks noChangeArrowheads="1"/>
            </p:cNvSpPr>
            <p:nvPr/>
          </p:nvSpPr>
          <p:spPr bwMode="gray">
            <a:xfrm>
              <a:off x="1296" y="1974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p>
              <a:pPr>
                <a:defRPr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grpSp>
          <p:nvGrpSpPr>
            <p:cNvPr id="27" name="Group 16"/>
            <p:cNvGrpSpPr/>
            <p:nvPr/>
          </p:nvGrpSpPr>
          <p:grpSpPr bwMode="auto">
            <a:xfrm>
              <a:off x="1440" y="1908"/>
              <a:ext cx="3078" cy="288"/>
              <a:chOff x="1536" y="1470"/>
              <a:chExt cx="3078" cy="288"/>
            </a:xfrm>
          </p:grpSpPr>
          <p:sp>
            <p:nvSpPr>
              <p:cNvPr id="28" name="Line 17"/>
              <p:cNvSpPr>
                <a:spLocks noChangeShapeType="1"/>
              </p:cNvSpPr>
              <p:nvPr/>
            </p:nvSpPr>
            <p:spPr bwMode="gray">
              <a:xfrm flipV="1">
                <a:off x="1536" y="1603"/>
                <a:ext cx="218" cy="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p>
                <a:pPr>
                  <a:defRPr/>
                </a:pPr>
                <a:endParaRPr lang="zh-CN" altLang="en-US" sz="1600">
                  <a:ea typeface="+mn-ea"/>
                </a:endParaRPr>
              </a:p>
            </p:txBody>
          </p:sp>
          <p:sp>
            <p:nvSpPr>
              <p:cNvPr id="29" name="AutoShape 18"/>
              <p:cNvSpPr>
                <a:spLocks noChangeArrowheads="1"/>
              </p:cNvSpPr>
              <p:nvPr/>
            </p:nvSpPr>
            <p:spPr bwMode="gray">
              <a:xfrm>
                <a:off x="1686" y="1470"/>
                <a:ext cx="2928" cy="28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 cap="rnd">
                <a:solidFill>
                  <a:schemeClr val="tx1"/>
                </a:solidFill>
                <a:prstDash val="sysDot"/>
                <a:rou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p>
                <a:pPr>
                  <a:defRPr/>
                </a:pPr>
                <a:r>
                  <a:rPr lang="zh-CN" altLang="en-US" sz="1600" b="1" dirty="0" smtClean="0">
                    <a:ea typeface="黑体" panose="02010609060101010101" charset="-122"/>
                  </a:rPr>
                  <a:t>端口号</a:t>
                </a:r>
                <a:endParaRPr lang="zh-CN" altLang="en-US" sz="1600" b="1" dirty="0">
                  <a:ea typeface="黑体" panose="02010609060101010101" charset="-122"/>
                </a:endParaRPr>
              </a:p>
            </p:txBody>
          </p:sp>
        </p:grpSp>
      </p:grpSp>
      <p:grpSp>
        <p:nvGrpSpPr>
          <p:cNvPr id="30" name="Group 19"/>
          <p:cNvGrpSpPr/>
          <p:nvPr/>
        </p:nvGrpSpPr>
        <p:grpSpPr bwMode="auto">
          <a:xfrm>
            <a:off x="8245407" y="3995826"/>
            <a:ext cx="2007432" cy="288000"/>
            <a:chOff x="1296" y="2256"/>
            <a:chExt cx="3222" cy="288"/>
          </a:xfrm>
        </p:grpSpPr>
        <p:sp>
          <p:nvSpPr>
            <p:cNvPr id="31" name="Oval 20"/>
            <p:cNvSpPr>
              <a:spLocks noChangeArrowheads="1"/>
            </p:cNvSpPr>
            <p:nvPr/>
          </p:nvSpPr>
          <p:spPr bwMode="gray">
            <a:xfrm>
              <a:off x="1296" y="2325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p>
              <a:pPr>
                <a:defRPr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grpSp>
          <p:nvGrpSpPr>
            <p:cNvPr id="32" name="Group 21"/>
            <p:cNvGrpSpPr/>
            <p:nvPr/>
          </p:nvGrpSpPr>
          <p:grpSpPr bwMode="auto">
            <a:xfrm>
              <a:off x="1440" y="2256"/>
              <a:ext cx="3078" cy="288"/>
              <a:chOff x="1536" y="1470"/>
              <a:chExt cx="3078" cy="288"/>
            </a:xfrm>
          </p:grpSpPr>
          <p:sp>
            <p:nvSpPr>
              <p:cNvPr id="33" name="Line 22"/>
              <p:cNvSpPr>
                <a:spLocks noChangeShapeType="1"/>
              </p:cNvSpPr>
              <p:nvPr/>
            </p:nvSpPr>
            <p:spPr bwMode="gray">
              <a:xfrm flipV="1">
                <a:off x="1536" y="1603"/>
                <a:ext cx="218" cy="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p>
                <a:pPr>
                  <a:defRPr/>
                </a:pPr>
                <a:endParaRPr lang="zh-CN" altLang="en-US" sz="1600">
                  <a:ea typeface="+mn-ea"/>
                </a:endParaRPr>
              </a:p>
            </p:txBody>
          </p:sp>
          <p:sp>
            <p:nvSpPr>
              <p:cNvPr id="34" name="AutoShape 23"/>
              <p:cNvSpPr>
                <a:spLocks noChangeArrowheads="1"/>
              </p:cNvSpPr>
              <p:nvPr/>
            </p:nvSpPr>
            <p:spPr bwMode="gray">
              <a:xfrm>
                <a:off x="1686" y="1470"/>
                <a:ext cx="2928" cy="28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 cap="rnd">
                <a:solidFill>
                  <a:schemeClr val="tx1"/>
                </a:solidFill>
                <a:prstDash val="sysDot"/>
                <a:rou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p>
                <a:pPr>
                  <a:defRPr/>
                </a:pPr>
                <a:r>
                  <a:rPr lang="zh-CN" altLang="en-US" sz="1600" b="1" dirty="0" smtClean="0">
                    <a:ea typeface="黑体" panose="02010609060101010101" charset="-122"/>
                  </a:rPr>
                  <a:t>全局数据库名称</a:t>
                </a:r>
                <a:endParaRPr lang="zh-CN" altLang="en-US" sz="1600" b="1" dirty="0">
                  <a:ea typeface="黑体" panose="02010609060101010101" charset="-122"/>
                </a:endParaRPr>
              </a:p>
            </p:txBody>
          </p:sp>
        </p:grpSp>
      </p:grpSp>
      <p:grpSp>
        <p:nvGrpSpPr>
          <p:cNvPr id="35" name="Group 4"/>
          <p:cNvGrpSpPr/>
          <p:nvPr/>
        </p:nvGrpSpPr>
        <p:grpSpPr bwMode="auto">
          <a:xfrm>
            <a:off x="1308753" y="1936175"/>
            <a:ext cx="2007432" cy="288000"/>
            <a:chOff x="1296" y="1224"/>
            <a:chExt cx="3222" cy="288"/>
          </a:xfrm>
        </p:grpSpPr>
        <p:sp>
          <p:nvSpPr>
            <p:cNvPr id="36" name="Oval 5"/>
            <p:cNvSpPr>
              <a:spLocks noChangeArrowheads="1"/>
            </p:cNvSpPr>
            <p:nvPr/>
          </p:nvSpPr>
          <p:spPr bwMode="gray">
            <a:xfrm>
              <a:off x="1296" y="1290"/>
              <a:ext cx="144" cy="144"/>
            </a:xfrm>
            <a:prstGeom prst="ellipse">
              <a:avLst/>
            </a:prstGeom>
            <a:gradFill rotWithShape="1">
              <a:gsLst>
                <a:gs pos="0">
                  <a:srgbClr val="E96E29"/>
                </a:gs>
                <a:gs pos="100000">
                  <a:srgbClr val="E96E29">
                    <a:gamma/>
                    <a:shade val="66667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p>
              <a:pPr>
                <a:defRPr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grpSp>
          <p:nvGrpSpPr>
            <p:cNvPr id="37" name="Group 6"/>
            <p:cNvGrpSpPr/>
            <p:nvPr/>
          </p:nvGrpSpPr>
          <p:grpSpPr bwMode="auto">
            <a:xfrm>
              <a:off x="1440" y="1224"/>
              <a:ext cx="3078" cy="288"/>
              <a:chOff x="1536" y="1470"/>
              <a:chExt cx="3078" cy="288"/>
            </a:xfrm>
          </p:grpSpPr>
          <p:sp>
            <p:nvSpPr>
              <p:cNvPr id="38" name="Line 7"/>
              <p:cNvSpPr>
                <a:spLocks noChangeShapeType="1"/>
              </p:cNvSpPr>
              <p:nvPr/>
            </p:nvSpPr>
            <p:spPr bwMode="gray">
              <a:xfrm flipV="1">
                <a:off x="1536" y="1603"/>
                <a:ext cx="218" cy="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p>
                <a:pPr>
                  <a:defRPr/>
                </a:pPr>
                <a:endParaRPr lang="zh-CN" altLang="en-US" sz="1600">
                  <a:ea typeface="+mn-ea"/>
                </a:endParaRPr>
              </a:p>
            </p:txBody>
          </p:sp>
          <p:sp>
            <p:nvSpPr>
              <p:cNvPr id="39" name="AutoShape 8"/>
              <p:cNvSpPr>
                <a:spLocks noChangeArrowheads="1"/>
              </p:cNvSpPr>
              <p:nvPr/>
            </p:nvSpPr>
            <p:spPr bwMode="gray">
              <a:xfrm>
                <a:off x="1686" y="1470"/>
                <a:ext cx="2928" cy="28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 cap="rnd">
                <a:solidFill>
                  <a:schemeClr val="tx1"/>
                </a:solidFill>
                <a:prstDash val="sysDot"/>
                <a:rou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p>
                <a:pPr>
                  <a:defRPr/>
                </a:pPr>
                <a:r>
                  <a:rPr lang="zh-CN" altLang="en-US" sz="1600" b="1" dirty="0" smtClean="0">
                    <a:ea typeface="黑体" panose="02010609060101010101" charset="-122"/>
                  </a:rPr>
                  <a:t>监听协议</a:t>
                </a:r>
                <a:endParaRPr lang="zh-CN" altLang="en-US" sz="1600" dirty="0"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40" name="Group 9"/>
          <p:cNvGrpSpPr/>
          <p:nvPr/>
        </p:nvGrpSpPr>
        <p:grpSpPr bwMode="auto">
          <a:xfrm>
            <a:off x="1308752" y="2621975"/>
            <a:ext cx="2007432" cy="288000"/>
            <a:chOff x="1296" y="1566"/>
            <a:chExt cx="3222" cy="288"/>
          </a:xfrm>
        </p:grpSpPr>
        <p:sp>
          <p:nvSpPr>
            <p:cNvPr id="41" name="Oval 10"/>
            <p:cNvSpPr>
              <a:spLocks noChangeArrowheads="1"/>
            </p:cNvSpPr>
            <p:nvPr/>
          </p:nvSpPr>
          <p:spPr bwMode="gray">
            <a:xfrm>
              <a:off x="1296" y="1626"/>
              <a:ext cx="144" cy="144"/>
            </a:xfrm>
            <a:prstGeom prst="ellipse">
              <a:avLst/>
            </a:prstGeom>
            <a:gradFill rotWithShape="1">
              <a:gsLst>
                <a:gs pos="0">
                  <a:srgbClr val="DCDC48"/>
                </a:gs>
                <a:gs pos="100000">
                  <a:srgbClr val="DCDC48">
                    <a:gamma/>
                    <a:shade val="66667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p>
              <a:pPr>
                <a:defRPr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grpSp>
          <p:nvGrpSpPr>
            <p:cNvPr id="42" name="Group 11"/>
            <p:cNvGrpSpPr/>
            <p:nvPr/>
          </p:nvGrpSpPr>
          <p:grpSpPr bwMode="auto">
            <a:xfrm>
              <a:off x="1440" y="1566"/>
              <a:ext cx="3078" cy="288"/>
              <a:chOff x="1536" y="1470"/>
              <a:chExt cx="3078" cy="288"/>
            </a:xfrm>
          </p:grpSpPr>
          <p:sp>
            <p:nvSpPr>
              <p:cNvPr id="43" name="Line 12"/>
              <p:cNvSpPr>
                <a:spLocks noChangeShapeType="1"/>
              </p:cNvSpPr>
              <p:nvPr/>
            </p:nvSpPr>
            <p:spPr bwMode="gray">
              <a:xfrm flipV="1">
                <a:off x="1536" y="1603"/>
                <a:ext cx="218" cy="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p>
                <a:pPr>
                  <a:defRPr/>
                </a:pPr>
                <a:endParaRPr lang="zh-CN" altLang="en-US" sz="1600">
                  <a:ea typeface="+mn-ea"/>
                </a:endParaRPr>
              </a:p>
            </p:txBody>
          </p:sp>
          <p:sp>
            <p:nvSpPr>
              <p:cNvPr id="44" name="AutoShape 13"/>
              <p:cNvSpPr>
                <a:spLocks noChangeArrowheads="1"/>
              </p:cNvSpPr>
              <p:nvPr/>
            </p:nvSpPr>
            <p:spPr bwMode="gray">
              <a:xfrm>
                <a:off x="1686" y="1470"/>
                <a:ext cx="2928" cy="28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 cap="rnd">
                <a:solidFill>
                  <a:schemeClr val="tx1"/>
                </a:solidFill>
                <a:prstDash val="sysDot"/>
                <a:rou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p>
                <a:pPr>
                  <a:defRPr/>
                </a:pPr>
                <a:r>
                  <a:rPr lang="zh-CN" altLang="en-US" sz="1600" b="1" dirty="0" smtClean="0">
                    <a:ea typeface="黑体" panose="02010609060101010101" charset="-122"/>
                  </a:rPr>
                  <a:t>地址</a:t>
                </a:r>
                <a:endParaRPr lang="zh-CN" altLang="en-US" sz="1600" dirty="0"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45" name="Group 14"/>
          <p:cNvGrpSpPr/>
          <p:nvPr/>
        </p:nvGrpSpPr>
        <p:grpSpPr bwMode="auto">
          <a:xfrm>
            <a:off x="1308752" y="3317300"/>
            <a:ext cx="2007432" cy="288000"/>
            <a:chOff x="1296" y="1908"/>
            <a:chExt cx="3222" cy="288"/>
          </a:xfrm>
        </p:grpSpPr>
        <p:sp>
          <p:nvSpPr>
            <p:cNvPr id="46" name="Oval 15"/>
            <p:cNvSpPr>
              <a:spLocks noChangeArrowheads="1"/>
            </p:cNvSpPr>
            <p:nvPr/>
          </p:nvSpPr>
          <p:spPr bwMode="gray">
            <a:xfrm>
              <a:off x="1296" y="1974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p>
              <a:pPr>
                <a:defRPr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grpSp>
          <p:nvGrpSpPr>
            <p:cNvPr id="47" name="Group 16"/>
            <p:cNvGrpSpPr/>
            <p:nvPr/>
          </p:nvGrpSpPr>
          <p:grpSpPr bwMode="auto">
            <a:xfrm>
              <a:off x="1440" y="1908"/>
              <a:ext cx="3078" cy="288"/>
              <a:chOff x="1536" y="1470"/>
              <a:chExt cx="3078" cy="288"/>
            </a:xfrm>
          </p:grpSpPr>
          <p:sp>
            <p:nvSpPr>
              <p:cNvPr id="68" name="Line 17"/>
              <p:cNvSpPr>
                <a:spLocks noChangeShapeType="1"/>
              </p:cNvSpPr>
              <p:nvPr/>
            </p:nvSpPr>
            <p:spPr bwMode="gray">
              <a:xfrm flipV="1">
                <a:off x="1536" y="1603"/>
                <a:ext cx="218" cy="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p>
                <a:pPr>
                  <a:defRPr/>
                </a:pPr>
                <a:endParaRPr lang="zh-CN" altLang="en-US" sz="1600">
                  <a:ea typeface="+mn-ea"/>
                </a:endParaRPr>
              </a:p>
            </p:txBody>
          </p:sp>
          <p:sp>
            <p:nvSpPr>
              <p:cNvPr id="69" name="AutoShape 18"/>
              <p:cNvSpPr>
                <a:spLocks noChangeArrowheads="1"/>
              </p:cNvSpPr>
              <p:nvPr/>
            </p:nvSpPr>
            <p:spPr bwMode="gray">
              <a:xfrm>
                <a:off x="1686" y="1470"/>
                <a:ext cx="2928" cy="28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 cap="rnd">
                <a:solidFill>
                  <a:schemeClr val="tx1"/>
                </a:solidFill>
                <a:prstDash val="sysDot"/>
                <a:rou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p>
                <a:pPr>
                  <a:defRPr/>
                </a:pPr>
                <a:r>
                  <a:rPr lang="zh-CN" altLang="en-US" sz="1600" b="1" dirty="0" smtClean="0">
                    <a:ea typeface="黑体" panose="02010609060101010101" charset="-122"/>
                  </a:rPr>
                  <a:t>端口号</a:t>
                </a:r>
                <a:endParaRPr lang="zh-CN" altLang="en-US" sz="1600" b="1" dirty="0">
                  <a:ea typeface="黑体" panose="02010609060101010101" charset="-122"/>
                </a:endParaRPr>
              </a:p>
            </p:txBody>
          </p:sp>
        </p:grpSp>
      </p:grpSp>
      <p:grpSp>
        <p:nvGrpSpPr>
          <p:cNvPr id="70" name="Group 19"/>
          <p:cNvGrpSpPr/>
          <p:nvPr/>
        </p:nvGrpSpPr>
        <p:grpSpPr bwMode="auto">
          <a:xfrm>
            <a:off x="1308752" y="4022151"/>
            <a:ext cx="2007432" cy="288000"/>
            <a:chOff x="1296" y="2256"/>
            <a:chExt cx="3222" cy="288"/>
          </a:xfrm>
        </p:grpSpPr>
        <p:sp>
          <p:nvSpPr>
            <p:cNvPr id="71" name="Oval 20"/>
            <p:cNvSpPr>
              <a:spLocks noChangeArrowheads="1"/>
            </p:cNvSpPr>
            <p:nvPr/>
          </p:nvSpPr>
          <p:spPr bwMode="gray">
            <a:xfrm>
              <a:off x="1296" y="2325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p>
              <a:pPr>
                <a:defRPr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grpSp>
          <p:nvGrpSpPr>
            <p:cNvPr id="72" name="Group 21"/>
            <p:cNvGrpSpPr/>
            <p:nvPr/>
          </p:nvGrpSpPr>
          <p:grpSpPr bwMode="auto">
            <a:xfrm>
              <a:off x="1440" y="2256"/>
              <a:ext cx="3078" cy="288"/>
              <a:chOff x="1536" y="1470"/>
              <a:chExt cx="3078" cy="288"/>
            </a:xfrm>
          </p:grpSpPr>
          <p:sp>
            <p:nvSpPr>
              <p:cNvPr id="73" name="Line 22"/>
              <p:cNvSpPr>
                <a:spLocks noChangeShapeType="1"/>
              </p:cNvSpPr>
              <p:nvPr/>
            </p:nvSpPr>
            <p:spPr bwMode="gray">
              <a:xfrm flipV="1">
                <a:off x="1536" y="1603"/>
                <a:ext cx="218" cy="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p>
                <a:pPr>
                  <a:defRPr/>
                </a:pPr>
                <a:endParaRPr lang="zh-CN" altLang="en-US" sz="1600">
                  <a:ea typeface="+mn-ea"/>
                </a:endParaRPr>
              </a:p>
            </p:txBody>
          </p:sp>
          <p:sp>
            <p:nvSpPr>
              <p:cNvPr id="94" name="AutoShape 23"/>
              <p:cNvSpPr>
                <a:spLocks noChangeArrowheads="1"/>
              </p:cNvSpPr>
              <p:nvPr/>
            </p:nvSpPr>
            <p:spPr bwMode="gray">
              <a:xfrm>
                <a:off x="1686" y="1470"/>
                <a:ext cx="2928" cy="28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 cap="rnd">
                <a:solidFill>
                  <a:schemeClr val="tx1"/>
                </a:solidFill>
                <a:prstDash val="sysDot"/>
                <a:rou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p>
                <a:pPr>
                  <a:defRPr/>
                </a:pPr>
                <a:r>
                  <a:rPr lang="zh-CN" altLang="en-US" sz="1600" b="1" dirty="0" smtClean="0">
                    <a:ea typeface="黑体" panose="02010609060101010101" charset="-122"/>
                  </a:rPr>
                  <a:t>服务名</a:t>
                </a:r>
                <a:endParaRPr lang="zh-CN" altLang="en-US" sz="1600" b="1" dirty="0">
                  <a:ea typeface="黑体" panose="02010609060101010101" charset="-122"/>
                </a:endParaRPr>
              </a:p>
            </p:txBody>
          </p:sp>
        </p:grpSp>
      </p:grpSp>
      <p:grpSp>
        <p:nvGrpSpPr>
          <p:cNvPr id="95" name="组合 94"/>
          <p:cNvGrpSpPr/>
          <p:nvPr/>
        </p:nvGrpSpPr>
        <p:grpSpPr>
          <a:xfrm>
            <a:off x="1208320" y="1544385"/>
            <a:ext cx="2235200" cy="3032760"/>
            <a:chOff x="55672" y="3182502"/>
            <a:chExt cx="2143108" cy="3032580"/>
          </a:xfrm>
        </p:grpSpPr>
        <p:sp>
          <p:nvSpPr>
            <p:cNvPr id="96" name="AutoShape 18"/>
            <p:cNvSpPr>
              <a:spLocks noChangeArrowheads="1"/>
            </p:cNvSpPr>
            <p:nvPr/>
          </p:nvSpPr>
          <p:spPr bwMode="gray">
            <a:xfrm>
              <a:off x="204838" y="3193733"/>
              <a:ext cx="1863652" cy="306052"/>
            </a:xfrm>
            <a:prstGeom prst="roundRect">
              <a:avLst>
                <a:gd name="adj" fmla="val 50000"/>
              </a:avLst>
            </a:prstGeom>
            <a:solidFill>
              <a:srgbClr val="1E8380"/>
            </a:solidFill>
            <a:ln w="9525">
              <a:solidFill>
                <a:srgbClr val="1E8380"/>
              </a:solidFill>
              <a:round/>
            </a:ln>
            <a:effectLst/>
          </p:spPr>
          <p:txBody>
            <a:bodyPr wrap="none" anchor="ctr"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97" name="AutoShape 17"/>
            <p:cNvSpPr>
              <a:spLocks noChangeArrowheads="1"/>
            </p:cNvSpPr>
            <p:nvPr/>
          </p:nvSpPr>
          <p:spPr bwMode="auto">
            <a:xfrm>
              <a:off x="55672" y="3311523"/>
              <a:ext cx="2143108" cy="2903559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rgbClr val="1E8380"/>
              </a:solidFill>
              <a:round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98" name="Text Box 21"/>
            <p:cNvSpPr txBox="1">
              <a:spLocks noChangeArrowheads="1"/>
            </p:cNvSpPr>
            <p:nvPr/>
          </p:nvSpPr>
          <p:spPr bwMode="gray">
            <a:xfrm>
              <a:off x="487364" y="3182502"/>
              <a:ext cx="1476971" cy="306687"/>
            </a:xfrm>
            <a:prstGeom prst="rect">
              <a:avLst/>
            </a:prstGeom>
            <a:solidFill>
              <a:srgbClr val="1E8380"/>
            </a:solidFill>
            <a:ln w="9525" algn="ctr">
              <a:solidFill>
                <a:srgbClr val="1E8380"/>
              </a:solidFill>
              <a:miter lim="800000"/>
            </a:ln>
          </p:spPr>
          <p:txBody>
            <a:bodyPr wrap="square">
              <a:spAutoFit/>
            </a:bodyPr>
            <a:p>
              <a:pPr eaLnBrk="0" hangingPunct="0"/>
              <a:r>
                <a:rPr lang="zh-CN" altLang="en-US" sz="1400" b="1" dirty="0" smtClean="0">
                  <a:solidFill>
                    <a:schemeClr val="bg1"/>
                  </a:solidFill>
                  <a:ea typeface="黑体" panose="02010609060101010101" charset="-122"/>
                </a:rPr>
                <a:t>本地网络服务名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pPr algn="l"/>
            <a:r>
              <a:rPr lang="zh-CN" altLang="en-US" sz="3200">
                <a:sym typeface="+mn-ea"/>
              </a:rPr>
              <a:t>在安装服务器软件时自动配置一个监听器</a:t>
            </a:r>
            <a:endParaRPr lang="zh-CN" altLang="en-US" sz="3200">
              <a:sym typeface="+mn-ea"/>
            </a:endParaRPr>
          </a:p>
          <a:p>
            <a:pPr algn="l"/>
            <a:endParaRPr lang="zh-CN" altLang="en-US" sz="3200"/>
          </a:p>
          <a:p>
            <a:pPr algn="l"/>
            <a:r>
              <a:rPr lang="zh-CN" altLang="en-US" sz="3200">
                <a:sym typeface="+mn-ea"/>
              </a:rPr>
              <a:t>如果不灵，可自行配置</a:t>
            </a:r>
            <a:endParaRPr lang="zh-CN" altLang="en-US" sz="3200"/>
          </a:p>
          <a:p>
            <a:pPr algn="l"/>
            <a:endParaRPr lang="zh-CN" altLang="en-US" sz="3200"/>
          </a:p>
          <a:p>
            <a:pPr algn="l"/>
            <a:r>
              <a:rPr lang="zh-CN" altLang="en-US" sz="3200">
                <a:sym typeface="+mn-ea"/>
              </a:rPr>
              <a:t>参考安装文档：</a:t>
            </a:r>
            <a:r>
              <a:rPr lang="zh-CN" altLang="en-US" sz="3200" u="sng">
                <a:sym typeface="+mn-ea"/>
              </a:rPr>
              <a:t>oracle安装.doc</a:t>
            </a:r>
            <a:endParaRPr lang="zh-CN" altLang="en-US" sz="3200" u="sng">
              <a:sym typeface="+mn-ea"/>
            </a:endParaRPr>
          </a:p>
          <a:p>
            <a:endParaRPr lang="zh-CN" altLang="en-US" sz="3200" u="sng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zh-CN" altLang="en-US" dirty="0">
                <a:sym typeface="+mn-ea"/>
              </a:rPr>
              <a:t>网络</a:t>
            </a:r>
            <a:r>
              <a:rPr lang="zh-CN" altLang="en-US" dirty="0" smtClean="0">
                <a:sym typeface="+mn-ea"/>
              </a:rPr>
              <a:t>配置</a:t>
            </a:r>
            <a:endParaRPr lang="zh-CN" altLang="en-US"/>
          </a:p>
        </p:txBody>
      </p:sp>
      <p:pic>
        <p:nvPicPr>
          <p:cNvPr id="4" name="图片 -21474825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9943" y="821373"/>
            <a:ext cx="3942715" cy="49333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zh-CN" altLang="en-US">
                <a:sym typeface="+mn-ea"/>
              </a:rPr>
              <a:t>验证数据库是否正常运行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1160" y="1097915"/>
            <a:ext cx="6712585" cy="43827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对数据库日常管理是需要很多SQL脚本才能完成的</a:t>
            </a:r>
            <a:r>
              <a:rPr lang="zh-CN" altLang="en-US" sz="2800">
                <a:sym typeface="+mn-ea"/>
              </a:rPr>
              <a:t>，枯燥无味。</a:t>
            </a:r>
            <a:endParaRPr lang="en-US" altLang="zh-CN" sz="2800"/>
          </a:p>
          <a:p>
            <a:r>
              <a:rPr lang="en-US" altLang="zh-CN" sz="2800">
                <a:sym typeface="+mn-ea"/>
              </a:rPr>
              <a:t>使用Toad，我们可以通过一个</a:t>
            </a:r>
            <a:r>
              <a:rPr lang="en-US" altLang="zh-CN" sz="2800">
                <a:solidFill>
                  <a:srgbClr val="C00000"/>
                </a:solidFill>
                <a:sym typeface="+mn-ea"/>
              </a:rPr>
              <a:t>图形化的用户界面</a:t>
            </a:r>
            <a:r>
              <a:rPr lang="en-US" altLang="zh-CN" sz="2800">
                <a:sym typeface="+mn-ea"/>
              </a:rPr>
              <a:t>快速访问数据库，完成复杂的SQL和PL/SQL代码编辑和测试工作。</a:t>
            </a:r>
            <a:endParaRPr lang="en-US" altLang="zh-CN" sz="2800"/>
          </a:p>
          <a:p>
            <a:r>
              <a:rPr lang="en-US" altLang="zh-CN" sz="2800">
                <a:sym typeface="+mn-ea"/>
              </a:rPr>
              <a:t>Toad由Oracle开发专家专门为开发人员而设计，是一个功能强大、结构紧凑的专业化PL/SQL开发环境。</a:t>
            </a:r>
            <a:endParaRPr lang="en-US" altLang="zh-CN" sz="2800"/>
          </a:p>
          <a:p>
            <a:r>
              <a:rPr lang="zh-CN" altLang="en-US" sz="2800">
                <a:sym typeface="+mn-ea"/>
              </a:rPr>
              <a:t>参考安装文档：</a:t>
            </a:r>
            <a:r>
              <a:rPr lang="zh-CN" altLang="en-US" sz="2800" u="sng">
                <a:sym typeface="+mn-ea"/>
              </a:rPr>
              <a:t>oracle安装.doc</a:t>
            </a:r>
            <a:endParaRPr lang="zh-CN" altLang="en-US" sz="2800" u="sng">
              <a:sym typeface="+mn-ea"/>
            </a:endParaRPr>
          </a:p>
          <a:p>
            <a:endParaRPr lang="zh-CN" altLang="en-US" sz="2800" u="sng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zh-CN" altLang="en-US">
                <a:sym typeface="+mn-ea"/>
              </a:rPr>
              <a:t>可视化第三方工具</a:t>
            </a:r>
            <a:endParaRPr lang="zh-CN" altLang="en-US"/>
          </a:p>
        </p:txBody>
      </p:sp>
      <p:pic>
        <p:nvPicPr>
          <p:cNvPr id="4" name="图片 -21474826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9895" y="1092200"/>
            <a:ext cx="7807325" cy="42056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zh-CN" altLang="en-US">
                <a:sym typeface="+mn-ea"/>
              </a:rPr>
              <a:t>登录数据库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8705" y="789940"/>
            <a:ext cx="6914515" cy="5038090"/>
          </a:xfrm>
          <a:prstGeom prst="rect">
            <a:avLst/>
          </a:prstGeom>
        </p:spPr>
      </p:pic>
      <p:sp>
        <p:nvSpPr>
          <p:cNvPr id="24" name="AutoShape 18"/>
          <p:cNvSpPr>
            <a:spLocks noChangeArrowheads="1"/>
          </p:cNvSpPr>
          <p:nvPr/>
        </p:nvSpPr>
        <p:spPr bwMode="gray">
          <a:xfrm>
            <a:off x="8609965" y="1311245"/>
            <a:ext cx="1615440" cy="441990"/>
          </a:xfrm>
          <a:prstGeom prst="wedgeRoundRectCallout">
            <a:avLst>
              <a:gd name="adj1" fmla="val -28922"/>
              <a:gd name="adj2" fmla="val 45544"/>
              <a:gd name="adj3" fmla="val 16667"/>
            </a:avLst>
          </a:prstGeom>
          <a:solidFill>
            <a:srgbClr val="1E838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p>
            <a:pPr marL="285750" lvl="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  <a:cs typeface="+mn-cs"/>
                <a:sym typeface="+mn-ea"/>
              </a:rPr>
              <a:t>账号和密码</a:t>
            </a:r>
            <a:endParaRPr lang="zh-CN" altLang="en-US" sz="2000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  <a:cs typeface="+mn-cs"/>
              <a:sym typeface="+mn-ea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 flipV="1">
            <a:off x="6494145" y="1608455"/>
            <a:ext cx="1948180" cy="184150"/>
          </a:xfrm>
          <a:prstGeom prst="straightConnector1">
            <a:avLst/>
          </a:prstGeom>
          <a:ln cmpd="sng">
            <a:solidFill>
              <a:srgbClr val="1E838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 bwMode="auto">
          <a:xfrm>
            <a:off x="6344285" y="2700655"/>
            <a:ext cx="2098040" cy="0"/>
          </a:xfrm>
          <a:prstGeom prst="straightConnector1">
            <a:avLst/>
          </a:prstGeom>
          <a:ln cmpd="sng">
            <a:solidFill>
              <a:srgbClr val="1E838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 bwMode="auto">
          <a:xfrm>
            <a:off x="6665595" y="3556635"/>
            <a:ext cx="2224405" cy="210185"/>
          </a:xfrm>
          <a:prstGeom prst="straightConnector1">
            <a:avLst/>
          </a:prstGeom>
          <a:ln cmpd="sng">
            <a:solidFill>
              <a:srgbClr val="1E838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AutoShape 18"/>
          <p:cNvSpPr>
            <a:spLocks noChangeArrowheads="1"/>
          </p:cNvSpPr>
          <p:nvPr/>
        </p:nvSpPr>
        <p:spPr bwMode="gray">
          <a:xfrm>
            <a:off x="8609965" y="2466062"/>
            <a:ext cx="751205" cy="448588"/>
          </a:xfrm>
          <a:prstGeom prst="wedgeRoundRectCallout">
            <a:avLst>
              <a:gd name="adj1" fmla="val -28922"/>
              <a:gd name="adj2" fmla="val 45544"/>
              <a:gd name="adj3" fmla="val 16667"/>
            </a:avLst>
          </a:prstGeom>
          <a:solidFill>
            <a:srgbClr val="1E838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p>
            <a:pPr marL="285750" lvl="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2000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  <a:cs typeface="+mn-cs"/>
                <a:sym typeface="+mn-ea"/>
              </a:rPr>
              <a:t>SID</a:t>
            </a:r>
            <a:endParaRPr lang="en-US" altLang="zh-CN" sz="2000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  <a:cs typeface="+mn-cs"/>
              <a:sym typeface="+mn-ea"/>
            </a:endParaRPr>
          </a:p>
        </p:txBody>
      </p:sp>
      <p:sp>
        <p:nvSpPr>
          <p:cNvPr id="8" name="AutoShape 18"/>
          <p:cNvSpPr>
            <a:spLocks noChangeArrowheads="1"/>
          </p:cNvSpPr>
          <p:nvPr/>
        </p:nvSpPr>
        <p:spPr bwMode="gray">
          <a:xfrm>
            <a:off x="8976439" y="3556526"/>
            <a:ext cx="2264884" cy="438624"/>
          </a:xfrm>
          <a:prstGeom prst="wedgeRoundRectCallout">
            <a:avLst>
              <a:gd name="adj1" fmla="val -28922"/>
              <a:gd name="adj2" fmla="val 45544"/>
              <a:gd name="adj3" fmla="val 16667"/>
            </a:avLst>
          </a:prstGeom>
          <a:solidFill>
            <a:srgbClr val="1E838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p>
            <a:pPr marL="285750" lvl="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  <a:cs typeface="+mn-cs"/>
                <a:sym typeface="+mn-ea"/>
              </a:rPr>
              <a:t>角色（身份权限）</a:t>
            </a:r>
            <a:endParaRPr lang="zh-CN" altLang="en-US" sz="2000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7" grpId="0" animBg="1"/>
      <p:bldP spid="8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pPr algn="l"/>
            <a:r>
              <a:rPr lang="en-US" altLang="zh-CN" sz="3200">
                <a:sym typeface="+mn-ea"/>
              </a:rPr>
              <a:t>SYS和SYSTEM用户都是Oracle 的系统用户，它们都使用SYSTEM表空间，SYS拥有更大的权限</a:t>
            </a:r>
            <a:endParaRPr lang="en-US" altLang="zh-CN" sz="320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 altLang="zh-CN">
                <a:sym typeface="+mn-ea"/>
              </a:rPr>
              <a:t>oracle</a:t>
            </a:r>
            <a:r>
              <a:rPr lang="zh-CN" altLang="en-US">
                <a:sym typeface="+mn-ea"/>
              </a:rPr>
              <a:t>系统账户</a:t>
            </a:r>
            <a:endParaRPr lang="zh-CN" altLang="en-US"/>
          </a:p>
        </p:txBody>
      </p:sp>
      <p:graphicFrame>
        <p:nvGraphicFramePr>
          <p:cNvPr id="103428" name="Group 4"/>
          <p:cNvGraphicFramePr>
            <a:graphicFrameLocks noGrp="1"/>
          </p:cNvGraphicFramePr>
          <p:nvPr>
            <p:ph sz="half" idx="2"/>
          </p:nvPr>
        </p:nvGraphicFramePr>
        <p:xfrm>
          <a:off x="1905635" y="2437130"/>
          <a:ext cx="7708900" cy="299529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1920"/>
                <a:gridCol w="2702560"/>
                <a:gridCol w="3614420"/>
              </a:tblGrid>
              <a:tr h="46101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lang="zh-CN" altLang="zh-CN" sz="2400" b="1" kern="1200" dirty="0" smtClean="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+mn-cs"/>
                      </a:endParaRPr>
                    </a:p>
                  </a:txBody>
                  <a:tcPr horzOverflow="overflow"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kern="1200" dirty="0" smtClean="0">
                          <a:solidFill>
                            <a:schemeClr val="bg1"/>
                          </a:solidFill>
                        </a:rPr>
                        <a:t>SYS</a:t>
                      </a:r>
                      <a:r>
                        <a:rPr lang="zh-CN" altLang="en-US" sz="2400" kern="1200" dirty="0" smtClean="0">
                          <a:solidFill>
                            <a:schemeClr val="bg1"/>
                          </a:solidFill>
                        </a:rPr>
                        <a:t>用户</a:t>
                      </a:r>
                      <a:endParaRPr lang="zh-CN" altLang="en-US" sz="2400" b="1" kern="1200" dirty="0" smtClean="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+mn-cs"/>
                      </a:endParaRPr>
                    </a:p>
                  </a:txBody>
                  <a:tcPr horzOverflow="overflow"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kern="1200" dirty="0" smtClean="0">
                          <a:solidFill>
                            <a:schemeClr val="bg1"/>
                          </a:solidFill>
                        </a:rPr>
                        <a:t>SYSTEM</a:t>
                      </a:r>
                      <a:r>
                        <a:rPr lang="zh-CN" altLang="en-US" sz="2400" kern="1200" dirty="0" smtClean="0">
                          <a:solidFill>
                            <a:schemeClr val="bg1"/>
                          </a:solidFill>
                        </a:rPr>
                        <a:t>用户</a:t>
                      </a:r>
                      <a:endParaRPr lang="zh-CN" altLang="en-US" sz="2400" b="1" kern="1200" dirty="0" smtClean="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+mn-cs"/>
                      </a:endParaRPr>
                    </a:p>
                  </a:txBody>
                  <a:tcPr horzOverflow="overflow">
                    <a:solidFill>
                      <a:srgbClr val="1E8380"/>
                    </a:solidFill>
                  </a:tcPr>
                </a:tc>
              </a:tr>
              <a:tr h="91376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kern="100" dirty="0" smtClean="0"/>
                        <a:t>地位</a:t>
                      </a:r>
                      <a:endParaRPr lang="zh-CN" altLang="en-US" sz="1800" kern="1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黑体" panose="02010609060101010101" charset="-122"/>
                        <a:ea typeface="黑体" panose="02010609060101010101" charset="-122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kern="100" dirty="0" smtClean="0"/>
                        <a:t>Oracle</a:t>
                      </a:r>
                      <a:r>
                        <a:rPr lang="zh-CN" altLang="en-US" sz="1800" kern="100" dirty="0" smtClean="0"/>
                        <a:t>的一个超级用户</a:t>
                      </a:r>
                      <a:endParaRPr lang="zh-CN" altLang="en-US" sz="1800" kern="1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黑体" panose="02010609060101010101" charset="-122"/>
                        <a:ea typeface="黑体" panose="02010609060101010101" charset="-122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kern="100" dirty="0" smtClean="0"/>
                        <a:t>Oracle</a:t>
                      </a:r>
                      <a:r>
                        <a:rPr lang="zh-CN" altLang="en-US" sz="1800" kern="100" dirty="0" smtClean="0"/>
                        <a:t>默认的系统管理员，拥有</a:t>
                      </a:r>
                      <a:r>
                        <a:rPr lang="en-US" altLang="zh-CN" sz="1800" kern="100" dirty="0" smtClean="0"/>
                        <a:t>DBA</a:t>
                      </a:r>
                      <a:r>
                        <a:rPr lang="zh-CN" altLang="en-US" sz="1800" kern="100" dirty="0" smtClean="0"/>
                        <a:t>权限</a:t>
                      </a:r>
                      <a:endParaRPr lang="zh-CN" altLang="en-US" sz="1800" kern="1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黑体" panose="02010609060101010101" charset="-122"/>
                        <a:ea typeface="黑体" panose="02010609060101010101" charset="-122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91186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kern="100" dirty="0" smtClean="0"/>
                        <a:t>作用</a:t>
                      </a:r>
                      <a:endParaRPr lang="zh-CN" altLang="en-US" sz="1800" kern="1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黑体" panose="02010609060101010101" charset="-122"/>
                        <a:ea typeface="黑体" panose="02010609060101010101" charset="-122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kern="100" dirty="0" smtClean="0"/>
                        <a:t>主要用来维护系统信息和管理实例 </a:t>
                      </a:r>
                      <a:endParaRPr lang="zh-CN" altLang="en-US" sz="1800" kern="1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黑体" panose="02010609060101010101" charset="-122"/>
                        <a:ea typeface="黑体" panose="02010609060101010101" charset="-122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kern="100" dirty="0" smtClean="0"/>
                        <a:t>通常用来管理</a:t>
                      </a:r>
                      <a:r>
                        <a:rPr lang="en-US" altLang="zh-CN" sz="1800" kern="100" dirty="0" smtClean="0"/>
                        <a:t>Oracle</a:t>
                      </a:r>
                      <a:r>
                        <a:rPr lang="zh-CN" altLang="en-US" sz="1800" kern="100" dirty="0" smtClean="0"/>
                        <a:t>数据库的用户、权限和存储等</a:t>
                      </a:r>
                      <a:endParaRPr lang="zh-CN" altLang="en-US" sz="1800" kern="1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黑体" panose="02010609060101010101" charset="-122"/>
                        <a:ea typeface="黑体" panose="02010609060101010101" charset="-122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70866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kern="100" dirty="0" smtClean="0"/>
                        <a:t>登录身份</a:t>
                      </a:r>
                      <a:endParaRPr lang="zh-CN" altLang="en-US" sz="1800" kern="1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黑体" panose="02010609060101010101" charset="-122"/>
                        <a:ea typeface="黑体" panose="02010609060101010101" charset="-122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kern="100" dirty="0" smtClean="0"/>
                        <a:t>只能以</a:t>
                      </a:r>
                      <a:r>
                        <a:rPr lang="en-US" altLang="zh-CN" sz="1800" kern="100" dirty="0" smtClean="0"/>
                        <a:t>SYSDBA</a:t>
                      </a:r>
                      <a:r>
                        <a:rPr lang="zh-CN" altLang="en-US" sz="1800" kern="100" dirty="0" smtClean="0"/>
                        <a:t>或</a:t>
                      </a:r>
                      <a:r>
                        <a:rPr lang="en-US" altLang="zh-CN" sz="1800" kern="100" dirty="0" smtClean="0"/>
                        <a:t>SYSOPER</a:t>
                      </a:r>
                      <a:r>
                        <a:rPr lang="zh-CN" altLang="en-US" sz="1800" kern="100" dirty="0" smtClean="0"/>
                        <a:t>角色登录</a:t>
                      </a:r>
                      <a:endParaRPr lang="zh-CN" altLang="en-US" sz="1800" kern="1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黑体" panose="02010609060101010101" charset="-122"/>
                        <a:ea typeface="黑体" panose="02010609060101010101" charset="-122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kern="100" dirty="0" smtClean="0"/>
                        <a:t>只能以</a:t>
                      </a:r>
                      <a:r>
                        <a:rPr lang="en-US" altLang="zh-CN" sz="1800" kern="100" dirty="0" smtClean="0"/>
                        <a:t>Normal</a:t>
                      </a:r>
                      <a:r>
                        <a:rPr lang="zh-CN" altLang="en-US" sz="1800" kern="100" dirty="0" smtClean="0"/>
                        <a:t>方式登录</a:t>
                      </a:r>
                      <a:endParaRPr lang="zh-CN" altLang="en-US" sz="1800" kern="1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黑体" panose="02010609060101010101" charset="-122"/>
                        <a:ea typeface="黑体" panose="02010609060101010101" charset="-122"/>
                        <a:cs typeface="+mn-cs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pPr algn="l"/>
            <a:r>
              <a:rPr lang="en-US" altLang="zh-CN" sz="3200">
                <a:sym typeface="+mn-ea"/>
              </a:rPr>
              <a:t>基于应用性能和管理方面的考虑，最好为不同的用户创建独立的表空间</a:t>
            </a:r>
            <a:endParaRPr lang="en-US" altLang="zh-CN" sz="3200"/>
          </a:p>
          <a:p>
            <a:r>
              <a:rPr lang="zh-CN" altLang="en-US" sz="3200" dirty="0">
                <a:sym typeface="+mn-ea"/>
              </a:rPr>
              <a:t>通过</a:t>
            </a:r>
            <a:r>
              <a:rPr lang="en-US" altLang="zh-CN" sz="3200" dirty="0">
                <a:solidFill>
                  <a:srgbClr val="C00000"/>
                </a:solidFill>
                <a:sym typeface="+mn-ea"/>
              </a:rPr>
              <a:t>create tablespace</a:t>
            </a:r>
            <a:r>
              <a:rPr lang="zh-CN" altLang="en-US" sz="3200" dirty="0">
                <a:sym typeface="+mn-ea"/>
              </a:rPr>
              <a:t>命令创建表空间</a:t>
            </a:r>
            <a:endParaRPr lang="zh-CN" altLang="en-US" sz="3200"/>
          </a:p>
          <a:p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 altLang="zh-CN">
                <a:sym typeface="+mn-ea"/>
              </a:rPr>
              <a:t>创建表空间</a:t>
            </a:r>
            <a:endParaRPr lang="en-US" altLang="zh-CN"/>
          </a:p>
        </p:txBody>
      </p:sp>
      <p:sp>
        <p:nvSpPr>
          <p:cNvPr id="100" name="文本框 99"/>
          <p:cNvSpPr txBox="1"/>
          <p:nvPr/>
        </p:nvSpPr>
        <p:spPr>
          <a:xfrm>
            <a:off x="1764030" y="3575685"/>
            <a:ext cx="6857365" cy="1383665"/>
          </a:xfrm>
          <a:prstGeom prst="rect">
            <a:avLst/>
          </a:prstGeom>
          <a:noFill/>
          <a:ln w="28575">
            <a:solidFill>
              <a:srgbClr val="1E8380"/>
            </a:solidFill>
          </a:ln>
        </p:spPr>
        <p:txBody>
          <a:bodyPr wrap="square">
            <a:spAutoFit/>
          </a:bodyPr>
          <a:p>
            <a:r>
              <a:rPr lang="en-US" sz="2800" b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pitchFamily="18" charset="0"/>
              </a:rPr>
              <a:t>create</a:t>
            </a:r>
            <a:r>
              <a:rPr lang="en-US" sz="2800" b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pitchFamily="18" charset="0"/>
              </a:rPr>
              <a:t>tablespace</a:t>
            </a:r>
            <a:r>
              <a:rPr lang="en-US" sz="2800" b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pitchFamily="18" charset="0"/>
              </a:rPr>
              <a:t> practice</a:t>
            </a:r>
            <a:r>
              <a:rPr lang="en-US" sz="2800" b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pitchFamily="18" charset="0"/>
              </a:rPr>
              <a:t>datafile</a:t>
            </a:r>
            <a:r>
              <a:rPr lang="en-US" sz="2800" b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0">
                <a:solidFill>
                  <a:srgbClr val="FF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pitchFamily="18" charset="0"/>
              </a:rPr>
              <a:t>'D:\practice.dbf'</a:t>
            </a:r>
            <a:r>
              <a:rPr lang="en-US" sz="2800" b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pitchFamily="18" charset="0"/>
              </a:rPr>
              <a:t>size</a:t>
            </a:r>
            <a:r>
              <a:rPr lang="en-US" sz="2800" b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0">
                <a:solidFill>
                  <a:srgbClr val="8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sz="2800" b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pitchFamily="18" charset="0"/>
              </a:rPr>
              <a:t>m;</a:t>
            </a:r>
            <a:endParaRPr lang="en-US" altLang="en-US" sz="2800" b="0">
              <a:solidFill>
                <a:srgbClr val="0000FF"/>
              </a:solidFill>
              <a:highlight>
                <a:srgbClr val="FFFFFF"/>
              </a:highlight>
              <a:latin typeface="Courier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zh-CN" altLang="zh-CN"/>
              <a:t>本章目标</a:t>
            </a:r>
            <a:endParaRPr lang="zh-CN" altLang="zh-CN"/>
          </a:p>
        </p:txBody>
      </p:sp>
      <p:pic>
        <p:nvPicPr>
          <p:cNvPr id="8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835960" y="2419413"/>
            <a:ext cx="714380" cy="719772"/>
          </a:xfrm>
          <a:prstGeom prst="rect">
            <a:avLst/>
          </a:prstGeom>
          <a:noFill/>
        </p:spPr>
      </p:pic>
      <p:pic>
        <p:nvPicPr>
          <p:cNvPr id="10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9180" y="2454662"/>
            <a:ext cx="643477" cy="648334"/>
          </a:xfrm>
          <a:prstGeom prst="rect">
            <a:avLst/>
          </a:prstGeom>
          <a:noFill/>
        </p:spPr>
      </p:pic>
      <p:pic>
        <p:nvPicPr>
          <p:cNvPr id="4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835960" y="1842198"/>
            <a:ext cx="714380" cy="719772"/>
          </a:xfrm>
          <a:prstGeom prst="rect">
            <a:avLst/>
          </a:prstGeom>
          <a:noFill/>
        </p:spPr>
      </p:pic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835960" y="1247203"/>
            <a:ext cx="714380" cy="719772"/>
          </a:xfrm>
          <a:prstGeom prst="rect">
            <a:avLst/>
          </a:prstGeom>
          <a:noFill/>
        </p:spPr>
      </p:pic>
      <p:pic>
        <p:nvPicPr>
          <p:cNvPr id="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861360" y="3018853"/>
            <a:ext cx="714380" cy="719772"/>
          </a:xfrm>
          <a:prstGeom prst="rect">
            <a:avLst/>
          </a:prstGeom>
          <a:noFill/>
        </p:spPr>
      </p:pic>
      <p:pic>
        <p:nvPicPr>
          <p:cNvPr id="11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54580" y="3035052"/>
            <a:ext cx="643477" cy="648334"/>
          </a:xfrm>
          <a:prstGeom prst="rect">
            <a:avLst/>
          </a:prstGeom>
          <a:noFill/>
        </p:spPr>
      </p:pic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861360" y="3573843"/>
            <a:ext cx="714380" cy="719772"/>
          </a:xfrm>
          <a:prstGeom prst="rect">
            <a:avLst/>
          </a:prstGeom>
          <a:noFill/>
        </p:spPr>
      </p:pic>
      <p:pic>
        <p:nvPicPr>
          <p:cNvPr id="13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54580" y="3644652"/>
            <a:ext cx="643477" cy="648334"/>
          </a:xfrm>
          <a:prstGeom prst="rect">
            <a:avLst/>
          </a:prstGeom>
          <a:noFill/>
        </p:spPr>
      </p:pic>
      <p:sp>
        <p:nvSpPr>
          <p:cNvPr id="5" name="文本框 4"/>
          <p:cNvSpPr txBox="1"/>
          <p:nvPr/>
        </p:nvSpPr>
        <p:spPr>
          <a:xfrm>
            <a:off x="1065530" y="1404938"/>
            <a:ext cx="8957945" cy="34137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8380"/>
              </a:buClr>
              <a:buSzTx/>
              <a:buFont typeface="Wingdings" panose="05000000000000000000" charset="0"/>
              <a:buChar char="n"/>
            </a:pPr>
            <a:r>
              <a:rPr lang="zh-CN" altLang="en-US" sz="3600" dirty="0" smtClean="0">
                <a:solidFill>
                  <a:srgbClr val="5E616D"/>
                </a:solidFill>
                <a:latin typeface="思源黑体 CN Regular" panose="020B0500000000000000" charset="-122"/>
                <a:ea typeface="思源黑体 CN Regular" panose="020B0500000000000000" charset="-122"/>
                <a:sym typeface="+mn-ea"/>
              </a:rPr>
              <a:t>了解数据库相关概念</a:t>
            </a:r>
            <a:endParaRPr lang="en-US" altLang="zh-CN" sz="3600" dirty="0">
              <a:solidFill>
                <a:srgbClr val="5E616D"/>
              </a:solidFill>
              <a:latin typeface="思源黑体 CN Regular" panose="020B0500000000000000" charset="-122"/>
              <a:ea typeface="思源黑体 CN Regular" panose="020B0500000000000000" charset="-122"/>
            </a:endParaRPr>
          </a:p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8380"/>
              </a:buClr>
              <a:buSzTx/>
              <a:buFont typeface="Wingdings" panose="05000000000000000000" charset="0"/>
              <a:buChar char="n"/>
            </a:pPr>
            <a:r>
              <a:rPr lang="zh-CN" altLang="en-US" sz="3600" dirty="0" smtClean="0">
                <a:solidFill>
                  <a:srgbClr val="5E616D"/>
                </a:solidFill>
                <a:latin typeface="思源黑体 CN Regular" panose="020B0500000000000000" charset="-122"/>
                <a:ea typeface="思源黑体 CN Regular" panose="020B0500000000000000" charset="-122"/>
                <a:sym typeface="+mn-ea"/>
              </a:rPr>
              <a:t>安装并连接数据库</a:t>
            </a:r>
            <a:endParaRPr lang="zh-CN" altLang="en-US" sz="3600" dirty="0">
              <a:solidFill>
                <a:srgbClr val="5E616D"/>
              </a:solidFill>
              <a:latin typeface="思源黑体 CN Regular" panose="020B0500000000000000" charset="-122"/>
              <a:ea typeface="思源黑体 CN Regular" panose="020B0500000000000000" charset="-122"/>
            </a:endParaRPr>
          </a:p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8380"/>
              </a:buClr>
              <a:buSzTx/>
              <a:buFont typeface="Wingdings" panose="05000000000000000000" charset="0"/>
              <a:buChar char="n"/>
            </a:pPr>
            <a:r>
              <a:rPr lang="zh-CN" altLang="en-US" sz="3600" dirty="0" smtClean="0">
                <a:solidFill>
                  <a:srgbClr val="5E616D"/>
                </a:solidFill>
                <a:latin typeface="思源黑体 CN Regular" panose="020B0500000000000000" charset="-122"/>
                <a:ea typeface="思源黑体 CN Regular" panose="020B0500000000000000" charset="-122"/>
                <a:sym typeface="+mn-ea"/>
              </a:rPr>
              <a:t>创建数据库、表空间和用户授权</a:t>
            </a:r>
            <a:endParaRPr lang="zh-CN" altLang="en-US" sz="3600" dirty="0">
              <a:solidFill>
                <a:srgbClr val="5E616D"/>
              </a:solidFill>
              <a:latin typeface="思源黑体 CN Regular" panose="020B0500000000000000" charset="-122"/>
              <a:ea typeface="思源黑体 CN Regular" panose="020B0500000000000000" charset="-122"/>
            </a:endParaRPr>
          </a:p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8380"/>
              </a:buClr>
              <a:buSzTx/>
              <a:buFont typeface="Wingdings" panose="05000000000000000000" charset="0"/>
              <a:buChar char="n"/>
            </a:pPr>
            <a:r>
              <a:rPr lang="zh-CN" altLang="en-US" sz="3600" dirty="0" smtClean="0">
                <a:solidFill>
                  <a:srgbClr val="5E616D"/>
                </a:solidFill>
                <a:latin typeface="思源黑体 CN Regular" panose="020B0500000000000000" charset="-122"/>
                <a:ea typeface="思源黑体 CN Regular" panose="020B0500000000000000" charset="-122"/>
                <a:sym typeface="+mn-ea"/>
              </a:rPr>
              <a:t>创建数据库表和添加约束</a:t>
            </a:r>
            <a:endParaRPr lang="zh-CN" altLang="en-US" sz="3600" dirty="0" smtClean="0">
              <a:solidFill>
                <a:srgbClr val="5E616D"/>
              </a:solidFill>
              <a:latin typeface="思源黑体 CN Regular" panose="020B0500000000000000" charset="-122"/>
              <a:ea typeface="思源黑体 CN Regular" panose="020B0500000000000000" charset="-122"/>
              <a:sym typeface="+mn-ea"/>
            </a:endParaRPr>
          </a:p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8380"/>
              </a:buClr>
              <a:buSzTx/>
              <a:buFont typeface="Wingdings" panose="05000000000000000000" charset="0"/>
              <a:buChar char="n"/>
            </a:pPr>
            <a:r>
              <a:rPr lang="zh-CN" altLang="en-US" sz="3600" dirty="0" smtClean="0">
                <a:solidFill>
                  <a:srgbClr val="5E616D"/>
                </a:solidFill>
                <a:latin typeface="思源黑体 CN Regular" panose="020B0500000000000000" charset="-122"/>
                <a:ea typeface="思源黑体 CN Regular" panose="020B0500000000000000" charset="-122"/>
                <a:sym typeface="+mn-ea"/>
              </a:rPr>
              <a:t>保存数据</a:t>
            </a:r>
            <a:endParaRPr lang="zh-CN" altLang="en-US" sz="3600" dirty="0" smtClean="0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8380"/>
              </a:buClr>
              <a:buSzTx/>
              <a:buFont typeface="Wingdings" panose="05000000000000000000" charset="0"/>
              <a:buChar char="n"/>
            </a:pPr>
            <a:endParaRPr kumimoji="0" lang="zh-CN" altLang="en-US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US" sz="3200">
                <a:sym typeface="+mn-ea"/>
              </a:rPr>
              <a:t>系统账户权限太高，如果误操作，不可挽救</a:t>
            </a:r>
            <a:endParaRPr lang="zh-CN" altLang="en-US" sz="3200"/>
          </a:p>
          <a:p>
            <a:r>
              <a:rPr lang="zh-CN" altLang="en-US" sz="3200" dirty="0">
                <a:sym typeface="+mn-ea"/>
              </a:rPr>
              <a:t>通过</a:t>
            </a:r>
            <a:r>
              <a:rPr lang="en-US" altLang="zh-CN" sz="3200" dirty="0">
                <a:solidFill>
                  <a:srgbClr val="C00000"/>
                </a:solidFill>
                <a:sym typeface="+mn-ea"/>
              </a:rPr>
              <a:t>create user</a:t>
            </a:r>
            <a:r>
              <a:rPr lang="zh-CN" altLang="en-US" sz="3200" dirty="0">
                <a:sym typeface="+mn-ea"/>
              </a:rPr>
              <a:t>命令创建用户</a:t>
            </a:r>
            <a:endParaRPr lang="zh-CN" altLang="en-US" sz="3200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 altLang="zh-CN">
                <a:sym typeface="+mn-ea"/>
              </a:rPr>
              <a:t>创建用户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683385" y="3129915"/>
            <a:ext cx="6948170" cy="1383665"/>
          </a:xfrm>
          <a:prstGeom prst="rect">
            <a:avLst/>
          </a:prstGeom>
          <a:noFill/>
          <a:ln w="28575">
            <a:solidFill>
              <a:srgbClr val="1E8380"/>
            </a:solidFill>
          </a:ln>
        </p:spPr>
        <p:txBody>
          <a:bodyPr wrap="square">
            <a:spAutoFit/>
          </a:bodyPr>
          <a:p>
            <a:r>
              <a:rPr lang="en-US" sz="280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cs typeface="Times New Roman" panose="02020603050405020304" pitchFamily="18" charset="0"/>
                <a:sym typeface="+mn-ea"/>
              </a:rPr>
              <a:t>create user 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cs typeface="Times New Roman" panose="02020603050405020304" pitchFamily="18" charset="0"/>
                <a:sym typeface="+mn-ea"/>
              </a:rPr>
              <a:t>sunguoan</a:t>
            </a:r>
            <a:r>
              <a:rPr lang="en-US" sz="280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cs typeface="Times New Roman" panose="02020603050405020304" pitchFamily="18" charset="0"/>
                <a:sym typeface="+mn-ea"/>
              </a:rPr>
              <a:t>identified by </a:t>
            </a:r>
            <a:r>
              <a:rPr lang="en-US" sz="2800">
                <a:solidFill>
                  <a:srgbClr val="800000"/>
                </a:solidFill>
                <a:highlight>
                  <a:srgbClr val="FFFFFF"/>
                </a:highlight>
                <a:latin typeface="Courier" charset="0"/>
                <a:cs typeface="Times New Roman" panose="02020603050405020304" pitchFamily="18" charset="0"/>
                <a:sym typeface="+mn-ea"/>
              </a:rPr>
              <a:t>123</a:t>
            </a:r>
            <a:r>
              <a:rPr lang="en-US" sz="280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cs typeface="Times New Roman" panose="02020603050405020304" pitchFamily="18" charset="0"/>
                <a:sym typeface="+mn-ea"/>
              </a:rPr>
              <a:t>	default tablespace 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cs typeface="Times New Roman" panose="02020603050405020304" pitchFamily="18" charset="0"/>
                <a:sym typeface="+mn-ea"/>
              </a:rPr>
              <a:t>practice</a:t>
            </a:r>
            <a:r>
              <a:rPr lang="en-US" sz="280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cs typeface="Times New Roman" panose="02020603050405020304" pitchFamily="18" charset="0"/>
                <a:sym typeface="+mn-ea"/>
              </a:rPr>
              <a:t>;</a:t>
            </a:r>
            <a:endParaRPr lang="en-US" sz="2800">
              <a:solidFill>
                <a:srgbClr val="0000FF"/>
              </a:solidFill>
              <a:highlight>
                <a:srgbClr val="FFFFFF"/>
              </a:highlight>
              <a:latin typeface="Courier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04000" y="922321"/>
            <a:ext cx="10506001" cy="4526431"/>
          </a:xfrm>
        </p:spPr>
        <p:txBody>
          <a:bodyPr/>
          <a:p>
            <a:r>
              <a:rPr lang="zh-CN" altLang="en-US" sz="2200" dirty="0">
                <a:sym typeface="+mn-ea"/>
              </a:rPr>
              <a:t>权限指执行特定类型</a:t>
            </a:r>
            <a:r>
              <a:rPr lang="en-US" altLang="zh-CN" sz="2200" dirty="0">
                <a:sym typeface="+mn-ea"/>
              </a:rPr>
              <a:t>SQL </a:t>
            </a:r>
            <a:r>
              <a:rPr lang="zh-CN" altLang="en-US" sz="2200" dirty="0">
                <a:sym typeface="+mn-ea"/>
              </a:rPr>
              <a:t>命令或访问其他对象的权利</a:t>
            </a:r>
            <a:endParaRPr lang="zh-CN" altLang="en-US" sz="2200" dirty="0"/>
          </a:p>
          <a:p>
            <a:r>
              <a:rPr lang="zh-CN" altLang="en-US" sz="2200" dirty="0">
                <a:sym typeface="+mn-ea"/>
              </a:rPr>
              <a:t>系统权限和对象权限</a:t>
            </a:r>
            <a:endParaRPr lang="zh-CN" altLang="en-US" sz="2200" dirty="0"/>
          </a:p>
          <a:p>
            <a:pPr lvl="1"/>
            <a:r>
              <a:rPr lang="zh-CN" altLang="en-US" sz="2200" dirty="0">
                <a:sym typeface="+mn-ea"/>
              </a:rPr>
              <a:t>系统权限允许用户执行某些数据库操作</a:t>
            </a:r>
            <a:endParaRPr lang="zh-CN" altLang="en-US" sz="2200" dirty="0"/>
          </a:p>
          <a:p>
            <a:pPr lvl="1"/>
            <a:r>
              <a:rPr lang="zh-CN" altLang="en-US" sz="2200" dirty="0">
                <a:sym typeface="+mn-ea"/>
              </a:rPr>
              <a:t>对象权限允许用户对某一特定对象执行特定的操作</a:t>
            </a:r>
            <a:endParaRPr lang="zh-CN" altLang="en-US" sz="2200" dirty="0"/>
          </a:p>
          <a:p>
            <a:r>
              <a:rPr lang="zh-CN" altLang="en-US" sz="2200" dirty="0">
                <a:sym typeface="+mn-ea"/>
              </a:rPr>
              <a:t>角色是具有名称的一组权限的组合</a:t>
            </a:r>
            <a:endParaRPr lang="zh-CN" altLang="en-US" sz="2200" dirty="0"/>
          </a:p>
          <a:p>
            <a:r>
              <a:rPr lang="zh-CN" altLang="en-US" sz="2200" dirty="0">
                <a:sym typeface="+mn-ea"/>
              </a:rPr>
              <a:t>常用系统预定义角色</a:t>
            </a:r>
            <a:endParaRPr lang="zh-CN" altLang="en-US" sz="2200" dirty="0"/>
          </a:p>
          <a:p>
            <a:pPr lvl="1"/>
            <a:r>
              <a:rPr lang="en-US" altLang="zh-CN" sz="2200" dirty="0">
                <a:sym typeface="+mn-ea"/>
              </a:rPr>
              <a:t>connect</a:t>
            </a:r>
            <a:r>
              <a:rPr lang="zh-CN" altLang="en-US" sz="2200" dirty="0">
                <a:sym typeface="+mn-ea"/>
              </a:rPr>
              <a:t>：临时用户</a:t>
            </a:r>
            <a:endParaRPr lang="zh-CN" altLang="en-US" sz="2200" dirty="0"/>
          </a:p>
          <a:p>
            <a:pPr lvl="1"/>
            <a:r>
              <a:rPr lang="en-US" altLang="zh-CN" sz="2200" dirty="0">
                <a:sym typeface="+mn-ea"/>
              </a:rPr>
              <a:t>resource</a:t>
            </a:r>
            <a:r>
              <a:rPr lang="zh-CN" altLang="en-US" sz="2200" dirty="0">
                <a:sym typeface="+mn-ea"/>
              </a:rPr>
              <a:t>：更为可靠和正式的用户</a:t>
            </a:r>
            <a:endParaRPr lang="zh-CN" altLang="en-US" sz="2200" dirty="0"/>
          </a:p>
          <a:p>
            <a:pPr lvl="1"/>
            <a:r>
              <a:rPr lang="en-US" altLang="zh-CN" sz="2200" dirty="0">
                <a:sym typeface="+mn-ea"/>
              </a:rPr>
              <a:t>dba</a:t>
            </a:r>
            <a:r>
              <a:rPr lang="zh-CN" altLang="en-US" sz="2200" dirty="0">
                <a:sym typeface="+mn-ea"/>
              </a:rPr>
              <a:t>：数据库管理员角色，拥有管理数据库的最高权限</a:t>
            </a:r>
            <a:endParaRPr lang="zh-CN" altLang="en-US" sz="2200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 altLang="zh-CN">
                <a:sym typeface="+mn-ea"/>
              </a:rPr>
              <a:t>分配权限和角色</a:t>
            </a:r>
            <a:endParaRPr lang="en-US" altLang="zh-CN"/>
          </a:p>
        </p:txBody>
      </p:sp>
      <p:sp>
        <p:nvSpPr>
          <p:cNvPr id="107525" name="AutoShape 5"/>
          <p:cNvSpPr>
            <a:spLocks noChangeArrowheads="1"/>
          </p:cNvSpPr>
          <p:nvPr/>
        </p:nvSpPr>
        <p:spPr bwMode="auto">
          <a:xfrm>
            <a:off x="7487285" y="1590675"/>
            <a:ext cx="3689985" cy="513613"/>
          </a:xfrm>
          <a:prstGeom prst="roundRect">
            <a:avLst/>
          </a:prstGeom>
          <a:solidFill>
            <a:srgbClr val="1E838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anchorCtr="1">
            <a:spAutoFit/>
          </a:bodyPr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dirty="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charset="-122"/>
              </a:rPr>
              <a:t>用户必须赋予相应的权限</a:t>
            </a:r>
            <a:endParaRPr lang="zh-CN" altLang="en-US" dirty="0">
              <a:solidFill>
                <a:schemeClr val="lt1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07524" name="AutoShape 4"/>
          <p:cNvSpPr>
            <a:spLocks noChangeArrowheads="1"/>
          </p:cNvSpPr>
          <p:nvPr/>
        </p:nvSpPr>
        <p:spPr bwMode="auto">
          <a:xfrm>
            <a:off x="5523230" y="3890010"/>
            <a:ext cx="5654040" cy="514085"/>
          </a:xfrm>
          <a:prstGeom prst="roundRect">
            <a:avLst/>
          </a:prstGeom>
          <a:solidFill>
            <a:srgbClr val="1E838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anchorCtr="1">
            <a:spAutoFit/>
          </a:bodyPr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dirty="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charset="-122"/>
              </a:rPr>
              <a:t>为了简化权限管理，引入了角色的概念</a:t>
            </a:r>
            <a:endParaRPr lang="zh-CN" altLang="en-US" dirty="0">
              <a:solidFill>
                <a:schemeClr val="lt1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 bldLvl="0" animBg="1"/>
      <p:bldP spid="107524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zh-CN" altLang="en-US">
                <a:sym typeface="+mn-ea"/>
              </a:rPr>
              <a:t>授权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108075" y="3275965"/>
            <a:ext cx="908177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2800" b="0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grant</a:t>
            </a:r>
            <a:r>
              <a:rPr lang="en-US" sz="2800" b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sz="2800" b="0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connect,resource</a:t>
            </a:r>
            <a:r>
              <a:rPr lang="en-US" sz="2800" b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sz="2800" b="0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to</a:t>
            </a:r>
            <a:r>
              <a:rPr lang="en-US" sz="2800" b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 sunguoan</a:t>
            </a:r>
            <a:r>
              <a:rPr lang="en-US" sz="2800" b="0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;</a:t>
            </a:r>
            <a:endParaRPr lang="zh-CN" altLang="en-US" sz="28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08075" y="1805305"/>
            <a:ext cx="80543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2800" b="0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grant</a:t>
            </a:r>
            <a:r>
              <a:rPr lang="en-US" sz="2800" b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sz="2800" b="0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create</a:t>
            </a:r>
            <a:r>
              <a:rPr lang="en-US" sz="2800" b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sz="2800" b="0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view</a:t>
            </a:r>
            <a:r>
              <a:rPr lang="en-US" sz="2800" b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sz="2800" b="0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to</a:t>
            </a:r>
            <a:r>
              <a:rPr lang="en-US" sz="2800" b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 sunguoan</a:t>
            </a:r>
            <a:r>
              <a:rPr lang="en-US" sz="2800" b="0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;</a:t>
            </a:r>
            <a:endParaRPr lang="zh-CN" altLang="en-US" sz="28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7525" name="AutoShape 5"/>
          <p:cNvSpPr>
            <a:spLocks noChangeArrowheads="1"/>
          </p:cNvSpPr>
          <p:nvPr/>
        </p:nvSpPr>
        <p:spPr bwMode="auto">
          <a:xfrm>
            <a:off x="1108380" y="1350946"/>
            <a:ext cx="3024187" cy="517569"/>
          </a:xfrm>
          <a:prstGeom prst="roundRect">
            <a:avLst/>
          </a:prstGeom>
          <a:solidFill>
            <a:srgbClr val="1E838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Ctr="1">
            <a:spAutoFit/>
          </a:bodyPr>
          <a:p>
            <a:pPr algn="ctr" defTabSz="553085" hangingPunct="1"/>
            <a:r>
              <a:rPr lang="zh-CN" altLang="en-US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分配权限</a:t>
            </a:r>
            <a:endParaRPr lang="zh-CN" altLang="en-US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108380" y="2755982"/>
            <a:ext cx="3024187" cy="510185"/>
          </a:xfrm>
          <a:prstGeom prst="roundRect">
            <a:avLst/>
          </a:prstGeom>
          <a:solidFill>
            <a:srgbClr val="1E838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1" forceAA="0" compatLnSpc="1">
            <a:spAutoFit/>
          </a:bodyPr>
          <a:p>
            <a:pPr lvl="0" algn="ctr" defTabSz="553085" hangingPunct="1"/>
            <a:r>
              <a:rPr lang="zh-CN" altLang="en-US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分配角色</a:t>
            </a:r>
            <a:endParaRPr lang="zh-CN" altLang="en-US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95705" y="4671060"/>
            <a:ext cx="908177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2800" b="0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revoke </a:t>
            </a:r>
            <a:r>
              <a:rPr lang="en-US" sz="2800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create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view</a:t>
            </a:r>
            <a:r>
              <a:rPr lang="en-US" sz="2800" b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sz="2800" b="0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from </a:t>
            </a:r>
            <a:r>
              <a:rPr lang="en-US" sz="2800" b="0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sunguoan</a:t>
            </a:r>
            <a:r>
              <a:rPr lang="en-US" sz="2800" b="0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;</a:t>
            </a:r>
            <a:endParaRPr lang="zh-CN" altLang="en-US" sz="28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108380" y="4119962"/>
            <a:ext cx="3024187" cy="510185"/>
          </a:xfrm>
          <a:prstGeom prst="roundRect">
            <a:avLst/>
          </a:prstGeom>
          <a:solidFill>
            <a:srgbClr val="1E838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1" forceAA="0" compatLnSpc="1">
            <a:spAutoFit/>
          </a:bodyPr>
          <a:p>
            <a:pPr lvl="0" algn="ctr" defTabSz="553085" hangingPunct="1"/>
            <a:r>
              <a:rPr lang="zh-CN" altLang="en-US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撤销权限或角色</a:t>
            </a:r>
            <a:endParaRPr lang="zh-CN" altLang="en-US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 bldLvl="0" animBg="1"/>
      <p:bldP spid="5" grpId="0" bldLvl="0" animBg="1"/>
      <p:bldP spid="7" grpId="0" bldLvl="0" animBg="1"/>
      <p:bldP spid="4" grpId="0"/>
      <p:bldP spid="100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 altLang="zh-CN">
                <a:sym typeface="+mn-ea"/>
              </a:rPr>
              <a:t>小结</a:t>
            </a:r>
            <a:endParaRPr lang="en-US" altLang="zh-CN">
              <a:sym typeface="+mn-ea"/>
            </a:endParaRP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1878013" y="154289"/>
            <a:ext cx="3168650" cy="4603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p>
            <a:pPr algn="ctr">
              <a:buClr>
                <a:srgbClr val="339933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服务器端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0361" name="Rectangle 9"/>
          <p:cNvSpPr>
            <a:spLocks noChangeArrowheads="1"/>
          </p:cNvSpPr>
          <p:nvPr/>
        </p:nvSpPr>
        <p:spPr bwMode="auto">
          <a:xfrm>
            <a:off x="1463358" y="673735"/>
            <a:ext cx="3095625" cy="50482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p>
            <a:pPr algn="ctr"/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安装 </a:t>
            </a:r>
            <a:r>
              <a:rPr 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Oracle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服务器软件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0362" name="Line 10"/>
          <p:cNvSpPr>
            <a:spLocks noChangeShapeType="1"/>
          </p:cNvSpPr>
          <p:nvPr/>
        </p:nvSpPr>
        <p:spPr bwMode="auto">
          <a:xfrm>
            <a:off x="3011170" y="117824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p>
            <a:endParaRPr lang="zh-CN" altLang="en-US"/>
          </a:p>
        </p:txBody>
      </p:sp>
      <p:sp>
        <p:nvSpPr>
          <p:cNvPr id="100363" name="Rectangle 11"/>
          <p:cNvSpPr>
            <a:spLocks noChangeArrowheads="1"/>
          </p:cNvSpPr>
          <p:nvPr/>
        </p:nvSpPr>
        <p:spPr bwMode="auto">
          <a:xfrm>
            <a:off x="1049655" y="1592580"/>
            <a:ext cx="3924300" cy="50355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 w="9525" algn="ctr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p>
            <a:pPr algn="ctr"/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创建数据库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安装时自动创建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)</a:t>
            </a:r>
            <a:endParaRPr lang="en-US" altLang="zh-CN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0364" name="Rectangle 12"/>
          <p:cNvSpPr>
            <a:spLocks noChangeArrowheads="1"/>
          </p:cNvSpPr>
          <p:nvPr/>
        </p:nvSpPr>
        <p:spPr bwMode="auto">
          <a:xfrm>
            <a:off x="1050290" y="2527935"/>
            <a:ext cx="3923665" cy="50482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 w="9525" algn="ctr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p>
            <a:pPr algn="ctr"/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配置监听器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安装时自动配置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)</a:t>
            </a:r>
            <a:endParaRPr lang="en-US" altLang="zh-CN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0365" name="Line 13"/>
          <p:cNvSpPr>
            <a:spLocks noChangeShapeType="1"/>
          </p:cNvSpPr>
          <p:nvPr/>
        </p:nvSpPr>
        <p:spPr bwMode="auto">
          <a:xfrm>
            <a:off x="3010853" y="209581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p>
            <a:endParaRPr lang="zh-CN" altLang="en-US"/>
          </a:p>
        </p:txBody>
      </p:sp>
      <p:sp>
        <p:nvSpPr>
          <p:cNvPr id="100366" name="Line 14"/>
          <p:cNvSpPr>
            <a:spLocks noChangeShapeType="1"/>
          </p:cNvSpPr>
          <p:nvPr/>
        </p:nvSpPr>
        <p:spPr bwMode="auto">
          <a:xfrm>
            <a:off x="3010853" y="303244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p>
            <a:endParaRPr lang="zh-CN" altLang="en-US"/>
          </a:p>
        </p:txBody>
      </p:sp>
      <p:sp>
        <p:nvSpPr>
          <p:cNvPr id="100367" name="Rectangle 15"/>
          <p:cNvSpPr>
            <a:spLocks noChangeArrowheads="1"/>
          </p:cNvSpPr>
          <p:nvPr/>
        </p:nvSpPr>
        <p:spPr bwMode="auto">
          <a:xfrm>
            <a:off x="1050290" y="3464560"/>
            <a:ext cx="3996690" cy="50482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 w="9525" algn="ctr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p>
            <a:pPr algn="ctr"/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启动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Oracle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实例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自动启动服务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)</a:t>
            </a:r>
            <a:endParaRPr lang="en-US" altLang="zh-CN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0377" name="Rectangle 25"/>
          <p:cNvSpPr>
            <a:spLocks noChangeArrowheads="1"/>
          </p:cNvSpPr>
          <p:nvPr/>
        </p:nvSpPr>
        <p:spPr bwMode="auto">
          <a:xfrm>
            <a:off x="6199505" y="1720850"/>
            <a:ext cx="3048000" cy="504825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 w="9525" algn="ctr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p>
            <a:pPr algn="ctr"/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安装 </a:t>
            </a:r>
            <a:r>
              <a:rPr 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Oracle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客户端软件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0378" name="Line 26"/>
          <p:cNvSpPr>
            <a:spLocks noChangeShapeType="1"/>
          </p:cNvSpPr>
          <p:nvPr/>
        </p:nvSpPr>
        <p:spPr bwMode="auto">
          <a:xfrm>
            <a:off x="7723823" y="222567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p>
            <a:endParaRPr lang="zh-CN" altLang="en-US"/>
          </a:p>
        </p:txBody>
      </p:sp>
      <p:sp>
        <p:nvSpPr>
          <p:cNvPr id="100379" name="Rectangle 27"/>
          <p:cNvSpPr>
            <a:spLocks noChangeArrowheads="1"/>
          </p:cNvSpPr>
          <p:nvPr/>
        </p:nvSpPr>
        <p:spPr bwMode="auto">
          <a:xfrm>
            <a:off x="6403023" y="2657475"/>
            <a:ext cx="2663825" cy="506413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 w="9525" algn="ctr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p>
            <a:pPr algn="ctr"/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配置网络服务名</a:t>
            </a:r>
            <a:endParaRPr lang="zh-CN" altLang="en-US" sz="20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0380" name="Rectangle 28"/>
          <p:cNvSpPr>
            <a:spLocks noChangeArrowheads="1"/>
          </p:cNvSpPr>
          <p:nvPr/>
        </p:nvSpPr>
        <p:spPr bwMode="auto">
          <a:xfrm>
            <a:off x="6403023" y="3595688"/>
            <a:ext cx="2663825" cy="504825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 w="9525" algn="ctr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p>
            <a:pPr algn="ctr"/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以新用户登录 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Oracle</a:t>
            </a:r>
            <a:endParaRPr lang="en-US" altLang="zh-CN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0381" name="Line 29"/>
          <p:cNvSpPr>
            <a:spLocks noChangeShapeType="1"/>
          </p:cNvSpPr>
          <p:nvPr/>
        </p:nvSpPr>
        <p:spPr bwMode="auto">
          <a:xfrm>
            <a:off x="7742873" y="31638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p>
            <a:endParaRPr lang="zh-CN" altLang="en-US"/>
          </a:p>
        </p:txBody>
      </p:sp>
      <p:sp>
        <p:nvSpPr>
          <p:cNvPr id="100382" name="Line 30"/>
          <p:cNvSpPr>
            <a:spLocks noChangeShapeType="1"/>
          </p:cNvSpPr>
          <p:nvPr/>
        </p:nvSpPr>
        <p:spPr bwMode="auto">
          <a:xfrm>
            <a:off x="7744460" y="40989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p>
            <a:endParaRPr lang="zh-CN" altLang="en-US"/>
          </a:p>
        </p:txBody>
      </p:sp>
      <p:sp>
        <p:nvSpPr>
          <p:cNvPr id="100383" name="Rectangle 31"/>
          <p:cNvSpPr>
            <a:spLocks noChangeArrowheads="1"/>
          </p:cNvSpPr>
          <p:nvPr/>
        </p:nvSpPr>
        <p:spPr bwMode="auto">
          <a:xfrm>
            <a:off x="6403023" y="4532313"/>
            <a:ext cx="2663825" cy="504825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 w="9525" algn="ctr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p>
            <a:pPr algn="ctr"/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编写命令</a:t>
            </a:r>
            <a:endParaRPr lang="zh-CN" altLang="en-US" sz="20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0384" name="Line 32"/>
          <p:cNvSpPr>
            <a:spLocks noChangeShapeType="1"/>
          </p:cNvSpPr>
          <p:nvPr/>
        </p:nvSpPr>
        <p:spPr bwMode="auto">
          <a:xfrm>
            <a:off x="3011170" y="4906010"/>
            <a:ext cx="635" cy="3276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p>
            <a:endParaRPr lang="zh-CN" altLang="en-US"/>
          </a:p>
        </p:txBody>
      </p:sp>
      <p:sp>
        <p:nvSpPr>
          <p:cNvPr id="100385" name="Rectangle 33"/>
          <p:cNvSpPr>
            <a:spLocks noChangeArrowheads="1"/>
          </p:cNvSpPr>
          <p:nvPr/>
        </p:nvSpPr>
        <p:spPr bwMode="auto">
          <a:xfrm>
            <a:off x="1463993" y="5233670"/>
            <a:ext cx="3168650" cy="50482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 w="9525" algn="ctr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p>
            <a:pPr algn="ctr"/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创建新用户并授权</a:t>
            </a:r>
            <a:endParaRPr lang="zh-CN" altLang="en-US" sz="20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0386" name="Line 34"/>
          <p:cNvSpPr>
            <a:spLocks noChangeShapeType="1"/>
          </p:cNvSpPr>
          <p:nvPr/>
        </p:nvSpPr>
        <p:spPr bwMode="auto">
          <a:xfrm>
            <a:off x="3010853" y="396906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p>
            <a:endParaRPr lang="zh-CN" altLang="en-US"/>
          </a:p>
        </p:txBody>
      </p:sp>
      <p:sp>
        <p:nvSpPr>
          <p:cNvPr id="100387" name="Rectangle 35"/>
          <p:cNvSpPr>
            <a:spLocks noChangeArrowheads="1"/>
          </p:cNvSpPr>
          <p:nvPr/>
        </p:nvSpPr>
        <p:spPr bwMode="auto">
          <a:xfrm>
            <a:off x="1463358" y="4400868"/>
            <a:ext cx="3168650" cy="50482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 w="9525" algn="ctr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p>
            <a:pPr algn="ctr"/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创建用户表空间</a:t>
            </a:r>
            <a:endParaRPr lang="zh-CN" altLang="en-US" sz="20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0388" name="Text Box 36"/>
          <p:cNvSpPr txBox="1">
            <a:spLocks noChangeArrowheads="1"/>
          </p:cNvSpPr>
          <p:nvPr/>
        </p:nvSpPr>
        <p:spPr bwMode="auto">
          <a:xfrm>
            <a:off x="6102668" y="1008063"/>
            <a:ext cx="3241675" cy="4603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p>
            <a:pPr algn="ctr">
              <a:buClr>
                <a:srgbClr val="339933"/>
              </a:buClr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客户端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pPr>
              <a:defRPr/>
            </a:pPr>
            <a:r>
              <a:rPr lang="zh-CN" altLang="en-US" sz="3600" dirty="0" smtClean="0">
                <a:sym typeface="+mn-ea"/>
              </a:rPr>
              <a:t>数据库就是“数据”的“仓库”</a:t>
            </a:r>
            <a:endParaRPr lang="zh-CN" altLang="en-US" sz="3600" dirty="0" smtClean="0"/>
          </a:p>
          <a:p>
            <a:pPr>
              <a:defRPr/>
            </a:pPr>
            <a:r>
              <a:rPr lang="zh-CN" altLang="en-US" sz="3600" dirty="0" smtClean="0">
                <a:sym typeface="+mn-ea"/>
              </a:rPr>
              <a:t>数据库中包含表、关系以及操作对象</a:t>
            </a:r>
            <a:endParaRPr lang="zh-CN" altLang="en-US" sz="3600" dirty="0" smtClean="0"/>
          </a:p>
          <a:p>
            <a:pPr>
              <a:defRPr/>
            </a:pPr>
            <a:r>
              <a:rPr lang="zh-CN" altLang="en-US" sz="3600" dirty="0" smtClean="0">
                <a:sym typeface="+mn-ea"/>
              </a:rPr>
              <a:t>数据存放在表中</a:t>
            </a:r>
            <a:endParaRPr lang="zh-CN" altLang="en-US" sz="3600"/>
          </a:p>
          <a:p>
            <a:endParaRPr lang="zh-CN" altLang="en-US" sz="3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zh-CN" altLang="en-US">
                <a:sym typeface="+mn-ea"/>
              </a:rPr>
              <a:t>用表来存储数据</a:t>
            </a:r>
            <a:endParaRPr lang="zh-CN" altLang="en-US"/>
          </a:p>
        </p:txBody>
      </p:sp>
      <p:grpSp>
        <p:nvGrpSpPr>
          <p:cNvPr id="4" name="Group 12"/>
          <p:cNvGrpSpPr/>
          <p:nvPr/>
        </p:nvGrpSpPr>
        <p:grpSpPr bwMode="auto">
          <a:xfrm>
            <a:off x="5537200" y="3072448"/>
            <a:ext cx="2070100" cy="1828800"/>
            <a:chOff x="1580" y="816"/>
            <a:chExt cx="1304" cy="1152"/>
          </a:xfrm>
        </p:grpSpPr>
        <p:grpSp>
          <p:nvGrpSpPr>
            <p:cNvPr id="26637" name="Group 13"/>
            <p:cNvGrpSpPr/>
            <p:nvPr/>
          </p:nvGrpSpPr>
          <p:grpSpPr bwMode="auto">
            <a:xfrm>
              <a:off x="1872" y="816"/>
              <a:ext cx="1012" cy="640"/>
              <a:chOff x="336" y="1328"/>
              <a:chExt cx="1012" cy="640"/>
            </a:xfrm>
          </p:grpSpPr>
          <p:sp>
            <p:nvSpPr>
              <p:cNvPr id="54286" name="Rectangle 14"/>
              <p:cNvSpPr>
                <a:spLocks noChangeArrowheads="1"/>
              </p:cNvSpPr>
              <p:nvPr/>
            </p:nvSpPr>
            <p:spPr bwMode="auto">
              <a:xfrm>
                <a:off x="336" y="1328"/>
                <a:ext cx="1012" cy="171"/>
              </a:xfrm>
              <a:prstGeom prst="rect">
                <a:avLst/>
              </a:prstGeom>
              <a:solidFill>
                <a:srgbClr val="1E8380"/>
              </a:solidFill>
              <a:ln w="9525">
                <a:solidFill>
                  <a:schemeClr val="tx1"/>
                </a:solidFill>
                <a:miter lim="800000"/>
              </a:ln>
              <a:effectLst>
                <a:outerShdw dist="45791" dir="2021404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tabLst>
                    <a:tab pos="1657350" algn="l"/>
                  </a:tabLst>
                  <a:defRPr/>
                </a:pPr>
                <a:r>
                  <a:rPr lang="en-US" altLang="zh-CN" sz="1600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anose="02010600030101010101" pitchFamily="2" charset="-122"/>
                  </a:rPr>
                  <a:t>…</a:t>
                </a:r>
                <a:endParaRPr lang="en-US" altLang="zh-CN" sz="1600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endParaRPr>
              </a:p>
            </p:txBody>
          </p:sp>
          <p:sp>
            <p:nvSpPr>
              <p:cNvPr id="26657" name="Rectangle 15"/>
              <p:cNvSpPr>
                <a:spLocks noChangeArrowheads="1"/>
              </p:cNvSpPr>
              <p:nvPr/>
            </p:nvSpPr>
            <p:spPr bwMode="auto">
              <a:xfrm>
                <a:off x="336" y="1499"/>
                <a:ext cx="1012" cy="1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>
                    <a:latin typeface="Arial Narrow" pitchFamily="34" charset="0"/>
                  </a:rPr>
                  <a:t> </a:t>
                </a:r>
                <a:endParaRPr lang="en-US" altLang="zh-CN" sz="1600">
                  <a:latin typeface="Arial Narrow" pitchFamily="34" charset="0"/>
                </a:endParaRPr>
              </a:p>
            </p:txBody>
          </p:sp>
          <p:sp>
            <p:nvSpPr>
              <p:cNvPr id="26658" name="Rectangle 16"/>
              <p:cNvSpPr>
                <a:spLocks noChangeArrowheads="1"/>
              </p:cNvSpPr>
              <p:nvPr/>
            </p:nvSpPr>
            <p:spPr bwMode="auto">
              <a:xfrm>
                <a:off x="336" y="1627"/>
                <a:ext cx="1012" cy="3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>
                    <a:latin typeface="Arial Narrow" pitchFamily="34" charset="0"/>
                  </a:rPr>
                  <a:t> </a:t>
                </a:r>
                <a:endParaRPr lang="en-US" altLang="zh-CN" sz="1600">
                  <a:latin typeface="Arial Narrow" pitchFamily="34" charset="0"/>
                </a:endParaRPr>
              </a:p>
            </p:txBody>
          </p:sp>
          <p:sp>
            <p:nvSpPr>
              <p:cNvPr id="26659" name="Line 17"/>
              <p:cNvSpPr>
                <a:spLocks noChangeShapeType="1"/>
              </p:cNvSpPr>
              <p:nvPr/>
            </p:nvSpPr>
            <p:spPr bwMode="auto">
              <a:xfrm>
                <a:off x="631" y="1499"/>
                <a:ext cx="0" cy="4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0" name="Line 18"/>
              <p:cNvSpPr>
                <a:spLocks noChangeShapeType="1"/>
              </p:cNvSpPr>
              <p:nvPr/>
            </p:nvSpPr>
            <p:spPr bwMode="auto">
              <a:xfrm>
                <a:off x="1053" y="1499"/>
                <a:ext cx="0" cy="4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638" name="Group 19"/>
            <p:cNvGrpSpPr/>
            <p:nvPr/>
          </p:nvGrpSpPr>
          <p:grpSpPr bwMode="auto">
            <a:xfrm>
              <a:off x="1772" y="992"/>
              <a:ext cx="1012" cy="640"/>
              <a:chOff x="336" y="1328"/>
              <a:chExt cx="1012" cy="640"/>
            </a:xfrm>
          </p:grpSpPr>
          <p:sp>
            <p:nvSpPr>
              <p:cNvPr id="54292" name="Rectangle 20"/>
              <p:cNvSpPr>
                <a:spLocks noChangeArrowheads="1"/>
              </p:cNvSpPr>
              <p:nvPr/>
            </p:nvSpPr>
            <p:spPr bwMode="auto">
              <a:xfrm>
                <a:off x="336" y="1328"/>
                <a:ext cx="1012" cy="171"/>
              </a:xfrm>
              <a:prstGeom prst="rect">
                <a:avLst/>
              </a:prstGeom>
              <a:solidFill>
                <a:srgbClr val="1E8380"/>
              </a:solidFill>
              <a:ln w="9525">
                <a:solidFill>
                  <a:srgbClr val="1E8380"/>
                </a:solidFill>
                <a:miter lim="800000"/>
              </a:ln>
              <a:effectLst>
                <a:outerShdw dist="45791" dir="2021404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tabLst>
                    <a:tab pos="1657350" algn="l"/>
                  </a:tabLst>
                  <a:defRPr/>
                </a:pPr>
                <a:r>
                  <a:rPr lang="zh-CN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黑体" panose="02010609060101010101" charset="-122"/>
                  </a:rPr>
                  <a:t>订单</a:t>
                </a:r>
                <a:endPara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anose="02010609060101010101" charset="-122"/>
                </a:endParaRPr>
              </a:p>
            </p:txBody>
          </p:sp>
          <p:sp>
            <p:nvSpPr>
              <p:cNvPr id="26652" name="Rectangle 21"/>
              <p:cNvSpPr>
                <a:spLocks noChangeArrowheads="1"/>
              </p:cNvSpPr>
              <p:nvPr/>
            </p:nvSpPr>
            <p:spPr bwMode="auto">
              <a:xfrm>
                <a:off x="336" y="1499"/>
                <a:ext cx="1012" cy="1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>
                    <a:latin typeface="Arial Narrow" pitchFamily="34" charset="0"/>
                  </a:rPr>
                  <a:t> </a:t>
                </a:r>
                <a:endParaRPr lang="en-US" altLang="zh-CN" sz="1600">
                  <a:latin typeface="Arial Narrow" pitchFamily="34" charset="0"/>
                </a:endParaRPr>
              </a:p>
            </p:txBody>
          </p:sp>
          <p:sp>
            <p:nvSpPr>
              <p:cNvPr id="26653" name="Rectangle 22"/>
              <p:cNvSpPr>
                <a:spLocks noChangeArrowheads="1"/>
              </p:cNvSpPr>
              <p:nvPr/>
            </p:nvSpPr>
            <p:spPr bwMode="auto">
              <a:xfrm>
                <a:off x="336" y="1627"/>
                <a:ext cx="1012" cy="3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>
                    <a:latin typeface="Arial Narrow" pitchFamily="34" charset="0"/>
                  </a:rPr>
                  <a:t> </a:t>
                </a:r>
                <a:endParaRPr lang="en-US" altLang="zh-CN" sz="1600">
                  <a:latin typeface="Arial Narrow" pitchFamily="34" charset="0"/>
                </a:endParaRPr>
              </a:p>
            </p:txBody>
          </p:sp>
          <p:sp>
            <p:nvSpPr>
              <p:cNvPr id="26654" name="Line 23"/>
              <p:cNvSpPr>
                <a:spLocks noChangeShapeType="1"/>
              </p:cNvSpPr>
              <p:nvPr/>
            </p:nvSpPr>
            <p:spPr bwMode="auto">
              <a:xfrm>
                <a:off x="631" y="1499"/>
                <a:ext cx="0" cy="4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5" name="Line 24"/>
              <p:cNvSpPr>
                <a:spLocks noChangeShapeType="1"/>
              </p:cNvSpPr>
              <p:nvPr/>
            </p:nvSpPr>
            <p:spPr bwMode="auto">
              <a:xfrm>
                <a:off x="1053" y="1499"/>
                <a:ext cx="0" cy="4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639" name="Group 25"/>
            <p:cNvGrpSpPr/>
            <p:nvPr/>
          </p:nvGrpSpPr>
          <p:grpSpPr bwMode="auto">
            <a:xfrm>
              <a:off x="1676" y="1152"/>
              <a:ext cx="1012" cy="640"/>
              <a:chOff x="336" y="1328"/>
              <a:chExt cx="1012" cy="640"/>
            </a:xfrm>
          </p:grpSpPr>
          <p:sp>
            <p:nvSpPr>
              <p:cNvPr id="54298" name="Rectangle 26"/>
              <p:cNvSpPr>
                <a:spLocks noChangeArrowheads="1"/>
              </p:cNvSpPr>
              <p:nvPr/>
            </p:nvSpPr>
            <p:spPr bwMode="auto">
              <a:xfrm>
                <a:off x="336" y="1328"/>
                <a:ext cx="1012" cy="171"/>
              </a:xfrm>
              <a:prstGeom prst="rect">
                <a:avLst/>
              </a:prstGeom>
              <a:solidFill>
                <a:srgbClr val="1E8380"/>
              </a:solidFill>
              <a:ln w="9525">
                <a:solidFill>
                  <a:schemeClr val="tx1"/>
                </a:solidFill>
                <a:miter lim="800000"/>
              </a:ln>
              <a:effectLst>
                <a:outerShdw dist="45791" dir="2021404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tabLst>
                    <a:tab pos="1657350" algn="l"/>
                  </a:tabLst>
                  <a:defRPr/>
                </a:pPr>
                <a:r>
                  <a:rPr lang="zh-CN" altLang="en-US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黑体" panose="02010609060101010101" charset="-122"/>
                  </a:rPr>
                  <a:t>客户</a:t>
                </a:r>
                <a:endParaRPr lang="zh-CN" alt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anose="02010609060101010101" charset="-122"/>
                </a:endParaRPr>
              </a:p>
            </p:txBody>
          </p:sp>
          <p:sp>
            <p:nvSpPr>
              <p:cNvPr id="26647" name="Rectangle 27"/>
              <p:cNvSpPr>
                <a:spLocks noChangeArrowheads="1"/>
              </p:cNvSpPr>
              <p:nvPr/>
            </p:nvSpPr>
            <p:spPr bwMode="auto">
              <a:xfrm>
                <a:off x="336" y="1499"/>
                <a:ext cx="1012" cy="1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>
                    <a:latin typeface="Arial Narrow" pitchFamily="34" charset="0"/>
                  </a:rPr>
                  <a:t> </a:t>
                </a:r>
                <a:endParaRPr lang="en-US" altLang="zh-CN" sz="1600">
                  <a:latin typeface="Arial Narrow" pitchFamily="34" charset="0"/>
                </a:endParaRPr>
              </a:p>
            </p:txBody>
          </p:sp>
          <p:sp>
            <p:nvSpPr>
              <p:cNvPr id="26648" name="Rectangle 28"/>
              <p:cNvSpPr>
                <a:spLocks noChangeArrowheads="1"/>
              </p:cNvSpPr>
              <p:nvPr/>
            </p:nvSpPr>
            <p:spPr bwMode="auto">
              <a:xfrm>
                <a:off x="336" y="1627"/>
                <a:ext cx="1012" cy="3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>
                    <a:latin typeface="Arial Narrow" pitchFamily="34" charset="0"/>
                  </a:rPr>
                  <a:t> </a:t>
                </a:r>
                <a:endParaRPr lang="en-US" altLang="zh-CN" sz="1600">
                  <a:latin typeface="Arial Narrow" pitchFamily="34" charset="0"/>
                </a:endParaRPr>
              </a:p>
            </p:txBody>
          </p:sp>
          <p:sp>
            <p:nvSpPr>
              <p:cNvPr id="26649" name="Line 29"/>
              <p:cNvSpPr>
                <a:spLocks noChangeShapeType="1"/>
              </p:cNvSpPr>
              <p:nvPr/>
            </p:nvSpPr>
            <p:spPr bwMode="auto">
              <a:xfrm>
                <a:off x="631" y="1499"/>
                <a:ext cx="0" cy="4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0" name="Line 30"/>
              <p:cNvSpPr>
                <a:spLocks noChangeShapeType="1"/>
              </p:cNvSpPr>
              <p:nvPr/>
            </p:nvSpPr>
            <p:spPr bwMode="auto">
              <a:xfrm>
                <a:off x="1053" y="1499"/>
                <a:ext cx="0" cy="4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640" name="Group 31"/>
            <p:cNvGrpSpPr/>
            <p:nvPr/>
          </p:nvGrpSpPr>
          <p:grpSpPr bwMode="auto">
            <a:xfrm>
              <a:off x="1580" y="1328"/>
              <a:ext cx="1012" cy="640"/>
              <a:chOff x="336" y="1328"/>
              <a:chExt cx="1012" cy="640"/>
            </a:xfrm>
          </p:grpSpPr>
          <p:sp>
            <p:nvSpPr>
              <p:cNvPr id="54304" name="Rectangle 32"/>
              <p:cNvSpPr>
                <a:spLocks noChangeArrowheads="1"/>
              </p:cNvSpPr>
              <p:nvPr/>
            </p:nvSpPr>
            <p:spPr bwMode="auto">
              <a:xfrm>
                <a:off x="336" y="1328"/>
                <a:ext cx="1012" cy="171"/>
              </a:xfrm>
              <a:prstGeom prst="rect">
                <a:avLst/>
              </a:prstGeom>
              <a:solidFill>
                <a:srgbClr val="1E8380"/>
              </a:solidFill>
              <a:ln w="9525">
                <a:solidFill>
                  <a:schemeClr val="tx1"/>
                </a:solidFill>
                <a:miter lim="800000"/>
              </a:ln>
              <a:effectLst>
                <a:outerShdw dist="45791" dir="2021404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tabLst>
                    <a:tab pos="1657350" algn="l"/>
                  </a:tabLst>
                  <a:defRPr/>
                </a:pPr>
                <a:r>
                  <a:rPr lang="zh-CN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黑体" panose="02010609060101010101" charset="-122"/>
                  </a:rPr>
                  <a:t>产品</a:t>
                </a:r>
                <a:endPara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anose="02010609060101010101" charset="-122"/>
                </a:endParaRPr>
              </a:p>
            </p:txBody>
          </p:sp>
          <p:sp>
            <p:nvSpPr>
              <p:cNvPr id="26642" name="Rectangle 33"/>
              <p:cNvSpPr>
                <a:spLocks noChangeArrowheads="1"/>
              </p:cNvSpPr>
              <p:nvPr/>
            </p:nvSpPr>
            <p:spPr bwMode="auto">
              <a:xfrm>
                <a:off x="336" y="1499"/>
                <a:ext cx="1012" cy="1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>
                    <a:latin typeface="Arial Narrow" pitchFamily="34" charset="0"/>
                  </a:rPr>
                  <a:t> </a:t>
                </a:r>
                <a:endParaRPr lang="en-US" altLang="zh-CN" sz="1600">
                  <a:latin typeface="Arial Narrow" pitchFamily="34" charset="0"/>
                </a:endParaRPr>
              </a:p>
            </p:txBody>
          </p:sp>
          <p:sp>
            <p:nvSpPr>
              <p:cNvPr id="26643" name="Rectangle 34"/>
              <p:cNvSpPr>
                <a:spLocks noChangeArrowheads="1"/>
              </p:cNvSpPr>
              <p:nvPr/>
            </p:nvSpPr>
            <p:spPr bwMode="auto">
              <a:xfrm>
                <a:off x="336" y="1627"/>
                <a:ext cx="1012" cy="3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>
                    <a:latin typeface="Arial Narrow" pitchFamily="34" charset="0"/>
                  </a:rPr>
                  <a:t> </a:t>
                </a:r>
                <a:endParaRPr lang="en-US" altLang="zh-CN" sz="1600">
                  <a:latin typeface="Arial Narrow" pitchFamily="34" charset="0"/>
                </a:endParaRPr>
              </a:p>
            </p:txBody>
          </p:sp>
          <p:sp>
            <p:nvSpPr>
              <p:cNvPr id="26644" name="Line 35"/>
              <p:cNvSpPr>
                <a:spLocks noChangeShapeType="1"/>
              </p:cNvSpPr>
              <p:nvPr/>
            </p:nvSpPr>
            <p:spPr bwMode="auto">
              <a:xfrm>
                <a:off x="631" y="1499"/>
                <a:ext cx="0" cy="4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5" name="Line 36"/>
              <p:cNvSpPr>
                <a:spLocks noChangeShapeType="1"/>
              </p:cNvSpPr>
              <p:nvPr/>
            </p:nvSpPr>
            <p:spPr bwMode="auto">
              <a:xfrm>
                <a:off x="1053" y="1499"/>
                <a:ext cx="0" cy="4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4309" name="Line 37"/>
          <p:cNvSpPr>
            <a:spLocks noChangeShapeType="1"/>
          </p:cNvSpPr>
          <p:nvPr/>
        </p:nvSpPr>
        <p:spPr bwMode="auto">
          <a:xfrm>
            <a:off x="5537200" y="4520248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10" name="Line 38"/>
          <p:cNvSpPr>
            <a:spLocks noChangeShapeType="1"/>
          </p:cNvSpPr>
          <p:nvPr/>
        </p:nvSpPr>
        <p:spPr bwMode="auto">
          <a:xfrm>
            <a:off x="5537200" y="4672648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11" name="Line 39"/>
          <p:cNvSpPr>
            <a:spLocks noChangeShapeType="1"/>
          </p:cNvSpPr>
          <p:nvPr/>
        </p:nvSpPr>
        <p:spPr bwMode="auto">
          <a:xfrm>
            <a:off x="5537200" y="4825048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14" name="Text Box 42"/>
          <p:cNvSpPr txBox="1">
            <a:spLocks noChangeArrowheads="1"/>
          </p:cNvSpPr>
          <p:nvPr/>
        </p:nvSpPr>
        <p:spPr bwMode="auto">
          <a:xfrm>
            <a:off x="5327333" y="5058093"/>
            <a:ext cx="18161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>
                <a:ea typeface="黑体" panose="02010609060101010101" charset="-122"/>
              </a:rPr>
              <a:t>数据表</a:t>
            </a:r>
            <a:endParaRPr lang="zh-CN" altLang="en-US">
              <a:ea typeface="黑体" panose="02010609060101010101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09" grpId="0" bldLvl="0" animBg="1"/>
      <p:bldP spid="54310" grpId="0" bldLvl="0" animBg="1"/>
      <p:bldP spid="54311" grpId="0" bldLvl="0" animBg="1"/>
      <p:bldP spid="543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zh-CN" altLang="en-US">
                <a:sym typeface="+mn-ea"/>
              </a:rPr>
              <a:t>用表来存储数据</a:t>
            </a:r>
            <a:endParaRPr lang="zh-CN" altLang="en-US"/>
          </a:p>
        </p:txBody>
      </p:sp>
      <p:pic>
        <p:nvPicPr>
          <p:cNvPr id="4" name="Picture 3" descr="1"/>
          <p:cNvPicPr>
            <a:picLocks noGrp="1"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29995" y="1670368"/>
            <a:ext cx="669290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57445" y="3124518"/>
            <a:ext cx="2941638" cy="22383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p>
            <a:pPr algn="ctr"/>
            <a:endParaRPr lang="zh-CN" altLang="en-US" sz="20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395595" y="2821305"/>
            <a:ext cx="503238" cy="1439863"/>
          </a:xfrm>
          <a:prstGeom prst="rect">
            <a:avLst/>
          </a:prstGeom>
          <a:noFill/>
          <a:ln w="25400">
            <a:solidFill>
              <a:srgbClr val="3333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p>
            <a:pPr algn="ctr"/>
            <a:endParaRPr lang="zh-CN" altLang="en-US" sz="20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>
            <a:off x="4797749" y="4371987"/>
            <a:ext cx="1498906" cy="438456"/>
          </a:xfrm>
          <a:prstGeom prst="roundRect">
            <a:avLst>
              <a:gd name="adj" fmla="val 16667"/>
            </a:avLst>
          </a:prstGeom>
          <a:solidFill>
            <a:srgbClr val="1E838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p>
            <a:pPr marL="285750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列（字段）</a:t>
            </a:r>
            <a:endParaRPr lang="zh-CN" altLang="en-US" sz="2000" b="1" kern="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auto">
          <a:xfrm>
            <a:off x="8082208" y="3016741"/>
            <a:ext cx="1245062" cy="438612"/>
          </a:xfrm>
          <a:prstGeom prst="roundRect">
            <a:avLst>
              <a:gd name="adj" fmla="val 16667"/>
            </a:avLst>
          </a:prstGeom>
          <a:solidFill>
            <a:srgbClr val="1E838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p>
            <a:pPr marL="285750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行</a:t>
            </a:r>
            <a:r>
              <a:rPr lang="en-US" altLang="zh-CN" sz="2000" b="1" kern="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</a:t>
            </a:r>
            <a:r>
              <a:rPr lang="zh-CN" altLang="en-US" sz="2000" b="1" kern="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记录</a:t>
            </a:r>
            <a:r>
              <a:rPr lang="en-US" altLang="zh-CN" sz="2000" b="1" kern="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)</a:t>
            </a:r>
            <a:endParaRPr lang="en-US" altLang="zh-CN" sz="2000" b="1" kern="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zh-CN" altLang="en-US">
                <a:sym typeface="+mn-ea"/>
              </a:rPr>
              <a:t>各种数据表</a:t>
            </a:r>
            <a:endParaRPr lang="zh-CN" altLang="en-US"/>
          </a:p>
        </p:txBody>
      </p:sp>
      <p:grpSp>
        <p:nvGrpSpPr>
          <p:cNvPr id="6" name="Group 4"/>
          <p:cNvGrpSpPr/>
          <p:nvPr/>
        </p:nvGrpSpPr>
        <p:grpSpPr bwMode="auto">
          <a:xfrm>
            <a:off x="827088" y="1119823"/>
            <a:ext cx="5146675" cy="1943100"/>
            <a:chOff x="839" y="1117"/>
            <a:chExt cx="3674" cy="1542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595" y="2402"/>
              <a:ext cx="918" cy="25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endParaRPr lang="zh-CN" altLang="zh-CN" sz="1600" b="1">
                <a:ea typeface="黑体" panose="02010609060101010101" charset="-122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677" y="2402"/>
              <a:ext cx="918" cy="25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p>
              <a:r>
                <a:rPr lang="en-US" altLang="zh-CN" sz="1800" b="1">
                  <a:ea typeface="黑体" panose="02010609060101010101" charset="-122"/>
                </a:rPr>
                <a:t>AV121322</a:t>
              </a:r>
              <a:endParaRPr lang="en-US" altLang="zh-CN" sz="1800" b="1">
                <a:ea typeface="黑体" panose="02010609060101010101" charset="-122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757" y="2402"/>
              <a:ext cx="920" cy="25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p>
              <a:r>
                <a:rPr lang="zh-CN" altLang="en-US" sz="1800" b="1">
                  <a:ea typeface="黑体" panose="02010609060101010101" charset="-122"/>
                  <a:cs typeface="Times New Roman" panose="02020603050405020304" pitchFamily="18" charset="0"/>
                </a:rPr>
                <a:t>乔峰</a:t>
              </a:r>
              <a:endParaRPr lang="zh-CN" altLang="en-US" sz="1800" b="1"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839" y="2402"/>
              <a:ext cx="918" cy="2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/>
            <a:p>
              <a:r>
                <a:rPr lang="en-US" altLang="zh-CN" sz="1800" b="1">
                  <a:ea typeface="黑体" panose="02010609060101010101" charset="-122"/>
                  <a:cs typeface="Times New Roman" panose="02020603050405020304" pitchFamily="18" charset="0"/>
                </a:rPr>
                <a:t>CV0016</a:t>
              </a:r>
              <a:endParaRPr lang="en-US" altLang="zh-CN" sz="1800" b="1"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595" y="2145"/>
              <a:ext cx="918" cy="25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endParaRPr lang="zh-CN" altLang="zh-CN" sz="1600" b="1">
                <a:ea typeface="黑体" panose="02010609060101010101" charset="-122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677" y="2145"/>
              <a:ext cx="918" cy="25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p>
              <a:r>
                <a:rPr lang="en-US" altLang="zh-CN" sz="1800" b="1">
                  <a:ea typeface="黑体" panose="02010609060101010101" charset="-122"/>
                </a:rPr>
                <a:t>AV372133</a:t>
              </a:r>
              <a:endParaRPr lang="en-US" altLang="zh-CN" sz="1800" b="1">
                <a:ea typeface="黑体" panose="02010609060101010101" charset="-122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757" y="2145"/>
              <a:ext cx="920" cy="25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p>
              <a:r>
                <a:rPr lang="zh-CN" altLang="en-US" sz="1800" b="1">
                  <a:ea typeface="黑体" panose="02010609060101010101" charset="-122"/>
                  <a:cs typeface="Times New Roman" panose="02020603050405020304" pitchFamily="18" charset="0"/>
                </a:rPr>
                <a:t>玄痛</a:t>
              </a:r>
              <a:endParaRPr lang="zh-CN" altLang="en-US" sz="1800" b="1"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839" y="2145"/>
              <a:ext cx="918" cy="2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/>
            <a:p>
              <a:r>
                <a:rPr lang="en-US" altLang="zh-CN" sz="1800" b="1">
                  <a:ea typeface="黑体" panose="02010609060101010101" charset="-122"/>
                  <a:cs typeface="Times New Roman" panose="02020603050405020304" pitchFamily="18" charset="0"/>
                </a:rPr>
                <a:t>CV0015</a:t>
              </a:r>
              <a:endParaRPr lang="en-US" altLang="zh-CN" sz="1800" b="1"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595" y="1888"/>
              <a:ext cx="918" cy="25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endParaRPr lang="zh-CN" altLang="zh-CN" sz="1600" b="1">
                <a:ea typeface="黑体" panose="02010609060101010101" charset="-122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677" y="1888"/>
              <a:ext cx="918" cy="25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p>
              <a:r>
                <a:rPr lang="en-US" altLang="zh-CN" sz="1800" b="1">
                  <a:ea typeface="黑体" panose="02010609060101010101" charset="-122"/>
                </a:rPr>
                <a:t>AV378291</a:t>
              </a:r>
              <a:endParaRPr lang="en-US" altLang="zh-CN" sz="1800" b="1">
                <a:ea typeface="黑体" panose="02010609060101010101" charset="-122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757" y="1888"/>
              <a:ext cx="920" cy="25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p>
              <a:r>
                <a:rPr lang="zh-CN" altLang="en-US" sz="1800" b="1">
                  <a:ea typeface="黑体" panose="02010609060101010101" charset="-122"/>
                  <a:cs typeface="Times New Roman" panose="02020603050405020304" pitchFamily="18" charset="0"/>
                </a:rPr>
                <a:t>沙悟净</a:t>
              </a:r>
              <a:endParaRPr lang="zh-CN" altLang="en-US" sz="1800" b="1"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839" y="1888"/>
              <a:ext cx="918" cy="2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/>
            <a:p>
              <a:r>
                <a:rPr lang="en-US" altLang="zh-CN" sz="1800" b="1">
                  <a:ea typeface="黑体" panose="02010609060101010101" charset="-122"/>
                  <a:cs typeface="Times New Roman" panose="02020603050405020304" pitchFamily="18" charset="0"/>
                </a:rPr>
                <a:t>AV0014</a:t>
              </a:r>
              <a:endParaRPr lang="en-US" altLang="zh-CN" sz="1800" b="1"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3595" y="1630"/>
              <a:ext cx="918" cy="25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endParaRPr lang="zh-CN" altLang="zh-CN" sz="1600" b="1">
                <a:ea typeface="黑体" panose="02010609060101010101" charset="-122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677" y="1630"/>
              <a:ext cx="918" cy="25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p>
              <a:r>
                <a:rPr lang="en-US" altLang="zh-CN" sz="1800" b="1">
                  <a:ea typeface="黑体" panose="02010609060101010101" charset="-122"/>
                </a:rPr>
                <a:t>AV378290</a:t>
              </a:r>
              <a:endParaRPr lang="en-US" altLang="zh-CN" sz="1800" b="1">
                <a:ea typeface="黑体" panose="02010609060101010101" charset="-122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757" y="1630"/>
              <a:ext cx="920" cy="25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p>
              <a:r>
                <a:rPr lang="zh-CN" altLang="en-US" sz="1800" b="1">
                  <a:ea typeface="黑体" panose="02010609060101010101" charset="-122"/>
                  <a:cs typeface="Times New Roman" panose="02020603050405020304" pitchFamily="18" charset="0"/>
                </a:rPr>
                <a:t>猪悟能</a:t>
              </a:r>
              <a:endParaRPr lang="zh-CN" altLang="en-US" sz="1800" b="1"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839" y="1630"/>
              <a:ext cx="918" cy="25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/>
            <a:p>
              <a:r>
                <a:rPr lang="en-US" altLang="zh-CN" sz="1800" b="1">
                  <a:ea typeface="黑体" panose="02010609060101010101" charset="-122"/>
                  <a:cs typeface="Times New Roman" panose="02020603050405020304" pitchFamily="18" charset="0"/>
                </a:rPr>
                <a:t>AV0013</a:t>
              </a:r>
              <a:endParaRPr lang="en-US" altLang="zh-CN" sz="1800" b="1"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3595" y="1373"/>
              <a:ext cx="918" cy="25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endParaRPr lang="zh-CN" altLang="zh-CN" sz="1600" b="1">
                <a:ea typeface="黑体" panose="02010609060101010101" charset="-122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677" y="1373"/>
              <a:ext cx="918" cy="25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p>
              <a:r>
                <a:rPr lang="en-US" altLang="zh-CN" sz="1800" b="1">
                  <a:ea typeface="黑体" panose="02010609060101010101" charset="-122"/>
                  <a:cs typeface="Times New Roman" panose="02020603050405020304" pitchFamily="18" charset="0"/>
                </a:rPr>
                <a:t>AV378289</a:t>
              </a:r>
              <a:endParaRPr lang="en-US" altLang="zh-CN" sz="1800" b="1"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757" y="1373"/>
              <a:ext cx="920" cy="25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p>
              <a:r>
                <a:rPr lang="zh-CN" altLang="en-US" sz="1800" b="1">
                  <a:ea typeface="黑体" panose="02010609060101010101" charset="-122"/>
                  <a:cs typeface="Times New Roman" panose="02020603050405020304" pitchFamily="18" charset="0"/>
                </a:rPr>
                <a:t>孙悟空</a:t>
              </a:r>
              <a:endParaRPr lang="zh-CN" altLang="en-US" sz="1800" b="1"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839" y="1373"/>
              <a:ext cx="918" cy="2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/>
            <a:p>
              <a:r>
                <a:rPr lang="en-US" altLang="zh-CN" sz="1800" b="1">
                  <a:ea typeface="黑体" panose="02010609060101010101" charset="-122"/>
                  <a:cs typeface="Times New Roman" panose="02020603050405020304" pitchFamily="18" charset="0"/>
                </a:rPr>
                <a:t>AV0012</a:t>
              </a:r>
              <a:endParaRPr lang="en-US" altLang="zh-CN" sz="1800" b="1"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3595" y="1117"/>
              <a:ext cx="918" cy="256"/>
            </a:xfrm>
            <a:prstGeom prst="rect">
              <a:avLst/>
            </a:prstGeom>
            <a:solidFill>
              <a:srgbClr val="1E8380"/>
            </a:solidFill>
            <a:ln w="9525">
              <a:noFill/>
              <a:miter lim="800000"/>
            </a:ln>
            <a:effectLst/>
          </p:spPr>
          <p:txBody>
            <a:bodyPr/>
            <a:p>
              <a:r>
                <a:rPr lang="en-US" altLang="zh-CN" sz="1800" b="1">
                  <a:solidFill>
                    <a:schemeClr val="bg1"/>
                  </a:solidFill>
                  <a:ea typeface="黑体" panose="02010609060101010101" charset="-122"/>
                  <a:cs typeface="Times New Roman" panose="02020603050405020304" pitchFamily="18" charset="0"/>
                </a:rPr>
                <a:t>….</a:t>
              </a:r>
              <a:endParaRPr lang="en-US" altLang="zh-CN" sz="1800" b="1">
                <a:solidFill>
                  <a:schemeClr val="bg1"/>
                </a:solidFill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677" y="1117"/>
              <a:ext cx="918" cy="256"/>
            </a:xfrm>
            <a:prstGeom prst="rect">
              <a:avLst/>
            </a:prstGeom>
            <a:solidFill>
              <a:srgbClr val="1E8380"/>
            </a:solidFill>
            <a:ln w="9525">
              <a:noFill/>
              <a:miter lim="800000"/>
            </a:ln>
            <a:effectLst/>
          </p:spPr>
          <p:txBody>
            <a:bodyPr/>
            <a:p>
              <a:pPr algn="ctr"/>
              <a:r>
                <a:rPr lang="zh-CN" altLang="en-US" sz="1800" b="1">
                  <a:solidFill>
                    <a:schemeClr val="bg1"/>
                  </a:solidFill>
                  <a:ea typeface="黑体" panose="02010609060101010101" charset="-122"/>
                  <a:cs typeface="Times New Roman" panose="02020603050405020304" pitchFamily="18" charset="0"/>
                </a:rPr>
                <a:t>会员证</a:t>
              </a:r>
              <a:endParaRPr lang="zh-CN" altLang="en-US" sz="1800" b="1">
                <a:solidFill>
                  <a:schemeClr val="bg1"/>
                </a:solidFill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757" y="1117"/>
              <a:ext cx="920" cy="256"/>
            </a:xfrm>
            <a:prstGeom prst="rect">
              <a:avLst/>
            </a:prstGeom>
            <a:solidFill>
              <a:srgbClr val="1E8380"/>
            </a:solidFill>
            <a:ln w="9525">
              <a:noFill/>
              <a:miter lim="800000"/>
            </a:ln>
            <a:effectLst/>
          </p:spPr>
          <p:txBody>
            <a:bodyPr/>
            <a:p>
              <a:pPr algn="ctr"/>
              <a:r>
                <a:rPr lang="zh-CN" altLang="en-US" sz="1800" b="1">
                  <a:solidFill>
                    <a:schemeClr val="bg1"/>
                  </a:solidFill>
                  <a:ea typeface="黑体" panose="02010609060101010101" charset="-122"/>
                  <a:cs typeface="Times New Roman" panose="02020603050405020304" pitchFamily="18" charset="0"/>
                </a:rPr>
                <a:t>用户姓名</a:t>
              </a:r>
              <a:endParaRPr lang="zh-CN" altLang="en-US" sz="1800" b="1">
                <a:solidFill>
                  <a:schemeClr val="bg1"/>
                </a:solidFill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839" y="1117"/>
              <a:ext cx="918" cy="256"/>
            </a:xfrm>
            <a:prstGeom prst="rect">
              <a:avLst/>
            </a:prstGeom>
            <a:solidFill>
              <a:srgbClr val="1E8380"/>
            </a:solidFill>
            <a:ln w="9525">
              <a:noFill/>
              <a:miter lim="800000"/>
            </a:ln>
            <a:effectLst/>
          </p:spPr>
          <p:txBody>
            <a:bodyPr/>
            <a:p>
              <a:pPr algn="ctr"/>
              <a:r>
                <a:rPr lang="zh-CN" altLang="en-US" sz="1800" b="1">
                  <a:solidFill>
                    <a:schemeClr val="bg1"/>
                  </a:solidFill>
                  <a:ea typeface="黑体" panose="02010609060101010101" charset="-122"/>
                  <a:cs typeface="Times New Roman" panose="02020603050405020304" pitchFamily="18" charset="0"/>
                </a:rPr>
                <a:t>用户编号</a:t>
              </a:r>
              <a:endParaRPr lang="zh-CN" altLang="en-US" sz="1800" b="1">
                <a:solidFill>
                  <a:schemeClr val="bg1"/>
                </a:solidFill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839" y="1117"/>
              <a:ext cx="3674" cy="0"/>
            </a:xfrm>
            <a:prstGeom prst="line">
              <a:avLst/>
            </a:prstGeom>
            <a:solidFill>
              <a:srgbClr val="1E8380"/>
            </a:solidFill>
            <a:ln w="12700" cap="rnd">
              <a:solidFill>
                <a:srgbClr val="000000"/>
              </a:solidFill>
              <a:round/>
            </a:ln>
            <a:effectLst/>
          </p:spPr>
          <p:txBody>
            <a:bodyPr/>
            <a:p>
              <a:endParaRPr lang="zh-CN" alt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839" y="2659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ffectLst/>
          </p:spPr>
          <p:txBody>
            <a:bodyPr/>
            <a:p>
              <a:endParaRPr lang="zh-CN" alt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839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ffectLst/>
          </p:spPr>
          <p:txBody>
            <a:bodyPr/>
            <a:p>
              <a:endParaRPr lang="zh-CN" alt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4513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ffectLst/>
          </p:spPr>
          <p:txBody>
            <a:bodyPr/>
            <a:p>
              <a:endParaRPr lang="zh-CN" alt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839" y="1373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ffectLst/>
          </p:spPr>
          <p:txBody>
            <a:bodyPr/>
            <a:p>
              <a:endParaRPr lang="zh-CN" alt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1757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ffectLst/>
          </p:spPr>
          <p:txBody>
            <a:bodyPr/>
            <a:p>
              <a:endParaRPr lang="zh-CN" alt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2677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ffectLst/>
          </p:spPr>
          <p:txBody>
            <a:bodyPr/>
            <a:p>
              <a:endParaRPr lang="zh-CN" alt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3595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ffectLst/>
          </p:spPr>
          <p:txBody>
            <a:bodyPr/>
            <a:p>
              <a:endParaRPr lang="zh-CN" alt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839" y="1630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ffectLst/>
          </p:spPr>
          <p:txBody>
            <a:bodyPr/>
            <a:p>
              <a:endParaRPr lang="zh-CN" alt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839" y="1888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ffectLst/>
          </p:spPr>
          <p:txBody>
            <a:bodyPr/>
            <a:p>
              <a:endParaRPr lang="zh-CN" alt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839" y="2145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ffectLst/>
          </p:spPr>
          <p:txBody>
            <a:bodyPr/>
            <a:p>
              <a:endParaRPr lang="zh-CN" alt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839" y="2402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ffectLst/>
          </p:spPr>
          <p:txBody>
            <a:bodyPr/>
            <a:p>
              <a:endParaRPr lang="zh-CN" altLang="en-US"/>
            </a:p>
          </p:txBody>
        </p:sp>
      </p:grpSp>
      <p:grpSp>
        <p:nvGrpSpPr>
          <p:cNvPr id="43" name="Group 4"/>
          <p:cNvGrpSpPr/>
          <p:nvPr/>
        </p:nvGrpSpPr>
        <p:grpSpPr bwMode="auto">
          <a:xfrm>
            <a:off x="6277293" y="2563813"/>
            <a:ext cx="5146675" cy="1943100"/>
            <a:chOff x="839" y="1117"/>
            <a:chExt cx="3674" cy="1542"/>
          </a:xfrm>
        </p:grpSpPr>
        <p:sp>
          <p:nvSpPr>
            <p:cNvPr id="44" name="Rectangle 5"/>
            <p:cNvSpPr>
              <a:spLocks noChangeArrowheads="1"/>
            </p:cNvSpPr>
            <p:nvPr/>
          </p:nvSpPr>
          <p:spPr bwMode="auto">
            <a:xfrm>
              <a:off x="3595" y="2402"/>
              <a:ext cx="918" cy="25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endParaRPr lang="zh-CN" altLang="zh-CN" sz="1600" b="1">
                <a:ea typeface="黑体" panose="02010609060101010101" charset="-122"/>
              </a:endParaRPr>
            </a:p>
          </p:txBody>
        </p:sp>
        <p:sp>
          <p:nvSpPr>
            <p:cNvPr id="45" name="Rectangle 6"/>
            <p:cNvSpPr>
              <a:spLocks noChangeArrowheads="1"/>
            </p:cNvSpPr>
            <p:nvPr/>
          </p:nvSpPr>
          <p:spPr bwMode="auto">
            <a:xfrm>
              <a:off x="2677" y="2402"/>
              <a:ext cx="918" cy="25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p>
              <a:r>
                <a:rPr lang="zh-CN" altLang="en-US" sz="1800" b="1">
                  <a:ea typeface="黑体" panose="02010609060101010101" charset="-122"/>
                  <a:cs typeface="Times New Roman" panose="02020603050405020304" pitchFamily="18" charset="0"/>
                </a:rPr>
                <a:t>河南新乡</a:t>
              </a:r>
              <a:endParaRPr lang="zh-CN" altLang="en-US" sz="1800" b="1"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1757" y="2402"/>
              <a:ext cx="920" cy="25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p>
              <a:r>
                <a:rPr lang="zh-CN" altLang="en-US" sz="1800" b="1">
                  <a:ea typeface="黑体" panose="02010609060101010101" charset="-122"/>
                  <a:cs typeface="Times New Roman" panose="02020603050405020304" pitchFamily="18" charset="0"/>
                </a:rPr>
                <a:t>赵可以</a:t>
              </a:r>
              <a:endParaRPr lang="zh-CN" altLang="en-US" sz="1800" b="1"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Rectangle 8"/>
            <p:cNvSpPr>
              <a:spLocks noChangeArrowheads="1"/>
            </p:cNvSpPr>
            <p:nvPr/>
          </p:nvSpPr>
          <p:spPr bwMode="auto">
            <a:xfrm>
              <a:off x="839" y="2402"/>
              <a:ext cx="918" cy="2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/>
            <a:p>
              <a:r>
                <a:rPr lang="en-US" altLang="zh-CN" sz="1800" b="1">
                  <a:ea typeface="黑体" panose="02010609060101010101" charset="-122"/>
                  <a:cs typeface="Times New Roman" panose="02020603050405020304" pitchFamily="18" charset="0"/>
                </a:rPr>
                <a:t>0010016</a:t>
              </a:r>
              <a:endParaRPr lang="en-US" altLang="zh-CN" sz="1800" b="1"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9"/>
            <p:cNvSpPr>
              <a:spLocks noChangeArrowheads="1"/>
            </p:cNvSpPr>
            <p:nvPr/>
          </p:nvSpPr>
          <p:spPr bwMode="auto">
            <a:xfrm>
              <a:off x="3595" y="2145"/>
              <a:ext cx="918" cy="25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endParaRPr lang="zh-CN" altLang="zh-CN" sz="1600" b="1">
                <a:ea typeface="黑体" panose="02010609060101010101" charset="-122"/>
              </a:endParaRPr>
            </a:p>
          </p:txBody>
        </p:sp>
        <p:sp>
          <p:nvSpPr>
            <p:cNvPr id="49" name="Rectangle 10"/>
            <p:cNvSpPr>
              <a:spLocks noChangeArrowheads="1"/>
            </p:cNvSpPr>
            <p:nvPr/>
          </p:nvSpPr>
          <p:spPr bwMode="auto">
            <a:xfrm>
              <a:off x="2677" y="2145"/>
              <a:ext cx="918" cy="25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p>
              <a:r>
                <a:rPr lang="zh-CN" altLang="en-US" sz="1800" b="1">
                  <a:ea typeface="黑体" panose="02010609060101010101" charset="-122"/>
                  <a:cs typeface="Times New Roman" panose="02020603050405020304" pitchFamily="18" charset="0"/>
                </a:rPr>
                <a:t>河南新乡</a:t>
              </a:r>
              <a:endParaRPr lang="zh-CN" altLang="en-US" sz="1800" b="1"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11"/>
            <p:cNvSpPr>
              <a:spLocks noChangeArrowheads="1"/>
            </p:cNvSpPr>
            <p:nvPr/>
          </p:nvSpPr>
          <p:spPr bwMode="auto">
            <a:xfrm>
              <a:off x="1757" y="2145"/>
              <a:ext cx="920" cy="25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p>
              <a:r>
                <a:rPr lang="zh-CN" altLang="en-US" sz="1800" b="1">
                  <a:ea typeface="黑体" panose="02010609060101010101" charset="-122"/>
                  <a:cs typeface="Times New Roman" panose="02020603050405020304" pitchFamily="18" charset="0"/>
                </a:rPr>
                <a:t>张丽鹃</a:t>
              </a:r>
              <a:endParaRPr lang="zh-CN" altLang="en-US" sz="1800" b="1"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Rectangle 12"/>
            <p:cNvSpPr>
              <a:spLocks noChangeArrowheads="1"/>
            </p:cNvSpPr>
            <p:nvPr/>
          </p:nvSpPr>
          <p:spPr bwMode="auto">
            <a:xfrm>
              <a:off x="839" y="2145"/>
              <a:ext cx="918" cy="2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/>
            <a:p>
              <a:r>
                <a:rPr lang="en-US" altLang="zh-CN" sz="1800" b="1">
                  <a:ea typeface="黑体" panose="02010609060101010101" charset="-122"/>
                  <a:cs typeface="Times New Roman" panose="02020603050405020304" pitchFamily="18" charset="0"/>
                </a:rPr>
                <a:t>0010015</a:t>
              </a:r>
              <a:endParaRPr lang="en-US" altLang="zh-CN" sz="1800" b="1"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13"/>
            <p:cNvSpPr>
              <a:spLocks noChangeArrowheads="1"/>
            </p:cNvSpPr>
            <p:nvPr/>
          </p:nvSpPr>
          <p:spPr bwMode="auto">
            <a:xfrm>
              <a:off x="3595" y="1888"/>
              <a:ext cx="918" cy="25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endParaRPr lang="zh-CN" altLang="zh-CN" sz="1600" b="1">
                <a:ea typeface="黑体" panose="02010609060101010101" charset="-122"/>
              </a:endParaRPr>
            </a:p>
          </p:txBody>
        </p:sp>
        <p:sp>
          <p:nvSpPr>
            <p:cNvPr id="53" name="Rectangle 14"/>
            <p:cNvSpPr>
              <a:spLocks noChangeArrowheads="1"/>
            </p:cNvSpPr>
            <p:nvPr/>
          </p:nvSpPr>
          <p:spPr bwMode="auto">
            <a:xfrm>
              <a:off x="2677" y="1888"/>
              <a:ext cx="918" cy="25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p>
              <a:r>
                <a:rPr lang="zh-CN" altLang="en-US" sz="1800" b="1">
                  <a:ea typeface="黑体" panose="02010609060101010101" charset="-122"/>
                  <a:cs typeface="Times New Roman" panose="02020603050405020304" pitchFamily="18" charset="0"/>
                </a:rPr>
                <a:t>江西南昌</a:t>
              </a:r>
              <a:endParaRPr lang="zh-CN" altLang="en-US" sz="1800" b="1"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1757" y="1888"/>
              <a:ext cx="920" cy="25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p>
              <a:r>
                <a:rPr lang="zh-CN" altLang="en-US" sz="1800" b="1">
                  <a:ea typeface="黑体" panose="02010609060101010101" charset="-122"/>
                  <a:cs typeface="Times New Roman" panose="02020603050405020304" pitchFamily="18" charset="0"/>
                </a:rPr>
                <a:t>雷铜</a:t>
              </a:r>
              <a:endParaRPr lang="zh-CN" altLang="en-US" sz="1800" b="1"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 16"/>
            <p:cNvSpPr>
              <a:spLocks noChangeArrowheads="1"/>
            </p:cNvSpPr>
            <p:nvPr/>
          </p:nvSpPr>
          <p:spPr bwMode="auto">
            <a:xfrm>
              <a:off x="839" y="1888"/>
              <a:ext cx="918" cy="2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/>
            <a:p>
              <a:r>
                <a:rPr lang="en-US" altLang="zh-CN" sz="1800" b="1">
                  <a:ea typeface="黑体" panose="02010609060101010101" charset="-122"/>
                  <a:cs typeface="Times New Roman" panose="02020603050405020304" pitchFamily="18" charset="0"/>
                </a:rPr>
                <a:t>0010014</a:t>
              </a:r>
              <a:endParaRPr lang="en-US" altLang="zh-CN" sz="1800" b="1"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17"/>
            <p:cNvSpPr>
              <a:spLocks noChangeArrowheads="1"/>
            </p:cNvSpPr>
            <p:nvPr/>
          </p:nvSpPr>
          <p:spPr bwMode="auto">
            <a:xfrm>
              <a:off x="3595" y="1630"/>
              <a:ext cx="918" cy="25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endParaRPr lang="zh-CN" altLang="zh-CN" sz="1600" b="1">
                <a:ea typeface="黑体" panose="02010609060101010101" charset="-122"/>
              </a:endParaRPr>
            </a:p>
          </p:txBody>
        </p:sp>
        <p:sp>
          <p:nvSpPr>
            <p:cNvPr id="57" name="Rectangle 18"/>
            <p:cNvSpPr>
              <a:spLocks noChangeArrowheads="1"/>
            </p:cNvSpPr>
            <p:nvPr/>
          </p:nvSpPr>
          <p:spPr bwMode="auto">
            <a:xfrm>
              <a:off x="2677" y="1630"/>
              <a:ext cx="918" cy="25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p>
              <a:r>
                <a:rPr lang="zh-CN" altLang="en-US" sz="1800" b="1">
                  <a:ea typeface="黑体" panose="02010609060101010101" charset="-122"/>
                  <a:cs typeface="Times New Roman" panose="02020603050405020304" pitchFamily="18" charset="0"/>
                </a:rPr>
                <a:t>湖南新田</a:t>
              </a:r>
              <a:endParaRPr lang="zh-CN" altLang="en-US" sz="1800" b="1"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19"/>
            <p:cNvSpPr>
              <a:spLocks noChangeArrowheads="1"/>
            </p:cNvSpPr>
            <p:nvPr/>
          </p:nvSpPr>
          <p:spPr bwMode="auto">
            <a:xfrm>
              <a:off x="1757" y="1630"/>
              <a:ext cx="920" cy="25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p>
              <a:r>
                <a:rPr lang="zh-CN" altLang="en-US" sz="1800" b="1">
                  <a:ea typeface="黑体" panose="02010609060101010101" charset="-122"/>
                  <a:cs typeface="Times New Roman" panose="02020603050405020304" pitchFamily="18" charset="0"/>
                </a:rPr>
                <a:t>吴兰</a:t>
              </a:r>
              <a:endParaRPr lang="zh-CN" altLang="en-US" sz="1800" b="1"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20"/>
            <p:cNvSpPr>
              <a:spLocks noChangeArrowheads="1"/>
            </p:cNvSpPr>
            <p:nvPr/>
          </p:nvSpPr>
          <p:spPr bwMode="auto">
            <a:xfrm>
              <a:off x="839" y="1630"/>
              <a:ext cx="918" cy="25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/>
            <a:p>
              <a:r>
                <a:rPr lang="en-US" altLang="zh-CN" sz="1800" b="1">
                  <a:ea typeface="黑体" panose="02010609060101010101" charset="-122"/>
                  <a:cs typeface="Times New Roman" panose="02020603050405020304" pitchFamily="18" charset="0"/>
                </a:rPr>
                <a:t>0010013</a:t>
              </a:r>
              <a:endParaRPr lang="en-US" altLang="zh-CN" sz="1800" b="1"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3595" y="1373"/>
              <a:ext cx="918" cy="25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endParaRPr lang="zh-CN" altLang="zh-CN" sz="1600" b="1">
                <a:ea typeface="黑体" panose="02010609060101010101" charset="-122"/>
              </a:endParaRPr>
            </a:p>
          </p:txBody>
        </p:sp>
        <p:sp>
          <p:nvSpPr>
            <p:cNvPr id="61" name="Rectangle 22"/>
            <p:cNvSpPr>
              <a:spLocks noChangeArrowheads="1"/>
            </p:cNvSpPr>
            <p:nvPr/>
          </p:nvSpPr>
          <p:spPr bwMode="auto">
            <a:xfrm>
              <a:off x="2677" y="1373"/>
              <a:ext cx="918" cy="25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p>
              <a:r>
                <a:rPr lang="zh-CN" altLang="en-US" sz="1800" b="1">
                  <a:ea typeface="黑体" panose="02010609060101010101" charset="-122"/>
                  <a:cs typeface="Times New Roman" panose="02020603050405020304" pitchFamily="18" charset="0"/>
                </a:rPr>
                <a:t>山东定陶</a:t>
              </a:r>
              <a:endParaRPr lang="zh-CN" altLang="en-US" sz="1800" b="1"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23"/>
            <p:cNvSpPr>
              <a:spLocks noChangeArrowheads="1"/>
            </p:cNvSpPr>
            <p:nvPr/>
          </p:nvSpPr>
          <p:spPr bwMode="auto">
            <a:xfrm>
              <a:off x="1757" y="1373"/>
              <a:ext cx="920" cy="25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p>
              <a:r>
                <a:rPr lang="zh-CN" altLang="en-US" sz="1800" b="1">
                  <a:ea typeface="黑体" panose="02010609060101010101" charset="-122"/>
                  <a:cs typeface="Times New Roman" panose="02020603050405020304" pitchFamily="18" charset="0"/>
                </a:rPr>
                <a:t>李山</a:t>
              </a:r>
              <a:endParaRPr lang="zh-CN" altLang="en-US" sz="1800" b="1"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24"/>
            <p:cNvSpPr>
              <a:spLocks noChangeArrowheads="1"/>
            </p:cNvSpPr>
            <p:nvPr/>
          </p:nvSpPr>
          <p:spPr bwMode="auto">
            <a:xfrm>
              <a:off x="839" y="1373"/>
              <a:ext cx="918" cy="2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/>
            <a:p>
              <a:r>
                <a:rPr lang="en-US" altLang="zh-CN" sz="1800" b="1">
                  <a:ea typeface="黑体" panose="02010609060101010101" charset="-122"/>
                  <a:cs typeface="Times New Roman" panose="02020603050405020304" pitchFamily="18" charset="0"/>
                </a:rPr>
                <a:t>0010012</a:t>
              </a:r>
              <a:endParaRPr lang="en-US" altLang="zh-CN" sz="1800" b="1"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Rectangle 25"/>
            <p:cNvSpPr>
              <a:spLocks noChangeArrowheads="1"/>
            </p:cNvSpPr>
            <p:nvPr/>
          </p:nvSpPr>
          <p:spPr bwMode="auto">
            <a:xfrm>
              <a:off x="3595" y="1117"/>
              <a:ext cx="918" cy="256"/>
            </a:xfrm>
            <a:prstGeom prst="rect">
              <a:avLst/>
            </a:prstGeom>
            <a:solidFill>
              <a:srgbClr val="1E8380"/>
            </a:solidFill>
            <a:ln w="9525">
              <a:noFill/>
              <a:miter lim="800000"/>
            </a:ln>
            <a:effectLst/>
          </p:spPr>
          <p:txBody>
            <a:bodyPr>
              <a:noAutofit/>
            </a:bodyPr>
            <a:p>
              <a:pPr lvl="0" algn="ctr"/>
              <a:r>
                <a:rPr lang="zh-CN" altLang="en-US" sz="1800" b="1">
                  <a:solidFill>
                    <a:schemeClr val="bg1"/>
                  </a:solidFill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…</a:t>
              </a:r>
              <a:endParaRPr lang="zh-CN" altLang="en-US" sz="1800" b="1">
                <a:solidFill>
                  <a:schemeClr val="bg1"/>
                </a:solidFill>
                <a:ea typeface="黑体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65" name="Rectangle 26"/>
            <p:cNvSpPr>
              <a:spLocks noChangeArrowheads="1"/>
            </p:cNvSpPr>
            <p:nvPr/>
          </p:nvSpPr>
          <p:spPr bwMode="auto">
            <a:xfrm>
              <a:off x="2677" y="1117"/>
              <a:ext cx="918" cy="256"/>
            </a:xfrm>
            <a:prstGeom prst="rect">
              <a:avLst/>
            </a:prstGeom>
            <a:solidFill>
              <a:srgbClr val="1E8380"/>
            </a:solidFill>
            <a:ln w="9525">
              <a:noFill/>
              <a:miter lim="800000"/>
            </a:ln>
            <a:effectLst/>
          </p:spPr>
          <p:txBody>
            <a:bodyPr>
              <a:noAutofit/>
            </a:bodyPr>
            <a:p>
              <a:pPr lvl="0" algn="ctr"/>
              <a:r>
                <a:rPr lang="zh-CN" altLang="en-US" sz="1800" b="1">
                  <a:solidFill>
                    <a:schemeClr val="bg1"/>
                  </a:solidFill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地址</a:t>
              </a:r>
              <a:endParaRPr lang="zh-CN" altLang="en-US" sz="1800" b="1">
                <a:solidFill>
                  <a:schemeClr val="bg1"/>
                </a:solidFill>
                <a:ea typeface="黑体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66" name="Rectangle 27"/>
            <p:cNvSpPr>
              <a:spLocks noChangeArrowheads="1"/>
            </p:cNvSpPr>
            <p:nvPr/>
          </p:nvSpPr>
          <p:spPr bwMode="auto">
            <a:xfrm>
              <a:off x="1757" y="1117"/>
              <a:ext cx="920" cy="256"/>
            </a:xfrm>
            <a:prstGeom prst="rect">
              <a:avLst/>
            </a:prstGeom>
            <a:solidFill>
              <a:srgbClr val="1E8380"/>
            </a:solidFill>
            <a:ln w="9525">
              <a:noFill/>
              <a:miter lim="800000"/>
            </a:ln>
            <a:effectLst/>
          </p:spPr>
          <p:txBody>
            <a:bodyPr>
              <a:noAutofit/>
            </a:bodyPr>
            <a:p>
              <a:pPr lvl="0" algn="ctr"/>
              <a:r>
                <a:rPr lang="zh-CN" altLang="en-US" sz="1800" b="1">
                  <a:solidFill>
                    <a:schemeClr val="bg1"/>
                  </a:solidFill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姓名</a:t>
              </a:r>
              <a:endParaRPr lang="zh-CN" altLang="en-US" sz="1800" b="1">
                <a:solidFill>
                  <a:schemeClr val="bg1"/>
                </a:solidFill>
                <a:ea typeface="黑体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67" name="Rectangle 28"/>
            <p:cNvSpPr>
              <a:spLocks noChangeArrowheads="1"/>
            </p:cNvSpPr>
            <p:nvPr/>
          </p:nvSpPr>
          <p:spPr bwMode="auto">
            <a:xfrm>
              <a:off x="839" y="1117"/>
              <a:ext cx="918" cy="256"/>
            </a:xfrm>
            <a:prstGeom prst="rect">
              <a:avLst/>
            </a:prstGeom>
            <a:solidFill>
              <a:srgbClr val="1E8380"/>
            </a:solidFill>
            <a:ln w="9525">
              <a:noFill/>
              <a:miter lim="800000"/>
            </a:ln>
            <a:effectLst/>
          </p:spPr>
          <p:txBody>
            <a:bodyPr/>
            <a:p>
              <a:pPr algn="ctr"/>
              <a:r>
                <a:rPr lang="zh-CN" altLang="en-US" sz="1800" b="1">
                  <a:solidFill>
                    <a:schemeClr val="bg1"/>
                  </a:solidFill>
                  <a:ea typeface="黑体" panose="02010609060101010101" charset="-122"/>
                  <a:cs typeface="Times New Roman" panose="02020603050405020304" pitchFamily="18" charset="0"/>
                </a:rPr>
                <a:t>学号</a:t>
              </a:r>
              <a:endParaRPr lang="zh-CN" altLang="en-US" sz="1800" b="1">
                <a:solidFill>
                  <a:schemeClr val="bg1"/>
                </a:solidFill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Line 29"/>
            <p:cNvSpPr>
              <a:spLocks noChangeShapeType="1"/>
            </p:cNvSpPr>
            <p:nvPr/>
          </p:nvSpPr>
          <p:spPr bwMode="auto">
            <a:xfrm>
              <a:off x="839" y="1117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ffectLst/>
          </p:spPr>
          <p:txBody>
            <a:bodyPr/>
            <a:p>
              <a:endParaRPr lang="zh-CN" altLang="en-US"/>
            </a:p>
          </p:txBody>
        </p:sp>
        <p:sp>
          <p:nvSpPr>
            <p:cNvPr id="69" name="Line 30"/>
            <p:cNvSpPr>
              <a:spLocks noChangeShapeType="1"/>
            </p:cNvSpPr>
            <p:nvPr/>
          </p:nvSpPr>
          <p:spPr bwMode="auto">
            <a:xfrm>
              <a:off x="839" y="2659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ffectLst/>
          </p:spPr>
          <p:txBody>
            <a:bodyPr/>
            <a:p>
              <a:endParaRPr lang="zh-CN" altLang="en-US"/>
            </a:p>
          </p:txBody>
        </p:sp>
        <p:sp>
          <p:nvSpPr>
            <p:cNvPr id="70" name="Line 31"/>
            <p:cNvSpPr>
              <a:spLocks noChangeShapeType="1"/>
            </p:cNvSpPr>
            <p:nvPr/>
          </p:nvSpPr>
          <p:spPr bwMode="auto">
            <a:xfrm>
              <a:off x="839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ffectLst/>
          </p:spPr>
          <p:txBody>
            <a:bodyPr/>
            <a:p>
              <a:endParaRPr lang="zh-CN" altLang="en-US"/>
            </a:p>
          </p:txBody>
        </p:sp>
        <p:sp>
          <p:nvSpPr>
            <p:cNvPr id="71" name="Line 32"/>
            <p:cNvSpPr>
              <a:spLocks noChangeShapeType="1"/>
            </p:cNvSpPr>
            <p:nvPr/>
          </p:nvSpPr>
          <p:spPr bwMode="auto">
            <a:xfrm>
              <a:off x="4513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ffectLst/>
          </p:spPr>
          <p:txBody>
            <a:bodyPr/>
            <a:p>
              <a:endParaRPr lang="zh-CN" altLang="en-US"/>
            </a:p>
          </p:txBody>
        </p:sp>
        <p:sp>
          <p:nvSpPr>
            <p:cNvPr id="72" name="Line 33"/>
            <p:cNvSpPr>
              <a:spLocks noChangeShapeType="1"/>
            </p:cNvSpPr>
            <p:nvPr/>
          </p:nvSpPr>
          <p:spPr bwMode="auto">
            <a:xfrm>
              <a:off x="839" y="1373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ffectLst/>
          </p:spPr>
          <p:txBody>
            <a:bodyPr/>
            <a:p>
              <a:endParaRPr lang="zh-CN" altLang="en-US"/>
            </a:p>
          </p:txBody>
        </p:sp>
        <p:sp>
          <p:nvSpPr>
            <p:cNvPr id="73" name="Line 34"/>
            <p:cNvSpPr>
              <a:spLocks noChangeShapeType="1"/>
            </p:cNvSpPr>
            <p:nvPr/>
          </p:nvSpPr>
          <p:spPr bwMode="auto">
            <a:xfrm>
              <a:off x="1757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ffectLst/>
          </p:spPr>
          <p:txBody>
            <a:bodyPr/>
            <a:p>
              <a:endParaRPr lang="zh-CN" altLang="en-US"/>
            </a:p>
          </p:txBody>
        </p:sp>
        <p:sp>
          <p:nvSpPr>
            <p:cNvPr id="74" name="Line 35"/>
            <p:cNvSpPr>
              <a:spLocks noChangeShapeType="1"/>
            </p:cNvSpPr>
            <p:nvPr/>
          </p:nvSpPr>
          <p:spPr bwMode="auto">
            <a:xfrm>
              <a:off x="2677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ffectLst/>
          </p:spPr>
          <p:txBody>
            <a:bodyPr/>
            <a:p>
              <a:endParaRPr lang="zh-CN" altLang="en-US"/>
            </a:p>
          </p:txBody>
        </p:sp>
        <p:sp>
          <p:nvSpPr>
            <p:cNvPr id="75" name="Line 36"/>
            <p:cNvSpPr>
              <a:spLocks noChangeShapeType="1"/>
            </p:cNvSpPr>
            <p:nvPr/>
          </p:nvSpPr>
          <p:spPr bwMode="auto">
            <a:xfrm>
              <a:off x="3595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ffectLst/>
          </p:spPr>
          <p:txBody>
            <a:bodyPr/>
            <a:p>
              <a:endParaRPr lang="zh-CN" altLang="en-US"/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839" y="1630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ffectLst/>
          </p:spPr>
          <p:txBody>
            <a:bodyPr/>
            <a:p>
              <a:endParaRPr lang="zh-CN" altLang="en-US"/>
            </a:p>
          </p:txBody>
        </p:sp>
        <p:sp>
          <p:nvSpPr>
            <p:cNvPr id="77" name="Line 38"/>
            <p:cNvSpPr>
              <a:spLocks noChangeShapeType="1"/>
            </p:cNvSpPr>
            <p:nvPr/>
          </p:nvSpPr>
          <p:spPr bwMode="auto">
            <a:xfrm>
              <a:off x="839" y="1888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ffectLst/>
          </p:spPr>
          <p:txBody>
            <a:bodyPr/>
            <a:p>
              <a:endParaRPr lang="zh-CN" altLang="en-US"/>
            </a:p>
          </p:txBody>
        </p:sp>
        <p:sp>
          <p:nvSpPr>
            <p:cNvPr id="78" name="Line 39"/>
            <p:cNvSpPr>
              <a:spLocks noChangeShapeType="1"/>
            </p:cNvSpPr>
            <p:nvPr/>
          </p:nvSpPr>
          <p:spPr bwMode="auto">
            <a:xfrm>
              <a:off x="839" y="2145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ffectLst/>
          </p:spPr>
          <p:txBody>
            <a:bodyPr/>
            <a:p>
              <a:endParaRPr lang="zh-CN" altLang="en-US"/>
            </a:p>
          </p:txBody>
        </p:sp>
        <p:sp>
          <p:nvSpPr>
            <p:cNvPr id="79" name="Line 40"/>
            <p:cNvSpPr>
              <a:spLocks noChangeShapeType="1"/>
            </p:cNvSpPr>
            <p:nvPr/>
          </p:nvSpPr>
          <p:spPr bwMode="auto">
            <a:xfrm>
              <a:off x="839" y="2402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ffectLst/>
          </p:spPr>
          <p:txBody>
            <a:bodyPr/>
            <a:p>
              <a:endParaRPr lang="zh-CN" altLang="en-US"/>
            </a:p>
          </p:txBody>
        </p:sp>
      </p:grpSp>
      <p:graphicFrame>
        <p:nvGraphicFramePr>
          <p:cNvPr id="80" name="Group 231"/>
          <p:cNvGraphicFramePr>
            <a:graphicFrameLocks noGrp="1"/>
          </p:cNvGraphicFramePr>
          <p:nvPr>
            <p:ph type="tbl" idx="1"/>
          </p:nvPr>
        </p:nvGraphicFramePr>
        <p:xfrm>
          <a:off x="827719" y="3341052"/>
          <a:ext cx="4824412" cy="2389188"/>
        </p:xfrm>
        <a:graphic>
          <a:graphicData uri="http://schemas.openxmlformats.org/drawingml/2006/table">
            <a:tbl>
              <a:tblPr/>
              <a:tblGrid>
                <a:gridCol w="1204912"/>
                <a:gridCol w="1208088"/>
                <a:gridCol w="1206500"/>
                <a:gridCol w="1204912"/>
              </a:tblGrid>
              <a:tr h="396240"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科目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学号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分数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8380"/>
                    </a:solidFill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…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8380"/>
                    </a:solidFill>
                  </a:tcPr>
                </a:tc>
              </a:tr>
              <a:tr h="407988">
                <a:tc>
                  <a:txBody>
                    <a:bodyPr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数学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0010012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88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数学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0010013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74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语文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0010012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67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语文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0010013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81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2905">
                <a:tc>
                  <a:txBody>
                    <a:bodyPr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数学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0010016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98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04190" y="1228725"/>
            <a:ext cx="10051415" cy="944880"/>
          </a:xfrm>
        </p:spPr>
        <p:txBody>
          <a:bodyPr/>
          <a:p>
            <a:r>
              <a:rPr lang="zh-CN" altLang="en-US" sz="3600" b="1" dirty="0" smtClean="0">
                <a:latin typeface="+mn-lt"/>
                <a:ea typeface="黑体" panose="02010609060101010101" charset="-122"/>
                <a:sym typeface="+mn-ea"/>
              </a:rPr>
              <a:t>创建表时，必须为各个列指定数据类型</a:t>
            </a:r>
            <a:endParaRPr lang="zh-CN" altLang="en-US" sz="3600"/>
          </a:p>
          <a:p>
            <a:endParaRPr lang="zh-CN" altLang="en-US" sz="3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zh-CN" altLang="en-US">
                <a:sym typeface="+mn-ea"/>
              </a:rPr>
              <a:t>常用数据类型</a:t>
            </a:r>
            <a:endParaRPr lang="zh-CN" altLang="en-US"/>
          </a:p>
        </p:txBody>
      </p:sp>
      <p:sp>
        <p:nvSpPr>
          <p:cNvPr id="54308" name="AutoShape 36"/>
          <p:cNvSpPr>
            <a:spLocks noChangeArrowheads="1"/>
          </p:cNvSpPr>
          <p:nvPr/>
        </p:nvSpPr>
        <p:spPr bwMode="auto">
          <a:xfrm>
            <a:off x="4709160" y="2395782"/>
            <a:ext cx="2305050" cy="442674"/>
          </a:xfrm>
          <a:prstGeom prst="roundRect">
            <a:avLst>
              <a:gd name="adj" fmla="val 16667"/>
            </a:avLst>
          </a:prstGeom>
          <a:solidFill>
            <a:srgbClr val="1E838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marL="224155" indent="-224155" algn="ctr"/>
            <a:r>
              <a:rPr lang="zh-CN" altLang="en-US" sz="2000" b="1" dirty="0">
                <a:solidFill>
                  <a:schemeClr val="bg1"/>
                </a:solidFill>
                <a:latin typeface="+mn-lt"/>
                <a:ea typeface="黑体" panose="02010609060101010101" charset="-122"/>
              </a:rPr>
              <a:t>数据类型</a:t>
            </a:r>
            <a:endParaRPr lang="zh-CN" altLang="en-US" sz="2000" b="1" dirty="0">
              <a:solidFill>
                <a:schemeClr val="bg1"/>
              </a:solidFill>
              <a:latin typeface="+mn-lt"/>
              <a:ea typeface="黑体" panose="02010609060101010101" charset="-122"/>
            </a:endParaRPr>
          </a:p>
        </p:txBody>
      </p:sp>
      <p:sp>
        <p:nvSpPr>
          <p:cNvPr id="54309" name="Line 37"/>
          <p:cNvSpPr>
            <a:spLocks noChangeShapeType="1"/>
          </p:cNvSpPr>
          <p:nvPr/>
        </p:nvSpPr>
        <p:spPr bwMode="auto">
          <a:xfrm>
            <a:off x="5860098" y="2886090"/>
            <a:ext cx="0" cy="360363"/>
          </a:xfrm>
          <a:prstGeom prst="line">
            <a:avLst/>
          </a:prstGeom>
          <a:solidFill>
            <a:srgbClr val="1E8380"/>
          </a:solidFill>
          <a:ln cmpd="sng">
            <a:solidFill>
              <a:schemeClr val="tx2">
                <a:lumMod val="60000"/>
                <a:lumOff val="4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54311" name="Line 39"/>
          <p:cNvSpPr>
            <a:spLocks noChangeShapeType="1"/>
          </p:cNvSpPr>
          <p:nvPr/>
        </p:nvSpPr>
        <p:spPr bwMode="auto">
          <a:xfrm>
            <a:off x="2620010" y="3244850"/>
            <a:ext cx="5344160" cy="1270"/>
          </a:xfrm>
          <a:prstGeom prst="line">
            <a:avLst/>
          </a:prstGeom>
          <a:solidFill>
            <a:srgbClr val="1E8380"/>
          </a:solidFill>
          <a:ln cmpd="sng">
            <a:solidFill>
              <a:schemeClr val="tx2">
                <a:lumMod val="60000"/>
                <a:lumOff val="4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54312" name="AutoShape 40"/>
          <p:cNvSpPr>
            <a:spLocks noChangeArrowheads="1"/>
          </p:cNvSpPr>
          <p:nvPr/>
        </p:nvSpPr>
        <p:spPr bwMode="auto">
          <a:xfrm>
            <a:off x="1972310" y="3595941"/>
            <a:ext cx="1150938" cy="442674"/>
          </a:xfrm>
          <a:prstGeom prst="roundRect">
            <a:avLst>
              <a:gd name="adj" fmla="val 16667"/>
            </a:avLst>
          </a:prstGeom>
          <a:solidFill>
            <a:srgbClr val="1E838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marL="224155" indent="-224155" algn="ctr"/>
            <a:r>
              <a:rPr lang="zh-CN" altLang="en-US" sz="2000" b="1" dirty="0">
                <a:solidFill>
                  <a:schemeClr val="bg1"/>
                </a:solidFill>
                <a:latin typeface="+mn-lt"/>
                <a:ea typeface="黑体" panose="02010609060101010101" charset="-122"/>
              </a:rPr>
              <a:t>字符</a:t>
            </a:r>
            <a:endParaRPr lang="zh-CN" altLang="en-US" sz="2000" b="1" dirty="0">
              <a:solidFill>
                <a:schemeClr val="bg1"/>
              </a:solidFill>
              <a:latin typeface="+mn-lt"/>
              <a:ea typeface="黑体" panose="02010609060101010101" charset="-122"/>
            </a:endParaRPr>
          </a:p>
        </p:txBody>
      </p:sp>
      <p:sp>
        <p:nvSpPr>
          <p:cNvPr id="54313" name="Line 41"/>
          <p:cNvSpPr>
            <a:spLocks noChangeShapeType="1"/>
          </p:cNvSpPr>
          <p:nvPr/>
        </p:nvSpPr>
        <p:spPr bwMode="auto">
          <a:xfrm>
            <a:off x="2620010" y="3246453"/>
            <a:ext cx="0" cy="360362"/>
          </a:xfrm>
          <a:prstGeom prst="line">
            <a:avLst/>
          </a:prstGeom>
          <a:solidFill>
            <a:srgbClr val="1E8380"/>
          </a:solidFill>
          <a:ln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54314" name="AutoShape 42"/>
          <p:cNvSpPr>
            <a:spLocks noChangeArrowheads="1"/>
          </p:cNvSpPr>
          <p:nvPr/>
        </p:nvSpPr>
        <p:spPr bwMode="auto">
          <a:xfrm>
            <a:off x="3267710" y="3595941"/>
            <a:ext cx="1152525" cy="442674"/>
          </a:xfrm>
          <a:prstGeom prst="roundRect">
            <a:avLst>
              <a:gd name="adj" fmla="val 16667"/>
            </a:avLst>
          </a:prstGeom>
          <a:solidFill>
            <a:srgbClr val="1E838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marL="224155" indent="-224155" algn="ctr"/>
            <a:r>
              <a:rPr lang="zh-CN" altLang="en-US" sz="2000" b="1" dirty="0">
                <a:solidFill>
                  <a:schemeClr val="bg1"/>
                </a:solidFill>
                <a:latin typeface="+mn-lt"/>
                <a:ea typeface="黑体" panose="02010609060101010101" charset="-122"/>
              </a:rPr>
              <a:t>数值</a:t>
            </a:r>
            <a:endParaRPr lang="zh-CN" altLang="en-US" sz="2000" b="1" dirty="0">
              <a:solidFill>
                <a:schemeClr val="bg1"/>
              </a:solidFill>
              <a:latin typeface="+mn-lt"/>
              <a:ea typeface="黑体" panose="02010609060101010101" charset="-122"/>
            </a:endParaRPr>
          </a:p>
        </p:txBody>
      </p:sp>
      <p:sp>
        <p:nvSpPr>
          <p:cNvPr id="54315" name="Line 43"/>
          <p:cNvSpPr>
            <a:spLocks noChangeShapeType="1"/>
          </p:cNvSpPr>
          <p:nvPr/>
        </p:nvSpPr>
        <p:spPr bwMode="auto">
          <a:xfrm>
            <a:off x="3916998" y="3246453"/>
            <a:ext cx="1587" cy="315912"/>
          </a:xfrm>
          <a:prstGeom prst="line">
            <a:avLst/>
          </a:prstGeom>
          <a:solidFill>
            <a:srgbClr val="1E8380"/>
          </a:solidFill>
          <a:ln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54316" name="AutoShape 44"/>
          <p:cNvSpPr>
            <a:spLocks noChangeArrowheads="1"/>
          </p:cNvSpPr>
          <p:nvPr/>
        </p:nvSpPr>
        <p:spPr bwMode="auto">
          <a:xfrm>
            <a:off x="4636135" y="3595941"/>
            <a:ext cx="1439863" cy="442674"/>
          </a:xfrm>
          <a:prstGeom prst="roundRect">
            <a:avLst>
              <a:gd name="adj" fmla="val 16667"/>
            </a:avLst>
          </a:prstGeom>
          <a:solidFill>
            <a:srgbClr val="1E838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marL="224155" indent="-224155" algn="ctr"/>
            <a:r>
              <a:rPr lang="zh-CN" altLang="en-US" sz="2000" b="1" dirty="0">
                <a:solidFill>
                  <a:schemeClr val="bg1"/>
                </a:solidFill>
                <a:latin typeface="+mn-lt"/>
                <a:ea typeface="黑体" panose="02010609060101010101" charset="-122"/>
              </a:rPr>
              <a:t>日期时间</a:t>
            </a:r>
            <a:endParaRPr lang="zh-CN" altLang="en-US" sz="2000" b="1" dirty="0">
              <a:solidFill>
                <a:schemeClr val="bg1"/>
              </a:solidFill>
              <a:latin typeface="+mn-lt"/>
              <a:ea typeface="黑体" panose="02010609060101010101" charset="-122"/>
            </a:endParaRPr>
          </a:p>
        </p:txBody>
      </p:sp>
      <p:sp>
        <p:nvSpPr>
          <p:cNvPr id="54317" name="Line 45"/>
          <p:cNvSpPr>
            <a:spLocks noChangeShapeType="1"/>
          </p:cNvSpPr>
          <p:nvPr/>
        </p:nvSpPr>
        <p:spPr bwMode="auto">
          <a:xfrm>
            <a:off x="5428298" y="3246453"/>
            <a:ext cx="1587" cy="360362"/>
          </a:xfrm>
          <a:prstGeom prst="line">
            <a:avLst/>
          </a:prstGeom>
          <a:solidFill>
            <a:srgbClr val="1E8380"/>
          </a:solidFill>
          <a:ln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54320" name="AutoShape 48"/>
          <p:cNvSpPr>
            <a:spLocks noChangeArrowheads="1"/>
          </p:cNvSpPr>
          <p:nvPr/>
        </p:nvSpPr>
        <p:spPr bwMode="auto">
          <a:xfrm>
            <a:off x="7386955" y="3609276"/>
            <a:ext cx="1079500" cy="446087"/>
          </a:xfrm>
          <a:prstGeom prst="roundRect">
            <a:avLst>
              <a:gd name="adj" fmla="val 16667"/>
            </a:avLst>
          </a:prstGeom>
          <a:solidFill>
            <a:srgbClr val="1E838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marL="224155" indent="-224155" algn="ctr"/>
            <a:r>
              <a:rPr lang="en-US" altLang="zh-CN" sz="2000" b="1" dirty="0">
                <a:solidFill>
                  <a:schemeClr val="bg1"/>
                </a:solidFill>
                <a:latin typeface="+mn-lt"/>
                <a:ea typeface="黑体" panose="02010609060101010101" charset="-122"/>
              </a:rPr>
              <a:t>LOB</a:t>
            </a:r>
            <a:endParaRPr lang="en-US" altLang="zh-CN" sz="2000" b="1" dirty="0">
              <a:solidFill>
                <a:schemeClr val="bg1"/>
              </a:solidFill>
              <a:latin typeface="+mn-lt"/>
              <a:ea typeface="黑体" panose="02010609060101010101" charset="-122"/>
            </a:endParaRPr>
          </a:p>
        </p:txBody>
      </p:sp>
      <p:sp>
        <p:nvSpPr>
          <p:cNvPr id="54321" name="Line 49"/>
          <p:cNvSpPr>
            <a:spLocks noChangeShapeType="1"/>
          </p:cNvSpPr>
          <p:nvPr/>
        </p:nvSpPr>
        <p:spPr bwMode="auto">
          <a:xfrm>
            <a:off x="7963218" y="3274075"/>
            <a:ext cx="0" cy="360363"/>
          </a:xfrm>
          <a:prstGeom prst="line">
            <a:avLst/>
          </a:prstGeom>
          <a:solidFill>
            <a:srgbClr val="1E8380"/>
          </a:solidFill>
          <a:ln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4" name="Line 37"/>
          <p:cNvSpPr>
            <a:spLocks noChangeShapeType="1"/>
          </p:cNvSpPr>
          <p:nvPr/>
        </p:nvSpPr>
        <p:spPr bwMode="auto">
          <a:xfrm>
            <a:off x="7963218" y="4055125"/>
            <a:ext cx="0" cy="360363"/>
          </a:xfrm>
          <a:prstGeom prst="line">
            <a:avLst/>
          </a:prstGeom>
          <a:solidFill>
            <a:srgbClr val="1E8380"/>
          </a:solidFill>
          <a:ln cmpd="sng">
            <a:solidFill>
              <a:schemeClr val="tx2">
                <a:lumMod val="60000"/>
                <a:lumOff val="4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5" name="Line 39"/>
          <p:cNvSpPr>
            <a:spLocks noChangeShapeType="1"/>
          </p:cNvSpPr>
          <p:nvPr/>
        </p:nvSpPr>
        <p:spPr bwMode="auto">
          <a:xfrm>
            <a:off x="7386955" y="4518025"/>
            <a:ext cx="1299845" cy="14605"/>
          </a:xfrm>
          <a:prstGeom prst="line">
            <a:avLst/>
          </a:prstGeom>
          <a:solidFill>
            <a:srgbClr val="1E8380"/>
          </a:solidFill>
          <a:ln cmpd="sng">
            <a:solidFill>
              <a:schemeClr val="tx2">
                <a:lumMod val="60000"/>
                <a:lumOff val="4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6" name="Line 49"/>
          <p:cNvSpPr>
            <a:spLocks noChangeShapeType="1"/>
          </p:cNvSpPr>
          <p:nvPr/>
        </p:nvSpPr>
        <p:spPr bwMode="auto">
          <a:xfrm>
            <a:off x="8686483" y="4518040"/>
            <a:ext cx="0" cy="360363"/>
          </a:xfrm>
          <a:prstGeom prst="line">
            <a:avLst/>
          </a:prstGeom>
          <a:solidFill>
            <a:srgbClr val="1E8380"/>
          </a:solidFill>
          <a:ln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7" name="Line 41"/>
          <p:cNvSpPr>
            <a:spLocks noChangeShapeType="1"/>
          </p:cNvSpPr>
          <p:nvPr/>
        </p:nvSpPr>
        <p:spPr bwMode="auto">
          <a:xfrm>
            <a:off x="7386955" y="4532328"/>
            <a:ext cx="0" cy="360362"/>
          </a:xfrm>
          <a:prstGeom prst="line">
            <a:avLst/>
          </a:prstGeom>
          <a:solidFill>
            <a:srgbClr val="1E8380"/>
          </a:solidFill>
          <a:ln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8" name="AutoShape 48"/>
          <p:cNvSpPr>
            <a:spLocks noChangeArrowheads="1"/>
          </p:cNvSpPr>
          <p:nvPr/>
        </p:nvSpPr>
        <p:spPr bwMode="auto">
          <a:xfrm>
            <a:off x="6847205" y="4921821"/>
            <a:ext cx="1079500" cy="442332"/>
          </a:xfrm>
          <a:prstGeom prst="roundRect">
            <a:avLst>
              <a:gd name="adj" fmla="val 16667"/>
            </a:avLst>
          </a:prstGeom>
          <a:solidFill>
            <a:srgbClr val="1E838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marL="224155" indent="-224155" algn="ctr"/>
            <a:r>
              <a:rPr lang="en-US" altLang="zh-CN" sz="2000" b="1" dirty="0">
                <a:solidFill>
                  <a:schemeClr val="bg1"/>
                </a:solidFill>
                <a:latin typeface="+mn-lt"/>
                <a:ea typeface="黑体" panose="02010609060101010101" charset="-122"/>
              </a:rPr>
              <a:t>CLOB</a:t>
            </a:r>
            <a:endParaRPr lang="en-US" altLang="zh-CN" sz="2000" b="1" dirty="0">
              <a:solidFill>
                <a:schemeClr val="bg1"/>
              </a:solidFill>
              <a:latin typeface="+mn-lt"/>
              <a:ea typeface="黑体" panose="02010609060101010101" charset="-122"/>
            </a:endParaRPr>
          </a:p>
        </p:txBody>
      </p:sp>
      <p:sp>
        <p:nvSpPr>
          <p:cNvPr id="9" name="AutoShape 48"/>
          <p:cNvSpPr>
            <a:spLocks noChangeArrowheads="1"/>
          </p:cNvSpPr>
          <p:nvPr/>
        </p:nvSpPr>
        <p:spPr bwMode="auto">
          <a:xfrm>
            <a:off x="8147050" y="4922456"/>
            <a:ext cx="1079500" cy="442332"/>
          </a:xfrm>
          <a:prstGeom prst="roundRect">
            <a:avLst>
              <a:gd name="adj" fmla="val 16667"/>
            </a:avLst>
          </a:prstGeom>
          <a:solidFill>
            <a:srgbClr val="1E838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marL="224155" indent="-224155" algn="ctr"/>
            <a:r>
              <a:rPr lang="en-US" altLang="zh-CN" sz="2000" b="1" dirty="0">
                <a:solidFill>
                  <a:schemeClr val="bg1"/>
                </a:solidFill>
                <a:latin typeface="+mn-lt"/>
                <a:ea typeface="黑体" panose="02010609060101010101" charset="-122"/>
              </a:rPr>
              <a:t>BLOB</a:t>
            </a:r>
            <a:endParaRPr lang="en-US" altLang="zh-CN" sz="2000" b="1" dirty="0">
              <a:solidFill>
                <a:schemeClr val="bg1"/>
              </a:solidFill>
              <a:latin typeface="+mn-lt"/>
              <a:ea typeface="黑体" panose="02010609060101010101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4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4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4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08" grpId="0" bldLvl="0" animBg="1"/>
      <p:bldP spid="54309" grpId="0" bldLvl="0" animBg="1"/>
      <p:bldP spid="54311" grpId="0" bldLvl="0" animBg="1"/>
      <p:bldP spid="54312" grpId="0" bldLvl="0" animBg="1"/>
      <p:bldP spid="54313" grpId="0" bldLvl="0" animBg="1"/>
      <p:bldP spid="54314" grpId="0" bldLvl="0" animBg="1"/>
      <p:bldP spid="54315" grpId="0" bldLvl="0" animBg="1"/>
      <p:bldP spid="54316" grpId="0" bldLvl="0" animBg="1"/>
      <p:bldP spid="54317" grpId="0" bldLvl="0" animBg="1"/>
      <p:bldP spid="54320" grpId="0" bldLvl="0" animBg="1"/>
      <p:bldP spid="54321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09905" y="497205"/>
            <a:ext cx="10506075" cy="3506470"/>
          </a:xfrm>
        </p:spPr>
        <p:txBody>
          <a:bodyPr/>
          <a:p>
            <a:pPr>
              <a:buNone/>
            </a:pPr>
            <a:endParaRPr lang="zh-CN" altLang="en-US" sz="2400">
              <a:sym typeface="+mn-ea"/>
            </a:endParaRPr>
          </a:p>
          <a:p>
            <a:pPr marL="342900" lvl="1" indent="-342900" algn="l" eaLnBrk="1" hangingPunct="1">
              <a:buClr>
                <a:srgbClr val="1E8380"/>
              </a:buClr>
              <a:buFont typeface="Wingdings" panose="05000000000000000000" charset="0"/>
              <a:buChar char="n"/>
            </a:pPr>
            <a:r>
              <a:rPr lang="zh-CN" altLang="en-US" sz="2400">
                <a:sym typeface="+mn-ea"/>
              </a:rPr>
              <a:t>number: 数字类型, 类似Java中的double</a:t>
            </a:r>
            <a:endParaRPr lang="zh-CN" altLang="en-US" sz="2400">
              <a:sym typeface="+mn-ea"/>
            </a:endParaRPr>
          </a:p>
          <a:p>
            <a:pPr>
              <a:buFont typeface="Wingdings" panose="05000000000000000000" charset="0"/>
              <a:buChar char="u"/>
            </a:pPr>
            <a:r>
              <a:rPr lang="zh-CN" altLang="en-US" sz="2400">
                <a:sym typeface="+mn-ea"/>
              </a:rPr>
              <a:t>number（2）        </a:t>
            </a:r>
            <a:r>
              <a:rPr lang="zh-CN" altLang="en-US" sz="2400">
                <a:solidFill>
                  <a:srgbClr val="C00000"/>
                </a:solidFill>
                <a:sym typeface="+mn-ea"/>
              </a:rPr>
              <a:t>两位数字    </a:t>
            </a:r>
            <a:r>
              <a:rPr lang="en-US" altLang="zh-CN" sz="2400">
                <a:solidFill>
                  <a:srgbClr val="C00000"/>
                </a:solidFill>
                <a:sym typeface="+mn-ea"/>
              </a:rPr>
              <a:t>12</a:t>
            </a:r>
            <a:endParaRPr lang="zh-CN" altLang="en-US" sz="2400"/>
          </a:p>
          <a:p>
            <a:pPr marL="414655" lvl="1" algn="l">
              <a:buFont typeface="Wingdings" panose="05000000000000000000" charset="0"/>
              <a:buChar char="u"/>
            </a:pPr>
            <a:r>
              <a:rPr lang="zh-CN" altLang="en-US" sz="2400">
                <a:sym typeface="+mn-ea"/>
              </a:rPr>
              <a:t>number（</a:t>
            </a:r>
            <a:r>
              <a:rPr lang="en-US" altLang="zh-CN" sz="2400">
                <a:sym typeface="+mn-ea"/>
              </a:rPr>
              <a:t>4</a:t>
            </a:r>
            <a:r>
              <a:rPr lang="zh-CN" altLang="en-US" sz="2400">
                <a:sym typeface="+mn-ea"/>
              </a:rPr>
              <a:t>，2）     </a:t>
            </a:r>
            <a:r>
              <a:rPr lang="zh-CN" altLang="en-US" sz="2400">
                <a:solidFill>
                  <a:srgbClr val="C00000"/>
                </a:solidFill>
                <a:sym typeface="+mn-ea"/>
              </a:rPr>
              <a:t>两位数字，小数点后两位 12.34</a:t>
            </a:r>
            <a:endParaRPr lang="zh-CN" altLang="en-US" sz="2400"/>
          </a:p>
          <a:p>
            <a:pPr marL="414655" lvl="1" algn="l">
              <a:buFont typeface="Wingdings" panose="05000000000000000000" charset="0"/>
              <a:buChar char="u"/>
            </a:pPr>
            <a:r>
              <a:rPr lang="zh-CN" altLang="en-US" sz="2400">
                <a:sym typeface="+mn-ea"/>
              </a:rPr>
              <a:t>number             </a:t>
            </a:r>
            <a:r>
              <a:rPr lang="zh-CN" altLang="en-US" sz="2400">
                <a:solidFill>
                  <a:srgbClr val="C00000"/>
                </a:solidFill>
                <a:sym typeface="+mn-ea"/>
              </a:rPr>
              <a:t>默认38位</a:t>
            </a:r>
            <a:endParaRPr lang="zh-CN" altLang="en-US" sz="2400">
              <a:sym typeface="+mn-ea"/>
            </a:endParaRPr>
          </a:p>
          <a:p>
            <a:pPr marL="414655" lvl="1" algn="l">
              <a:buFont typeface="Wingdings" panose="05000000000000000000" charset="0"/>
              <a:buChar char="u"/>
            </a:pPr>
            <a:r>
              <a:rPr lang="zh-CN" altLang="en-US" sz="2400">
                <a:sym typeface="+mn-ea"/>
              </a:rPr>
              <a:t>number（3，-1）    </a:t>
            </a:r>
            <a:r>
              <a:rPr lang="zh-CN" altLang="en-US" sz="2400">
                <a:solidFill>
                  <a:srgbClr val="C00000"/>
                </a:solidFill>
                <a:sym typeface="+mn-ea"/>
              </a:rPr>
              <a:t>例：123 -&gt; 120</a:t>
            </a:r>
            <a:endParaRPr lang="zh-CN" altLang="en-US" sz="2400">
              <a:solidFill>
                <a:srgbClr val="C00000"/>
              </a:solidFill>
              <a:sym typeface="+mn-ea"/>
            </a:endParaRPr>
          </a:p>
          <a:p>
            <a:pPr marL="414655" lvl="1" algn="l">
              <a:buFont typeface="Wingdings" panose="05000000000000000000" charset="0"/>
              <a:buNone/>
            </a:pPr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zh-CN" altLang="en-US">
                <a:sym typeface="+mn-ea"/>
              </a:rPr>
              <a:t>数字类型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9905" y="4161473"/>
            <a:ext cx="874077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342900" lvl="1" indent="-342900" algn="l" defTabSz="553085" hangingPunct="1">
              <a:lnSpc>
                <a:spcPct val="150000"/>
              </a:lnSpc>
              <a:spcBef>
                <a:spcPts val="100"/>
              </a:spcBef>
              <a:buClr>
                <a:srgbClr val="1E8380"/>
              </a:buClr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5E616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int是其子类</a:t>
            </a:r>
            <a:r>
              <a:rPr lang="zh-CN" altLang="en-US">
                <a:sym typeface="+mn-ea"/>
              </a:rPr>
              <a:t>, </a:t>
            </a:r>
            <a:r>
              <a:rPr lang="zh-CN" altLang="en-US">
                <a:solidFill>
                  <a:srgbClr val="5E616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相当于 number（22）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5E616D"/>
              </a:solidFill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zh-CN" altLang="en-US">
                <a:sym typeface="+mn-ea"/>
              </a:rPr>
              <a:t>字符串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52475" y="1196658"/>
            <a:ext cx="9178925" cy="34778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342900" marR="0" lvl="1" indent="-342900" algn="l" defTabSz="553085" rtl="0" fontAlgn="auto" latinLnBrk="0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1E8380"/>
              </a:buClr>
              <a:buFont typeface="Wingdings" panose="05000000000000000000" charset="0"/>
              <a:buChar char="n"/>
            </a:pPr>
            <a:r>
              <a:rPr lang="zh-CN" altLang="en-US" sz="2400">
                <a:solidFill>
                  <a:srgbClr val="5E616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varchar2: 变长字符串类型</a:t>
            </a:r>
            <a:endParaRPr lang="zh-CN" altLang="en-US" sz="2400">
              <a:solidFill>
                <a:srgbClr val="5E616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marR="0" lvl="1" indent="-342900" algn="l" defTabSz="553085" rtl="0" fontAlgn="auto" latinLnBrk="0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1E8380"/>
              </a:buClr>
              <a:buFont typeface="Wingdings" panose="05000000000000000000" charset="0"/>
              <a:buChar char="n"/>
            </a:pPr>
            <a:r>
              <a:rPr lang="zh-CN" altLang="en-US" sz="2400">
                <a:solidFill>
                  <a:srgbClr val="5E616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最多可以储存4000个byte</a:t>
            </a:r>
            <a:endParaRPr lang="zh-CN" altLang="en-US" sz="2400">
              <a:solidFill>
                <a:srgbClr val="5E616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marR="0" lvl="1" indent="-342900" algn="l" defTabSz="553085" rtl="0" fontAlgn="auto" latinLnBrk="0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1E8380"/>
              </a:buClr>
              <a:buFont typeface="Wingdings" panose="05000000000000000000" charset="0"/>
              <a:buChar char="n"/>
            </a:pPr>
            <a:r>
              <a:rPr lang="zh-CN" altLang="en-US" sz="2400">
                <a:solidFill>
                  <a:srgbClr val="5E616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大文本，CLOB</a:t>
            </a:r>
            <a:endParaRPr lang="zh-CN" altLang="en-US" sz="2400">
              <a:solidFill>
                <a:srgbClr val="5E616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marR="0" lvl="1" indent="-342900" algn="l" defTabSz="553085" rtl="0" fontAlgn="auto" latinLnBrk="0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1E8380"/>
              </a:buClr>
              <a:buFont typeface="Wingdings" panose="05000000000000000000" charset="0"/>
              <a:buChar char="n"/>
            </a:pPr>
            <a:r>
              <a:rPr lang="zh-CN" altLang="en-US" sz="2400">
                <a:solidFill>
                  <a:srgbClr val="5E616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varchar2 与 char(定长字符串) 类型的区别: </a:t>
            </a:r>
            <a:endParaRPr lang="zh-CN" altLang="en-US" sz="2400">
              <a:solidFill>
                <a:srgbClr val="5E616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  <a:p>
            <a:pPr marL="414655" marR="0" lvl="1" algn="l" defTabSz="553085" rtl="0" fontAlgn="auto" latinLnBrk="0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1E8380"/>
              </a:buClr>
              <a:buFont typeface="Wingdings" panose="05000000000000000000" charset="0"/>
              <a:buChar char="u"/>
            </a:pPr>
            <a:r>
              <a:rPr lang="zh-CN" altLang="en-US" sz="2400">
                <a:solidFill>
                  <a:srgbClr val="5E616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varchar2在声明长度后, 如果存储不满, 则自动缩小长度 </a:t>
            </a:r>
            <a:endParaRPr lang="zh-CN" altLang="en-US" sz="2400">
              <a:solidFill>
                <a:srgbClr val="5E616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  <a:p>
            <a:pPr marL="414655" marR="0" lvl="1" algn="l" defTabSz="553085" rtl="0" fontAlgn="auto" latinLnBrk="0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1E8380"/>
              </a:buClr>
              <a:buFont typeface="Wingdings" panose="05000000000000000000" charset="0"/>
              <a:buChar char="u"/>
            </a:pPr>
            <a:r>
              <a:rPr lang="zh-CN" altLang="en-US" sz="2400">
                <a:solidFill>
                  <a:srgbClr val="5E616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char声明长度后, 如果存储不满, 会使用空格补足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5E616D"/>
              </a:solidFill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smtClean="0">
                <a:sym typeface="+mn-ea"/>
              </a:rPr>
              <a:t>为何需要数据库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65175" y="1096963"/>
            <a:ext cx="9989185" cy="40297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342900" indent="-342900">
              <a:buClr>
                <a:srgbClr val="1E8380"/>
              </a:buClr>
              <a:buFont typeface="Wingdings" panose="05000000000000000000" charset="0"/>
              <a:buChar char="n"/>
              <a:defRPr/>
            </a:pPr>
            <a:r>
              <a:rPr lang="zh-CN" altLang="en-US" sz="3200" smtClean="0">
                <a:solidFill>
                  <a:srgbClr val="5E616D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存储数据的方法</a:t>
            </a:r>
            <a:endParaRPr lang="zh-CN" altLang="en-US" sz="3200" smtClean="0">
              <a:solidFill>
                <a:srgbClr val="5E616D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800100" lvl="2" indent="-342900">
              <a:buClr>
                <a:srgbClr val="1E8380"/>
              </a:buClr>
              <a:buFont typeface="Wingdings" panose="05000000000000000000" charset="0"/>
              <a:buChar char="u"/>
              <a:defRPr/>
            </a:pPr>
            <a:r>
              <a:rPr lang="zh-CN" altLang="en-US" sz="3200" smtClean="0">
                <a:solidFill>
                  <a:srgbClr val="5E616D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第一种方法：用大脑来记住数据</a:t>
            </a:r>
            <a:endParaRPr lang="zh-CN" altLang="en-US" sz="3200" smtClean="0">
              <a:solidFill>
                <a:srgbClr val="5E616D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800100" lvl="2" indent="-342900">
              <a:buClr>
                <a:srgbClr val="1E8380"/>
              </a:buClr>
              <a:buFont typeface="Wingdings" panose="05000000000000000000" charset="0"/>
              <a:buChar char="u"/>
              <a:defRPr/>
            </a:pPr>
            <a:r>
              <a:rPr lang="zh-CN" altLang="en-US" sz="3200" smtClean="0">
                <a:solidFill>
                  <a:srgbClr val="5E616D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第二种方法：写在纸上</a:t>
            </a:r>
            <a:endParaRPr lang="zh-CN" altLang="en-US" sz="3200" smtClean="0">
              <a:solidFill>
                <a:srgbClr val="5E616D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800100" lvl="2" indent="-342900">
              <a:buClr>
                <a:srgbClr val="1E8380"/>
              </a:buClr>
              <a:buFont typeface="Wingdings" panose="05000000000000000000" charset="0"/>
              <a:buChar char="u"/>
              <a:defRPr/>
            </a:pPr>
            <a:r>
              <a:rPr lang="zh-CN" altLang="en-US" sz="3200" smtClean="0">
                <a:solidFill>
                  <a:srgbClr val="5E616D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第三种方法：写在计算机的内存中</a:t>
            </a:r>
            <a:endParaRPr lang="zh-CN" altLang="en-US" sz="3200" smtClean="0">
              <a:solidFill>
                <a:srgbClr val="5E616D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800100" lvl="2" indent="-342900">
              <a:buClr>
                <a:srgbClr val="1E8380"/>
              </a:buClr>
              <a:buFont typeface="Wingdings" panose="05000000000000000000" charset="0"/>
              <a:buChar char="u"/>
              <a:defRPr/>
            </a:pPr>
            <a:r>
              <a:rPr lang="zh-CN" altLang="en-US" sz="3200" smtClean="0">
                <a:solidFill>
                  <a:srgbClr val="5E616D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第四种方法：写成磁盘文件</a:t>
            </a:r>
            <a:endParaRPr lang="zh-CN" altLang="en-US" sz="3200" smtClean="0">
              <a:solidFill>
                <a:srgbClr val="5E616D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42900" lvl="1" indent="-342900">
              <a:defRPr/>
            </a:pPr>
            <a:r>
              <a:rPr lang="en-US" altLang="zh-CN" sz="3200" smtClean="0">
                <a:solidFill>
                  <a:srgbClr val="5E616D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……</a:t>
            </a:r>
            <a:endParaRPr lang="en-US" altLang="zh-CN" sz="3200" smtClean="0">
              <a:solidFill>
                <a:srgbClr val="5E616D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charset="0"/>
              <a:buChar char="n"/>
              <a:defRPr/>
            </a:pPr>
            <a:r>
              <a:rPr lang="zh-CN" altLang="en-US" sz="3200" smtClean="0">
                <a:solidFill>
                  <a:srgbClr val="5E616D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在刚学的</a:t>
            </a:r>
            <a:r>
              <a:rPr lang="en-US" altLang="zh-CN" sz="3200" smtClean="0">
                <a:solidFill>
                  <a:srgbClr val="5E616D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Java</a:t>
            </a:r>
            <a:r>
              <a:rPr lang="zh-CN" altLang="en-US" sz="3200" smtClean="0">
                <a:solidFill>
                  <a:srgbClr val="5E616D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语言中，数据能长期保存吗？</a:t>
            </a:r>
            <a:endParaRPr lang="zh-CN" altLang="en-US" sz="320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pPr marL="871855" indent="-457200">
              <a:buFont typeface="+mj-lt"/>
              <a:buAutoNum type="arabicPeriod"/>
            </a:pPr>
            <a:r>
              <a:rPr lang="zh-CN" altLang="en-US" sz="2000"/>
              <a:t>varchar是标准sql里面的。 varchar2是oracle提供的独有的数据类型。</a:t>
            </a:r>
            <a:endParaRPr lang="zh-CN" altLang="en-US" sz="2000"/>
          </a:p>
          <a:p>
            <a:pPr marL="871855" indent="-457200">
              <a:buFont typeface="+mj-lt"/>
              <a:buAutoNum type="arabicPeriod"/>
            </a:pPr>
            <a:r>
              <a:rPr lang="zh-CN" altLang="en-US" sz="2000"/>
              <a:t>varchar对于汉字占两个字节，对于英文是一个字节，占的内存小，varchar2都是占两个字节。</a:t>
            </a:r>
            <a:endParaRPr lang="zh-CN" altLang="en-US" sz="2000"/>
          </a:p>
          <a:p>
            <a:pPr marL="871855" indent="-457200">
              <a:buFont typeface="+mj-lt"/>
              <a:buAutoNum type="arabicPeriod"/>
            </a:pPr>
            <a:r>
              <a:rPr lang="zh-CN" altLang="en-US" sz="2000"/>
              <a:t>varchar对空串不处理，varchar2将空串当做null来处理。</a:t>
            </a:r>
            <a:endParaRPr lang="zh-CN" altLang="en-US" sz="2000"/>
          </a:p>
          <a:p>
            <a:pPr marL="871855" indent="-457200">
              <a:buFont typeface="+mj-lt"/>
              <a:buAutoNum type="arabicPeriod"/>
            </a:pPr>
            <a:r>
              <a:rPr lang="zh-CN" altLang="en-US" sz="2000"/>
              <a:t>varchar存放固定长度的字符串，最大长度是2000，varchar2是存放可变长度的字符串，最大长度是4000.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varchar和varchar2的区别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90445" y="4201160"/>
            <a:ext cx="6932930" cy="1197610"/>
          </a:xfrm>
          <a:prstGeom prst="rect">
            <a:avLst/>
          </a:prstGeom>
          <a:noFill/>
          <a:ln w="38100" cap="flat">
            <a:solidFill>
              <a:srgbClr val="1E838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+mn-ea"/>
              </a:rPr>
              <a:t>如果是要更换不同的数据库，</a:t>
            </a:r>
            <a:endParaRPr lang="zh-CN" altLang="en-US">
              <a:sym typeface="+mn-ea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+mn-ea"/>
              </a:rPr>
              <a:t>例如mysql，那么就用varchar，</a:t>
            </a:r>
            <a:endParaRPr lang="zh-CN" altLang="en-US">
              <a:sym typeface="+mn-ea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+mn-ea"/>
              </a:rPr>
              <a:t>如果就用oracle，那么用varchar2比较好一点。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5E616D"/>
              </a:solidFill>
              <a:effectLst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US" sz="3600">
                <a:sym typeface="+mn-ea"/>
              </a:rPr>
              <a:t>date: 日期类型</a:t>
            </a:r>
            <a:endParaRPr lang="zh-CN" altLang="en-US" sz="3600"/>
          </a:p>
          <a:p>
            <a:pPr lvl="1"/>
            <a:r>
              <a:rPr lang="zh-CN" altLang="en-US" sz="3600">
                <a:sym typeface="+mn-ea"/>
              </a:rPr>
              <a:t>例如：</a:t>
            </a:r>
            <a:r>
              <a:rPr lang="en-US" altLang="zh-CN" sz="3600">
                <a:sym typeface="+mn-ea"/>
              </a:rPr>
              <a:t>2018/10/29 10:41:47</a:t>
            </a:r>
            <a:endParaRPr lang="en-US" altLang="zh-CN" sz="3600"/>
          </a:p>
          <a:p>
            <a:endParaRPr lang="en-US" altLang="zh-CN" sz="3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zh-CN" altLang="en-US">
                <a:sym typeface="+mn-ea"/>
              </a:rPr>
              <a:t>日期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pPr>
              <a:defRPr/>
            </a:pPr>
            <a:r>
              <a:rPr lang="zh-CN" altLang="en-US" sz="3200" smtClean="0">
                <a:sym typeface="+mn-ea"/>
              </a:rPr>
              <a:t>电话号码一般使用什么数据类型存储</a:t>
            </a:r>
            <a:r>
              <a:rPr lang="en-US" altLang="zh-CN" sz="3200" smtClean="0">
                <a:sym typeface="+mn-ea"/>
              </a:rPr>
              <a:t>?</a:t>
            </a:r>
            <a:endParaRPr lang="en-US" altLang="zh-CN" sz="3200" smtClean="0"/>
          </a:p>
          <a:p>
            <a:pPr>
              <a:defRPr/>
            </a:pPr>
            <a:r>
              <a:rPr lang="zh-CN" altLang="en-US" sz="3200" smtClean="0">
                <a:sym typeface="+mn-ea"/>
              </a:rPr>
              <a:t>性别一般使用什么数据类型存储</a:t>
            </a:r>
            <a:r>
              <a:rPr lang="en-US" altLang="zh-CN" sz="3200" smtClean="0">
                <a:sym typeface="+mn-ea"/>
              </a:rPr>
              <a:t>?</a:t>
            </a:r>
            <a:endParaRPr lang="en-US" altLang="zh-CN" sz="3200" smtClean="0"/>
          </a:p>
          <a:p>
            <a:pPr>
              <a:defRPr/>
            </a:pPr>
            <a:r>
              <a:rPr lang="zh-CN" altLang="en-US" sz="3200" smtClean="0">
                <a:sym typeface="+mn-ea"/>
              </a:rPr>
              <a:t>年龄信息一般使用什么数据类型存储</a:t>
            </a:r>
            <a:r>
              <a:rPr lang="en-US" altLang="zh-CN" sz="3200" smtClean="0">
                <a:sym typeface="+mn-ea"/>
              </a:rPr>
              <a:t>?</a:t>
            </a:r>
            <a:endParaRPr lang="en-US" altLang="zh-CN" sz="3200" smtClean="0"/>
          </a:p>
          <a:p>
            <a:pPr>
              <a:defRPr/>
            </a:pPr>
            <a:r>
              <a:rPr lang="zh-CN" altLang="en-US" sz="3200" smtClean="0">
                <a:sym typeface="+mn-ea"/>
              </a:rPr>
              <a:t>照片信息一般使用什么数据类型存储</a:t>
            </a:r>
            <a:r>
              <a:rPr lang="en-US" altLang="zh-CN" sz="3200" smtClean="0">
                <a:sym typeface="+mn-ea"/>
              </a:rPr>
              <a:t>?</a:t>
            </a:r>
            <a:endParaRPr lang="en-US" altLang="zh-CN" sz="3200" smtClean="0"/>
          </a:p>
          <a:p>
            <a:pPr>
              <a:defRPr/>
            </a:pPr>
            <a:r>
              <a:rPr lang="zh-CN" altLang="en-US" sz="3200" smtClean="0">
                <a:sym typeface="+mn-ea"/>
              </a:rPr>
              <a:t>薪水一般使用什么数据类型存储</a:t>
            </a:r>
            <a:r>
              <a:rPr lang="en-US" altLang="zh-CN" sz="3200" smtClean="0">
                <a:sym typeface="+mn-ea"/>
              </a:rPr>
              <a:t>?</a:t>
            </a:r>
            <a:endParaRPr lang="zh-CN" altLang="en-US" sz="3200"/>
          </a:p>
          <a:p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zh-CN" altLang="en-US">
                <a:sym typeface="+mn-ea"/>
              </a:rPr>
              <a:t>思考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US" sz="3600">
                <a:solidFill>
                  <a:srgbClr val="FF0000"/>
                </a:solidFill>
                <a:sym typeface="+mn-ea"/>
              </a:rPr>
              <a:t>D</a:t>
            </a:r>
            <a:r>
              <a:rPr lang="zh-CN" altLang="en-US" sz="3600">
                <a:sym typeface="+mn-ea"/>
              </a:rPr>
              <a:t>ata </a:t>
            </a:r>
            <a:r>
              <a:rPr lang="zh-CN" altLang="en-US" sz="3600">
                <a:solidFill>
                  <a:srgbClr val="FF0000"/>
                </a:solidFill>
                <a:sym typeface="+mn-ea"/>
              </a:rPr>
              <a:t>D</a:t>
            </a:r>
            <a:r>
              <a:rPr lang="zh-CN" altLang="en-US" sz="3600">
                <a:sym typeface="+mn-ea"/>
              </a:rPr>
              <a:t>efine </a:t>
            </a:r>
            <a:r>
              <a:rPr lang="zh-CN" altLang="en-US" sz="3600">
                <a:solidFill>
                  <a:srgbClr val="FF0000"/>
                </a:solidFill>
                <a:sym typeface="+mn-ea"/>
              </a:rPr>
              <a:t>L</a:t>
            </a:r>
            <a:r>
              <a:rPr lang="zh-CN" altLang="en-US" sz="3600">
                <a:sym typeface="+mn-ea"/>
              </a:rPr>
              <a:t>anguage</a:t>
            </a:r>
            <a:endParaRPr lang="zh-CN" altLang="en-US" sz="3600"/>
          </a:p>
          <a:p>
            <a:endParaRPr lang="zh-CN" altLang="en-US" sz="3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zh-CN" altLang="en-US">
                <a:sym typeface="+mn-ea"/>
              </a:rPr>
              <a:t>DDL 数据定义语句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581150" y="1504950"/>
            <a:ext cx="6697980" cy="4104640"/>
            <a:chOff x="2490" y="2370"/>
            <a:chExt cx="13275" cy="6464"/>
          </a:xfrm>
        </p:grpSpPr>
        <p:sp>
          <p:nvSpPr>
            <p:cNvPr id="115716" name="AutoShape 4"/>
            <p:cNvSpPr>
              <a:spLocks noChangeArrowheads="1"/>
            </p:cNvSpPr>
            <p:nvPr/>
          </p:nvSpPr>
          <p:spPr bwMode="auto">
            <a:xfrm>
              <a:off x="2490" y="3321"/>
              <a:ext cx="13275" cy="5513"/>
            </a:xfrm>
            <a:prstGeom prst="roundRect">
              <a:avLst>
                <a:gd name="adj" fmla="val 740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50800" cap="flat" cmpd="sng" algn="ctr">
              <a:solidFill>
                <a:srgbClr val="1E838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/>
            <a:p>
              <a:pPr lvl="4" indent="-224155" algn="l" defTabSz="723900">
                <a:lnSpc>
                  <a:spcPct val="15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sz="1800" b="1" dirty="0" smtClean="0">
                  <a:solidFill>
                    <a:schemeClr val="accent5">
                      <a:lumMod val="10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</a:rPr>
                <a:t>create table  </a:t>
              </a:r>
              <a:r>
                <a:rPr lang="en-US" altLang="zh-CN" sz="1800" b="1" dirty="0" err="1" smtClean="0">
                  <a:solidFill>
                    <a:schemeClr val="accent5">
                      <a:lumMod val="10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</a:rPr>
                <a:t>stuInfo</a:t>
              </a:r>
              <a:r>
                <a:rPr lang="en-US" altLang="zh-CN" sz="1800" b="1" dirty="0" smtClean="0">
                  <a:solidFill>
                    <a:schemeClr val="accent5">
                      <a:lumMod val="10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</a:rPr>
                <a:t>  </a:t>
              </a:r>
              <a:endParaRPr lang="en-US" altLang="zh-CN" sz="1800" b="1" dirty="0" smtClean="0">
                <a:solidFill>
                  <a:schemeClr val="accent5">
                    <a:lumMod val="1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endParaRPr>
            </a:p>
            <a:p>
              <a:pPr lvl="4" indent="-224155" algn="l" defTabSz="723900">
                <a:lnSpc>
                  <a:spcPct val="15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sz="1800" b="1" dirty="0" smtClean="0">
                  <a:solidFill>
                    <a:schemeClr val="accent5">
                      <a:lumMod val="10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</a:rPr>
                <a:t>( </a:t>
              </a:r>
              <a:endParaRPr lang="en-US" altLang="zh-CN" sz="1800" b="1" dirty="0" smtClean="0">
                <a:solidFill>
                  <a:schemeClr val="accent5">
                    <a:lumMod val="1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endParaRPr>
            </a:p>
            <a:p>
              <a:pPr lvl="4" indent="-224155" algn="l" defTabSz="723900">
                <a:lnSpc>
                  <a:spcPct val="15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sz="1800" b="1" dirty="0" smtClean="0">
                  <a:solidFill>
                    <a:schemeClr val="accent5">
                      <a:lumMod val="10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</a:rPr>
                <a:t> 	</a:t>
              </a:r>
              <a:r>
                <a:rPr lang="en-US" altLang="zh-CN" sz="1800" b="1" dirty="0" err="1" smtClean="0">
                  <a:solidFill>
                    <a:schemeClr val="accent5">
                      <a:lumMod val="10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</a:rPr>
                <a:t>stuNo</a:t>
              </a:r>
              <a:r>
                <a:rPr lang="en-US" altLang="zh-CN" sz="1800" b="1" dirty="0" smtClean="0">
                  <a:solidFill>
                    <a:schemeClr val="accent5">
                      <a:lumMod val="10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</a:rPr>
                <a:t>   char(6) ,                   </a:t>
              </a:r>
              <a:r>
                <a:rPr lang="en-US" altLang="zh-CN" sz="1800" b="1" dirty="0" smtClean="0">
                  <a:solidFill>
                    <a:srgbClr val="C00000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</a:rPr>
                <a:t>--</a:t>
              </a:r>
              <a:r>
                <a:rPr lang="zh-CN" altLang="en-US" sz="1800" b="1" dirty="0" smtClean="0">
                  <a:solidFill>
                    <a:srgbClr val="C00000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</a:rPr>
                <a:t>学号</a:t>
              </a:r>
              <a:endParaRPr lang="zh-CN" altLang="en-US" sz="1800" b="1" dirty="0" smtClean="0">
                <a:solidFill>
                  <a:schemeClr val="accent5">
                    <a:lumMod val="1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endParaRPr>
            </a:p>
            <a:p>
              <a:pPr lvl="4" indent="-224155" algn="l" defTabSz="723900">
                <a:lnSpc>
                  <a:spcPct val="15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zh-CN" altLang="en-US" sz="1800" b="1" dirty="0" smtClean="0">
                  <a:solidFill>
                    <a:schemeClr val="accent5">
                      <a:lumMod val="10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</a:rPr>
                <a:t> </a:t>
              </a:r>
              <a:r>
                <a:rPr lang="en-US" altLang="zh-CN" sz="1800" b="1" dirty="0" smtClean="0">
                  <a:solidFill>
                    <a:schemeClr val="accent5">
                      <a:lumMod val="10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</a:rPr>
                <a:t>	</a:t>
              </a:r>
              <a:r>
                <a:rPr lang="en-US" altLang="zh-CN" sz="1800" b="1" dirty="0" err="1" smtClean="0">
                  <a:solidFill>
                    <a:schemeClr val="accent5">
                      <a:lumMod val="10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</a:rPr>
                <a:t>stuName</a:t>
              </a:r>
              <a:r>
                <a:rPr lang="en-US" altLang="zh-CN" sz="1800" b="1" dirty="0" smtClean="0">
                  <a:solidFill>
                    <a:schemeClr val="accent5">
                      <a:lumMod val="10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</a:rPr>
                <a:t>  varchar2(20) , </a:t>
              </a:r>
              <a:r>
                <a:rPr lang="en-US" altLang="zh-CN" sz="1800" b="1" dirty="0" smtClean="0">
                  <a:solidFill>
                    <a:srgbClr val="C00000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</a:rPr>
                <a:t> --</a:t>
              </a:r>
              <a:r>
                <a:rPr lang="zh-CN" altLang="en-US" sz="1800" b="1" dirty="0" smtClean="0">
                  <a:solidFill>
                    <a:srgbClr val="C00000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</a:rPr>
                <a:t>学员姓名</a:t>
              </a:r>
              <a:endParaRPr lang="zh-CN" altLang="en-US" sz="1800" b="1" dirty="0" smtClean="0">
                <a:solidFill>
                  <a:schemeClr val="accent5">
                    <a:lumMod val="1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endParaRPr>
            </a:p>
            <a:p>
              <a:pPr lvl="4" indent="-224155" algn="l" defTabSz="723900">
                <a:lnSpc>
                  <a:spcPct val="15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zh-CN" altLang="en-US" sz="1800" b="1" dirty="0" smtClean="0">
                  <a:solidFill>
                    <a:schemeClr val="accent5">
                      <a:lumMod val="10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</a:rPr>
                <a:t> </a:t>
              </a:r>
              <a:r>
                <a:rPr lang="en-US" altLang="zh-CN" sz="1800" b="1" dirty="0" smtClean="0">
                  <a:solidFill>
                    <a:schemeClr val="accent5">
                      <a:lumMod val="10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</a:rPr>
                <a:t>	</a:t>
              </a:r>
              <a:r>
                <a:rPr lang="en-US" altLang="zh-CN" sz="1800" b="1" dirty="0" err="1" smtClean="0">
                  <a:solidFill>
                    <a:schemeClr val="accent5">
                      <a:lumMod val="10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</a:rPr>
                <a:t>stuAge</a:t>
              </a:r>
              <a:r>
                <a:rPr lang="en-US" altLang="zh-CN" sz="1800" b="1" dirty="0" smtClean="0">
                  <a:solidFill>
                    <a:schemeClr val="accent5">
                      <a:lumMod val="10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</a:rPr>
                <a:t>  number(3,0) ,       </a:t>
              </a:r>
              <a:r>
                <a:rPr lang="en-US" altLang="zh-CN" sz="1800" b="1" dirty="0" smtClean="0">
                  <a:solidFill>
                    <a:srgbClr val="C00000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</a:rPr>
                <a:t>--</a:t>
              </a:r>
              <a:r>
                <a:rPr lang="zh-CN" altLang="en-US" sz="1800" b="1" dirty="0" smtClean="0">
                  <a:solidFill>
                    <a:srgbClr val="C00000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</a:rPr>
                <a:t>年龄</a:t>
              </a:r>
              <a:endParaRPr lang="zh-CN" altLang="en-US" sz="1800" b="1" dirty="0" smtClean="0">
                <a:solidFill>
                  <a:srgbClr val="C00000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endParaRPr>
            </a:p>
            <a:p>
              <a:pPr lvl="4" indent="-224155" algn="l" defTabSz="723900">
                <a:lnSpc>
                  <a:spcPct val="15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zh-CN" altLang="en-US" sz="1800" b="1" dirty="0" smtClean="0">
                  <a:solidFill>
                    <a:schemeClr val="accent5">
                      <a:lumMod val="10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</a:rPr>
                <a:t> </a:t>
              </a:r>
              <a:r>
                <a:rPr lang="en-US" altLang="zh-CN" sz="1800" b="1" dirty="0" smtClean="0">
                  <a:solidFill>
                    <a:schemeClr val="accent5">
                      <a:lumMod val="10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</a:rPr>
                <a:t>	</a:t>
              </a:r>
              <a:r>
                <a:rPr lang="en-US" altLang="zh-CN" sz="1800" b="1" dirty="0" err="1" smtClean="0">
                  <a:solidFill>
                    <a:schemeClr val="accent5">
                      <a:lumMod val="10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</a:rPr>
                <a:t>stuID</a:t>
              </a:r>
              <a:r>
                <a:rPr lang="en-US" altLang="zh-CN" sz="1800" b="1" dirty="0" smtClean="0">
                  <a:solidFill>
                    <a:schemeClr val="accent5">
                      <a:lumMod val="10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</a:rPr>
                <a:t>  </a:t>
              </a:r>
              <a:r>
                <a:rPr lang="en-US" altLang="zh-CN" sz="1800" b="1" dirty="0" smtClean="0">
                  <a:solidFill>
                    <a:schemeClr val="accent5">
                      <a:lumMod val="10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char</a:t>
              </a:r>
              <a:r>
                <a:rPr lang="en-US" altLang="zh-CN" sz="1800" b="1" dirty="0" smtClean="0">
                  <a:solidFill>
                    <a:schemeClr val="accent5">
                      <a:lumMod val="10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</a:rPr>
                <a:t>(18),                    </a:t>
              </a:r>
              <a:r>
                <a:rPr lang="en-US" altLang="zh-CN" sz="1800" b="1" dirty="0" smtClean="0">
                  <a:solidFill>
                    <a:srgbClr val="C00000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</a:rPr>
                <a:t>--</a:t>
              </a:r>
              <a:r>
                <a:rPr lang="zh-CN" altLang="en-US" sz="1800" b="1" dirty="0" smtClean="0">
                  <a:solidFill>
                    <a:srgbClr val="C00000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</a:rPr>
                <a:t>身份证号</a:t>
              </a:r>
              <a:endParaRPr lang="en-US" altLang="zh-CN" sz="1800" b="1" dirty="0" smtClean="0">
                <a:solidFill>
                  <a:srgbClr val="C00000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endParaRPr>
            </a:p>
            <a:p>
              <a:pPr lvl="4" indent="-224155" algn="l" defTabSz="723900">
                <a:lnSpc>
                  <a:spcPct val="15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sz="1800" b="1" dirty="0" smtClean="0">
                  <a:solidFill>
                    <a:schemeClr val="accent5">
                      <a:lumMod val="10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</a:rPr>
                <a:t> 	</a:t>
              </a:r>
              <a:r>
                <a:rPr lang="en-US" altLang="zh-CN" sz="1800" b="1" dirty="0" err="1" smtClean="0">
                  <a:solidFill>
                    <a:schemeClr val="accent5">
                      <a:lumMod val="10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</a:rPr>
                <a:t>stuSeat</a:t>
              </a:r>
              <a:r>
                <a:rPr lang="en-US" altLang="zh-CN" sz="1800" b="1" dirty="0" smtClean="0">
                  <a:solidFill>
                    <a:schemeClr val="accent5">
                      <a:lumMod val="10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</a:rPr>
                <a:t>   </a:t>
              </a:r>
              <a:r>
                <a:rPr lang="en-US" altLang="zh-CN" sz="1800" b="1" dirty="0" smtClean="0">
                  <a:solidFill>
                    <a:schemeClr val="accent5">
                      <a:lumMod val="10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  <a:sym typeface="+mn-ea"/>
                </a:rPr>
                <a:t>number</a:t>
              </a:r>
              <a:r>
                <a:rPr lang="en-US" altLang="zh-CN" sz="1800" b="1" dirty="0" smtClean="0">
                  <a:solidFill>
                    <a:schemeClr val="accent5">
                      <a:lumMod val="10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</a:rPr>
                <a:t>(2)          </a:t>
              </a:r>
              <a:r>
                <a:rPr lang="en-US" altLang="zh-CN" sz="1800" b="1" dirty="0" smtClean="0">
                  <a:solidFill>
                    <a:srgbClr val="C00000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</a:rPr>
                <a:t>--</a:t>
              </a:r>
              <a:r>
                <a:rPr lang="zh-CN" altLang="en-US" sz="1800" b="1" dirty="0" smtClean="0">
                  <a:solidFill>
                    <a:srgbClr val="C00000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</a:rPr>
                <a:t>座位号</a:t>
              </a:r>
              <a:endParaRPr lang="zh-CN" altLang="en-US" sz="1800" b="1" dirty="0" smtClean="0">
                <a:solidFill>
                  <a:srgbClr val="C00000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endParaRPr>
            </a:p>
            <a:p>
              <a:pPr lvl="4" indent="-224155" algn="l" defTabSz="723900">
                <a:lnSpc>
                  <a:spcPct val="15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sz="1800" b="1" dirty="0" smtClean="0">
                  <a:solidFill>
                    <a:schemeClr val="accent5">
                      <a:lumMod val="10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</a:rPr>
                <a:t>) ;</a:t>
              </a:r>
              <a:endParaRPr lang="en-US" altLang="zh-CN" sz="1800" b="1" dirty="0" smtClean="0">
                <a:solidFill>
                  <a:schemeClr val="accent5">
                    <a:lumMod val="1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2490" y="2370"/>
              <a:ext cx="4762" cy="643"/>
            </a:xfrm>
            <a:prstGeom prst="roundRect">
              <a:avLst/>
            </a:prstGeom>
            <a:solidFill>
              <a:srgbClr val="1E838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Ctr="1">
              <a:spAutoFit/>
            </a:bodyPr>
            <a:p>
              <a:pPr marL="285750" indent="-285750" algn="l" eaLnBrk="0" hangingPunct="0">
                <a:buClr>
                  <a:srgbClr val="233DA9"/>
                </a:buClr>
                <a:buSzPct val="80000"/>
                <a:defRPr/>
              </a:pPr>
              <a:r>
                <a:rPr lang="zh-CN" altLang="en-US" sz="1800" b="1" dirty="0">
                  <a:solidFill>
                    <a:schemeClr val="lt1"/>
                  </a:solidFill>
                  <a:latin typeface="Arial" panose="020B0604020202020204" pitchFamily="34" charset="0"/>
                  <a:ea typeface="黑体" panose="02010609060101010101" charset="-122"/>
                </a:rPr>
                <a:t>创建表</a:t>
              </a:r>
              <a:endParaRPr lang="zh-CN" altLang="en-US" sz="1800" b="1" dirty="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90220" y="917575"/>
            <a:ext cx="7923530" cy="3891280"/>
          </a:xfrm>
        </p:spPr>
        <p:txBody>
          <a:bodyPr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黑体" panose="02010609060101010101" charset="-122"/>
                <a:sym typeface="+mn-ea"/>
              </a:rPr>
              <a:t>需求说明</a:t>
            </a:r>
            <a:endParaRPr lang="en-US" altLang="zh-CN" sz="1600" dirty="0" smtClean="0">
              <a:latin typeface="黑体" panose="02010609060101010101" charset="-122"/>
            </a:endParaRPr>
          </a:p>
          <a:p>
            <a:pPr marL="1596390" lvl="1" indent="-342900">
              <a:buFont typeface="+mj-lt"/>
              <a:buAutoNum type="arabicPeriod"/>
            </a:pPr>
            <a:r>
              <a:rPr lang="zh-CN" altLang="en-US" sz="1800" dirty="0" smtClean="0">
                <a:sym typeface="+mn-ea"/>
              </a:rPr>
              <a:t>创建供应商表</a:t>
            </a:r>
            <a:r>
              <a:rPr lang="en-US" altLang="zh-CN" sz="1800" dirty="0" smtClean="0">
                <a:sym typeface="+mn-ea"/>
              </a:rPr>
              <a:t>S</a:t>
            </a:r>
            <a:r>
              <a:rPr lang="zh-CN" altLang="en-US" sz="1800" dirty="0" smtClean="0">
                <a:sym typeface="+mn-ea"/>
              </a:rPr>
              <a:t>，包含以下几列：</a:t>
            </a:r>
            <a:endParaRPr lang="en-US" altLang="zh-CN" sz="1800" dirty="0" smtClean="0"/>
          </a:p>
          <a:p>
            <a:pPr lvl="2"/>
            <a:r>
              <a:rPr lang="zh-CN" altLang="en-US" sz="1800" dirty="0" smtClean="0">
                <a:sym typeface="+mn-ea"/>
              </a:rPr>
              <a:t>供应商代码：</a:t>
            </a:r>
            <a:r>
              <a:rPr lang="en-US" altLang="zh-CN" sz="1800" dirty="0" err="1" smtClean="0">
                <a:sym typeface="+mn-ea"/>
              </a:rPr>
              <a:t>sNo</a:t>
            </a:r>
            <a:r>
              <a:rPr lang="en-US" altLang="zh-CN" sz="1800" dirty="0" smtClean="0">
                <a:sym typeface="+mn-ea"/>
              </a:rPr>
              <a:t> </a:t>
            </a:r>
            <a:r>
              <a:rPr lang="zh-CN" altLang="en-US" sz="1800" dirty="0" smtClean="0">
                <a:sym typeface="+mn-ea"/>
              </a:rPr>
              <a:t>固定长</a:t>
            </a:r>
            <a:r>
              <a:rPr lang="en-US" altLang="zh-CN" sz="1800" dirty="0" smtClean="0">
                <a:sym typeface="+mn-ea"/>
              </a:rPr>
              <a:t>2</a:t>
            </a:r>
            <a:r>
              <a:rPr lang="zh-CN" altLang="en-US" sz="1800" dirty="0" smtClean="0">
                <a:sym typeface="+mn-ea"/>
              </a:rPr>
              <a:t>位字符</a:t>
            </a:r>
            <a:endParaRPr lang="zh-CN" altLang="en-US" sz="1800" dirty="0" smtClean="0"/>
          </a:p>
          <a:p>
            <a:pPr lvl="2"/>
            <a:r>
              <a:rPr lang="zh-CN" altLang="en-US" sz="1800" dirty="0" smtClean="0">
                <a:sym typeface="+mn-ea"/>
              </a:rPr>
              <a:t>供应商姓名：</a:t>
            </a:r>
            <a:r>
              <a:rPr lang="en-US" altLang="zh-CN" sz="1800" dirty="0" err="1" smtClean="0">
                <a:sym typeface="+mn-ea"/>
              </a:rPr>
              <a:t>sName</a:t>
            </a:r>
            <a:r>
              <a:rPr lang="zh-CN" altLang="en-US" sz="1800" dirty="0" smtClean="0">
                <a:sym typeface="+mn-ea"/>
              </a:rPr>
              <a:t> 可变长</a:t>
            </a:r>
            <a:r>
              <a:rPr lang="en-US" altLang="zh-CN" sz="1800" dirty="0" smtClean="0">
                <a:sym typeface="+mn-ea"/>
              </a:rPr>
              <a:t>8</a:t>
            </a:r>
            <a:r>
              <a:rPr lang="zh-CN" altLang="en-US" sz="1800" dirty="0" smtClean="0">
                <a:sym typeface="+mn-ea"/>
              </a:rPr>
              <a:t>位字符</a:t>
            </a:r>
            <a:endParaRPr lang="zh-CN" altLang="en-US" sz="1800" dirty="0" smtClean="0"/>
          </a:p>
          <a:p>
            <a:pPr lvl="2"/>
            <a:r>
              <a:rPr lang="zh-CN" altLang="en-US" sz="1800" dirty="0" smtClean="0">
                <a:sym typeface="+mn-ea"/>
              </a:rPr>
              <a:t>供应商所在城市：</a:t>
            </a:r>
            <a:r>
              <a:rPr lang="en-US" altLang="zh-CN" sz="1800" dirty="0" smtClean="0">
                <a:sym typeface="+mn-ea"/>
              </a:rPr>
              <a:t>city</a:t>
            </a:r>
            <a:r>
              <a:rPr lang="zh-CN" altLang="en-US" sz="1800" dirty="0" smtClean="0">
                <a:sym typeface="+mn-ea"/>
              </a:rPr>
              <a:t> 可变长</a:t>
            </a:r>
            <a:r>
              <a:rPr lang="en-US" altLang="zh-CN" sz="1800" dirty="0" smtClean="0">
                <a:sym typeface="+mn-ea"/>
              </a:rPr>
              <a:t>20</a:t>
            </a:r>
            <a:r>
              <a:rPr lang="zh-CN" altLang="en-US" sz="1800" dirty="0" smtClean="0">
                <a:sym typeface="+mn-ea"/>
              </a:rPr>
              <a:t>位字符</a:t>
            </a:r>
            <a:endParaRPr lang="zh-CN" altLang="en-US" sz="1800" dirty="0" smtClean="0"/>
          </a:p>
          <a:p>
            <a:pPr marL="1596390" lvl="1" indent="-342900">
              <a:buFont typeface="+mj-lt"/>
              <a:buAutoNum type="arabicPeriod"/>
            </a:pPr>
            <a:r>
              <a:rPr lang="zh-CN" altLang="en-US" sz="1800" dirty="0" smtClean="0">
                <a:sym typeface="+mn-ea"/>
              </a:rPr>
              <a:t>创建产品表</a:t>
            </a:r>
            <a:r>
              <a:rPr lang="en-US" altLang="zh-CN" sz="1800" dirty="0" smtClean="0">
                <a:sym typeface="+mn-ea"/>
              </a:rPr>
              <a:t>P</a:t>
            </a:r>
            <a:r>
              <a:rPr lang="zh-CN" altLang="en-US" sz="1800" dirty="0" smtClean="0">
                <a:sym typeface="+mn-ea"/>
              </a:rPr>
              <a:t>，包含以下几列：</a:t>
            </a:r>
            <a:endParaRPr lang="en-US" altLang="zh-CN" sz="1800" dirty="0" smtClean="0"/>
          </a:p>
          <a:p>
            <a:pPr lvl="2"/>
            <a:r>
              <a:rPr lang="zh-CN" altLang="en-US" sz="1800" dirty="0" smtClean="0">
                <a:sym typeface="+mn-ea"/>
              </a:rPr>
              <a:t>产品代码：</a:t>
            </a:r>
            <a:r>
              <a:rPr lang="en-US" altLang="zh-CN" sz="1800" dirty="0" err="1" smtClean="0">
                <a:sym typeface="+mn-ea"/>
              </a:rPr>
              <a:t>pNo</a:t>
            </a:r>
            <a:r>
              <a:rPr lang="en-US" altLang="zh-CN" sz="1800" dirty="0" smtClean="0">
                <a:sym typeface="+mn-ea"/>
              </a:rPr>
              <a:t> </a:t>
            </a:r>
            <a:r>
              <a:rPr lang="zh-CN" altLang="en-US" sz="1800" dirty="0" smtClean="0">
                <a:sym typeface="+mn-ea"/>
              </a:rPr>
              <a:t>固定长</a:t>
            </a:r>
            <a:r>
              <a:rPr lang="en-US" altLang="zh-CN" sz="1800" dirty="0" smtClean="0">
                <a:sym typeface="+mn-ea"/>
              </a:rPr>
              <a:t>2</a:t>
            </a:r>
            <a:r>
              <a:rPr lang="zh-CN" altLang="en-US" sz="1800" dirty="0" smtClean="0">
                <a:sym typeface="+mn-ea"/>
              </a:rPr>
              <a:t>位字符</a:t>
            </a:r>
            <a:endParaRPr lang="zh-CN" altLang="en-US" sz="1800" dirty="0" smtClean="0"/>
          </a:p>
          <a:p>
            <a:pPr lvl="2"/>
            <a:r>
              <a:rPr lang="zh-CN" altLang="en-US" sz="1800" dirty="0" smtClean="0">
                <a:sym typeface="+mn-ea"/>
              </a:rPr>
              <a:t>产品名：</a:t>
            </a:r>
            <a:r>
              <a:rPr lang="en-US" altLang="zh-CN" sz="1800" dirty="0" err="1" smtClean="0">
                <a:sym typeface="+mn-ea"/>
              </a:rPr>
              <a:t>pName</a:t>
            </a:r>
            <a:r>
              <a:rPr lang="zh-CN" altLang="en-US" sz="1800" dirty="0" smtClean="0">
                <a:sym typeface="+mn-ea"/>
              </a:rPr>
              <a:t> 可变长</a:t>
            </a:r>
            <a:r>
              <a:rPr lang="en-US" altLang="zh-CN" sz="1800" dirty="0" smtClean="0">
                <a:sym typeface="+mn-ea"/>
              </a:rPr>
              <a:t>8</a:t>
            </a:r>
            <a:r>
              <a:rPr lang="zh-CN" altLang="en-US" sz="1800" dirty="0" smtClean="0">
                <a:sym typeface="+mn-ea"/>
              </a:rPr>
              <a:t>位字符</a:t>
            </a:r>
            <a:endParaRPr lang="zh-CN" altLang="en-US" sz="1800" dirty="0" smtClean="0"/>
          </a:p>
          <a:p>
            <a:pPr lvl="2"/>
            <a:r>
              <a:rPr lang="zh-CN" altLang="en-US" sz="1800" dirty="0" smtClean="0">
                <a:sym typeface="+mn-ea"/>
              </a:rPr>
              <a:t>产品等级：</a:t>
            </a:r>
            <a:r>
              <a:rPr lang="en-US" altLang="zh-CN" sz="1800" dirty="0" smtClean="0">
                <a:sym typeface="+mn-ea"/>
              </a:rPr>
              <a:t>kind</a:t>
            </a:r>
            <a:r>
              <a:rPr lang="zh-CN" altLang="en-US" sz="1800" dirty="0" smtClean="0">
                <a:sym typeface="+mn-ea"/>
              </a:rPr>
              <a:t> 数值，</a:t>
            </a:r>
            <a:r>
              <a:rPr lang="en-US" altLang="zh-CN" sz="1800" dirty="0" smtClean="0">
                <a:sym typeface="+mn-ea"/>
              </a:rPr>
              <a:t>2</a:t>
            </a:r>
            <a:r>
              <a:rPr lang="zh-CN" altLang="en-US" sz="1800" dirty="0" smtClean="0">
                <a:sym typeface="+mn-ea"/>
              </a:rPr>
              <a:t>位</a:t>
            </a:r>
            <a:endParaRPr lang="zh-CN" altLang="en-US" sz="1800" dirty="0" smtClean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zh-CN" altLang="en-US">
                <a:sym typeface="+mn-ea"/>
              </a:rPr>
              <a:t>学员操作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87010" y="1391603"/>
            <a:ext cx="6407150" cy="17900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1253490" marR="0" lvl="1" indent="0" algn="l" defTabSz="553085" rtl="0" eaLnBrk="1" hangingPunct="1">
              <a:lnSpc>
                <a:spcPct val="150000"/>
              </a:lnSpc>
              <a:spcAft>
                <a:spcPts val="0"/>
              </a:spcAft>
              <a:buClr>
                <a:srgbClr val="1E8380"/>
              </a:buClr>
              <a:buFont typeface="+mj-lt"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1E8380"/>
                </a:solidFill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Calibri" panose="020F0502020204030204"/>
              </a:rPr>
              <a:t>3. 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5E616D"/>
                </a:solidFill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Calibri" panose="020F0502020204030204"/>
              </a:rPr>
              <a:t>  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5E616D"/>
                </a:solidFill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Calibri" panose="020F0502020204030204"/>
              </a:rPr>
              <a:t>创建供应情况表SP，包含以下几列：</a:t>
            </a:r>
            <a:endParaRPr kumimoji="0" lang="zh-CN" altLang="en-US" sz="1800" b="0" i="0" u="none" strike="noStrike" cap="none" spc="0" normalizeH="0" baseline="0" dirty="0" smtClean="0">
              <a:ln>
                <a:noFill/>
              </a:ln>
              <a:solidFill>
                <a:srgbClr val="5E616D"/>
              </a:solidFill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Calibri" panose="020F0502020204030204"/>
            </a:endParaRPr>
          </a:p>
          <a:p>
            <a:pPr marL="1996440" marR="0" lvl="2" indent="-285750" algn="l" defTabSz="553085" rtl="0" fontAlgn="auto" latinLnBrk="0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1E8380"/>
              </a:buClr>
              <a:buFont typeface="Wingdings" panose="05000000000000000000" charset="0"/>
              <a:buChar char="Ø"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5E616D"/>
                </a:solidFill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Calibri" panose="020F0502020204030204"/>
              </a:rPr>
              <a:t>供应商代码：sNo 固定长2位字符</a:t>
            </a:r>
            <a:endParaRPr kumimoji="0" lang="zh-CN" altLang="en-US" sz="1800" b="0" i="0" u="none" strike="noStrike" cap="none" spc="0" normalizeH="0" baseline="0" dirty="0" smtClean="0">
              <a:ln>
                <a:noFill/>
              </a:ln>
              <a:solidFill>
                <a:srgbClr val="5E616D"/>
              </a:solidFill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Calibri" panose="020F0502020204030204"/>
            </a:endParaRPr>
          </a:p>
          <a:p>
            <a:pPr marL="1996440" marR="0" lvl="2" indent="-285750" algn="l" defTabSz="553085" rtl="0" fontAlgn="auto" latinLnBrk="0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1E8380"/>
              </a:buClr>
              <a:buFont typeface="Wingdings" panose="05000000000000000000" charset="0"/>
              <a:buChar char="Ø"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5E616D"/>
                </a:solidFill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Calibri" panose="020F0502020204030204"/>
              </a:rPr>
              <a:t>产品代码：pNo 固定长2位字符</a:t>
            </a:r>
            <a:endParaRPr kumimoji="0" lang="zh-CN" altLang="en-US" sz="1800" b="0" i="0" u="none" strike="noStrike" cap="none" spc="0" normalizeH="0" baseline="0" dirty="0" smtClean="0">
              <a:ln>
                <a:noFill/>
              </a:ln>
              <a:solidFill>
                <a:srgbClr val="5E616D"/>
              </a:solidFill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Calibri" panose="020F0502020204030204"/>
            </a:endParaRPr>
          </a:p>
          <a:p>
            <a:pPr marL="1996440" marR="0" lvl="2" indent="-285750" algn="l" defTabSz="553085" rtl="0" fontAlgn="auto" latinLnBrk="0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1E8380"/>
              </a:buClr>
              <a:buFont typeface="Wingdings" panose="05000000000000000000" charset="0"/>
              <a:buChar char="Ø"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5E616D"/>
                </a:solidFill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Calibri" panose="020F0502020204030204"/>
              </a:rPr>
              <a:t>供应斤数：qty 数值，2位</a:t>
            </a:r>
            <a:endParaRPr kumimoji="0" lang="zh-CN" altLang="en-US" sz="1800" b="0" i="0" u="none" strike="noStrike" cap="none" spc="0" normalizeH="0" baseline="0" dirty="0" smtClean="0">
              <a:ln>
                <a:noFill/>
              </a:ln>
              <a:solidFill>
                <a:srgbClr val="5E616D"/>
              </a:solidFill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US" sz="2800">
                <a:solidFill>
                  <a:srgbClr val="5E616D"/>
                </a:solidFill>
                <a:sym typeface="+mn-ea"/>
              </a:rPr>
              <a:t>格式：</a:t>
            </a:r>
            <a:r>
              <a:rPr lang="zh-CN" altLang="en-US" sz="2800">
                <a:solidFill>
                  <a:srgbClr val="C00000"/>
                </a:solidFill>
                <a:sym typeface="+mn-ea"/>
              </a:rPr>
              <a:t>drop table 表名;</a:t>
            </a:r>
            <a:endParaRPr lang="zh-CN" altLang="en-US" sz="2800">
              <a:solidFill>
                <a:srgbClr val="5E616D"/>
              </a:solidFill>
            </a:endParaRPr>
          </a:p>
          <a:p>
            <a:endParaRPr lang="zh-CN" altLang="en-US" sz="2800">
              <a:solidFill>
                <a:srgbClr val="5E616D"/>
              </a:solidFill>
            </a:endParaRPr>
          </a:p>
          <a:p>
            <a:r>
              <a:rPr lang="zh-CN" altLang="en-US" sz="2800">
                <a:solidFill>
                  <a:srgbClr val="5E616D"/>
                </a:solidFill>
                <a:sym typeface="+mn-ea"/>
              </a:rPr>
              <a:t>在表格删除时, 同时表格中的数据也会被清空!</a:t>
            </a:r>
            <a:endParaRPr lang="zh-CN" altLang="en-US" sz="2800">
              <a:solidFill>
                <a:schemeClr val="tx1"/>
              </a:solidFill>
            </a:endParaRPr>
          </a:p>
          <a:p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zh-CN" altLang="en-US">
                <a:sym typeface="+mn-ea"/>
              </a:rPr>
              <a:t>删除表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zh-CN" altLang="en-US">
                <a:sym typeface="+mn-ea"/>
              </a:rPr>
              <a:t>修改表结构</a:t>
            </a:r>
            <a:endParaRPr lang="zh-CN" altLang="en-US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94665" y="1229026"/>
            <a:ext cx="3024187" cy="441924"/>
          </a:xfrm>
          <a:prstGeom prst="roundRect">
            <a:avLst/>
          </a:prstGeom>
          <a:solidFill>
            <a:srgbClr val="1E838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Ctr="1">
            <a:spAutoFit/>
          </a:bodyPr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2000" b="1" dirty="0">
                <a:solidFill>
                  <a:schemeClr val="lt1"/>
                </a:solidFill>
                <a:latin typeface="黑体" panose="02010609060101010101" charset="-122"/>
                <a:ea typeface="黑体" panose="02010609060101010101" charset="-122"/>
              </a:rPr>
              <a:t>添加列</a:t>
            </a:r>
            <a:endParaRPr lang="zh-CN" altLang="en-US" sz="2000" b="1" dirty="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32435" y="2586656"/>
            <a:ext cx="3024187" cy="438628"/>
          </a:xfrm>
          <a:prstGeom prst="roundRect">
            <a:avLst/>
          </a:prstGeom>
          <a:solidFill>
            <a:srgbClr val="1E838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Ctr="1">
            <a:spAutoFit/>
          </a:bodyPr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2000" b="1" dirty="0">
                <a:solidFill>
                  <a:schemeClr val="l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删除列</a:t>
            </a:r>
            <a:endParaRPr lang="zh-CN" altLang="en-US" sz="2000" b="1" dirty="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07035" y="3942381"/>
            <a:ext cx="3024187" cy="438628"/>
          </a:xfrm>
          <a:prstGeom prst="roundRect">
            <a:avLst/>
          </a:prstGeom>
          <a:solidFill>
            <a:srgbClr val="1E838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Ctr="1">
            <a:spAutoFit/>
          </a:bodyPr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2000" b="1" dirty="0">
                <a:solidFill>
                  <a:schemeClr val="l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修改列名/表名</a:t>
            </a:r>
            <a:endParaRPr lang="zh-CN" altLang="en-US" sz="2000" b="1" dirty="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94360" y="1662430"/>
            <a:ext cx="837120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alter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table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 person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add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 age </a:t>
            </a:r>
            <a:r>
              <a:rPr lang="en-US" b="1">
                <a:solidFill>
                  <a:srgbClr val="FF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number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(</a:t>
            </a:r>
            <a:r>
              <a:rPr lang="en-US" b="1">
                <a:solidFill>
                  <a:srgbClr val="8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3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);</a:t>
            </a:r>
            <a:endParaRPr lang="en-US" altLang="en-US" b="1">
              <a:solidFill>
                <a:srgbClr val="0000FF"/>
              </a:solidFill>
              <a:highlight>
                <a:srgbClr val="FFFFFF"/>
              </a:highlight>
              <a:latin typeface="黑体" panose="02010609060101010101" charset="-122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3725" y="3006090"/>
            <a:ext cx="75552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alter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table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 person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drop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column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 age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;</a:t>
            </a:r>
            <a:endParaRPr lang="en-US" altLang="en-US" b="1">
              <a:solidFill>
                <a:srgbClr val="0000FF"/>
              </a:solidFill>
              <a:highlight>
                <a:srgbClr val="FFFFFF"/>
              </a:highlight>
              <a:latin typeface="黑体" panose="02010609060101010101" charset="-122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5625" y="4382135"/>
            <a:ext cx="989584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alter table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person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rename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column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 name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to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 xingming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;</a:t>
            </a:r>
            <a:endParaRPr lang="en-US" b="1">
              <a:solidFill>
                <a:srgbClr val="000000"/>
              </a:solidFill>
              <a:highlight>
                <a:srgbClr val="FFFFFF"/>
              </a:highlight>
              <a:latin typeface="黑体" panose="02010609060101010101" charset="-122"/>
              <a:ea typeface="黑体" panose="02010609060101010101" charset="-122"/>
              <a:cs typeface="Times New Roman" panose="02020603050405020304" pitchFamily="18" charset="0"/>
            </a:endParaRPr>
          </a:p>
          <a:p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alter table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person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rename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to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 people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;</a:t>
            </a:r>
            <a:endParaRPr lang="en-US" altLang="en-US" b="1">
              <a:solidFill>
                <a:srgbClr val="0000FF"/>
              </a:solidFill>
              <a:highlight>
                <a:srgbClr val="FFFFFF"/>
              </a:highlight>
              <a:latin typeface="黑体" panose="02010609060101010101" charset="-122"/>
              <a:ea typeface="黑体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5" grpId="0" bldLvl="0" animBg="1"/>
      <p:bldP spid="9" grpId="0" bldLvl="0" animBg="1"/>
      <p:bldP spid="100" grpId="0"/>
      <p:bldP spid="10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04190" y="1228725"/>
            <a:ext cx="10506075" cy="2291080"/>
          </a:xfrm>
        </p:spPr>
        <p:txBody>
          <a:bodyPr/>
          <a:p>
            <a:r>
              <a:rPr lang="zh-CN" altLang="en-US" sz="2400">
                <a:sym typeface="+mn-ea"/>
              </a:rPr>
              <a:t>修改表结构的流程: </a:t>
            </a:r>
            <a:endParaRPr lang="zh-CN" altLang="en-US" sz="2400"/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400">
                <a:sym typeface="+mn-ea"/>
              </a:rPr>
              <a:t>先将表格中的数据备份</a:t>
            </a:r>
            <a:endParaRPr lang="zh-CN" altLang="en-US" sz="2400"/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400">
                <a:sym typeface="+mn-ea"/>
              </a:rPr>
              <a:t>将表格清空, 修改结构</a:t>
            </a:r>
            <a:endParaRPr lang="zh-CN" altLang="en-US" sz="2400"/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400">
                <a:sym typeface="+mn-ea"/>
              </a:rPr>
              <a:t>将备份的数据 依次插入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zh-CN" altLang="en-US">
                <a:sym typeface="+mn-ea"/>
              </a:rPr>
              <a:t>小结</a:t>
            </a:r>
            <a:endParaRPr lang="zh-CN" alt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645455" y="2123106"/>
            <a:ext cx="3024187" cy="50319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Ctr="1">
            <a:spAutoFit/>
          </a:bodyPr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2400" b="1" dirty="0">
                <a:solidFill>
                  <a:schemeClr val="lt1"/>
                </a:solidFill>
                <a:latin typeface="Arial" panose="020B0604020202020204" pitchFamily="34" charset="0"/>
                <a:ea typeface="黑体" panose="02010609060101010101" charset="-122"/>
              </a:rPr>
              <a:t>很耗费系统的性能</a:t>
            </a:r>
            <a:endParaRPr lang="zh-CN" altLang="en-US" sz="2400" b="1" dirty="0">
              <a:solidFill>
                <a:schemeClr val="lt1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5675" y="3855085"/>
            <a:ext cx="9602470" cy="1197610"/>
          </a:xfrm>
          <a:prstGeom prst="rect">
            <a:avLst/>
          </a:prstGeom>
          <a:noFill/>
          <a:ln w="38100" cap="flat">
            <a:solidFill>
              <a:srgbClr val="1E838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rgbClr val="5E616D"/>
                </a:solidFill>
                <a:sym typeface="+mn-ea"/>
              </a:rPr>
              <a:t>其实更多的时候 ,我们应尽量避免 表格被重构 !</a:t>
            </a:r>
            <a:endParaRPr lang="zh-CN" altLang="en-US">
              <a:solidFill>
                <a:srgbClr val="5E616D"/>
              </a:solidFill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rgbClr val="5E616D"/>
                </a:solidFill>
                <a:sym typeface="+mn-ea"/>
              </a:rPr>
              <a:t>在设计表格时, 应尽量的让表格中的字段完善 !  并设置</a:t>
            </a:r>
            <a:r>
              <a:rPr lang="zh-CN" altLang="en-US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保留字段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solidFill>
                  <a:srgbClr val="5E616D"/>
                </a:solidFill>
                <a:sym typeface="+mn-ea"/>
              </a:rPr>
              <a:t>,留待以后添加新的业务 !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5E616D"/>
              </a:solidFill>
              <a:effectLst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99935" y="493061"/>
            <a:ext cx="10506001" cy="4526431"/>
          </a:xfrm>
        </p:spPr>
        <p:txBody>
          <a:bodyPr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黑体" panose="02010609060101010101" charset="-122"/>
                <a:sym typeface="+mn-ea"/>
              </a:rPr>
              <a:t>需求说明</a:t>
            </a:r>
            <a:endParaRPr lang="en-US" altLang="zh-CN" sz="1800" dirty="0" smtClean="0">
              <a:latin typeface="黑体" panose="02010609060101010101" charset="-122"/>
            </a:endParaRPr>
          </a:p>
          <a:p>
            <a:pPr lvl="1"/>
            <a:r>
              <a:rPr lang="zh-CN" altLang="en-US" sz="1800" dirty="0" smtClean="0">
                <a:sym typeface="+mn-ea"/>
              </a:rPr>
              <a:t> 创建商品表</a:t>
            </a:r>
            <a:r>
              <a:rPr lang="en-US" altLang="zh-CN" sz="1800" dirty="0" smtClean="0">
                <a:sym typeface="+mn-ea"/>
              </a:rPr>
              <a:t>P</a:t>
            </a:r>
            <a:r>
              <a:rPr lang="zh-CN" altLang="en-US" sz="1800" dirty="0" smtClean="0">
                <a:sym typeface="+mn-ea"/>
              </a:rPr>
              <a:t>，包含以下几列：</a:t>
            </a:r>
            <a:endParaRPr lang="en-US" altLang="zh-CN" sz="1800" dirty="0" smtClean="0"/>
          </a:p>
          <a:p>
            <a:pPr lvl="2"/>
            <a:r>
              <a:rPr lang="zh-CN" altLang="en-US" sz="1800" dirty="0" smtClean="0">
                <a:sym typeface="+mn-ea"/>
              </a:rPr>
              <a:t> 商品编号：</a:t>
            </a:r>
            <a:r>
              <a:rPr lang="en-US" altLang="zh-CN" sz="1800" dirty="0" smtClean="0">
                <a:sym typeface="+mn-ea"/>
              </a:rPr>
              <a:t>pid </a:t>
            </a:r>
            <a:r>
              <a:rPr lang="zh-CN" altLang="en-US" sz="1800" dirty="0" smtClean="0">
                <a:sym typeface="+mn-ea"/>
              </a:rPr>
              <a:t>可变长</a:t>
            </a:r>
            <a:r>
              <a:rPr lang="en-US" altLang="zh-CN" sz="1800" dirty="0" smtClean="0">
                <a:sym typeface="+mn-ea"/>
              </a:rPr>
              <a:t>8</a:t>
            </a:r>
            <a:r>
              <a:rPr lang="zh-CN" altLang="en-US" sz="1800" dirty="0" smtClean="0">
                <a:sym typeface="+mn-ea"/>
              </a:rPr>
              <a:t>位字符</a:t>
            </a:r>
            <a:endParaRPr lang="zh-CN" altLang="en-US" sz="1800" dirty="0" smtClean="0"/>
          </a:p>
          <a:p>
            <a:pPr lvl="2"/>
            <a:r>
              <a:rPr lang="zh-CN" altLang="en-US" sz="1800" dirty="0" smtClean="0">
                <a:sym typeface="+mn-ea"/>
              </a:rPr>
              <a:t> 商品标题：</a:t>
            </a:r>
            <a:r>
              <a:rPr lang="en-US" altLang="zh-CN" sz="1800" dirty="0" smtClean="0">
                <a:sym typeface="+mn-ea"/>
              </a:rPr>
              <a:t>title </a:t>
            </a:r>
            <a:r>
              <a:rPr lang="zh-CN" altLang="en-US" sz="1800" dirty="0" smtClean="0">
                <a:sym typeface="+mn-ea"/>
              </a:rPr>
              <a:t>可变长</a:t>
            </a:r>
            <a:r>
              <a:rPr lang="en-US" altLang="zh-CN" sz="1800" dirty="0" smtClean="0">
                <a:sym typeface="+mn-ea"/>
              </a:rPr>
              <a:t>20</a:t>
            </a:r>
            <a:r>
              <a:rPr lang="zh-CN" altLang="en-US" sz="1800" dirty="0" smtClean="0">
                <a:sym typeface="+mn-ea"/>
              </a:rPr>
              <a:t>位字符</a:t>
            </a:r>
            <a:endParaRPr lang="zh-CN" altLang="en-US" sz="1800" dirty="0" smtClean="0"/>
          </a:p>
          <a:p>
            <a:pPr lvl="2"/>
            <a:r>
              <a:rPr lang="zh-CN" altLang="en-US" sz="1800" dirty="0" smtClean="0">
                <a:sym typeface="+mn-ea"/>
              </a:rPr>
              <a:t> 商品单价：</a:t>
            </a:r>
            <a:r>
              <a:rPr lang="en-US" altLang="zh-CN" sz="1800" dirty="0" smtClean="0">
                <a:sym typeface="+mn-ea"/>
              </a:rPr>
              <a:t>price</a:t>
            </a:r>
            <a:r>
              <a:rPr lang="zh-CN" altLang="en-US" sz="1800" dirty="0" smtClean="0">
                <a:sym typeface="+mn-ea"/>
              </a:rPr>
              <a:t> 数值</a:t>
            </a:r>
            <a:r>
              <a:rPr lang="zh-CN" altLang="zh-CN" sz="1800" dirty="0" smtClean="0">
                <a:sym typeface="+mn-ea"/>
              </a:rPr>
              <a:t>，</a:t>
            </a:r>
            <a:r>
              <a:rPr lang="en-US" altLang="zh-CN" sz="1800" dirty="0" smtClean="0">
                <a:sym typeface="+mn-ea"/>
              </a:rPr>
              <a:t>8</a:t>
            </a:r>
            <a:r>
              <a:rPr lang="zh-CN" altLang="zh-CN" sz="1800" dirty="0" smtClean="0">
                <a:sym typeface="+mn-ea"/>
              </a:rPr>
              <a:t>位数值，</a:t>
            </a:r>
            <a:r>
              <a:rPr lang="en-US" altLang="zh-CN" sz="1800" dirty="0" smtClean="0">
                <a:sym typeface="+mn-ea"/>
              </a:rPr>
              <a:t>2</a:t>
            </a:r>
            <a:r>
              <a:rPr lang="zh-CN" altLang="en-US" sz="1800" dirty="0" smtClean="0">
                <a:sym typeface="+mn-ea"/>
              </a:rPr>
              <a:t>位小数</a:t>
            </a:r>
            <a:endParaRPr lang="zh-CN" altLang="en-US" sz="1800" dirty="0" smtClean="0">
              <a:sym typeface="+mn-ea"/>
            </a:endParaRPr>
          </a:p>
          <a:p>
            <a:pPr lvl="2"/>
            <a:r>
              <a:rPr lang="zh-CN" altLang="en-US" sz="1800" dirty="0" smtClean="0">
                <a:sym typeface="+mn-ea"/>
              </a:rPr>
              <a:t> 商品分类：</a:t>
            </a:r>
            <a:r>
              <a:rPr lang="en-US" altLang="zh-CN" sz="1800" dirty="0" smtClean="0">
                <a:sym typeface="+mn-ea"/>
              </a:rPr>
              <a:t>gid</a:t>
            </a:r>
            <a:r>
              <a:rPr lang="zh-CN" altLang="en-US" sz="1800" dirty="0" smtClean="0">
                <a:sym typeface="+mn-ea"/>
              </a:rPr>
              <a:t> 数值，</a:t>
            </a:r>
            <a:r>
              <a:rPr lang="en-US" altLang="zh-CN" sz="1800" dirty="0" smtClean="0">
                <a:sym typeface="+mn-ea"/>
              </a:rPr>
              <a:t>2</a:t>
            </a:r>
            <a:r>
              <a:rPr lang="zh-CN" altLang="en-US" sz="1800" dirty="0" smtClean="0">
                <a:sym typeface="+mn-ea"/>
              </a:rPr>
              <a:t>位整型</a:t>
            </a:r>
            <a:endParaRPr lang="zh-CN" altLang="en-US" sz="1800" dirty="0" smtClean="0">
              <a:sym typeface="+mn-ea"/>
            </a:endParaRPr>
          </a:p>
          <a:p>
            <a:pPr lvl="2"/>
            <a:r>
              <a:rPr lang="zh-CN" altLang="en-US" sz="1800" dirty="0" smtClean="0">
                <a:sym typeface="+mn-ea"/>
              </a:rPr>
              <a:t> 商品描述：</a:t>
            </a:r>
            <a:r>
              <a:rPr lang="en-US" altLang="zh-CN" sz="1800" dirty="0" smtClean="0">
                <a:sym typeface="+mn-ea"/>
              </a:rPr>
              <a:t>description</a:t>
            </a:r>
            <a:r>
              <a:rPr lang="zh-CN" altLang="en-US" sz="1800" dirty="0" smtClean="0">
                <a:sym typeface="+mn-ea"/>
              </a:rPr>
              <a:t> </a:t>
            </a:r>
            <a:r>
              <a:rPr lang="en-US" altLang="zh-CN" sz="1800" dirty="0" smtClean="0">
                <a:sym typeface="+mn-ea"/>
              </a:rPr>
              <a:t>CLOB</a:t>
            </a:r>
            <a:r>
              <a:rPr lang="zh-CN" altLang="en-US" sz="1800" dirty="0" smtClean="0">
                <a:sym typeface="+mn-ea"/>
              </a:rPr>
              <a:t>大文本</a:t>
            </a:r>
            <a:endParaRPr lang="zh-CN" altLang="en-US" sz="1800" dirty="0" smtClean="0">
              <a:sym typeface="+mn-ea"/>
            </a:endParaRPr>
          </a:p>
          <a:p>
            <a:pPr lvl="2"/>
            <a:r>
              <a:rPr lang="zh-CN" altLang="en-US" sz="1800" dirty="0" smtClean="0">
                <a:sym typeface="+mn-ea"/>
              </a:rPr>
              <a:t> 库存数量：</a:t>
            </a:r>
            <a:r>
              <a:rPr lang="en-US" altLang="zh-CN" sz="1800" dirty="0" smtClean="0">
                <a:sym typeface="+mn-ea"/>
              </a:rPr>
              <a:t>count</a:t>
            </a:r>
            <a:r>
              <a:rPr lang="zh-CN" altLang="en-US" sz="1800" dirty="0" smtClean="0">
                <a:sym typeface="+mn-ea"/>
              </a:rPr>
              <a:t> 数值，</a:t>
            </a:r>
            <a:r>
              <a:rPr lang="en-US" altLang="zh-CN" sz="1800" dirty="0" smtClean="0">
                <a:sym typeface="+mn-ea"/>
              </a:rPr>
              <a:t>6</a:t>
            </a:r>
            <a:r>
              <a:rPr lang="zh-CN" altLang="en-US" sz="1800" dirty="0" smtClean="0">
                <a:sym typeface="+mn-ea"/>
              </a:rPr>
              <a:t>位整数</a:t>
            </a:r>
            <a:endParaRPr lang="zh-CN" altLang="en-US" sz="1800" dirty="0" smtClean="0">
              <a:sym typeface="+mn-ea"/>
            </a:endParaRPr>
          </a:p>
          <a:p>
            <a:pPr lvl="2"/>
            <a:r>
              <a:rPr lang="zh-CN" altLang="en-US" sz="1800" dirty="0" smtClean="0">
                <a:sym typeface="+mn-ea"/>
              </a:rPr>
              <a:t> 保留字段</a:t>
            </a:r>
            <a:r>
              <a:rPr lang="en-US" altLang="zh-CN" sz="1800" dirty="0" smtClean="0">
                <a:sym typeface="+mn-ea"/>
              </a:rPr>
              <a:t>1</a:t>
            </a:r>
            <a:r>
              <a:rPr lang="zh-CN" altLang="en-US" sz="1800" dirty="0" smtClean="0">
                <a:sym typeface="+mn-ea"/>
              </a:rPr>
              <a:t>，</a:t>
            </a:r>
            <a:endParaRPr lang="zh-CN" altLang="en-US" sz="1800" dirty="0" smtClean="0">
              <a:sym typeface="+mn-ea"/>
            </a:endParaRPr>
          </a:p>
          <a:p>
            <a:pPr lvl="2"/>
            <a:r>
              <a:rPr lang="zh-CN" altLang="en-US" sz="1800" dirty="0" smtClean="0">
                <a:sym typeface="+mn-ea"/>
              </a:rPr>
              <a:t> 保留字段</a:t>
            </a:r>
            <a:r>
              <a:rPr lang="en-US" altLang="zh-CN" sz="1800" dirty="0" smtClean="0">
                <a:sym typeface="+mn-ea"/>
              </a:rPr>
              <a:t>2</a:t>
            </a:r>
            <a:r>
              <a:rPr lang="zh-CN" altLang="en-US" sz="1800" dirty="0" smtClean="0">
                <a:sym typeface="+mn-ea"/>
              </a:rPr>
              <a:t>，</a:t>
            </a:r>
            <a:endParaRPr lang="zh-CN" altLang="en-US" sz="1800" dirty="0" smtClean="0">
              <a:sym typeface="+mn-ea"/>
            </a:endParaRPr>
          </a:p>
          <a:p>
            <a:pPr lvl="2"/>
            <a:r>
              <a:rPr lang="zh-CN" altLang="en-US" sz="1800" dirty="0" smtClean="0">
                <a:sym typeface="+mn-ea"/>
              </a:rPr>
              <a:t> 保留字段</a:t>
            </a:r>
            <a:r>
              <a:rPr lang="en-US" altLang="zh-CN" sz="1800" dirty="0" smtClean="0">
                <a:sym typeface="+mn-ea"/>
              </a:rPr>
              <a:t>3</a:t>
            </a:r>
            <a:r>
              <a:rPr lang="zh-CN" altLang="en-US" sz="1800" dirty="0" smtClean="0">
                <a:sym typeface="+mn-ea"/>
              </a:rPr>
              <a:t>，</a:t>
            </a:r>
            <a:endParaRPr lang="zh-CN" altLang="en-US" sz="1800" dirty="0" smtClean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zh-CN" altLang="en-US">
                <a:sym typeface="+mn-ea"/>
              </a:rPr>
              <a:t>学员操作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US" sz="3200">
                <a:solidFill>
                  <a:srgbClr val="FF0000"/>
                </a:solidFill>
                <a:sym typeface="+mn-ea"/>
              </a:rPr>
              <a:t>D</a:t>
            </a:r>
            <a:r>
              <a:rPr lang="zh-CN" altLang="en-US" sz="3200">
                <a:sym typeface="+mn-ea"/>
              </a:rPr>
              <a:t>ata 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M</a:t>
            </a:r>
            <a:r>
              <a:rPr lang="zh-CN" altLang="en-US" sz="3200">
                <a:sym typeface="+mn-ea"/>
              </a:rPr>
              <a:t>anipulation 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L</a:t>
            </a:r>
            <a:r>
              <a:rPr lang="zh-CN" altLang="en-US" sz="3200">
                <a:sym typeface="+mn-ea"/>
              </a:rPr>
              <a:t>anguage</a:t>
            </a:r>
            <a:endParaRPr lang="zh-CN" altLang="en-US" sz="3200"/>
          </a:p>
          <a:p>
            <a:pPr lvl="1"/>
            <a:r>
              <a:rPr lang="zh-CN" altLang="en-US" sz="3200">
                <a:sym typeface="+mn-ea"/>
              </a:rPr>
              <a:t> </a:t>
            </a:r>
            <a:r>
              <a:rPr lang="zh-CN" altLang="en-US" sz="3200" b="1">
                <a:solidFill>
                  <a:srgbClr val="C00000"/>
                </a:solidFill>
                <a:sym typeface="+mn-ea"/>
              </a:rPr>
              <a:t>添加数据</a:t>
            </a:r>
            <a:r>
              <a:rPr lang="zh-CN" altLang="en-US" sz="3200">
                <a:sym typeface="+mn-ea"/>
              </a:rPr>
              <a:t> </a:t>
            </a:r>
            <a:endParaRPr lang="zh-CN" altLang="en-US" sz="3200"/>
          </a:p>
          <a:p>
            <a:pPr lvl="1"/>
            <a:r>
              <a:rPr lang="zh-CN" altLang="en-US" sz="3200">
                <a:sym typeface="+mn-ea"/>
              </a:rPr>
              <a:t> </a:t>
            </a:r>
            <a:r>
              <a:rPr lang="zh-CN" altLang="en-US" sz="3200" b="1">
                <a:solidFill>
                  <a:srgbClr val="C00000"/>
                </a:solidFill>
                <a:sym typeface="+mn-ea"/>
              </a:rPr>
              <a:t>删除数据</a:t>
            </a:r>
            <a:endParaRPr lang="zh-CN" altLang="en-US" sz="3200"/>
          </a:p>
          <a:p>
            <a:pPr lvl="1"/>
            <a:r>
              <a:rPr lang="zh-CN" altLang="en-US" sz="3200">
                <a:sym typeface="+mn-ea"/>
              </a:rPr>
              <a:t> </a:t>
            </a:r>
            <a:r>
              <a:rPr lang="zh-CN" altLang="en-US" sz="3200" b="1">
                <a:solidFill>
                  <a:srgbClr val="C00000"/>
                </a:solidFill>
                <a:sym typeface="+mn-ea"/>
              </a:rPr>
              <a:t>修改数据</a:t>
            </a:r>
            <a:r>
              <a:rPr lang="zh-CN" altLang="en-US" sz="3200">
                <a:sym typeface="+mn-ea"/>
              </a:rPr>
              <a:t> </a:t>
            </a:r>
            <a:endParaRPr lang="zh-CN" altLang="en-US" sz="3200"/>
          </a:p>
          <a:p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 altLang="zh-CN" dirty="0" smtClean="0">
                <a:sym typeface="+mn-ea"/>
              </a:rPr>
              <a:t>DML</a:t>
            </a:r>
            <a:r>
              <a:rPr lang="zh-CN" altLang="en-US" dirty="0" smtClean="0">
                <a:sym typeface="+mn-ea"/>
              </a:rPr>
              <a:t>数据操纵语言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zh-CN" altLang="en-US">
                <a:sym typeface="+mn-ea"/>
              </a:rPr>
              <a:t>内存装数据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2235" y="1431355"/>
            <a:ext cx="7702550" cy="341376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zh-CN" altLang="en-US">
                <a:sym typeface="+mn-ea"/>
              </a:rPr>
              <a:t>添加数据</a:t>
            </a:r>
            <a:endParaRPr lang="zh-CN" altLang="en-US"/>
          </a:p>
        </p:txBody>
      </p:sp>
      <p:sp>
        <p:nvSpPr>
          <p:cNvPr id="100461" name="AutoShape 109"/>
          <p:cNvSpPr>
            <a:spLocks noChangeArrowheads="1"/>
          </p:cNvSpPr>
          <p:nvPr/>
        </p:nvSpPr>
        <p:spPr bwMode="auto">
          <a:xfrm>
            <a:off x="937895" y="1800860"/>
            <a:ext cx="7567930" cy="481330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lvl="1" indent="-224155" algn="l" defTabSz="723900" eaLnBrk="0" hangingPunct="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noProof="1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insert into  </a:t>
            </a:r>
            <a:r>
              <a:rPr lang="zh-CN" altLang="en-US" noProof="1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表名  </a:t>
            </a:r>
            <a:r>
              <a:rPr lang="en-US" altLang="zh-CN" b="1" noProof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[</a:t>
            </a:r>
            <a:r>
              <a:rPr lang="en-US" altLang="zh-CN" noProof="1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</a:t>
            </a:r>
            <a:r>
              <a:rPr lang="zh-CN" altLang="en-US" noProof="1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列名</a:t>
            </a:r>
            <a:r>
              <a:rPr lang="en-US" altLang="zh-CN" noProof="1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)</a:t>
            </a:r>
            <a:r>
              <a:rPr lang="en-US" altLang="zh-CN" b="1" noProof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]</a:t>
            </a:r>
            <a:r>
              <a:rPr lang="en-US" altLang="zh-CN" noProof="1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values(</a:t>
            </a:r>
            <a:r>
              <a:rPr lang="zh-CN" altLang="en-US" noProof="1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值列表</a:t>
            </a:r>
            <a:r>
              <a:rPr lang="en-US" altLang="zh-CN" noProof="1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)</a:t>
            </a:r>
            <a:endParaRPr lang="en-US" altLang="zh-CN" noProof="1">
              <a:solidFill>
                <a:schemeClr val="accent5">
                  <a:lumMod val="1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AutoShape 109"/>
          <p:cNvSpPr>
            <a:spLocks noChangeArrowheads="1"/>
          </p:cNvSpPr>
          <p:nvPr/>
        </p:nvSpPr>
        <p:spPr bwMode="auto">
          <a:xfrm>
            <a:off x="937895" y="2677795"/>
            <a:ext cx="6605905" cy="481330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lvl="1" indent="-224155" defTabSz="723900" eaLnBrk="0" hangingPunct="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insert into</a:t>
            </a:r>
            <a:r>
              <a:rPr lang="en-US" altLang="zh-CN" noProof="1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r>
              <a:rPr lang="zh-CN" altLang="en-US" noProof="1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表名 </a:t>
            </a:r>
            <a:r>
              <a:rPr lang="en-US" altLang="zh-CN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values</a:t>
            </a:r>
            <a:r>
              <a:rPr lang="en-US" altLang="zh-CN" noProof="1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</a:t>
            </a:r>
            <a:r>
              <a:rPr lang="zh-CN" altLang="en-US" noProof="1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值列表</a:t>
            </a:r>
            <a:r>
              <a:rPr lang="en-US" altLang="zh-CN" noProof="1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)</a:t>
            </a:r>
            <a:endParaRPr lang="en-US" altLang="zh-CN" noProof="1">
              <a:solidFill>
                <a:schemeClr val="accent5">
                  <a:lumMod val="1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AutoShape 109"/>
          <p:cNvSpPr>
            <a:spLocks noChangeArrowheads="1"/>
          </p:cNvSpPr>
          <p:nvPr/>
        </p:nvSpPr>
        <p:spPr bwMode="auto">
          <a:xfrm>
            <a:off x="937895" y="3599180"/>
            <a:ext cx="8836025" cy="481330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lvl="1" indent="-224155" defTabSz="723900" eaLnBrk="0" hangingPunct="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insert into</a:t>
            </a:r>
            <a:r>
              <a:rPr lang="en-US" altLang="zh-CN" noProof="1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r>
              <a:rPr lang="zh-CN" altLang="en-US" noProof="1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表名  </a:t>
            </a:r>
            <a:r>
              <a:rPr lang="en-US" altLang="zh-CN" noProof="1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</a:t>
            </a:r>
            <a:r>
              <a:rPr lang="zh-CN" altLang="en-US" noProof="1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列</a:t>
            </a:r>
            <a:r>
              <a:rPr lang="en-US" altLang="zh-CN" noProof="1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1,</a:t>
            </a:r>
            <a:r>
              <a:rPr lang="zh-CN" altLang="en-US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列</a:t>
            </a:r>
            <a:r>
              <a:rPr lang="en-US" altLang="zh-CN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2,..</a:t>
            </a:r>
            <a:r>
              <a:rPr lang="en-US" altLang="zh-CN" noProof="1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) </a:t>
            </a:r>
            <a:r>
              <a:rPr lang="en-US" altLang="zh-CN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values</a:t>
            </a:r>
            <a:r>
              <a:rPr lang="en-US" altLang="zh-CN" noProof="1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</a:t>
            </a:r>
            <a:r>
              <a:rPr lang="zh-CN" altLang="en-US" noProof="1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值</a:t>
            </a:r>
            <a:r>
              <a:rPr lang="en-US" altLang="zh-CN" noProof="1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1,</a:t>
            </a:r>
            <a:r>
              <a:rPr lang="zh-CN" altLang="en-US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值</a:t>
            </a:r>
            <a:r>
              <a:rPr lang="en-US" altLang="zh-CN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1,...</a:t>
            </a:r>
            <a:r>
              <a:rPr lang="en-US" altLang="zh-CN" noProof="1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)</a:t>
            </a:r>
            <a:endParaRPr lang="en-US" altLang="zh-CN" noProof="1">
              <a:solidFill>
                <a:schemeClr val="accent5">
                  <a:lumMod val="1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endParaRPr lang="zh-CN" altLang="en-US" sz="3200"/>
          </a:p>
          <a:p>
            <a:endParaRPr lang="zh-CN" altLang="en-US" sz="3200"/>
          </a:p>
          <a:p>
            <a:r>
              <a:rPr lang="zh-CN" altLang="en-US" sz="3200">
                <a:sym typeface="+mn-ea"/>
              </a:rPr>
              <a:t>没有</a:t>
            </a:r>
            <a:r>
              <a:rPr lang="en-US" altLang="zh-CN" sz="3200">
                <a:sym typeface="+mn-ea"/>
              </a:rPr>
              <a:t>where</a:t>
            </a:r>
            <a:r>
              <a:rPr lang="zh-CN" altLang="en-US" sz="3200">
                <a:sym typeface="+mn-ea"/>
              </a:rPr>
              <a:t>条件，删除表中全部数据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>
                <a:sym typeface="+mn-ea"/>
              </a:rPr>
              <a:t>有</a:t>
            </a:r>
            <a:r>
              <a:rPr lang="en-US" altLang="zh-CN" sz="3200">
                <a:sym typeface="+mn-ea"/>
              </a:rPr>
              <a:t>where</a:t>
            </a:r>
            <a:r>
              <a:rPr lang="zh-CN" altLang="en-US" sz="3200">
                <a:sym typeface="+mn-ea"/>
              </a:rPr>
              <a:t>条件，只删除匹配的数据</a:t>
            </a:r>
            <a:endParaRPr lang="zh-CN" altLang="en-US" sz="320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zh-CN" altLang="zh-CN">
                <a:sym typeface="+mn-ea"/>
              </a:rPr>
              <a:t>删除数据</a:t>
            </a:r>
            <a:endParaRPr lang="zh-CN" altLang="en-US"/>
          </a:p>
        </p:txBody>
      </p:sp>
      <p:sp>
        <p:nvSpPr>
          <p:cNvPr id="141316" name="AutoShape 4"/>
          <p:cNvSpPr>
            <a:spLocks noChangeArrowheads="1"/>
          </p:cNvSpPr>
          <p:nvPr/>
        </p:nvSpPr>
        <p:spPr bwMode="auto">
          <a:xfrm>
            <a:off x="1056640" y="1598295"/>
            <a:ext cx="6387465" cy="511175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lvl="1" indent="-224155" defTabSz="723900" eaLnBrk="0" hangingPunct="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delete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[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from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]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表名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[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where &lt;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删除条件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&gt;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]</a:t>
            </a:r>
            <a:endParaRPr lang="en-US" altLang="zh-CN" b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endParaRPr lang="zh-CN" altLang="en-US" sz="32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/>
            <a:endParaRPr lang="zh-CN" altLang="en-US" sz="3200"/>
          </a:p>
          <a:p>
            <a:pPr algn="l"/>
            <a:r>
              <a:rPr lang="zh-CN" altLang="en-US" sz="3200">
                <a:sym typeface="+mn-ea"/>
              </a:rPr>
              <a:t>没有where条件，修改表中全部数据</a:t>
            </a:r>
            <a:endParaRPr lang="zh-CN" altLang="en-US" sz="3200"/>
          </a:p>
          <a:p>
            <a:pPr algn="l"/>
            <a:endParaRPr lang="zh-CN" altLang="en-US" sz="3200"/>
          </a:p>
          <a:p>
            <a:pPr algn="l"/>
            <a:r>
              <a:rPr lang="zh-CN" altLang="en-US" sz="3200">
                <a:sym typeface="+mn-ea"/>
              </a:rPr>
              <a:t>有where条件，只修改匹配的数据</a:t>
            </a:r>
            <a:endParaRPr lang="zh-CN" altLang="en-US" sz="32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endParaRPr lang="zh-CN" altLang="en-US" sz="32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zh-CN" altLang="zh-CN">
                <a:sym typeface="+mn-ea"/>
              </a:rPr>
              <a:t>修改数据</a:t>
            </a:r>
            <a:endParaRPr lang="zh-CN" altLang="zh-CN">
              <a:sym typeface="+mn-ea"/>
            </a:endParaRPr>
          </a:p>
        </p:txBody>
      </p:sp>
      <p:sp>
        <p:nvSpPr>
          <p:cNvPr id="141316" name="AutoShape 4"/>
          <p:cNvSpPr>
            <a:spLocks noChangeArrowheads="1"/>
          </p:cNvSpPr>
          <p:nvPr/>
        </p:nvSpPr>
        <p:spPr bwMode="auto">
          <a:xfrm>
            <a:off x="908685" y="1612900"/>
            <a:ext cx="7721600" cy="555625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lvl="1" indent="-224155" defTabSz="723900" eaLnBrk="0" hangingPunct="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update 表名 set 列名 = 更新值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[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where 更新条件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]</a:t>
            </a:r>
            <a:endParaRPr lang="en-US" altLang="zh-CN" b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zh-CN" altLang="en-US">
                <a:sym typeface="+mn-ea"/>
              </a:rPr>
              <a:t>总结</a:t>
            </a:r>
            <a:endParaRPr lang="zh-CN" altLang="en-US">
              <a:sym typeface="+mn-ea"/>
            </a:endParaRPr>
          </a:p>
        </p:txBody>
      </p:sp>
      <p:sp>
        <p:nvSpPr>
          <p:cNvPr id="60421" name="TextBox 4"/>
          <p:cNvSpPr txBox="1">
            <a:spLocks noChangeArrowheads="1"/>
          </p:cNvSpPr>
          <p:nvPr/>
        </p:nvSpPr>
        <p:spPr bwMode="auto">
          <a:xfrm>
            <a:off x="2385695" y="445135"/>
            <a:ext cx="2016760" cy="50158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16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安装卸载</a:t>
            </a:r>
            <a:endParaRPr lang="en-US" altLang="zh-CN" sz="1600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en-US" altLang="zh-CN" sz="1600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en-US" altLang="zh-CN" sz="1600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en-US" altLang="zh-CN" sz="1600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1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初始化数据库</a:t>
            </a:r>
            <a:endParaRPr lang="zh-CN" altLang="en-US" sz="16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sz="16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sz="16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sz="16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sz="16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1600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数据类型</a:t>
            </a:r>
            <a:endParaRPr lang="zh-CN" altLang="en-US" sz="1600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sz="1600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en-US" altLang="zh-CN" sz="1600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en-US" altLang="zh-CN" sz="1600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en-US" altLang="zh-CN" sz="1600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1600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DDL</a:t>
            </a:r>
            <a:endParaRPr lang="en-US" altLang="zh-CN" sz="1600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en-US" altLang="zh-CN" sz="1600" dirty="0" smtClean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en-US" altLang="zh-CN" sz="1600" dirty="0" smtClean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en-US" altLang="zh-CN" sz="1600" dirty="0" smtClean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en-US" altLang="zh-CN" sz="1600" dirty="0" smtClean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1600" dirty="0" smtClean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DML</a:t>
            </a:r>
            <a:endParaRPr lang="en-US" altLang="zh-CN" sz="1600" dirty="0" smtClean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0427" name="AutoShape 3"/>
          <p:cNvSpPr/>
          <p:nvPr/>
        </p:nvSpPr>
        <p:spPr bwMode="auto">
          <a:xfrm>
            <a:off x="2169795" y="552450"/>
            <a:ext cx="215900" cy="4671695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</p:spPr>
        <p:txBody>
          <a:bodyPr/>
          <a:p>
            <a:pPr algn="ctr"/>
            <a:endParaRPr lang="zh-CN" altLang="en-US" sz="18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" name="AutoShape 3"/>
          <p:cNvSpPr/>
          <p:nvPr/>
        </p:nvSpPr>
        <p:spPr bwMode="auto">
          <a:xfrm>
            <a:off x="3755390" y="219075"/>
            <a:ext cx="288290" cy="76327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</p:spPr>
        <p:txBody>
          <a:bodyPr/>
          <a:p>
            <a:pPr algn="ctr"/>
            <a:endParaRPr lang="zh-CN" altLang="en-US" sz="18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3826510" y="60325"/>
            <a:ext cx="6657975" cy="92202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p>
            <a:pPr lvl="1"/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oracle</a:t>
            </a:r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服务端</a:t>
            </a:r>
            <a:endParaRPr lang="zh-CN" altLang="en-US" sz="18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toad</a:t>
            </a:r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第三方可视化工具</a:t>
            </a:r>
            <a:endParaRPr lang="zh-CN" altLang="en-US" sz="18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网络配置，监听器</a:t>
            </a:r>
            <a:endParaRPr lang="zh-CN" altLang="en-US" sz="18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AutoShape 3"/>
          <p:cNvSpPr/>
          <p:nvPr/>
        </p:nvSpPr>
        <p:spPr bwMode="auto">
          <a:xfrm>
            <a:off x="4285615" y="1321435"/>
            <a:ext cx="196215" cy="62992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</p:spPr>
        <p:txBody>
          <a:bodyPr/>
          <a:p>
            <a:pPr algn="ctr"/>
            <a:endParaRPr lang="zh-CN" altLang="en-US" sz="18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AutoShape 3"/>
          <p:cNvSpPr/>
          <p:nvPr/>
        </p:nvSpPr>
        <p:spPr bwMode="auto">
          <a:xfrm>
            <a:off x="3078480" y="3473450"/>
            <a:ext cx="288290" cy="1091565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</p:spPr>
        <p:txBody>
          <a:bodyPr/>
          <a:p>
            <a:pPr algn="ctr"/>
            <a:endParaRPr lang="zh-CN" altLang="en-US" sz="18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3726180" y="2317115"/>
            <a:ext cx="6657975" cy="92202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p>
            <a:pPr lvl="1"/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数字类型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number</a:t>
            </a:r>
            <a:endParaRPr lang="en-US" altLang="zh-CN" sz="18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字符类型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varchar2</a:t>
            </a:r>
            <a:endParaRPr lang="en-US" altLang="zh-CN" sz="18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日期类型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date</a:t>
            </a:r>
            <a:endParaRPr lang="en-US" altLang="zh-CN" sz="18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4224655" y="1161415"/>
            <a:ext cx="6566535" cy="92202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p>
            <a:pPr lvl="1"/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创建表空间</a:t>
            </a:r>
            <a:endParaRPr lang="zh-CN" altLang="en-US" sz="18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1"/>
            <a:endParaRPr lang="zh-CN" altLang="en-US" sz="18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  <a:p>
            <a:pPr lvl="1"/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创建用户，分配默认表空间，授权</a:t>
            </a:r>
            <a:endParaRPr lang="zh-CN" altLang="en-US" sz="1800" dirty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3366770" y="3281045"/>
            <a:ext cx="6657975" cy="147637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p>
            <a:pPr lvl="1"/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创建表 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create table </a:t>
            </a:r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表名</a:t>
            </a:r>
            <a:endParaRPr lang="zh-CN" altLang="en-US" sz="18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删除表 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drop table </a:t>
            </a:r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表名</a:t>
            </a:r>
            <a:endParaRPr lang="zh-CN" altLang="en-US" sz="18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添加列 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alter table </a:t>
            </a:r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表名 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add </a:t>
            </a:r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列名 数据类型</a:t>
            </a:r>
            <a:endParaRPr lang="zh-CN" altLang="en-US" sz="18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删除列 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alter table </a:t>
            </a:r>
            <a:r>
              <a:rPr lang="zh-CN" altLang="zh-CN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表名 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drop column </a:t>
            </a:r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列名</a:t>
            </a:r>
            <a:endParaRPr lang="zh-CN" altLang="en-US" sz="18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修改列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/</a:t>
            </a:r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表名 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省略。。</a:t>
            </a:r>
            <a:endParaRPr lang="zh-CN" altLang="en-US" sz="1800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AutoShape 3"/>
          <p:cNvSpPr/>
          <p:nvPr/>
        </p:nvSpPr>
        <p:spPr bwMode="auto">
          <a:xfrm>
            <a:off x="3763645" y="2463165"/>
            <a:ext cx="196215" cy="62992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</p:spPr>
        <p:txBody>
          <a:bodyPr/>
          <a:p>
            <a:pPr algn="ctr"/>
            <a:endParaRPr lang="zh-CN" altLang="en-US" sz="18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AutoShape 3"/>
          <p:cNvSpPr/>
          <p:nvPr/>
        </p:nvSpPr>
        <p:spPr bwMode="auto">
          <a:xfrm>
            <a:off x="3078480" y="4836160"/>
            <a:ext cx="288290" cy="868045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</p:spPr>
        <p:txBody>
          <a:bodyPr/>
          <a:p>
            <a:pPr algn="ctr"/>
            <a:endParaRPr lang="zh-CN" altLang="en-US" sz="18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3434715" y="4836160"/>
            <a:ext cx="6436360" cy="92202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p>
            <a:pPr lvl="1"/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添加：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insert into table values(1,2,3)</a:t>
            </a:r>
            <a:endParaRPr lang="zh-CN" altLang="en-US" sz="18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删除：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delete from table [where]</a:t>
            </a:r>
            <a:endParaRPr lang="zh-CN" altLang="en-US" sz="18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/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修改：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update table set column=1 [where]</a:t>
            </a:r>
            <a:endParaRPr lang="en-US" altLang="zh-CN" sz="18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0115" y="2627630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800" dirty="0" smtClean="0"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  <a:sym typeface="+mn-ea"/>
              </a:rPr>
              <a:t>oracle</a:t>
            </a:r>
            <a:endParaRPr lang="en-US" altLang="zh-CN" sz="2800" dirty="0" smtClean="0"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pPr>
              <a:defRPr/>
            </a:pPr>
            <a:r>
              <a:rPr lang="zh-CN" altLang="en-GB" sz="3200" dirty="0" smtClean="0">
                <a:solidFill>
                  <a:srgbClr val="FF0000"/>
                </a:solidFill>
                <a:sym typeface="+mn-ea"/>
              </a:rPr>
              <a:t>存储大量数据，方便检索</a:t>
            </a:r>
            <a:r>
              <a:rPr lang="zh-CN" altLang="en-GB" sz="3200" dirty="0" smtClean="0">
                <a:sym typeface="+mn-ea"/>
              </a:rPr>
              <a:t>和访问</a:t>
            </a:r>
            <a:endParaRPr lang="zh-CN" altLang="en-GB" sz="3200" dirty="0" smtClean="0"/>
          </a:p>
          <a:p>
            <a:pPr>
              <a:defRPr/>
            </a:pPr>
            <a:r>
              <a:rPr lang="zh-CN" altLang="en-GB" sz="3200" dirty="0" smtClean="0">
                <a:sym typeface="+mn-ea"/>
              </a:rPr>
              <a:t>保持数据信息的一致、完整</a:t>
            </a:r>
            <a:endParaRPr lang="zh-CN" altLang="en-GB" sz="3200" dirty="0" smtClean="0"/>
          </a:p>
          <a:p>
            <a:pPr>
              <a:defRPr/>
            </a:pPr>
            <a:r>
              <a:rPr lang="zh-CN" altLang="en-GB" sz="3200" dirty="0" smtClean="0">
                <a:sym typeface="+mn-ea"/>
              </a:rPr>
              <a:t>共享和安全</a:t>
            </a:r>
            <a:endParaRPr lang="zh-CN" altLang="en-GB" sz="3200" dirty="0" smtClean="0"/>
          </a:p>
          <a:p>
            <a:pPr>
              <a:defRPr/>
            </a:pPr>
            <a:r>
              <a:rPr lang="zh-CN" altLang="en-GB" sz="3200" dirty="0" smtClean="0">
                <a:sym typeface="+mn-ea"/>
              </a:rPr>
              <a:t>通过组合分析，产生新的有用信息</a:t>
            </a:r>
            <a:endParaRPr lang="zh-CN" altLang="en-US" sz="3200"/>
          </a:p>
          <a:p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dirty="0" smtClean="0">
                <a:sym typeface="+mn-ea"/>
              </a:rPr>
              <a:t>数据库能够做什么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pPr marL="342900" indent="-342900" algn="l">
              <a:spcBef>
                <a:spcPts val="700"/>
              </a:spcBef>
              <a:buClr>
                <a:srgbClr val="1E838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GB" sz="3200" dirty="0" smtClean="0">
                <a:sym typeface="+mn-ea"/>
              </a:rPr>
              <a:t>Oracle</a:t>
            </a:r>
            <a:endParaRPr lang="zh-CN" altLang="en-GB" sz="3200" dirty="0" smtClean="0"/>
          </a:p>
          <a:p>
            <a:pPr marL="800100" lvl="2" indent="-342900" algn="l">
              <a:spcBef>
                <a:spcPts val="700"/>
              </a:spcBef>
              <a:buClr>
                <a:srgbClr val="1E8380"/>
              </a:buClr>
              <a:buFont typeface="Wingdings" panose="05000000000000000000" charset="0"/>
              <a:buChar char="u"/>
              <a:defRPr/>
            </a:pPr>
            <a:r>
              <a:rPr lang="zh-CN" altLang="en-GB" sz="2485" dirty="0" smtClean="0">
                <a:sym typeface="+mn-ea"/>
              </a:rPr>
              <a:t>Oracle公司的产品</a:t>
            </a:r>
            <a:endParaRPr lang="zh-CN" altLang="en-GB" sz="2485" dirty="0" smtClean="0"/>
          </a:p>
          <a:p>
            <a:pPr marL="800100" lvl="2" indent="-342900" algn="l">
              <a:spcBef>
                <a:spcPts val="700"/>
              </a:spcBef>
              <a:buClr>
                <a:srgbClr val="1E8380"/>
              </a:buClr>
              <a:buFont typeface="Wingdings" panose="05000000000000000000" charset="0"/>
              <a:buChar char="u"/>
              <a:defRPr/>
            </a:pPr>
            <a:r>
              <a:rPr lang="zh-CN" altLang="en-GB" sz="2485" dirty="0" smtClean="0">
                <a:sym typeface="+mn-ea"/>
              </a:rPr>
              <a:t>产品免费、服务收费</a:t>
            </a:r>
            <a:endParaRPr lang="zh-CN" altLang="en-GB" sz="2485" dirty="0" smtClean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zh-CN" smtClean="0">
                <a:sym typeface="+mn-ea"/>
              </a:rPr>
              <a:t>主流</a:t>
            </a:r>
            <a:r>
              <a:rPr smtClean="0">
                <a:sym typeface="+mn-ea"/>
              </a:rPr>
              <a:t>的数据库</a:t>
            </a:r>
            <a:r>
              <a:rPr lang="en-US" smtClean="0">
                <a:sym typeface="+mn-ea"/>
              </a:rPr>
              <a:t>-1</a:t>
            </a:r>
            <a:endParaRPr lang="zh-CN" altLang="en-US"/>
          </a:p>
        </p:txBody>
      </p:sp>
      <p:pic>
        <p:nvPicPr>
          <p:cNvPr id="23560" name="Picture 11" descr="oracl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390" y="3293175"/>
            <a:ext cx="380492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pPr marL="342900" indent="-342900" algn="l">
              <a:spcBef>
                <a:spcPts val="7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GB" sz="3200" dirty="0" smtClean="0">
                <a:sym typeface="+mn-ea"/>
              </a:rPr>
              <a:t>SQL Server</a:t>
            </a:r>
            <a:endParaRPr lang="zh-CN" altLang="en-GB" sz="3200" dirty="0" smtClean="0"/>
          </a:p>
          <a:p>
            <a:pPr marL="800100" lvl="2" indent="-342900" algn="l">
              <a:spcBef>
                <a:spcPts val="7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GB" sz="2485" dirty="0" smtClean="0">
                <a:sym typeface="+mn-ea"/>
              </a:rPr>
              <a:t>针对不同用户群体的多个版本</a:t>
            </a:r>
            <a:endParaRPr lang="zh-CN" altLang="en-GB" sz="2485" dirty="0" smtClean="0"/>
          </a:p>
          <a:p>
            <a:pPr marL="800100" lvl="2" indent="-342900" algn="l">
              <a:spcBef>
                <a:spcPts val="7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GB" sz="2485" dirty="0" smtClean="0">
                <a:sym typeface="+mn-ea"/>
              </a:rPr>
              <a:t>易用性好</a:t>
            </a:r>
            <a:endParaRPr lang="zh-CN" altLang="en-GB" sz="2485" dirty="0" smtClean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zh-CN" smtClean="0">
                <a:sym typeface="+mn-ea"/>
              </a:rPr>
              <a:t>主流</a:t>
            </a:r>
            <a:r>
              <a:rPr smtClean="0">
                <a:sym typeface="+mn-ea"/>
              </a:rPr>
              <a:t>的数据库</a:t>
            </a:r>
            <a:r>
              <a:rPr lang="en-US" smtClean="0">
                <a:sym typeface="+mn-ea"/>
              </a:rPr>
              <a:t>-2</a:t>
            </a:r>
            <a:endParaRPr lang="zh-CN" altLang="en-US"/>
          </a:p>
        </p:txBody>
      </p:sp>
      <p:pic>
        <p:nvPicPr>
          <p:cNvPr id="49160" name="Picture 8" descr="sql-server-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400" y="3107120"/>
            <a:ext cx="4135120" cy="129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pPr marL="342900" indent="-342900" algn="l">
              <a:spcBef>
                <a:spcPts val="7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GB" sz="3200" dirty="0" smtClean="0">
                <a:sym typeface="+mn-ea"/>
              </a:rPr>
              <a:t>MySQL</a:t>
            </a:r>
            <a:endParaRPr lang="zh-CN" altLang="en-GB" sz="3200" dirty="0" smtClean="0"/>
          </a:p>
          <a:p>
            <a:pPr marL="800100" lvl="2" indent="-342900" algn="l">
              <a:spcBef>
                <a:spcPts val="7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GB" sz="2485" dirty="0" smtClean="0">
                <a:sym typeface="+mn-ea"/>
              </a:rPr>
              <a:t>开放源代码</a:t>
            </a:r>
            <a:endParaRPr lang="zh-CN" altLang="en-GB" sz="2485" dirty="0" smtClean="0"/>
          </a:p>
          <a:p>
            <a:pPr marL="800100" lvl="2" indent="-342900" algn="l">
              <a:spcBef>
                <a:spcPts val="7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GB" sz="2485" dirty="0" smtClean="0">
                <a:sym typeface="+mn-ea"/>
              </a:rPr>
              <a:t>网站应用广泛</a:t>
            </a:r>
            <a:endParaRPr lang="zh-CN" altLang="en-GB" sz="2485" dirty="0" smtClean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zh-CN" smtClean="0">
                <a:sym typeface="+mn-ea"/>
              </a:rPr>
              <a:t>主流</a:t>
            </a:r>
            <a:r>
              <a:rPr smtClean="0">
                <a:sym typeface="+mn-ea"/>
              </a:rPr>
              <a:t>的数据库</a:t>
            </a:r>
            <a:r>
              <a:rPr lang="en-US" smtClean="0">
                <a:sym typeface="+mn-ea"/>
              </a:rPr>
              <a:t>-3</a:t>
            </a:r>
            <a:endParaRPr lang="zh-CN" altLang="en-US"/>
          </a:p>
        </p:txBody>
      </p:sp>
      <p:pic>
        <p:nvPicPr>
          <p:cNvPr id="49162" name="Picture 10" descr="Mysql_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085" y="2966785"/>
            <a:ext cx="3281680" cy="1442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pPr marL="342900" indent="-342900" algn="l">
              <a:spcBef>
                <a:spcPts val="7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GB" sz="3200" dirty="0" smtClean="0">
                <a:sym typeface="+mn-ea"/>
              </a:rPr>
              <a:t>DB2</a:t>
            </a:r>
            <a:endParaRPr lang="zh-CN" altLang="en-GB" sz="3200" dirty="0" smtClean="0"/>
          </a:p>
          <a:p>
            <a:pPr marL="800100" lvl="2" indent="-342900" algn="l">
              <a:spcBef>
                <a:spcPts val="7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GB" sz="2485" dirty="0" smtClean="0">
                <a:sym typeface="+mn-ea"/>
              </a:rPr>
              <a:t>IBM公司的产品</a:t>
            </a:r>
            <a:endParaRPr lang="zh-CN" altLang="en-GB" sz="2485" dirty="0" smtClean="0"/>
          </a:p>
          <a:p>
            <a:pPr marL="800100" lvl="2" indent="-342900" algn="l">
              <a:spcBef>
                <a:spcPts val="7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GB" sz="2485" dirty="0" smtClean="0">
                <a:sym typeface="+mn-ea"/>
              </a:rPr>
              <a:t>支持多操作系统、多种类型的硬件和设备</a:t>
            </a:r>
            <a:endParaRPr lang="zh-CN" altLang="en-GB" sz="2485" dirty="0" smtClean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zh-CN" smtClean="0">
                <a:sym typeface="+mn-ea"/>
              </a:rPr>
              <a:t>主流</a:t>
            </a:r>
            <a:r>
              <a:rPr smtClean="0">
                <a:sym typeface="+mn-ea"/>
              </a:rPr>
              <a:t>的数据库</a:t>
            </a:r>
            <a:r>
              <a:rPr lang="en-US" smtClean="0">
                <a:sym typeface="+mn-ea"/>
              </a:rPr>
              <a:t>-4</a:t>
            </a:r>
            <a:endParaRPr lang="en-US"/>
          </a:p>
        </p:txBody>
      </p:sp>
      <p:pic>
        <p:nvPicPr>
          <p:cNvPr id="49164" name="Picture 12" descr="IBMDB2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425" y="3464625"/>
            <a:ext cx="2957830" cy="1247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DOC_GUID" val="{df9d827c-3c80-495e-aaed-a1fee773bab5}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思源">
      <a:majorFont>
        <a:latin typeface="Helvetica"/>
        <a:ea typeface="思源黑体 CN Medium"/>
        <a:cs typeface="Helvetica"/>
      </a:majorFont>
      <a:minorFont>
        <a:latin typeface="Calibri"/>
        <a:ea typeface="思源黑体 CN Light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3000" dir="5400000" rotWithShape="0">
              <a:srgbClr val="000000">
                <a:alpha val="33999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3999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63500" dist="23000" dir="5400000" rotWithShape="0">
            <a:srgbClr val="000000">
              <a:alpha val="33999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思源">
      <a:majorFont>
        <a:latin typeface="Helvetica"/>
        <a:ea typeface="思源黑体 CN Medium"/>
        <a:cs typeface="Helvetica"/>
      </a:majorFont>
      <a:minorFont>
        <a:latin typeface="Calibri"/>
        <a:ea typeface="思源黑体 CN Light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3000" dir="5400000" rotWithShape="0">
              <a:srgbClr val="000000">
                <a:alpha val="33999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3999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63500" dist="23000" dir="5400000" rotWithShape="0">
            <a:srgbClr val="000000">
              <a:alpha val="33999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3000" dir="5400000" rotWithShape="0">
              <a:srgbClr val="000000">
                <a:alpha val="33999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3999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63500" dist="23000" dir="5400000" rotWithShape="0">
            <a:srgbClr val="000000">
              <a:alpha val="33999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4427</Words>
  <Application>WPS 演示</Application>
  <PresentationFormat>全屏显示(16:9)</PresentationFormat>
  <Paragraphs>617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68" baseType="lpstr">
      <vt:lpstr>Arial</vt:lpstr>
      <vt:lpstr>宋体</vt:lpstr>
      <vt:lpstr>Wingdings</vt:lpstr>
      <vt:lpstr>Calibri</vt:lpstr>
      <vt:lpstr>思源黑体 CN Bold</vt:lpstr>
      <vt:lpstr>Arial</vt:lpstr>
      <vt:lpstr>思源黑体 CN Normal</vt:lpstr>
      <vt:lpstr>Source Han Sans CN Bold Bold</vt:lpstr>
      <vt:lpstr>思源黑体 CN Medium</vt:lpstr>
      <vt:lpstr>SourceHanSerifSC-Heavy</vt:lpstr>
      <vt:lpstr>Wingdings</vt:lpstr>
      <vt:lpstr>思源黑体 CN Regular</vt:lpstr>
      <vt:lpstr>黑体</vt:lpstr>
      <vt:lpstr>微软雅黑</vt:lpstr>
      <vt:lpstr>Arial Unicode MS</vt:lpstr>
      <vt:lpstr>Courier</vt:lpstr>
      <vt:lpstr>Courier New</vt:lpstr>
      <vt:lpstr>Times New Roman</vt:lpstr>
      <vt:lpstr>Arial Narrow</vt:lpstr>
      <vt:lpstr>Segoe Print</vt:lpstr>
      <vt:lpstr>思源黑体 CN Light</vt:lpstr>
      <vt:lpstr>Calibri</vt:lpstr>
      <vt:lpstr>Office 主题</vt:lpstr>
      <vt:lpstr>1_Office 主题</vt:lpstr>
      <vt:lpstr>第一章 初识数据库</vt:lpstr>
      <vt:lpstr>本章目标</vt:lpstr>
      <vt:lpstr>为何需要数据库</vt:lpstr>
      <vt:lpstr>内存装数据</vt:lpstr>
      <vt:lpstr>数据库能够做什么</vt:lpstr>
      <vt:lpstr>主流的数据库-1</vt:lpstr>
      <vt:lpstr>主流的数据库-2</vt:lpstr>
      <vt:lpstr>主流的数据库-3</vt:lpstr>
      <vt:lpstr>主流的数据库-4</vt:lpstr>
      <vt:lpstr>安装与卸载</vt:lpstr>
      <vt:lpstr>安装Oracle小结</vt:lpstr>
      <vt:lpstr>Windows中的Oracle服务</vt:lpstr>
      <vt:lpstr>网络配置</vt:lpstr>
      <vt:lpstr>网络配置</vt:lpstr>
      <vt:lpstr>验证数据库是否正常运行</vt:lpstr>
      <vt:lpstr>可视化第三方工具</vt:lpstr>
      <vt:lpstr>登录数据库</vt:lpstr>
      <vt:lpstr>oracle系统账户</vt:lpstr>
      <vt:lpstr>创建表空间</vt:lpstr>
      <vt:lpstr>创建用户</vt:lpstr>
      <vt:lpstr>分配权限和角色</vt:lpstr>
      <vt:lpstr>授权</vt:lpstr>
      <vt:lpstr>小结</vt:lpstr>
      <vt:lpstr>用表来存储数据</vt:lpstr>
      <vt:lpstr>用表来存储数据</vt:lpstr>
      <vt:lpstr>各种数据表</vt:lpstr>
      <vt:lpstr>常用数据类型</vt:lpstr>
      <vt:lpstr>数字类型</vt:lpstr>
      <vt:lpstr>字符串</vt:lpstr>
      <vt:lpstr>varchar和varchar2的区别</vt:lpstr>
      <vt:lpstr>日期</vt:lpstr>
      <vt:lpstr>思考</vt:lpstr>
      <vt:lpstr>DDL 数据定义语句</vt:lpstr>
      <vt:lpstr>学员操作</vt:lpstr>
      <vt:lpstr>删除表</vt:lpstr>
      <vt:lpstr>修改表结构</vt:lpstr>
      <vt:lpstr>小结</vt:lpstr>
      <vt:lpstr>学员操作</vt:lpstr>
      <vt:lpstr>DML数据操纵语言</vt:lpstr>
      <vt:lpstr>添加数据</vt:lpstr>
      <vt:lpstr>删除数据</vt:lpstr>
      <vt:lpstr>修改数据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安志刚</dc:creator>
  <cp:lastModifiedBy>孙国安</cp:lastModifiedBy>
  <cp:revision>127</cp:revision>
  <dcterms:created xsi:type="dcterms:W3CDTF">2018-11-30T01:06:00Z</dcterms:created>
  <dcterms:modified xsi:type="dcterms:W3CDTF">2019-04-10T08:06:27Z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