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3"/>
    <p:sldId id="284" r:id="rId4"/>
    <p:sldId id="316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7" r:id="rId36"/>
    <p:sldId id="318" r:id="rId37"/>
    <p:sldId id="320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21" r:id="rId50"/>
    <p:sldId id="380" r:id="rId51"/>
    <p:sldId id="280" r:id="rId52"/>
  </p:sldIdLst>
  <p:sldSz cx="12023725" cy="6584315"/>
  <p:notesSz cx="6858000" cy="9144000"/>
  <p:custDataLst>
    <p:tags r:id="rId5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616D"/>
    <a:srgbClr val="1E8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13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85B4C-6A7F-49EF-947D-D0A8004FF8A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7A1748-AF7F-4DE7-BDD1-0AA64E01E22E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altLang="zh-CN" b="1" dirty="0" smtClean="0"/>
            <a:t>HAVING</a:t>
          </a:r>
          <a:endParaRPr lang="zh-CN" altLang="en-US" b="1" dirty="0"/>
        </a:p>
      </dgm:t>
    </dgm:pt>
    <dgm:pt modelId="{3B22F2AD-6E36-4977-AD47-7C2D1A26A356}" cxnId="{3931E700-D5BE-498C-82A0-2F40EFBE672C}" type="sibTrans">
      <dgm:prSet/>
      <dgm:spPr/>
      <dgm:t>
        <a:bodyPr/>
        <a:lstStyle/>
        <a:p>
          <a:endParaRPr lang="zh-CN" altLang="en-US"/>
        </a:p>
      </dgm:t>
    </dgm:pt>
    <dgm:pt modelId="{D1009D70-D7C2-46D6-A03A-23CED597C9E9}" cxnId="{3931E700-D5BE-498C-82A0-2F40EFBE672C}" type="parTrans">
      <dgm:prSet/>
      <dgm:spPr/>
      <dgm:t>
        <a:bodyPr/>
        <a:lstStyle/>
        <a:p>
          <a:endParaRPr lang="zh-CN" altLang="en-US"/>
        </a:p>
      </dgm:t>
    </dgm:pt>
    <dgm:pt modelId="{BFD11F36-FDFE-45AF-97B2-757752A749D5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altLang="zh-CN" b="1" dirty="0" smtClean="0"/>
            <a:t>GROUP BY</a:t>
          </a:r>
          <a:endParaRPr lang="zh-CN" altLang="en-US" b="1" dirty="0"/>
        </a:p>
      </dgm:t>
    </dgm:pt>
    <dgm:pt modelId="{1F08FCAD-BF3F-49A3-83C4-0A7AF060A108}" cxnId="{26000516-6397-4482-B0A7-DC2E75ED423A}" type="sibTrans">
      <dgm:prSet/>
      <dgm:spPr/>
      <dgm:t>
        <a:bodyPr/>
        <a:lstStyle/>
        <a:p>
          <a:endParaRPr lang="zh-CN" altLang="en-US"/>
        </a:p>
      </dgm:t>
    </dgm:pt>
    <dgm:pt modelId="{F3C588CB-555A-4AD0-975A-335F6C64A7C7}" cxnId="{26000516-6397-4482-B0A7-DC2E75ED423A}" type="parTrans">
      <dgm:prSet/>
      <dgm:spPr/>
      <dgm:t>
        <a:bodyPr/>
        <a:lstStyle/>
        <a:p>
          <a:endParaRPr lang="zh-CN" altLang="en-US"/>
        </a:p>
      </dgm:t>
    </dgm:pt>
    <dgm:pt modelId="{A26FCAB2-551F-4690-96E2-901AF749043A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altLang="zh-CN" b="1" dirty="0" smtClean="0"/>
            <a:t>WHERE</a:t>
          </a:r>
          <a:endParaRPr lang="zh-CN" altLang="en-US" b="1" dirty="0"/>
        </a:p>
      </dgm:t>
    </dgm:pt>
    <dgm:pt modelId="{F9E7EAB0-5AB5-4B7A-8594-7589BD981688}" cxnId="{C6798734-EF07-45FD-89AF-045575A88059}" type="sibTrans">
      <dgm:prSet/>
      <dgm:spPr/>
      <dgm:t>
        <a:bodyPr/>
        <a:lstStyle/>
        <a:p>
          <a:endParaRPr lang="zh-CN" altLang="en-US"/>
        </a:p>
      </dgm:t>
    </dgm:pt>
    <dgm:pt modelId="{40D7652F-BE49-4A12-BF7D-45579EA47DB4}" cxnId="{C6798734-EF07-45FD-89AF-045575A88059}" type="parTrans">
      <dgm:prSet/>
      <dgm:spPr/>
      <dgm:t>
        <a:bodyPr/>
        <a:lstStyle/>
        <a:p>
          <a:endParaRPr lang="zh-CN" altLang="en-US"/>
        </a:p>
      </dgm:t>
    </dgm:pt>
    <dgm:pt modelId="{08DF0224-0796-4705-9A95-2ED410FA3CB9}" type="pres">
      <dgm:prSet presAssocID="{A0685B4C-6A7F-49EF-947D-D0A8004FF8A2}" presName="Name0" presStyleCnt="0">
        <dgm:presLayoutVars>
          <dgm:dir/>
          <dgm:resizeHandles val="exact"/>
        </dgm:presLayoutVars>
      </dgm:prSet>
      <dgm:spPr/>
    </dgm:pt>
    <dgm:pt modelId="{060939E7-6A55-40FC-87CE-DAE406274D2F}" type="pres">
      <dgm:prSet presAssocID="{A26FCAB2-551F-4690-96E2-901AF749043A}" presName="node" presStyleLbl="node1" presStyleIdx="0" presStyleCnt="3" custLinFactNeighborX="-836" custLinFactNeighborY="20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0C442-3415-4D23-84D8-5553ADB0C0F0}" type="pres">
      <dgm:prSet presAssocID="{F9E7EAB0-5AB5-4B7A-8594-7589BD9816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8E849E0-3966-48E4-8B82-A965903F66F9}" type="pres">
      <dgm:prSet presAssocID="{F9E7EAB0-5AB5-4B7A-8594-7589BD9816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6536FBE-370B-407B-8140-F17B01E7F620}" type="pres">
      <dgm:prSet presAssocID="{BFD11F36-FDFE-45AF-97B2-757752A749D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0E0222-537F-4D35-9108-C795EFC3CFFE}" type="pres">
      <dgm:prSet presAssocID="{1F08FCAD-BF3F-49A3-83C4-0A7AF060A10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E4C751F-3612-4D4D-B2A1-C61DB3C01E1E}" type="pres">
      <dgm:prSet presAssocID="{1F08FCAD-BF3F-49A3-83C4-0A7AF060A10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54299AB-8A07-451D-ACE9-BF1E70C53A44}" type="pres">
      <dgm:prSet presAssocID="{BF7A1748-AF7F-4DE7-BDD1-0AA64E01E22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1B0FE5-EA75-4930-8385-E5C82E808729}" type="presOf" srcId="{F9E7EAB0-5AB5-4B7A-8594-7589BD981688}" destId="{9A60C442-3415-4D23-84D8-5553ADB0C0F0}" srcOrd="0" destOrd="0" presId="urn:microsoft.com/office/officeart/2005/8/layout/process1"/>
    <dgm:cxn modelId="{DF0C5CC8-9F46-4834-962A-42BED1335088}" type="presOf" srcId="{BF7A1748-AF7F-4DE7-BDD1-0AA64E01E22E}" destId="{354299AB-8A07-451D-ACE9-BF1E70C53A44}" srcOrd="0" destOrd="0" presId="urn:microsoft.com/office/officeart/2005/8/layout/process1"/>
    <dgm:cxn modelId="{3931E700-D5BE-498C-82A0-2F40EFBE672C}" srcId="{A0685B4C-6A7F-49EF-947D-D0A8004FF8A2}" destId="{BF7A1748-AF7F-4DE7-BDD1-0AA64E01E22E}" srcOrd="2" destOrd="0" parTransId="{D1009D70-D7C2-46D6-A03A-23CED597C9E9}" sibTransId="{3B22F2AD-6E36-4977-AD47-7C2D1A26A356}"/>
    <dgm:cxn modelId="{26000516-6397-4482-B0A7-DC2E75ED423A}" srcId="{A0685B4C-6A7F-49EF-947D-D0A8004FF8A2}" destId="{BFD11F36-FDFE-45AF-97B2-757752A749D5}" srcOrd="1" destOrd="0" parTransId="{F3C588CB-555A-4AD0-975A-335F6C64A7C7}" sibTransId="{1F08FCAD-BF3F-49A3-83C4-0A7AF060A108}"/>
    <dgm:cxn modelId="{5EA3B5F3-40D0-46B6-834F-D39EABC3DDF8}" type="presOf" srcId="{1F08FCAD-BF3F-49A3-83C4-0A7AF060A108}" destId="{6E4C751F-3612-4D4D-B2A1-C61DB3C01E1E}" srcOrd="1" destOrd="0" presId="urn:microsoft.com/office/officeart/2005/8/layout/process1"/>
    <dgm:cxn modelId="{7A33AA02-8089-4B9A-9D84-58F38EDC1424}" type="presOf" srcId="{A26FCAB2-551F-4690-96E2-901AF749043A}" destId="{060939E7-6A55-40FC-87CE-DAE406274D2F}" srcOrd="0" destOrd="0" presId="urn:microsoft.com/office/officeart/2005/8/layout/process1"/>
    <dgm:cxn modelId="{305476FB-D594-463F-A071-B11A7F148CCF}" type="presOf" srcId="{1F08FCAD-BF3F-49A3-83C4-0A7AF060A108}" destId="{BF0E0222-537F-4D35-9108-C795EFC3CFFE}" srcOrd="0" destOrd="0" presId="urn:microsoft.com/office/officeart/2005/8/layout/process1"/>
    <dgm:cxn modelId="{748D6644-8310-407D-9CD2-81C4A8150744}" type="presOf" srcId="{F9E7EAB0-5AB5-4B7A-8594-7589BD981688}" destId="{18E849E0-3966-48E4-8B82-A965903F66F9}" srcOrd="1" destOrd="0" presId="urn:microsoft.com/office/officeart/2005/8/layout/process1"/>
    <dgm:cxn modelId="{C6798734-EF07-45FD-89AF-045575A88059}" srcId="{A0685B4C-6A7F-49EF-947D-D0A8004FF8A2}" destId="{A26FCAB2-551F-4690-96E2-901AF749043A}" srcOrd="0" destOrd="0" parTransId="{40D7652F-BE49-4A12-BF7D-45579EA47DB4}" sibTransId="{F9E7EAB0-5AB5-4B7A-8594-7589BD981688}"/>
    <dgm:cxn modelId="{3DB2360D-8B57-4E11-9BC4-C50D4102888F}" type="presOf" srcId="{A0685B4C-6A7F-49EF-947D-D0A8004FF8A2}" destId="{08DF0224-0796-4705-9A95-2ED410FA3CB9}" srcOrd="0" destOrd="0" presId="urn:microsoft.com/office/officeart/2005/8/layout/process1"/>
    <dgm:cxn modelId="{E044C977-0C56-40AB-9476-FEFB1EF8A343}" type="presOf" srcId="{BFD11F36-FDFE-45AF-97B2-757752A749D5}" destId="{66536FBE-370B-407B-8140-F17B01E7F620}" srcOrd="0" destOrd="0" presId="urn:microsoft.com/office/officeart/2005/8/layout/process1"/>
    <dgm:cxn modelId="{2C2ED04C-B484-4782-9B8F-2D2967C2F234}" type="presParOf" srcId="{08DF0224-0796-4705-9A95-2ED410FA3CB9}" destId="{060939E7-6A55-40FC-87CE-DAE406274D2F}" srcOrd="0" destOrd="0" presId="urn:microsoft.com/office/officeart/2005/8/layout/process1"/>
    <dgm:cxn modelId="{49C05E50-0135-4367-996E-484C27EC5445}" type="presParOf" srcId="{08DF0224-0796-4705-9A95-2ED410FA3CB9}" destId="{9A60C442-3415-4D23-84D8-5553ADB0C0F0}" srcOrd="1" destOrd="0" presId="urn:microsoft.com/office/officeart/2005/8/layout/process1"/>
    <dgm:cxn modelId="{B8031015-7170-4641-AB12-28D669C2D3C6}" type="presParOf" srcId="{9A60C442-3415-4D23-84D8-5553ADB0C0F0}" destId="{18E849E0-3966-48E4-8B82-A965903F66F9}" srcOrd="0" destOrd="0" presId="urn:microsoft.com/office/officeart/2005/8/layout/process1"/>
    <dgm:cxn modelId="{9F2EF0DF-6ADF-4057-B337-3C0DA1F96977}" type="presParOf" srcId="{08DF0224-0796-4705-9A95-2ED410FA3CB9}" destId="{66536FBE-370B-407B-8140-F17B01E7F620}" srcOrd="2" destOrd="0" presId="urn:microsoft.com/office/officeart/2005/8/layout/process1"/>
    <dgm:cxn modelId="{A532C6E8-1D9C-4723-99C9-0F7AABECFA5F}" type="presParOf" srcId="{08DF0224-0796-4705-9A95-2ED410FA3CB9}" destId="{BF0E0222-537F-4D35-9108-C795EFC3CFFE}" srcOrd="3" destOrd="0" presId="urn:microsoft.com/office/officeart/2005/8/layout/process1"/>
    <dgm:cxn modelId="{3C948DBD-1678-46D0-95E8-1CF3B60BF8B2}" type="presParOf" srcId="{BF0E0222-537F-4D35-9108-C795EFC3CFFE}" destId="{6E4C751F-3612-4D4D-B2A1-C61DB3C01E1E}" srcOrd="0" destOrd="0" presId="urn:microsoft.com/office/officeart/2005/8/layout/process1"/>
    <dgm:cxn modelId="{2AAE89D7-9DCE-4031-BED9-0D9B0CBC51F0}" type="presParOf" srcId="{08DF0224-0796-4705-9A95-2ED410FA3CB9}" destId="{354299AB-8A07-451D-ACE9-BF1E70C53A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939E7-6A55-40FC-87CE-DAE406274D2F}">
      <dsp:nvSpPr>
        <dsp:cNvPr id="0" name=""/>
        <dsp:cNvSpPr/>
      </dsp:nvSpPr>
      <dsp:spPr>
        <a:xfrm>
          <a:off x="2" y="58423"/>
          <a:ext cx="1163518" cy="69811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/>
            <a:t>WHERE</a:t>
          </a:r>
          <a:endParaRPr lang="zh-CN" altLang="en-US" sz="1900" b="1" kern="1200" dirty="0"/>
        </a:p>
      </dsp:txBody>
      <dsp:txXfrm>
        <a:off x="20449" y="78870"/>
        <a:ext cx="1122624" cy="657217"/>
      </dsp:txXfrm>
    </dsp:sp>
    <dsp:sp modelId="{9A60C442-3415-4D23-84D8-5553ADB0C0F0}">
      <dsp:nvSpPr>
        <dsp:cNvPr id="0" name=""/>
        <dsp:cNvSpPr/>
      </dsp:nvSpPr>
      <dsp:spPr>
        <a:xfrm rot="21569326">
          <a:off x="1280840" y="255854"/>
          <a:ext cx="248737" cy="288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280841" y="313897"/>
        <a:ext cx="174116" cy="173132"/>
      </dsp:txXfrm>
    </dsp:sp>
    <dsp:sp modelId="{66536FBE-370B-407B-8140-F17B01E7F620}">
      <dsp:nvSpPr>
        <dsp:cNvPr id="0" name=""/>
        <dsp:cNvSpPr/>
      </dsp:nvSpPr>
      <dsp:spPr>
        <a:xfrm>
          <a:off x="1632818" y="43853"/>
          <a:ext cx="1163518" cy="69811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/>
            <a:t>GROUP BY</a:t>
          </a:r>
          <a:endParaRPr lang="zh-CN" altLang="en-US" sz="1900" b="1" kern="1200" dirty="0"/>
        </a:p>
      </dsp:txBody>
      <dsp:txXfrm>
        <a:off x="1653265" y="64300"/>
        <a:ext cx="1122624" cy="657217"/>
      </dsp:txXfrm>
    </dsp:sp>
    <dsp:sp modelId="{BF0E0222-537F-4D35-9108-C795EFC3CFFE}">
      <dsp:nvSpPr>
        <dsp:cNvPr id="0" name=""/>
        <dsp:cNvSpPr/>
      </dsp:nvSpPr>
      <dsp:spPr>
        <a:xfrm>
          <a:off x="2912689" y="248632"/>
          <a:ext cx="246665" cy="288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912689" y="306342"/>
        <a:ext cx="172666" cy="173132"/>
      </dsp:txXfrm>
    </dsp:sp>
    <dsp:sp modelId="{354299AB-8A07-451D-ACE9-BF1E70C53A44}">
      <dsp:nvSpPr>
        <dsp:cNvPr id="0" name=""/>
        <dsp:cNvSpPr/>
      </dsp:nvSpPr>
      <dsp:spPr>
        <a:xfrm>
          <a:off x="3261744" y="43853"/>
          <a:ext cx="1163518" cy="69811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/>
            <a:t>HAVING</a:t>
          </a:r>
          <a:endParaRPr lang="zh-CN" altLang="en-US" sz="1900" b="1" kern="1200" dirty="0"/>
        </a:p>
      </dsp:txBody>
      <dsp:txXfrm>
        <a:off x="3282191" y="64300"/>
        <a:ext cx="1122624" cy="65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298093" y="685800"/>
            <a:ext cx="626181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95035"/>
            <a:ext cx="12061913" cy="1447959"/>
          </a:xfrm>
        </p:spPr>
        <p:txBody>
          <a:bodyPr/>
          <a:lstStyle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68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  <a:sym typeface="Source Han Sans CN Bold Bold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sp>
        <p:nvSpPr>
          <p:cNvPr id="5" name="矩形"/>
          <p:cNvSpPr/>
          <p:nvPr userDrawn="1"/>
        </p:nvSpPr>
        <p:spPr>
          <a:xfrm>
            <a:off x="-37916" y="4110110"/>
            <a:ext cx="12099829" cy="7436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8526" rIns="58526" anchor="ctr"/>
          <a:lstStyle/>
          <a:p>
            <a:endParaRPr sz="307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03000" y="4232098"/>
            <a:ext cx="9018000" cy="512976"/>
          </a:xfrm>
        </p:spPr>
        <p:txBody>
          <a:bodyPr/>
          <a:lstStyle>
            <a:lvl1pPr marL="0" indent="0" algn="ctr">
              <a:buNone/>
              <a:defRPr kumimoji="0" lang="zh-CN" altLang="en-US" sz="2560" b="0" i="0" u="none" strike="noStrike" cap="none" spc="0" normalizeH="0" baseline="0" dirty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Bold Bold"/>
                <a:sym typeface="Source Han Sans CN Bold Bold"/>
              </a:defRPr>
            </a:lvl1pPr>
            <a:lvl2pPr marL="585470" indent="0" algn="ctr">
              <a:buNone/>
              <a:defRPr sz="2560"/>
            </a:lvl2pPr>
            <a:lvl3pPr marL="1170305" indent="0" algn="ctr">
              <a:buNone/>
              <a:defRPr sz="2305"/>
            </a:lvl3pPr>
            <a:lvl4pPr marL="1755775" indent="0" algn="ctr">
              <a:buNone/>
              <a:defRPr sz="2050"/>
            </a:lvl4pPr>
            <a:lvl5pPr marL="2341245" indent="0" algn="ctr">
              <a:buNone/>
              <a:defRPr sz="2050"/>
            </a:lvl5pPr>
            <a:lvl6pPr marL="2926715" indent="0" algn="ctr">
              <a:buNone/>
              <a:defRPr sz="2050"/>
            </a:lvl6pPr>
            <a:lvl7pPr marL="3511550" indent="0" algn="ctr">
              <a:buNone/>
              <a:defRPr sz="2050"/>
            </a:lvl7pPr>
            <a:lvl8pPr marL="4097020" indent="0" algn="ctr">
              <a:buNone/>
              <a:defRPr sz="2050"/>
            </a:lvl8pPr>
            <a:lvl9pPr marL="4682490" indent="0" algn="ctr">
              <a:buNone/>
              <a:defRPr sz="205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12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10965638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400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360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240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24525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.5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1200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1的副本.png" descr="1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6697" y="1209535"/>
            <a:ext cx="2490605" cy="25692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变态严管    让学习成为一种习惯"/>
          <p:cNvSpPr/>
          <p:nvPr userDrawn="1"/>
        </p:nvSpPr>
        <p:spPr>
          <a:xfrm>
            <a:off x="-12525" y="4761114"/>
            <a:ext cx="12049050" cy="620106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2430"/>
              <a:t>变态严管    让学习成为一种习惯</a:t>
            </a:r>
            <a:endParaRPr sz="243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35488" y="-14226"/>
            <a:ext cx="12094977" cy="6612853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/>
          <a:p>
            <a:pPr>
              <a:defRPr sz="1800"/>
            </a:pPr>
            <a:endParaRPr sz="2305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1200" y="88401"/>
            <a:ext cx="10821600" cy="144795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1200" y="1536360"/>
            <a:ext cx="10821600" cy="504804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5674" y="6105202"/>
            <a:ext cx="347127" cy="34466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535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3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Bold" panose="020B0800000000000000" pitchFamily="34" charset="-122"/>
          <a:ea typeface="思源黑体 CN Bold" panose="020B0800000000000000" pitchFamily="34" charset="-122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438785" marR="0" indent="-438785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1pPr>
      <a:lvl2pPr marL="1325880" marR="0" indent="-74041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2pPr>
      <a:lvl3pPr marL="1863725" marR="0" indent="-69342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3pPr>
      <a:lvl4pPr marL="258635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4pPr>
      <a:lvl5pPr marL="317182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5pPr>
      <a:lvl6pPr marL="375729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434276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92760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51307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58547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17030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75577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34124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png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第二章 数据查询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dirty="0"/>
              <a:t>结构化查询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算术运算符</a:t>
            </a:r>
            <a:endParaRPr lang="zh-CN" altLang="en-US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149350" y="1988185"/>
          <a:ext cx="10134600" cy="312610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769745"/>
                <a:gridCol w="8364855"/>
              </a:tblGrid>
              <a:tr h="822960"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运算符</a:t>
                      </a:r>
                      <a:endParaRPr kumimoji="0" lang="zh-CN" altLang="en-US" sz="2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说    明</a:t>
                      </a:r>
                      <a:endParaRPr kumimoji="0" lang="zh-CN" altLang="en-US" sz="2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8380"/>
                    </a:solidFill>
                  </a:tcPr>
                </a:tc>
              </a:tr>
              <a:tr h="339824"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加运算，求两个数或表达式相加的和，如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1+2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824"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减运算，求两个数或表达式相减的差 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824"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乘运算，求两个数或表达式相乘的积 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/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除运算，求两个数或表达式相除的商，如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9/2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的值为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167"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mod(x,y)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取模运算，求余数，如：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mod(9,2)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的值为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逻辑运算符</a:t>
            </a:r>
            <a:endParaRPr lang="zh-CN" altLang="en-US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718945" y="2004060"/>
          <a:ext cx="903986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630"/>
                <a:gridCol w="7301230"/>
              </a:tblGrid>
              <a:tr h="731520"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运算符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说     明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and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当且仅当两个布尔表达式都为true时，返回TRUE。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or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当且仅当两个布尔表达式都为false，返回FALSE。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not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布尔表达式的值取反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比较运算符</a:t>
            </a:r>
            <a:endParaRPr lang="zh-CN" altLang="en-US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2693670" y="1501775"/>
          <a:ext cx="60629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/>
                <a:gridCol w="4594225"/>
              </a:tblGrid>
              <a:tr h="731520"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运算符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说     明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=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等于，例如：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age=23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大于，例如：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price&gt;100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&lt;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小于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&lt;&gt;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不等于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&gt;=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大于等于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&lt;=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小于等于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!=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不等于（非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SQL-92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标准 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列别名</a:t>
            </a:r>
            <a:endParaRPr lang="zh-CN" altLang="en-US"/>
          </a:p>
        </p:txBody>
      </p:sp>
      <p:sp>
        <p:nvSpPr>
          <p:cNvPr id="209927" name="AutoShape 7"/>
          <p:cNvSpPr>
            <a:spLocks noChangeArrowheads="1"/>
          </p:cNvSpPr>
          <p:nvPr/>
        </p:nvSpPr>
        <p:spPr bwMode="auto">
          <a:xfrm>
            <a:off x="1113790" y="1302385"/>
            <a:ext cx="8128635" cy="54991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select id,last_name,salary*16 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年薪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from s_emp;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13790" y="2235835"/>
            <a:ext cx="8128635" cy="54991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select id,last_name,salary*16 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"年  薪"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from s_emp;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932930" y="2862214"/>
            <a:ext cx="3111500" cy="514081"/>
          </a:xfrm>
          <a:prstGeom prst="wedgeRoundRectCallout">
            <a:avLst>
              <a:gd name="adj1" fmla="val -19353"/>
              <a:gd name="adj2" fmla="val -49844"/>
              <a:gd name="adj3" fmla="val 16667"/>
            </a:avLst>
          </a:prstGeom>
          <a:solidFill>
            <a:srgbClr val="CE2127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有空格，需要加双引 </a:t>
            </a:r>
            <a:endParaRPr lang="zh-CN" altLang="en-US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426835" y="2573020"/>
            <a:ext cx="506095" cy="498475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3790" y="3630295"/>
            <a:ext cx="8128635" cy="54991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select last_name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||'$'||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first_name name from s_emp;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184775" y="4240849"/>
            <a:ext cx="2275205" cy="510221"/>
          </a:xfrm>
          <a:prstGeom prst="wedgeRoundRectCallout">
            <a:avLst>
              <a:gd name="adj1" fmla="val -19353"/>
              <a:gd name="adj2" fmla="val -49844"/>
              <a:gd name="adj3" fmla="val 16667"/>
            </a:avLst>
          </a:prstGeom>
          <a:solidFill>
            <a:srgbClr val="CE2127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字符串的拼接 </a:t>
            </a:r>
            <a:endParaRPr lang="zh-CN" altLang="en-US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628515" y="4180205"/>
            <a:ext cx="511810" cy="246380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6236335" y="5541329"/>
            <a:ext cx="1372235" cy="510221"/>
          </a:xfrm>
          <a:prstGeom prst="wedgeRoundRectCallout">
            <a:avLst>
              <a:gd name="adj1" fmla="val -19353"/>
              <a:gd name="adj2" fmla="val -49844"/>
              <a:gd name="adj3" fmla="val 16667"/>
            </a:avLst>
          </a:prstGeom>
          <a:solidFill>
            <a:srgbClr val="CE2127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常量列</a:t>
            </a:r>
            <a:endParaRPr lang="zh-CN" altLang="en-US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13790" y="4946015"/>
            <a:ext cx="7557770" cy="54991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select last_name,</a:t>
            </a:r>
            <a:r>
              <a:rPr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'兄弟连' 公司名称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from s_emp;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88025" y="5495925"/>
            <a:ext cx="448310" cy="285115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7" grpId="0" bldLvl="0" animBg="1"/>
      <p:bldP spid="5" grpId="0" bldLvl="0" animBg="1"/>
      <p:bldP spid="6" grpId="0" bldLvl="0" animBg="1"/>
      <p:bldP spid="8" grpId="0" bldLvl="0" animBg="1"/>
      <p:bldP spid="9" grpId="0" bldLvl="0" animBg="1"/>
      <p:bldP spid="13" grpId="0" bldLvl="0" animBg="1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sz="3600" b="1">
                <a:solidFill>
                  <a:srgbClr val="5E616D"/>
                </a:solidFill>
                <a:ea typeface="宋体" panose="02010600030101010101" pitchFamily="2" charset="-122"/>
                <a:sym typeface="+mn-ea"/>
              </a:rPr>
              <a:t>计算员工的年薪</a:t>
            </a:r>
            <a:r>
              <a:rPr lang="en-US" sz="3600" b="1">
                <a:solidFill>
                  <a:srgbClr val="5E616D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salary*16</a:t>
            </a:r>
            <a:r>
              <a:rPr lang="zh-CN" sz="3600" b="1">
                <a:solidFill>
                  <a:srgbClr val="5E616D"/>
                </a:solidFill>
                <a:ea typeface="宋体" panose="02010600030101010101" pitchFamily="2" charset="-122"/>
                <a:sym typeface="+mn-ea"/>
              </a:rPr>
              <a:t>加奖金</a:t>
            </a:r>
            <a:r>
              <a:rPr lang="en-US" sz="3600" b="1">
                <a:solidFill>
                  <a:srgbClr val="5E616D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commission_pct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>
                <a:sym typeface="+mn-ea"/>
              </a:rPr>
              <a:t>null</a:t>
            </a:r>
            <a:r>
              <a:rPr lang="zh-CN" altLang="en-US" sz="5630">
                <a:sym typeface="+mn-ea"/>
              </a:rPr>
              <a:t>值运算</a:t>
            </a:r>
            <a:endParaRPr lang="zh-CN" alt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33170" y="2242820"/>
            <a:ext cx="7402830" cy="54991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select id,salary*16+</a:t>
            </a:r>
            <a:r>
              <a:rPr lang="en-US" altLang="zh-CN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commission_pct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 from s_emp;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4420" y="3369310"/>
            <a:ext cx="3462020" cy="180149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4072255" y="2889250"/>
            <a:ext cx="6350" cy="480060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 bwMode="auto">
          <a:xfrm>
            <a:off x="6612890" y="3698240"/>
            <a:ext cx="2867660" cy="989965"/>
          </a:xfrm>
          <a:prstGeom prst="wedgeRoundRectCallout">
            <a:avLst>
              <a:gd name="adj1" fmla="val -73029"/>
              <a:gd name="adj2" fmla="val -24403"/>
              <a:gd name="adj3" fmla="val 16667"/>
            </a:avLst>
          </a:prstGeom>
          <a:solidFill>
            <a:srgbClr val="C00000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rtlCol="0" anchor="t">
            <a:noAutofit/>
          </a:bodyPr>
          <a:p>
            <a:pPr lvl="0"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oracle中null值经过运算后, 结果永远为null</a:t>
            </a:r>
            <a:endParaRPr lang="en-US" altLang="zh-CN" sz="20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sz="320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nvl函数运算null值</a:t>
            </a:r>
            <a:endParaRPr sz="3200">
              <a:solidFill>
                <a:srgbClr val="5E616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sz="320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nvl(参数1,参数2)</a:t>
            </a:r>
            <a:endParaRPr sz="32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/>
            <a:r>
              <a:rPr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如果参数1为null</a:t>
            </a:r>
            <a:r>
              <a:rPr 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sz="2800" b="1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则返回参数2</a:t>
            </a:r>
            <a:r>
              <a:rPr lang="zh-CN" sz="2800" b="1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；</a:t>
            </a:r>
            <a:endParaRPr sz="28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/>
            <a:r>
              <a:rPr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如果参数1不为null</a:t>
            </a:r>
            <a:r>
              <a:rPr 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sz="2800" b="1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则返回参数1</a:t>
            </a:r>
            <a:r>
              <a:rPr lang="zh-CN" sz="2800" b="1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；</a:t>
            </a:r>
            <a:endParaRPr sz="32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zh-CN" altLang="en-US" sz="320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类似三元运算符</a:t>
            </a:r>
            <a:endParaRPr lang="zh-CN" altLang="en-US" sz="3200">
              <a:solidFill>
                <a:srgbClr val="5E616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5630">
                <a:sym typeface="+mn-ea"/>
              </a:rPr>
              <a:t>函数</a:t>
            </a:r>
            <a:r>
              <a:rPr lang="en-US" altLang="zh-CN" sz="5630">
                <a:sym typeface="+mn-ea"/>
              </a:rPr>
              <a:t>nvl( )</a:t>
            </a:r>
            <a:endParaRPr lang="zh-CN" alt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977390" y="2265045"/>
            <a:ext cx="8452485" cy="54991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select id,salary*16+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nvl(commission_pct,0)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 from s_emp;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3780790"/>
            <a:ext cx="4473575" cy="19685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699760" y="3098165"/>
            <a:ext cx="6350" cy="48006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重复的数据怎么办？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查询员工的薪资,(会出现很多重复的数据)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排重</a:t>
            </a:r>
            <a:endParaRPr lang="zh-CN" alt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069465" y="2535555"/>
            <a:ext cx="4815840" cy="54991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select salary from s_emp;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419600" y="3119120"/>
            <a:ext cx="6350" cy="480060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69465" y="3663315"/>
            <a:ext cx="5522595" cy="54991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select 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distinct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salary from s_emp;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425950" y="4389755"/>
            <a:ext cx="6350" cy="480060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69465" y="4981575"/>
            <a:ext cx="7202805" cy="54991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select 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distinct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salary,manager_id from s_emp; 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711383" y="4323139"/>
            <a:ext cx="1756686" cy="547011"/>
          </a:xfrm>
          <a:prstGeom prst="wedgeRoundRectCallout">
            <a:avLst>
              <a:gd name="adj1" fmla="val -19353"/>
              <a:gd name="adj2" fmla="val -49844"/>
              <a:gd name="adj3" fmla="val 16667"/>
            </a:avLst>
          </a:prstGeom>
          <a:solidFill>
            <a:srgbClr val="CE2127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p>
            <a:pPr marL="28575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多字段排重</a:t>
            </a:r>
            <a:endParaRPr lang="zh-CN" altLang="en-US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8" grpId="0" bldLvl="0" animBg="1"/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>
                <a:sym typeface="+mn-ea"/>
              </a:rPr>
              <a:t>Where</a:t>
            </a:r>
            <a:r>
              <a:rPr lang="zh-CN" altLang="en-US" sz="5630">
                <a:sym typeface="+mn-ea"/>
              </a:rPr>
              <a:t>关键字</a:t>
            </a:r>
            <a:endParaRPr lang="zh-CN" altLang="en-US"/>
          </a:p>
        </p:txBody>
      </p:sp>
      <p:sp>
        <p:nvSpPr>
          <p:cNvPr id="209925" name="AutoShape 5"/>
          <p:cNvSpPr>
            <a:spLocks noChangeArrowheads="1"/>
          </p:cNvSpPr>
          <p:nvPr/>
        </p:nvSpPr>
        <p:spPr bwMode="auto">
          <a:xfrm>
            <a:off x="972185" y="1427480"/>
            <a:ext cx="8910320" cy="64325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select name ,gr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ade  from student where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address = </a:t>
            </a:r>
            <a:r>
              <a:rPr lang="en-US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'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北京</a:t>
            </a:r>
            <a:r>
              <a:rPr lang="en-US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'</a:t>
            </a:r>
            <a:endParaRPr lang="en-US" altLang="en-US" sz="20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9927" name="AutoShape 7"/>
          <p:cNvSpPr>
            <a:spLocks noChangeArrowheads="1"/>
          </p:cNvSpPr>
          <p:nvPr/>
        </p:nvSpPr>
        <p:spPr bwMode="auto">
          <a:xfrm>
            <a:off x="972185" y="2858770"/>
            <a:ext cx="8909685" cy="63817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select name ,gra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  from student where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address = </a:t>
            </a:r>
            <a:r>
              <a:rPr lang="en-US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四川</a:t>
            </a:r>
            <a:r>
              <a:rPr lang="en-US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 </a:t>
            </a:r>
            <a:r>
              <a:rPr lang="en-US" altLang="en-US" sz="20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and </a:t>
            </a:r>
            <a:r>
              <a:rPr lang="en-US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sex='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女</a:t>
            </a:r>
            <a:r>
              <a:rPr lang="en-US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endParaRPr lang="en-US" altLang="en-US" sz="20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09928" name="AutoShape 8"/>
          <p:cNvSpPr>
            <a:spLocks noChangeArrowheads="1"/>
          </p:cNvSpPr>
          <p:nvPr/>
        </p:nvSpPr>
        <p:spPr bwMode="auto">
          <a:xfrm>
            <a:off x="6383655" y="2202609"/>
            <a:ext cx="5251972" cy="500267"/>
          </a:xfrm>
          <a:prstGeom prst="wedgeRoundRectCallout">
            <a:avLst>
              <a:gd name="adj1" fmla="val -24856"/>
              <a:gd name="adj2" fmla="val -49843"/>
              <a:gd name="adj3" fmla="val 16667"/>
            </a:avLst>
          </a:prstGeom>
          <a:solidFill>
            <a:srgbClr val="CE2127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查询 “北京”地区的学生姓名和年级</a:t>
            </a:r>
            <a:endParaRPr lang="zh-CN" altLang="en-US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9929" name="AutoShape 9"/>
          <p:cNvSpPr>
            <a:spLocks noChangeArrowheads="1"/>
          </p:cNvSpPr>
          <p:nvPr/>
        </p:nvSpPr>
        <p:spPr bwMode="auto">
          <a:xfrm>
            <a:off x="8215313" y="3652381"/>
            <a:ext cx="1746724" cy="500219"/>
          </a:xfrm>
          <a:prstGeom prst="wedgeRoundRectCallout">
            <a:avLst>
              <a:gd name="adj1" fmla="val -19353"/>
              <a:gd name="adj2" fmla="val -49844"/>
              <a:gd name="adj3" fmla="val 16667"/>
            </a:avLst>
          </a:prstGeom>
          <a:solidFill>
            <a:srgbClr val="CE2127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查询川妹子</a:t>
            </a:r>
            <a:endParaRPr lang="zh-CN" altLang="en-US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1" name="直接箭头连接符 20"/>
          <p:cNvCxnSpPr>
            <a:endCxn id="209928" idx="4"/>
          </p:cNvCxnSpPr>
          <p:nvPr/>
        </p:nvCxnSpPr>
        <p:spPr>
          <a:xfrm>
            <a:off x="7286625" y="1948180"/>
            <a:ext cx="417830" cy="255270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092440" y="3356610"/>
            <a:ext cx="514985" cy="297180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972185" y="4246880"/>
            <a:ext cx="10013950" cy="64325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select * from s_emp where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salary&lt;1300 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or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commission_pct is null</a:t>
            </a:r>
            <a:endParaRPr lang="en-US" altLang="zh-CN" sz="20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83400" y="5201127"/>
            <a:ext cx="4185124" cy="500219"/>
          </a:xfrm>
          <a:prstGeom prst="wedgeRoundRectCallout">
            <a:avLst>
              <a:gd name="adj1" fmla="val -24856"/>
              <a:gd name="adj2" fmla="val -49843"/>
              <a:gd name="adj3" fmla="val 16667"/>
            </a:avLst>
          </a:prstGeom>
          <a:solidFill>
            <a:srgbClr val="CE2127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月薪</a:t>
            </a:r>
            <a:r>
              <a:rPr lang="en-US" altLang="zh-CN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1300</a:t>
            </a:r>
            <a:r>
              <a:rPr lang="zh-CN" altLang="en-US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以下的 或 没有奖金</a:t>
            </a:r>
            <a:endParaRPr lang="zh-CN" altLang="en-US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669405" y="4721860"/>
            <a:ext cx="929005" cy="479425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7" grpId="0" bldLvl="0" animBg="1"/>
      <p:bldP spid="209928" grpId="0" bldLvl="0" animBg="1"/>
      <p:bldP spid="209929" grpId="0" bldLvl="0" animBg="1"/>
      <p:bldP spid="6" grpId="0" bldLvl="0" animBg="1"/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极限条件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特殊条件</a:t>
            </a:r>
            <a:endParaRPr lang="zh-CN" altLang="en-US"/>
          </a:p>
        </p:txBody>
      </p:sp>
      <p:sp>
        <p:nvSpPr>
          <p:cNvPr id="209927" name="AutoShape 7"/>
          <p:cNvSpPr>
            <a:spLocks noChangeArrowheads="1"/>
          </p:cNvSpPr>
          <p:nvPr/>
        </p:nvSpPr>
        <p:spPr bwMode="auto">
          <a:xfrm>
            <a:off x="1409065" y="2301875"/>
            <a:ext cx="7402830" cy="108204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select * from s_emp where 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1=1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;   --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永真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select * from s_emp where 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1!=1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;  --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永假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对于字符串进行比较时, 需要注意的地方: </a:t>
            </a:r>
            <a:endParaRPr lang="zh-CN" altLang="en-US" sz="32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字符串需要使用 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单引号</a:t>
            </a:r>
            <a:r>
              <a:rPr lang="zh-CN" altLang="en-US" sz="2800">
                <a:sym typeface="+mn-ea"/>
              </a:rPr>
              <a:t> 引住 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字符串是大小写敏感的</a:t>
            </a:r>
            <a:r>
              <a:rPr lang="en-US" altLang="zh-CN" sz="2800">
                <a:sym typeface="+mn-ea"/>
              </a:rPr>
              <a:t>,</a:t>
            </a:r>
            <a:r>
              <a:rPr lang="zh-CN" altLang="en-US" sz="2800">
                <a:sym typeface="+mn-ea"/>
              </a:rPr>
              <a:t>也就是比较时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区分大小写</a:t>
            </a:r>
            <a:endParaRPr lang="zh-CN" altLang="en-US" sz="3200">
              <a:solidFill>
                <a:srgbClr val="C00000"/>
              </a:solidFill>
            </a:endParaRPr>
          </a:p>
          <a:p>
            <a:pPr marL="457200" lvl="1" indent="-457200" algn="l" eaLnBrk="1" hangingPunct="1"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200">
                <a:sym typeface="+mn-ea"/>
              </a:rPr>
              <a:t>动手练习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小结</a:t>
            </a:r>
            <a:endParaRPr lang="zh-CN" altLang="en-US"/>
          </a:p>
        </p:txBody>
      </p:sp>
      <p:sp>
        <p:nvSpPr>
          <p:cNvPr id="209928" name="AutoShape 8"/>
          <p:cNvSpPr>
            <a:spLocks noChangeArrowheads="1"/>
          </p:cNvSpPr>
          <p:nvPr/>
        </p:nvSpPr>
        <p:spPr bwMode="auto">
          <a:xfrm>
            <a:off x="1526540" y="3726829"/>
            <a:ext cx="8970645" cy="513701"/>
          </a:xfrm>
          <a:prstGeom prst="wedgeRoundRectCallout">
            <a:avLst>
              <a:gd name="adj1" fmla="val -24856"/>
              <a:gd name="adj2" fmla="val -49843"/>
              <a:gd name="adj3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查询员工的日薪(salary/21),一个月按21天算, 条件为 last_name为Dancs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DDL</a:t>
            </a:r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是什么？包含什么？</a:t>
            </a:r>
            <a:endParaRPr lang="en-US" sz="32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r>
              <a:rPr 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DML</a:t>
            </a:r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是什么？包含什么？</a:t>
            </a:r>
            <a:endParaRPr lang="en-US" sz="32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r>
              <a:rPr 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studnet</a:t>
            </a:r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表有</a:t>
            </a:r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a</a:t>
            </a:r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，</a:t>
            </a:r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</a:t>
            </a:r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，</a:t>
            </a:r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</a:t>
            </a:r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三个列，添加数据的语句？</a:t>
            </a:r>
            <a:endParaRPr lang="en-US" sz="32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删除表中全部的数据？</a:t>
            </a:r>
            <a:endParaRPr lang="en-US" sz="32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修改</a:t>
            </a:r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student</a:t>
            </a:r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表中年龄大于</a:t>
            </a:r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20</a:t>
            </a:r>
            <a:r>
              <a:rPr lang="zh-CN" altLang="en-US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岁的密码为</a:t>
            </a:r>
            <a:r>
              <a:rPr lang="en-US" altLang="zh-CN" sz="32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123?</a:t>
            </a:r>
            <a:endParaRPr lang="en-US" altLang="zh-CN" sz="32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effectLst/>
                <a:sym typeface="+mn-ea"/>
              </a:rPr>
              <a:t>回顾</a:t>
            </a:r>
            <a:r>
              <a:rPr lang="en-US" altLang="zh-CN" sz="5630" dirty="0">
                <a:effectLst/>
                <a:sym typeface="+mn-ea"/>
              </a:rPr>
              <a:t>-1</a:t>
            </a:r>
            <a:endParaRPr lang="en-US" altLang="zh-CN" sz="5630" dirty="0">
              <a:effectLst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6066" y="950577"/>
            <a:ext cx="1081307" cy="430730"/>
            <a:chOff x="3643306" y="2500357"/>
            <a:chExt cx="1081307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023779" y="2500554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模糊查询</a:t>
            </a:r>
            <a:endParaRPr lang="zh-CN" altLang="en-US"/>
          </a:p>
        </p:txBody>
      </p:sp>
      <p:graphicFrame>
        <p:nvGraphicFramePr>
          <p:cNvPr id="46" name="Group 29"/>
          <p:cNvGraphicFramePr>
            <a:graphicFrameLocks noGrp="1"/>
          </p:cNvGraphicFramePr>
          <p:nvPr/>
        </p:nvGraphicFramePr>
        <p:xfrm>
          <a:off x="1148715" y="578168"/>
          <a:ext cx="728667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835"/>
                <a:gridCol w="1410460"/>
                <a:gridCol w="1659610"/>
                <a:gridCol w="1500198"/>
                <a:gridCol w="1071572"/>
              </a:tblGrid>
              <a:tr h="260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所在班级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王明全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湖南长沙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张菲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湖北宜昌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于岑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甘肃天水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刘国正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山东荷泽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周接轮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台湾新竹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巩小妹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香港龙湾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巩大妹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香港龙湾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张明敏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北京顺义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009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矛十八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四川棉阳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010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张林光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陕西临潼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011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司马坡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新疆喀什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S201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602" name="Text Box 82"/>
          <p:cNvSpPr txBox="1">
            <a:spLocks noChangeArrowheads="1"/>
          </p:cNvSpPr>
          <p:nvPr/>
        </p:nvSpPr>
        <p:spPr bwMode="auto">
          <a:xfrm>
            <a:off x="1155065" y="1371918"/>
            <a:ext cx="7280275" cy="369887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zh-CN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03" name="Text Box 83"/>
          <p:cNvSpPr txBox="1">
            <a:spLocks noChangeArrowheads="1"/>
          </p:cNvSpPr>
          <p:nvPr/>
        </p:nvSpPr>
        <p:spPr bwMode="auto">
          <a:xfrm>
            <a:off x="1155065" y="3751580"/>
            <a:ext cx="7280275" cy="36988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zh-CN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04" name="Text Box 84"/>
          <p:cNvSpPr txBox="1">
            <a:spLocks noChangeArrowheads="1"/>
          </p:cNvSpPr>
          <p:nvPr/>
        </p:nvSpPr>
        <p:spPr bwMode="auto">
          <a:xfrm>
            <a:off x="1155065" y="4543743"/>
            <a:ext cx="7280275" cy="369887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zh-CN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05" name="AutoShape 85"/>
          <p:cNvSpPr>
            <a:spLocks noChangeArrowheads="1"/>
          </p:cNvSpPr>
          <p:nvPr/>
        </p:nvSpPr>
        <p:spPr bwMode="auto">
          <a:xfrm>
            <a:off x="7954963" y="1435735"/>
            <a:ext cx="3428478" cy="78319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lvl="1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* from students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1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where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like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5609590" y="830580"/>
            <a:ext cx="1847850" cy="555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-106998" y="2030730"/>
            <a:ext cx="9144001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</a:ln>
        </p:spPr>
        <p:txBody>
          <a:bodyPr wrap="none" anchor="ctr">
            <a:spAutoFit/>
          </a:bodyPr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91"/>
          <p:cNvGrpSpPr/>
          <p:nvPr/>
        </p:nvGrpSpPr>
        <p:grpSpPr bwMode="auto">
          <a:xfrm>
            <a:off x="1151890" y="5734368"/>
            <a:ext cx="4968875" cy="334962"/>
            <a:chOff x="793" y="3988"/>
            <a:chExt cx="3130" cy="211"/>
          </a:xfrm>
        </p:grpSpPr>
        <p:sp>
          <p:nvSpPr>
            <p:cNvPr id="11382" name="Rectangle 92"/>
            <p:cNvSpPr>
              <a:spLocks noChangeArrowheads="1"/>
            </p:cNvSpPr>
            <p:nvPr/>
          </p:nvSpPr>
          <p:spPr bwMode="auto">
            <a:xfrm>
              <a:off x="3194" y="3988"/>
              <a:ext cx="729" cy="21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</p:spPr>
          <p:txBody>
            <a:bodyPr/>
            <a:p>
              <a:pPr algn="ctr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383" name="Rectangle 93"/>
            <p:cNvSpPr>
              <a:spLocks noChangeArrowheads="1"/>
            </p:cNvSpPr>
            <p:nvPr/>
          </p:nvSpPr>
          <p:spPr bwMode="auto">
            <a:xfrm>
              <a:off x="2706" y="3988"/>
              <a:ext cx="488" cy="21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en-US" altLang="zh-CN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S202</a:t>
              </a:r>
              <a:endParaRPr lang="en-US" altLang="zh-CN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4" name="Rectangle 94"/>
            <p:cNvSpPr>
              <a:spLocks noChangeArrowheads="1"/>
            </p:cNvSpPr>
            <p:nvPr/>
          </p:nvSpPr>
          <p:spPr bwMode="auto">
            <a:xfrm>
              <a:off x="1882" y="3988"/>
              <a:ext cx="824" cy="21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zh-CN" altLang="en-US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陕西临潼</a:t>
              </a:r>
              <a:endParaRPr lang="zh-CN" altLang="en-US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5" name="Rectangle 95"/>
            <p:cNvSpPr>
              <a:spLocks noChangeArrowheads="1"/>
            </p:cNvSpPr>
            <p:nvPr/>
          </p:nvSpPr>
          <p:spPr bwMode="auto">
            <a:xfrm>
              <a:off x="1282" y="3988"/>
              <a:ext cx="600" cy="21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zh-CN" altLang="en-US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张林光</a:t>
              </a:r>
              <a:endParaRPr lang="zh-CN" altLang="en-US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6" name="Rectangle 96"/>
            <p:cNvSpPr>
              <a:spLocks noChangeArrowheads="1"/>
            </p:cNvSpPr>
            <p:nvPr/>
          </p:nvSpPr>
          <p:spPr bwMode="auto">
            <a:xfrm>
              <a:off x="793" y="3988"/>
              <a:ext cx="489" cy="21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en-US" altLang="zh-CN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010</a:t>
              </a:r>
              <a:endParaRPr lang="en-US" altLang="zh-CN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7" name="Line 97"/>
            <p:cNvSpPr>
              <a:spLocks noChangeShapeType="1"/>
            </p:cNvSpPr>
            <p:nvPr/>
          </p:nvSpPr>
          <p:spPr bwMode="auto">
            <a:xfrm>
              <a:off x="793" y="4199"/>
              <a:ext cx="313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98"/>
          <p:cNvGrpSpPr/>
          <p:nvPr/>
        </p:nvGrpSpPr>
        <p:grpSpPr bwMode="auto">
          <a:xfrm>
            <a:off x="1151890" y="5064443"/>
            <a:ext cx="4968875" cy="334962"/>
            <a:chOff x="793" y="3566"/>
            <a:chExt cx="3130" cy="211"/>
          </a:xfrm>
        </p:grpSpPr>
        <p:sp>
          <p:nvSpPr>
            <p:cNvPr id="11375" name="Rectangle 99"/>
            <p:cNvSpPr>
              <a:spLocks noChangeArrowheads="1"/>
            </p:cNvSpPr>
            <p:nvPr/>
          </p:nvSpPr>
          <p:spPr bwMode="auto">
            <a:xfrm>
              <a:off x="3194" y="3566"/>
              <a:ext cx="729" cy="21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</a:ln>
          </p:spPr>
          <p:txBody>
            <a:bodyPr/>
            <a:p>
              <a:pPr algn="ctr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黑体" panose="02010609060101010101" charset="-122"/>
                  <a:ea typeface="黑体" panose="02010609060101010101" charset="-122"/>
                </a:rPr>
                <a:t>…</a:t>
              </a:r>
              <a:endParaRPr lang="en-US" altLang="zh-CN" sz="18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376" name="Rectangle 100"/>
            <p:cNvSpPr>
              <a:spLocks noChangeArrowheads="1"/>
            </p:cNvSpPr>
            <p:nvPr/>
          </p:nvSpPr>
          <p:spPr bwMode="auto">
            <a:xfrm>
              <a:off x="2706" y="3566"/>
              <a:ext cx="488" cy="21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en-US" altLang="zh-CN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S202</a:t>
              </a:r>
              <a:endParaRPr lang="en-US" altLang="zh-CN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7" name="Rectangle 101"/>
            <p:cNvSpPr>
              <a:spLocks noChangeArrowheads="1"/>
            </p:cNvSpPr>
            <p:nvPr/>
          </p:nvSpPr>
          <p:spPr bwMode="auto">
            <a:xfrm>
              <a:off x="1882" y="3566"/>
              <a:ext cx="824" cy="21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zh-CN" altLang="en-US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湖北宜昌</a:t>
              </a:r>
              <a:endParaRPr lang="zh-CN" altLang="en-US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8" name="Rectangle 102"/>
            <p:cNvSpPr>
              <a:spLocks noChangeArrowheads="1"/>
            </p:cNvSpPr>
            <p:nvPr/>
          </p:nvSpPr>
          <p:spPr bwMode="auto">
            <a:xfrm>
              <a:off x="1282" y="3566"/>
              <a:ext cx="600" cy="21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zh-CN" altLang="en-US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张菲</a:t>
              </a:r>
              <a:endParaRPr lang="zh-CN" altLang="en-US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9" name="Rectangle 103"/>
            <p:cNvSpPr>
              <a:spLocks noChangeArrowheads="1"/>
            </p:cNvSpPr>
            <p:nvPr/>
          </p:nvSpPr>
          <p:spPr bwMode="auto">
            <a:xfrm>
              <a:off x="793" y="3566"/>
              <a:ext cx="489" cy="21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en-US" altLang="zh-CN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002</a:t>
              </a:r>
              <a:endParaRPr lang="en-US" altLang="zh-CN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0" name="Line 104"/>
            <p:cNvSpPr>
              <a:spLocks noChangeShapeType="1"/>
            </p:cNvSpPr>
            <p:nvPr/>
          </p:nvSpPr>
          <p:spPr bwMode="auto">
            <a:xfrm>
              <a:off x="793" y="3566"/>
              <a:ext cx="313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1" name="Line 105"/>
            <p:cNvSpPr>
              <a:spLocks noChangeShapeType="1"/>
            </p:cNvSpPr>
            <p:nvPr/>
          </p:nvSpPr>
          <p:spPr bwMode="auto">
            <a:xfrm>
              <a:off x="793" y="3777"/>
              <a:ext cx="3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" name="Group 106"/>
          <p:cNvGrpSpPr/>
          <p:nvPr/>
        </p:nvGrpSpPr>
        <p:grpSpPr bwMode="auto">
          <a:xfrm>
            <a:off x="1151890" y="5399405"/>
            <a:ext cx="4968875" cy="334963"/>
            <a:chOff x="793" y="3777"/>
            <a:chExt cx="3130" cy="211"/>
          </a:xfrm>
        </p:grpSpPr>
        <p:sp>
          <p:nvSpPr>
            <p:cNvPr id="11369" name="Rectangle 107"/>
            <p:cNvSpPr>
              <a:spLocks noChangeArrowheads="1"/>
            </p:cNvSpPr>
            <p:nvPr/>
          </p:nvSpPr>
          <p:spPr bwMode="auto">
            <a:xfrm>
              <a:off x="3194" y="3777"/>
              <a:ext cx="729" cy="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p>
              <a:pPr algn="ctr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370" name="Rectangle 108"/>
            <p:cNvSpPr>
              <a:spLocks noChangeArrowheads="1"/>
            </p:cNvSpPr>
            <p:nvPr/>
          </p:nvSpPr>
          <p:spPr bwMode="auto">
            <a:xfrm>
              <a:off x="2706" y="3777"/>
              <a:ext cx="488" cy="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en-US" altLang="zh-CN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S202</a:t>
              </a:r>
              <a:endParaRPr lang="en-US" altLang="zh-CN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1" name="Rectangle 109"/>
            <p:cNvSpPr>
              <a:spLocks noChangeArrowheads="1"/>
            </p:cNvSpPr>
            <p:nvPr/>
          </p:nvSpPr>
          <p:spPr bwMode="auto">
            <a:xfrm>
              <a:off x="1882" y="3777"/>
              <a:ext cx="824" cy="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zh-CN" altLang="en-US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北京顺义</a:t>
              </a:r>
              <a:endParaRPr lang="zh-CN" altLang="en-US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2" name="Rectangle 110"/>
            <p:cNvSpPr>
              <a:spLocks noChangeArrowheads="1"/>
            </p:cNvSpPr>
            <p:nvPr/>
          </p:nvSpPr>
          <p:spPr bwMode="auto">
            <a:xfrm>
              <a:off x="1282" y="3777"/>
              <a:ext cx="600" cy="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zh-CN" altLang="en-US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张明敏</a:t>
              </a:r>
              <a:endParaRPr lang="zh-CN" altLang="en-US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3" name="Rectangle 111"/>
            <p:cNvSpPr>
              <a:spLocks noChangeArrowheads="1"/>
            </p:cNvSpPr>
            <p:nvPr/>
          </p:nvSpPr>
          <p:spPr bwMode="auto">
            <a:xfrm>
              <a:off x="793" y="3777"/>
              <a:ext cx="489" cy="2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p>
              <a:pPr algn="ctr"/>
              <a:r>
                <a:rPr lang="en-US" altLang="zh-CN" sz="18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008</a:t>
              </a:r>
              <a:endParaRPr lang="en-US" altLang="zh-CN" sz="18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4" name="Line 112"/>
            <p:cNvSpPr>
              <a:spLocks noChangeShapeType="1"/>
            </p:cNvSpPr>
            <p:nvPr/>
          </p:nvSpPr>
          <p:spPr bwMode="auto">
            <a:xfrm>
              <a:off x="793" y="3988"/>
              <a:ext cx="3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" name="Group 113"/>
          <p:cNvGrpSpPr/>
          <p:nvPr/>
        </p:nvGrpSpPr>
        <p:grpSpPr bwMode="auto">
          <a:xfrm>
            <a:off x="1151890" y="5064443"/>
            <a:ext cx="4968875" cy="1008062"/>
            <a:chOff x="793" y="3566"/>
            <a:chExt cx="3130" cy="635"/>
          </a:xfrm>
        </p:grpSpPr>
        <p:sp>
          <p:nvSpPr>
            <p:cNvPr id="11363" name="Line 114"/>
            <p:cNvSpPr>
              <a:spLocks noChangeShapeType="1"/>
            </p:cNvSpPr>
            <p:nvPr/>
          </p:nvSpPr>
          <p:spPr bwMode="auto">
            <a:xfrm>
              <a:off x="793" y="356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4" name="Line 115"/>
            <p:cNvSpPr>
              <a:spLocks noChangeShapeType="1"/>
            </p:cNvSpPr>
            <p:nvPr/>
          </p:nvSpPr>
          <p:spPr bwMode="auto">
            <a:xfrm>
              <a:off x="1247" y="356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5" name="Line 116"/>
            <p:cNvSpPr>
              <a:spLocks noChangeShapeType="1"/>
            </p:cNvSpPr>
            <p:nvPr/>
          </p:nvSpPr>
          <p:spPr bwMode="auto">
            <a:xfrm>
              <a:off x="1837" y="356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6" name="Line 117"/>
            <p:cNvSpPr>
              <a:spLocks noChangeShapeType="1"/>
            </p:cNvSpPr>
            <p:nvPr/>
          </p:nvSpPr>
          <p:spPr bwMode="auto">
            <a:xfrm>
              <a:off x="2608" y="356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7" name="Line 118"/>
            <p:cNvSpPr>
              <a:spLocks noChangeShapeType="1"/>
            </p:cNvSpPr>
            <p:nvPr/>
          </p:nvSpPr>
          <p:spPr bwMode="auto">
            <a:xfrm>
              <a:off x="3198" y="356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8" name="Line 119"/>
            <p:cNvSpPr>
              <a:spLocks noChangeShapeType="1"/>
            </p:cNvSpPr>
            <p:nvPr/>
          </p:nvSpPr>
          <p:spPr bwMode="auto">
            <a:xfrm>
              <a:off x="3923" y="356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5640" name="Freeform 120"/>
          <p:cNvSpPr/>
          <p:nvPr/>
        </p:nvSpPr>
        <p:spPr bwMode="auto">
          <a:xfrm rot="3259006">
            <a:off x="576739" y="5215255"/>
            <a:ext cx="1149350" cy="368300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CE212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p>
            <a:pPr algn="ctr">
              <a:defRPr/>
            </a:pP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5641" name="Freeform 121"/>
          <p:cNvSpPr/>
          <p:nvPr/>
        </p:nvSpPr>
        <p:spPr bwMode="auto">
          <a:xfrm rot="4188028">
            <a:off x="2923866" y="4634058"/>
            <a:ext cx="1415118" cy="369332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CE212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p>
            <a:pPr algn="ctr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42" name="AutoShape 122"/>
          <p:cNvSpPr>
            <a:spLocks noChangeArrowheads="1"/>
          </p:cNvSpPr>
          <p:nvPr/>
        </p:nvSpPr>
        <p:spPr bwMode="auto">
          <a:xfrm rot="16200000">
            <a:off x="4284821" y="3120549"/>
            <a:ext cx="3313113" cy="574675"/>
          </a:xfrm>
          <a:prstGeom prst="leftArrow">
            <a:avLst>
              <a:gd name="adj1" fmla="val 49731"/>
              <a:gd name="adj2" fmla="val 102759"/>
            </a:avLst>
          </a:prstGeom>
          <a:solidFill>
            <a:srgbClr val="CE2127"/>
          </a:solidFill>
          <a:ln w="9525" algn="ctr">
            <a:solidFill>
              <a:srgbClr val="C000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p>
            <a:pPr algn="ctr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2" grpId="0" bldLvl="0" animBg="1" autoUpdateAnimBg="0"/>
      <p:bldP spid="235603" grpId="0" bldLvl="0" animBg="1" autoUpdateAnimBg="0"/>
      <p:bldP spid="235604" grpId="0" bldLvl="0" animBg="1" autoUpdateAnimBg="0"/>
      <p:bldP spid="235605" grpId="0" bldLvl="0" animBg="1"/>
      <p:bldP spid="235640" grpId="0" bldLvl="0" animBg="1"/>
      <p:bldP spid="235641" grpId="0" bldLvl="0" animBg="1"/>
      <p:bldP spid="23564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spcBef>
                <a:spcPct val="20000"/>
              </a:spcBef>
              <a:buClr>
                <a:srgbClr val="1E8380"/>
              </a:buClr>
              <a:buFont typeface="Wingdings" panose="05000000000000000000" charset="0"/>
              <a:buChar char="n"/>
              <a:defRPr/>
            </a:pPr>
            <a:r>
              <a:rPr lang="zh-CN" altLang="en-US" sz="3600" dirty="0">
                <a:cs typeface="微软雅黑" panose="020B0503020204020204" charset="-122"/>
                <a:sym typeface="+mn-ea"/>
              </a:rPr>
              <a:t>一类字符，代替一个或多个真正的字符 </a:t>
            </a:r>
            <a:endParaRPr lang="zh-CN" altLang="en-US" sz="3600" kern="0" dirty="0">
              <a:cs typeface="微软雅黑" panose="020B0503020204020204" charset="-122"/>
            </a:endParaRPr>
          </a:p>
          <a:p>
            <a:pPr algn="l">
              <a:spcBef>
                <a:spcPct val="20000"/>
              </a:spcBef>
              <a:buClr>
                <a:srgbClr val="1E8380"/>
              </a:buClr>
              <a:buFont typeface="Wingdings" panose="05000000000000000000" charset="0"/>
              <a:buChar char="n"/>
              <a:defRPr/>
            </a:pPr>
            <a:r>
              <a:rPr lang="zh-CN" altLang="en-US" sz="3600" dirty="0">
                <a:cs typeface="微软雅黑" panose="020B0503020204020204" charset="-122"/>
                <a:sym typeface="+mn-ea"/>
              </a:rPr>
              <a:t>与LIKE关键字一起使用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通配符</a:t>
            </a:r>
            <a:endParaRPr lang="zh-CN" altLang="en-US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707515" y="3081020"/>
          <a:ext cx="8777605" cy="155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/>
                <a:gridCol w="2654935"/>
                <a:gridCol w="2287270"/>
                <a:gridCol w="2065020"/>
              </a:tblGrid>
              <a:tr h="54583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通配符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82372" marR="82372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解释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2372" marR="82372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示例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82372" marR="82372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符合条件的值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82372" marR="82372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46185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83690" marR="8369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一个字符</a:t>
                      </a:r>
                      <a:endParaRPr kumimoji="0" lang="zh-CN" alt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83690" marR="8369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 like</a:t>
                      </a: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'C_'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83690" marR="8369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CS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Cd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3690" marR="8369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9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%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83690" marR="8369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任意长度的字符串</a:t>
                      </a:r>
                      <a:endParaRPr kumimoji="0" lang="zh-CN" alt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83690" marR="8369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b like</a:t>
                      </a: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'CO%'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83690" marR="8369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CONST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COKE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3690" marR="8369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查询某一列中内容在特定范围内的记录</a:t>
            </a:r>
            <a:endParaRPr lang="en-US" altLang="zh-CN"/>
          </a:p>
          <a:p>
            <a:pPr marL="58547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>
                <a:sym typeface="+mn-ea"/>
              </a:rPr>
              <a:t>between...and...</a:t>
            </a:r>
            <a:endParaRPr lang="zh-CN" altLang="en-US"/>
          </a:p>
        </p:txBody>
      </p:sp>
      <p:sp>
        <p:nvSpPr>
          <p:cNvPr id="210966" name="AutoShape 22"/>
          <p:cNvSpPr>
            <a:spLocks noChangeArrowheads="1"/>
          </p:cNvSpPr>
          <p:nvPr/>
        </p:nvSpPr>
        <p:spPr bwMode="auto">
          <a:xfrm>
            <a:off x="883920" y="2219325"/>
            <a:ext cx="10266045" cy="5708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select studentno, score from result where score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between 60 and 80</a:t>
            </a:r>
            <a:endParaRPr lang="en-US" altLang="zh-CN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0980" name="AutoShape 36"/>
          <p:cNvSpPr>
            <a:spLocks noChangeArrowheads="1"/>
          </p:cNvSpPr>
          <p:nvPr/>
        </p:nvSpPr>
        <p:spPr bwMode="auto">
          <a:xfrm>
            <a:off x="5713090" y="2919728"/>
            <a:ext cx="501650" cy="544512"/>
          </a:xfrm>
          <a:prstGeom prst="downArrow">
            <a:avLst>
              <a:gd name="adj1" fmla="val 48898"/>
              <a:gd name="adj2" fmla="val 72468"/>
            </a:avLst>
          </a:prstGeom>
          <a:solidFill>
            <a:srgbClr val="CE2127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p>
            <a:pPr algn="ctr">
              <a:defRPr/>
            </a:pP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4070651" y="3556951"/>
          <a:ext cx="3786214" cy="216408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98380"/>
                <a:gridCol w="1887834"/>
              </a:tblGrid>
              <a:tr h="4114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StudentID</a:t>
                      </a:r>
                      <a:endParaRPr kumimoji="0" lang="en-US" altLang="zh-CN" sz="2400" b="1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Score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8380"/>
                    </a:solidFill>
                  </a:tcPr>
                </a:tc>
              </a:tr>
              <a:tr h="338949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68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49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60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4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22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75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4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77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80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4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…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76503" marR="176503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想一想：可行么？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between 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80</a:t>
            </a:r>
            <a:r>
              <a:rPr lang="en-US" altLang="zh-CN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and 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60</a:t>
            </a:r>
            <a:endParaRPr lang="en-US" altLang="zh-CN" sz="32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/>
            <a:endParaRPr lang="zh-CN" altLang="en-US" sz="3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/>
            <a:r>
              <a:rPr lang="zh-CN" altLang="en-US" sz="3200" b="1" dirty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获取员工的信息,条件为 薪资不在1000-1300之间的</a:t>
            </a:r>
            <a:endParaRPr lang="zh-CN" altLang="en-US" sz="3200" b="1" dirty="0">
              <a:solidFill>
                <a:srgbClr val="5E616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思考</a:t>
            </a:r>
            <a:endParaRPr lang="zh-CN" altLang="en-US"/>
          </a:p>
        </p:txBody>
      </p:sp>
      <p:sp>
        <p:nvSpPr>
          <p:cNvPr id="211010" name="AutoShape 66"/>
          <p:cNvSpPr>
            <a:spLocks noChangeArrowheads="1"/>
          </p:cNvSpPr>
          <p:nvPr/>
        </p:nvSpPr>
        <p:spPr bwMode="auto">
          <a:xfrm>
            <a:off x="6139180" y="2365375"/>
            <a:ext cx="3975735" cy="637689"/>
          </a:xfrm>
          <a:prstGeom prst="wedgeRoundRectCallout">
            <a:avLst>
              <a:gd name="adj1" fmla="val -49835"/>
              <a:gd name="adj2" fmla="val -690"/>
              <a:gd name="adj3" fmla="val 1666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t" anchorCtr="0">
            <a:spAutoFit/>
          </a:bodyPr>
          <a:p>
            <a:pPr lvl="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语句无误，但查询不到信息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432425" y="2365375"/>
            <a:ext cx="706755" cy="199390"/>
          </a:xfrm>
          <a:prstGeom prst="straightConnector1">
            <a:avLst/>
          </a:prstGeom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0966" name="AutoShape 22"/>
          <p:cNvSpPr>
            <a:spLocks noChangeArrowheads="1"/>
          </p:cNvSpPr>
          <p:nvPr/>
        </p:nvSpPr>
        <p:spPr bwMode="auto">
          <a:xfrm>
            <a:off x="1577340" y="3863975"/>
            <a:ext cx="8837295" cy="5708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select * s_emp where salary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not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 between 1000 and 1300;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10" grpId="0" bldLvl="0" animBg="1"/>
      <p:bldP spid="21096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600" dirty="0" smtClean="0">
                <a:sym typeface="+mn-ea"/>
              </a:rPr>
              <a:t>查询某一列中内容与所列出的内容列表匹配的记录</a:t>
            </a:r>
            <a:endParaRPr lang="zh-CN" altLang="en-US" sz="3600" dirty="0" smtClean="0"/>
          </a:p>
          <a:p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r>
              <a:rPr lang="zh-CN" altLang="en-US" sz="3600">
                <a:sym typeface="+mn-ea"/>
              </a:rPr>
              <a:t>取反：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not in</a:t>
            </a:r>
            <a:endParaRPr lang="en-US" altLang="zh-CN" sz="3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>
                <a:sym typeface="+mn-ea"/>
              </a:rPr>
              <a:t>in</a:t>
            </a:r>
            <a:endParaRPr lang="zh-CN" altLang="en-US"/>
          </a:p>
        </p:txBody>
      </p:sp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3996995" y="3888744"/>
          <a:ext cx="3786214" cy="210312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98380"/>
                <a:gridCol w="1887834"/>
              </a:tblGrid>
              <a:tr h="4476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8380"/>
                    </a:solidFill>
                  </a:tcPr>
                </a:tc>
              </a:tr>
              <a:tr h="31983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李杨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广州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4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于紫电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北京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1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凌风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广州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1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李青青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上海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2173288" y="2015162"/>
            <a:ext cx="7432675" cy="129158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select name 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学生姓名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,address 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地址 </a:t>
            </a:r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from student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where address </a:t>
            </a:r>
            <a:r>
              <a:rPr lang="en-US" altLang="zh-CN" sz="2000" b="1" dirty="0">
                <a:solidFill>
                  <a:srgbClr val="FF0000"/>
                </a:solidFill>
              </a:rPr>
              <a:t>in('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北京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','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广州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','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上海</a:t>
            </a:r>
            <a:r>
              <a:rPr lang="en-US" altLang="zh-CN" sz="2000" b="1" dirty="0">
                <a:solidFill>
                  <a:srgbClr val="FF0000"/>
                </a:solidFill>
              </a:rPr>
              <a:t>')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5598795" y="3355274"/>
            <a:ext cx="373380" cy="482732"/>
          </a:xfrm>
          <a:prstGeom prst="downArrow">
            <a:avLst>
              <a:gd name="adj1" fmla="val 48898"/>
              <a:gd name="adj2" fmla="val 62677"/>
            </a:avLst>
          </a:prstGeom>
          <a:solidFill>
            <a:srgbClr val="CE2127"/>
          </a:solidFill>
          <a:ln w="9525" algn="ctr">
            <a:solidFill>
              <a:srgbClr val="C000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p>
            <a:pPr algn="ctr">
              <a:defRPr/>
            </a:pPr>
            <a:endParaRPr lang="zh-CN" altLang="en-US">
              <a:ea typeface="黑体" panose="02010609060101010101" charset="-122"/>
            </a:endParaRPr>
          </a:p>
        </p:txBody>
      </p:sp>
      <p:graphicFrame>
        <p:nvGraphicFramePr>
          <p:cNvPr id="20" name="Group 29"/>
          <p:cNvGraphicFramePr>
            <a:graphicFrameLocks noGrp="1"/>
          </p:cNvGraphicFramePr>
          <p:nvPr/>
        </p:nvGraphicFramePr>
        <p:xfrm>
          <a:off x="3996995" y="3888744"/>
          <a:ext cx="3786214" cy="210312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98380"/>
                <a:gridCol w="1887834"/>
              </a:tblGrid>
              <a:tr h="4476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8380"/>
                    </a:solidFill>
                  </a:tcPr>
                </a:tc>
              </a:tr>
              <a:tr h="31983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震华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泰国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4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龙跃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新加坡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1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古月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印度尼西亚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乐正宇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老挝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49381" marR="149381" marT="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158683" y="2015162"/>
            <a:ext cx="7432675" cy="129158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select name 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学生姓名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,address 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地址 </a:t>
            </a:r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from student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where address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charset="-122"/>
              </a:rPr>
              <a:t>not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in('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北京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','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广州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','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上海</a:t>
            </a:r>
            <a:r>
              <a:rPr lang="en-US" altLang="zh-CN" sz="2000" b="1" dirty="0">
                <a:solidFill>
                  <a:srgbClr val="FF0000"/>
                </a:solidFill>
              </a:rPr>
              <a:t>')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5598795" y="3355274"/>
            <a:ext cx="373380" cy="482732"/>
          </a:xfrm>
          <a:prstGeom prst="downArrow">
            <a:avLst>
              <a:gd name="adj1" fmla="val 48898"/>
              <a:gd name="adj2" fmla="val 62677"/>
            </a:avLst>
          </a:prstGeom>
          <a:solidFill>
            <a:srgbClr val="CE2127"/>
          </a:solidFill>
          <a:ln w="9525" algn="ctr">
            <a:solidFill>
              <a:srgbClr val="C000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p>
            <a:pPr algn="ctr">
              <a:defRPr/>
            </a:pPr>
            <a:endParaRPr lang="zh-CN" altLang="en-US"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8" grpId="0" bldLvl="0" animBg="1"/>
      <p:bldP spid="22" grpId="0" bldLvl="0" animBg="1"/>
      <p:bldP spid="2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995309"/>
            <a:ext cx="10965638" cy="4788226"/>
          </a:xfrm>
        </p:spPr>
        <p:txBody>
          <a:bodyPr/>
          <a:p>
            <a:pPr>
              <a:buSzPct val="100000"/>
            </a:pPr>
            <a:r>
              <a:rPr lang="zh-CN" altLang="en-US" sz="2800" dirty="0" smtClean="0">
                <a:sym typeface="+mn-ea"/>
              </a:rPr>
              <a:t>训练要点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使用</a:t>
            </a:r>
            <a:r>
              <a:rPr lang="en-US" altLang="zh-CN" sz="2800" dirty="0" smtClean="0">
                <a:sym typeface="+mn-ea"/>
              </a:rPr>
              <a:t>like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between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en-US" altLang="zh-CN" sz="2800" dirty="0" smtClean="0">
                <a:sym typeface="+mn-ea"/>
              </a:rPr>
              <a:t>in</a:t>
            </a:r>
            <a:r>
              <a:rPr lang="zh-CN" altLang="en-US" sz="2800" dirty="0" smtClean="0">
                <a:sym typeface="+mn-ea"/>
              </a:rPr>
              <a:t>进行模糊查询 </a:t>
            </a:r>
            <a:endParaRPr lang="zh-CN" altLang="en-US" sz="2800" dirty="0" smtClean="0"/>
          </a:p>
          <a:p>
            <a:pPr>
              <a:buSzPct val="100000"/>
            </a:pPr>
            <a:r>
              <a:rPr lang="zh-CN" altLang="en-US" sz="2800" dirty="0" smtClean="0">
                <a:sym typeface="+mn-ea"/>
              </a:rPr>
              <a:t>需求说明</a:t>
            </a:r>
            <a:endParaRPr lang="zh-CN" altLang="en-US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查询“山东”的学生姓名、电话、住址</a:t>
            </a:r>
            <a:endParaRPr lang="zh-CN" altLang="en-US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查询名称中含有“</a:t>
            </a:r>
            <a:r>
              <a:rPr lang="en-US" altLang="zh-CN" sz="2800" dirty="0" smtClean="0">
                <a:sym typeface="+mn-ea"/>
              </a:rPr>
              <a:t>p</a:t>
            </a:r>
            <a:r>
              <a:rPr lang="zh-CN" altLang="en-US" sz="2800" dirty="0" smtClean="0">
                <a:sym typeface="+mn-ea"/>
              </a:rPr>
              <a:t>”字母的科目信息</a:t>
            </a:r>
            <a:endParaRPr lang="zh-CN" altLang="en-US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查询电话中以“</a:t>
            </a:r>
            <a:r>
              <a:rPr lang="en-US" altLang="zh-CN" sz="2800" dirty="0" smtClean="0">
                <a:sym typeface="+mn-ea"/>
              </a:rPr>
              <a:t>1387”</a:t>
            </a:r>
            <a:r>
              <a:rPr lang="zh-CN" altLang="en-US" sz="2800" dirty="0" smtClean="0">
                <a:sym typeface="+mn-ea"/>
              </a:rPr>
              <a:t>开头的学生信息</a:t>
            </a:r>
            <a:endParaRPr lang="zh-CN" altLang="en-US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查询姓姜的，单名的学生信息</a:t>
            </a:r>
            <a:endParaRPr lang="zh-CN" altLang="en-US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查询学号为</a:t>
            </a:r>
            <a:r>
              <a:rPr lang="en-US" sz="2800" dirty="0" smtClean="0">
                <a:sym typeface="+mn-ea"/>
              </a:rPr>
              <a:t>S1101004</a:t>
            </a:r>
            <a:r>
              <a:rPr lang="zh-CN" altLang="en-US" sz="2800" dirty="0" smtClean="0">
                <a:sym typeface="+mn-ea"/>
              </a:rPr>
              <a:t>的指定</a:t>
            </a:r>
            <a:r>
              <a:rPr lang="en-US" altLang="zh-CN" sz="2800" dirty="0" smtClean="0">
                <a:sym typeface="+mn-ea"/>
              </a:rPr>
              <a:t>1</a:t>
            </a:r>
            <a:r>
              <a:rPr lang="zh-CN" altLang="en-US" sz="2800" dirty="0" smtClean="0">
                <a:sym typeface="+mn-ea"/>
              </a:rPr>
              <a:t>，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，</a:t>
            </a:r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dirty="0" smtClean="0">
                <a:sym typeface="+mn-ea"/>
              </a:rPr>
              <a:t>科目考试成绩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>
                <a:sym typeface="+mn-ea"/>
              </a:rPr>
              <a:t>学员操作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获取员工的信息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条件: 工资小于1000 且部门编号为31或42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5630">
                <a:sym typeface="+mn-ea"/>
              </a:rPr>
              <a:t>小结</a:t>
            </a:r>
            <a:r>
              <a:rPr lang="en-US" altLang="zh-CN" sz="5630">
                <a:sym typeface="+mn-ea"/>
              </a:rPr>
              <a:t>-</a:t>
            </a:r>
            <a:r>
              <a:rPr lang="zh-CN" altLang="en-US" sz="5630">
                <a:sym typeface="+mn-ea"/>
              </a:rPr>
              <a:t>条件的优先级</a:t>
            </a: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38960" y="2818765"/>
            <a:ext cx="6089015" cy="152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select id,last_name,salary from s_emp </a:t>
            </a:r>
            <a:endParaRPr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where salary&lt;1000 </a:t>
            </a:r>
            <a:endParaRPr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and</a:t>
            </a:r>
            <a:r>
              <a:rPr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dept_id=31 or dept_id=42</a:t>
            </a:r>
            <a:r>
              <a:rPr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;</a:t>
            </a:r>
            <a:endParaRPr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工资排行榜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升序（小</a:t>
            </a:r>
            <a:r>
              <a:rPr lang="en-US" altLang="zh-CN" sz="3200">
                <a:sym typeface="+mn-ea"/>
              </a:rPr>
              <a:t>-&gt;</a:t>
            </a:r>
            <a:r>
              <a:rPr lang="zh-CN" altLang="en-US" sz="3200">
                <a:sym typeface="+mn-ea"/>
              </a:rPr>
              <a:t>大）</a:t>
            </a:r>
            <a:endParaRPr lang="zh-CN" altLang="en-US" sz="3200"/>
          </a:p>
          <a:p>
            <a:pPr lvl="1"/>
            <a:endParaRPr lang="zh-CN" altLang="en-US" sz="3200"/>
          </a:p>
          <a:p>
            <a:pPr lvl="1"/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降序（大</a:t>
            </a:r>
            <a:r>
              <a:rPr lang="en-US" altLang="zh-CN" sz="3200">
                <a:sym typeface="+mn-ea"/>
              </a:rPr>
              <a:t>-&gt;</a:t>
            </a:r>
            <a:r>
              <a:rPr lang="zh-CN" altLang="en-US" sz="3200">
                <a:sym typeface="+mn-ea"/>
              </a:rPr>
              <a:t>小）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5630">
                <a:sym typeface="+mn-ea"/>
              </a:rPr>
              <a:t>排序</a:t>
            </a: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103755" y="2732405"/>
            <a:ext cx="6690995" cy="4972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select * from s_emp </a:t>
            </a:r>
            <a:r>
              <a:rPr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order by salary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asc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]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103755" y="4448810"/>
            <a:ext cx="6725285" cy="4972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select * from s_emp </a:t>
            </a:r>
            <a:r>
              <a:rPr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order by salary </a:t>
            </a:r>
            <a:r>
              <a:rPr 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desc</a:t>
            </a:r>
            <a:endParaRPr lang="en-US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按照部门</a:t>
            </a:r>
            <a:r>
              <a:rPr lang="zh-CN" altLang="en-US" sz="3600">
                <a:solidFill>
                  <a:srgbClr val="C00000"/>
                </a:solidFill>
                <a:sym typeface="+mn-ea"/>
              </a:rPr>
              <a:t>编号降序</a:t>
            </a:r>
            <a:r>
              <a:rPr lang="zh-CN" altLang="en-US" sz="3600">
                <a:sym typeface="+mn-ea"/>
              </a:rPr>
              <a:t>排列</a:t>
            </a:r>
            <a:endParaRPr lang="zh-CN" altLang="en-US" sz="3600"/>
          </a:p>
          <a:p>
            <a:pPr marL="571500" lvl="1" indent="-571500" algn="l" eaLnBrk="1" hangingPunct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3200">
                <a:sym typeface="+mn-ea"/>
              </a:rPr>
              <a:t>如果部门编号相同,则按照员工</a:t>
            </a:r>
            <a:r>
              <a:rPr sz="3200" b="1" dirty="0">
                <a:solidFill>
                  <a:srgbClr val="0070C0"/>
                </a:solidFill>
                <a:cs typeface="+mn-ea"/>
                <a:sym typeface="+mn-ea"/>
              </a:rPr>
              <a:t>薪资</a:t>
            </a:r>
            <a:r>
              <a:rPr lang="zh-CN" sz="3200" b="1" dirty="0">
                <a:solidFill>
                  <a:srgbClr val="0070C0"/>
                </a:solidFill>
                <a:cs typeface="+mn-ea"/>
                <a:sym typeface="+mn-ea"/>
              </a:rPr>
              <a:t>降</a:t>
            </a:r>
            <a:r>
              <a:rPr sz="3200" b="1" dirty="0">
                <a:solidFill>
                  <a:srgbClr val="0070C0"/>
                </a:solidFill>
                <a:cs typeface="+mn-ea"/>
                <a:sym typeface="+mn-ea"/>
              </a:rPr>
              <a:t>序</a:t>
            </a:r>
            <a:r>
              <a:rPr lang="zh-CN" altLang="en-US" sz="3200">
                <a:sym typeface="+mn-ea"/>
              </a:rPr>
              <a:t>排列</a:t>
            </a:r>
            <a:endParaRPr lang="zh-CN" altLang="en-US" sz="3200"/>
          </a:p>
          <a:p>
            <a:pPr marL="571500" lvl="1" indent="-571500" algn="l" eaLnBrk="1" hangingPunct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3200">
                <a:sym typeface="+mn-ea"/>
              </a:rPr>
              <a:t>如果员工薪资相同,则按照员工</a:t>
            </a:r>
            <a:r>
              <a:rPr sz="3200" b="1" dirty="0">
                <a:solidFill>
                  <a:srgbClr val="00B050"/>
                </a:solidFill>
                <a:cs typeface="+mn-ea"/>
                <a:sym typeface="+mn-ea"/>
              </a:rPr>
              <a:t>编号升序</a:t>
            </a:r>
            <a:r>
              <a:rPr lang="zh-CN" altLang="en-US" sz="3200">
                <a:sym typeface="+mn-ea"/>
              </a:rPr>
              <a:t>排列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多字段</a:t>
            </a:r>
            <a:r>
              <a:rPr lang="en-US" altLang="zh-CN" sz="5630">
                <a:sym typeface="+mn-ea"/>
              </a:rPr>
              <a:t>,</a:t>
            </a:r>
            <a:r>
              <a:rPr lang="zh-CN" altLang="en-US" sz="5630">
                <a:sym typeface="+mn-ea"/>
              </a:rPr>
              <a:t>多规则排序</a:t>
            </a:r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04048" y="3671877"/>
            <a:ext cx="7432675" cy="105028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latin typeface="黑体" panose="02010609060101010101" charset="-122"/>
                <a:ea typeface="黑体" panose="02010609060101010101" charset="-122"/>
              </a:rPr>
              <a:t>select </a:t>
            </a:r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dirty="0">
                <a:latin typeface="黑体" panose="02010609060101010101" charset="-122"/>
                <a:ea typeface="黑体" panose="02010609060101010101" charset="-122"/>
              </a:rPr>
              <a:t> from s_emp 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dirty="0">
                <a:latin typeface="黑体" panose="02010609060101010101" charset="-122"/>
                <a:ea typeface="黑体" panose="02010609060101010101" charset="-122"/>
              </a:rPr>
              <a:t>order by </a:t>
            </a:r>
            <a:r>
              <a:rPr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dept_id desc</a:t>
            </a:r>
            <a:r>
              <a:rPr b="1" dirty="0"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salary desc</a:t>
            </a:r>
            <a:r>
              <a:rPr b="1" dirty="0"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b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rPr>
              <a:t>id </a:t>
            </a:r>
            <a:r>
              <a:rPr 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b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rPr>
              <a:t>asc</a:t>
            </a:r>
            <a:r>
              <a:rPr 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]</a:t>
            </a:r>
            <a:r>
              <a:rPr dirty="0">
                <a:latin typeface="黑体" panose="02010609060101010101" charset="-122"/>
                <a:ea typeface="黑体" panose="02010609060101010101" charset="-122"/>
              </a:rPr>
              <a:t>;</a:t>
            </a:r>
            <a:endParaRPr lang="en-US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字符串函数</a:t>
            </a:r>
            <a:endParaRPr lang="zh-CN" altLang="en-US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361440" y="1210945"/>
          <a:ext cx="8993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2510790"/>
                <a:gridCol w="5379085"/>
              </a:tblGrid>
              <a:tr h="4572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函数名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描　　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示　　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38893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length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字符串长度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select length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('oracle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') from dual;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upper</a:t>
                      </a: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转换为大写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select upper('oracle</a:t>
                      </a:r>
                      <a:r>
                        <a:rPr lang="zh-CN" altLang="en-US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课程</a:t>
                      </a:r>
                      <a:r>
                        <a:rPr lang="en-US" altLang="zh-CN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') from dual;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ORACLE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lower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转换为小写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select </a:t>
                      </a:r>
                      <a:r>
                        <a:rPr lang="en-US" altLang="zh-CN" sz="14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lower</a:t>
                      </a:r>
                      <a:r>
                        <a:rPr lang="en-US" altLang="zh-CN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('orAcle</a:t>
                      </a:r>
                      <a:r>
                        <a:rPr lang="zh-CN" altLang="en-US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课程</a:t>
                      </a:r>
                      <a:r>
                        <a:rPr lang="en-US" altLang="zh-CN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') from dual;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返回：</a:t>
                      </a:r>
                      <a:r>
                        <a:rPr lang="en-US" altLang="zh-CN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oracle</a:t>
                      </a:r>
                      <a:r>
                        <a:rPr lang="zh-CN" altLang="en-US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课程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PT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initcap</a:t>
                      </a:r>
                      <a:endParaRPr kumimoji="0" lang="pt-PT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首字母大写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select initcap('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oracle</a:t>
                      </a:r>
                      <a:r>
                        <a:rPr kumimoji="0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') from dual;</a:t>
                      </a:r>
                      <a:endParaRPr kumimoji="0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返回：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Oracle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substr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截取字符串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select substr('1234567890',1,5) from dual;</a:t>
                      </a:r>
                      <a:endParaRPr kumimoji="0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12345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concat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拼接字符串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select concat('xx','yy') from dual;</a:t>
                      </a:r>
                      <a:endParaRPr kumimoji="0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返回：</a:t>
                      </a:r>
                      <a:r>
                        <a:rPr lang="en-US" altLang="zh-CN" sz="1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xxyy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replace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替换字符串中的内容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select replace('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我爱你</a:t>
                      </a:r>
                      <a:r>
                        <a:rPr kumimoji="0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','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爱</a:t>
                      </a:r>
                      <a:r>
                        <a:rPr kumimoji="0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','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揍</a:t>
                      </a:r>
                      <a:r>
                        <a:rPr kumimoji="0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') from dual;</a:t>
                      </a:r>
                      <a:endParaRPr kumimoji="0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返回：我揍你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instr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查找子字符串出现的首位置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select instr('java','a') from dual;      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返回：2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effectLst/>
                <a:sym typeface="+mn-ea"/>
              </a:rPr>
              <a:t>回顾</a:t>
            </a:r>
            <a:r>
              <a:rPr lang="en-US" altLang="zh-CN" sz="5630" dirty="0">
                <a:effectLst/>
                <a:sym typeface="+mn-ea"/>
              </a:rPr>
              <a:t>-2</a:t>
            </a:r>
            <a:endParaRPr lang="en-US" altLang="zh-CN" sz="5630" dirty="0">
              <a:effectLst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6066" y="950577"/>
            <a:ext cx="1081307" cy="430730"/>
            <a:chOff x="3643306" y="2500357"/>
            <a:chExt cx="1081307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023779" y="2500554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4880" name="AutoShape 64"/>
          <p:cNvSpPr>
            <a:spLocks noChangeArrowheads="1"/>
          </p:cNvSpPr>
          <p:nvPr/>
        </p:nvSpPr>
        <p:spPr bwMode="auto">
          <a:xfrm>
            <a:off x="1217613" y="1989138"/>
            <a:ext cx="8064500" cy="1322214"/>
          </a:xfrm>
          <a:prstGeom prst="roundRect">
            <a:avLst>
              <a:gd name="adj" fmla="val 3954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insert into students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(name,address,grade,email,sex) 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values(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黄大仙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','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北京昌平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',6,'DX@163.com'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    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1204913" y="1989138"/>
            <a:ext cx="8064500" cy="1321784"/>
          </a:xfrm>
          <a:prstGeom prst="roundRect">
            <a:avLst>
              <a:gd name="adj" fmla="val 3954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insert into students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(name,address,grade,email,sex) 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values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('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黄大仙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','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北京昌平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',6,'DX@163.com'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0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    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869" name="Rectangle 53"/>
          <p:cNvSpPr>
            <a:spLocks noGrp="1" noChangeArrowheads="1"/>
          </p:cNvSpPr>
          <p:nvPr/>
        </p:nvSpPr>
        <p:spPr>
          <a:xfrm>
            <a:off x="1101754" y="1350646"/>
            <a:ext cx="7645398" cy="7238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algn="l">
              <a:lnSpc>
                <a:spcPct val="90000"/>
              </a:lnSpc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en-US" sz="3200" b="0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向students表中插入一条记录</a:t>
            </a:r>
            <a:endParaRPr lang="en-US" sz="3200" b="0">
              <a:solidFill>
                <a:srgbClr val="5E616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887" name="AutoShape 71"/>
          <p:cNvSpPr>
            <a:spLocks noChangeArrowheads="1"/>
          </p:cNvSpPr>
          <p:nvPr/>
        </p:nvSpPr>
        <p:spPr bwMode="auto">
          <a:xfrm>
            <a:off x="7462854" y="1398687"/>
            <a:ext cx="2009662" cy="438672"/>
          </a:xfrm>
          <a:prstGeom prst="wedgeRoundRectCallout">
            <a:avLst>
              <a:gd name="adj1" fmla="val -17194"/>
              <a:gd name="adj2" fmla="val 50066"/>
              <a:gd name="adj3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字段个数不一致</a:t>
            </a:r>
            <a:endParaRPr lang="zh-CN" altLang="en-US" sz="2000" b="1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7570011" y="1893083"/>
            <a:ext cx="571504" cy="500066"/>
          </a:xfrm>
          <a:prstGeom prst="straightConnector1">
            <a:avLst/>
          </a:prstGeom>
          <a:ln cmpd="sng">
            <a:solidFill>
              <a:srgbClr val="1E838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262" name="AutoShape 6"/>
          <p:cNvSpPr>
            <a:spLocks noChangeArrowheads="1"/>
          </p:cNvSpPr>
          <p:nvPr/>
        </p:nvSpPr>
        <p:spPr bwMode="auto">
          <a:xfrm>
            <a:off x="1243013" y="4221163"/>
            <a:ext cx="8064500" cy="912678"/>
          </a:xfrm>
          <a:prstGeom prst="roundRect">
            <a:avLst>
              <a:gd name="adj" fmla="val 3954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update students set name = '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孙悟空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' set sex = '1' 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where name = '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孙大圣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'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4267" name="AutoShape 11"/>
          <p:cNvSpPr>
            <a:spLocks noChangeArrowheads="1"/>
          </p:cNvSpPr>
          <p:nvPr/>
        </p:nvSpPr>
        <p:spPr bwMode="auto">
          <a:xfrm>
            <a:off x="1243013" y="4221163"/>
            <a:ext cx="8064500" cy="912678"/>
          </a:xfrm>
          <a:prstGeom prst="roundRect">
            <a:avLst>
              <a:gd name="adj" fmla="val 3954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update students set name = '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孙悟空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ex = '1' </a:t>
            </a:r>
            <a:endParaRPr lang="en-US" altLang="zh-CN" sz="20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where name =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'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孙大圣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'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4270" name="AutoShape 14"/>
          <p:cNvSpPr>
            <a:spLocks noChangeArrowheads="1"/>
          </p:cNvSpPr>
          <p:nvPr/>
        </p:nvSpPr>
        <p:spPr bwMode="auto">
          <a:xfrm>
            <a:off x="5739668" y="3395701"/>
            <a:ext cx="2270722" cy="441922"/>
          </a:xfrm>
          <a:prstGeom prst="wedgeRoundRectCallout">
            <a:avLst>
              <a:gd name="adj1" fmla="val -17849"/>
              <a:gd name="adj2" fmla="val 49389"/>
              <a:gd name="adj3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出现了</a:t>
            </a:r>
            <a:r>
              <a:rPr lang="en-US" altLang="zh-CN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</a:t>
            </a:r>
            <a:r>
              <a:rPr lang="en-US" altLang="zh-CN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子句</a:t>
            </a:r>
            <a:endParaRPr lang="zh-CN" altLang="en-US" sz="2000" b="1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1116013" y="3573463"/>
            <a:ext cx="7631112" cy="790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indent="-342900" algn="l" fontAlgn="base" hangingPunct="1">
              <a:lnSpc>
                <a:spcPct val="90000"/>
              </a:lnSpc>
              <a:spcBef>
                <a:spcPct val="20000"/>
              </a:spcBef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en-US" sz="3200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修改</a:t>
            </a:r>
            <a:r>
              <a:rPr lang="en-US" sz="3200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学生记录</a:t>
            </a:r>
            <a:endParaRPr lang="en-US" sz="3200">
              <a:solidFill>
                <a:srgbClr val="5E616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5400000" flipH="1" flipV="1">
            <a:off x="5845180" y="3929066"/>
            <a:ext cx="428628" cy="428628"/>
          </a:xfrm>
          <a:prstGeom prst="straightConnector1">
            <a:avLst/>
          </a:prstGeom>
          <a:ln cmpd="sng">
            <a:solidFill>
              <a:srgbClr val="1E838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426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426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4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2" grpId="0" bldLvl="0" animBg="1"/>
      <p:bldP spid="34887" grpId="0" bldLvl="0" animBg="1"/>
      <p:bldP spid="34887" grpId="1" bldLvl="0" animBg="1"/>
      <p:bldP spid="224262" grpId="0" bldLvl="0" animBg="1"/>
      <p:bldP spid="224267" grpId="0" bldLvl="0" animBg="1"/>
      <p:bldP spid="224270" grpId="0" bldLvl="0" animBg="1"/>
      <p:bldP spid="224270" grpId="1" bldLvl="0" animBg="1"/>
      <p:bldP spid="22426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number类型函数</a:t>
            </a:r>
            <a:endParaRPr lang="zh-CN" altLang="en-US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474470" y="2118360"/>
          <a:ext cx="899350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2510790"/>
                <a:gridCol w="5379085"/>
              </a:tblGrid>
              <a:tr h="4572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函数名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描　　述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示　　例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38893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round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四舍五入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sz="18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select round(3.14885926,3) from dual;</a:t>
                      </a:r>
                      <a:endParaRPr sz="18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返回：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3.149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trunc</a:t>
                      </a:r>
                      <a:endParaRPr kumimoji="0" lang="en-US" altLang="pt-PT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截取数字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sz="18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select trunc(3.14885926,3) from dual; </a:t>
                      </a:r>
                      <a:endParaRPr sz="18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返回：</a:t>
                      </a:r>
                      <a:r>
                        <a:rPr kumimoji="0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3.148</a:t>
                      </a:r>
                      <a:endParaRPr kumimoji="0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algn="l">
              <a:spcBef>
                <a:spcPct val="20000"/>
              </a:spcBef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200" dirty="0">
                <a:cs typeface="微软雅黑" panose="020B0503020204020204" charset="-122"/>
                <a:sym typeface="+mn-ea"/>
              </a:rPr>
              <a:t>转换函数将值从一种数据类型转换为另一种数据类型</a:t>
            </a:r>
            <a:endParaRPr lang="zh-CN" altLang="en-US" sz="3200" dirty="0">
              <a:cs typeface="微软雅黑" panose="020B0503020204020204" charset="-122"/>
            </a:endParaRPr>
          </a:p>
          <a:p>
            <a:pPr algn="l">
              <a:spcBef>
                <a:spcPct val="20000"/>
              </a:spcBef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200" dirty="0">
                <a:cs typeface="微软雅黑" panose="020B0503020204020204" charset="-122"/>
                <a:sym typeface="+mn-ea"/>
              </a:rPr>
              <a:t>常用的转换函数有：</a:t>
            </a:r>
            <a:endParaRPr lang="zh-CN" altLang="en-US" sz="3200" dirty="0">
              <a:cs typeface="微软雅黑" panose="020B0503020204020204" charset="-122"/>
              <a:sym typeface="+mn-ea"/>
            </a:endParaRPr>
          </a:p>
          <a:p>
            <a:pPr marL="1028700" lvl="1" indent="-571500" algn="l">
              <a:spcBef>
                <a:spcPct val="20000"/>
              </a:spcBef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en-US" altLang="zh-CN" sz="3200" dirty="0" err="1" smtClean="0">
                <a:cs typeface="微软雅黑" panose="020B0503020204020204" charset="-122"/>
                <a:sym typeface="+mn-ea"/>
              </a:rPr>
              <a:t>to_char</a:t>
            </a:r>
            <a:endParaRPr lang="en-US" altLang="zh-CN" sz="3200" dirty="0" err="1" smtClean="0">
              <a:cs typeface="微软雅黑" panose="020B0503020204020204" charset="-122"/>
              <a:sym typeface="+mn-ea"/>
            </a:endParaRPr>
          </a:p>
          <a:p>
            <a:pPr marL="1028700" lvl="1" indent="-571500" algn="l">
              <a:spcBef>
                <a:spcPct val="20000"/>
              </a:spcBef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en-US" altLang="zh-CN" sz="3200" dirty="0" err="1" smtClean="0">
                <a:cs typeface="微软雅黑" panose="020B0503020204020204" charset="-122"/>
                <a:sym typeface="+mn-ea"/>
              </a:rPr>
              <a:t>to_date</a:t>
            </a:r>
            <a:endParaRPr lang="en-US" altLang="zh-CN" sz="3200" dirty="0" err="1" smtClean="0">
              <a:cs typeface="微软雅黑" panose="020B0503020204020204" charset="-122"/>
              <a:sym typeface="+mn-ea"/>
            </a:endParaRPr>
          </a:p>
          <a:p>
            <a:pPr marL="1028700" lvl="1" indent="-571500" algn="l">
              <a:spcBef>
                <a:spcPct val="20000"/>
              </a:spcBef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en-US" altLang="zh-CN" sz="3200" dirty="0" err="1" smtClean="0">
                <a:cs typeface="微软雅黑" panose="020B0503020204020204" charset="-122"/>
                <a:sym typeface="+mn-ea"/>
              </a:rPr>
              <a:t>to_number</a:t>
            </a:r>
            <a:endParaRPr lang="en-US" altLang="zh-CN" sz="3200" dirty="0" err="1" smtClean="0"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转换函数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任意类型</a:t>
            </a:r>
            <a:r>
              <a:rPr lang="en-US" altLang="zh-CN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+mj-lt"/>
                <a:sym typeface="+mn-ea"/>
              </a:rPr>
              <a:t>—&gt;</a:t>
            </a:r>
            <a:r>
              <a:rPr lang="zh-CN" altLang="en-US">
                <a:sym typeface="+mn-ea"/>
              </a:rPr>
              <a:t>字符串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 dirty="0" err="1" smtClean="0">
                <a:cs typeface="微软雅黑" panose="020B0503020204020204" charset="-122"/>
                <a:sym typeface="+mn-ea"/>
              </a:rPr>
              <a:t>to_char</a:t>
            </a:r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233805" y="2320290"/>
            <a:ext cx="9352280" cy="553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select to_char(sysdate,'</a:t>
            </a:r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yyyy</a:t>
            </a:r>
            <a:r>
              <a:rPr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"年"</a:t>
            </a:r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mm</a:t>
            </a:r>
            <a:r>
              <a:rPr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"月"</a:t>
            </a:r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dd</a:t>
            </a:r>
            <a:r>
              <a:rPr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"日" </a:t>
            </a:r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hh</a:t>
            </a:r>
            <a:r>
              <a:rPr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24:</a:t>
            </a:r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mi</a:t>
            </a:r>
            <a:r>
              <a:rPr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:</a:t>
            </a:r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ss</a:t>
            </a:r>
            <a:r>
              <a:rPr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') </a:t>
            </a:r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from </a:t>
            </a:r>
            <a:r>
              <a:rPr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dual;</a:t>
            </a:r>
            <a:endParaRPr sz="2000" smtClean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33805" y="3947795"/>
            <a:ext cx="7038340" cy="553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sz="200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select to_char(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123456.03,'099,999.99') from dual;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字符串</a:t>
            </a:r>
            <a:r>
              <a:rPr lang="en-US" altLang="zh-CN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+mj-lt"/>
                <a:sym typeface="+mn-ea"/>
              </a:rPr>
              <a:t>—&gt;</a:t>
            </a:r>
            <a:r>
              <a:rPr lang="zh-CN" altLang="en-US">
                <a:sym typeface="+mn-ea"/>
              </a:rPr>
              <a:t>日期类型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 dirty="0" err="1" smtClean="0">
                <a:cs typeface="微软雅黑" panose="020B0503020204020204" charset="-122"/>
                <a:sym typeface="+mn-ea"/>
              </a:rPr>
              <a:t>to_date</a:t>
            </a:r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233805" y="2320290"/>
            <a:ext cx="8039100" cy="5219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lvl="1" indent="-224155" algn="l" defTabSz="723900">
              <a:lnSpc>
                <a:spcPct val="14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 to_date('2018-12-06' 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en-US" altLang="zh-CN" sz="2000" dirty="0" err="1" smtClean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yyyy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-mm-</a:t>
            </a:r>
            <a:r>
              <a:rPr lang="en-US" altLang="zh-CN" sz="2000" dirty="0" err="1" smtClean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dd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 from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dual;</a:t>
            </a:r>
            <a:endParaRPr sz="2000" smtClean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字符串</a:t>
            </a:r>
            <a:r>
              <a:rPr lang="en-US" altLang="zh-CN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+mj-lt"/>
                <a:sym typeface="+mn-ea"/>
              </a:rPr>
              <a:t>—&gt;</a:t>
            </a:r>
            <a:r>
              <a:rPr lang="zh-CN" altLang="en-US">
                <a:sym typeface="+mn-ea"/>
              </a:rPr>
              <a:t>数值型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 dirty="0" err="1" smtClean="0">
                <a:cs typeface="微软雅黑" panose="020B0503020204020204" charset="-122"/>
                <a:sym typeface="+mn-ea"/>
              </a:rPr>
              <a:t>to_number</a:t>
            </a: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465580" y="2351405"/>
            <a:ext cx="5116195" cy="5219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lvl="1" indent="-224155" algn="l" defTabSz="723900">
              <a:lnSpc>
                <a:spcPct val="14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 to_number('100') from dual;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buClr>
                <a:srgbClr val="1E8380"/>
              </a:buClr>
              <a:buSzTx/>
            </a:pPr>
            <a:r>
              <a:rPr lang="zh-CN" altLang="en-US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聚合函数基于一组数据来返回一个结果</a:t>
            </a:r>
            <a:endParaRPr lang="zh-CN" altLang="en-US" sz="3600" dirty="0" smtClean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Clr>
                <a:srgbClr val="1E8380"/>
              </a:buClr>
              <a:buSzTx/>
              <a:buNone/>
            </a:pPr>
            <a:endParaRPr lang="zh-CN" altLang="en-US" sz="3600" dirty="0" smtClean="0"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聚合函数</a:t>
            </a:r>
            <a:endParaRPr lang="zh-CN" alt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5847715" y="3012123"/>
            <a:ext cx="0" cy="288925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latin typeface="+mn-lt"/>
            </a:endParaRPr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>
            <a:off x="2660015" y="3301048"/>
            <a:ext cx="3168650" cy="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latin typeface="+mn-lt"/>
            </a:endParaRPr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>
            <a:off x="5828665" y="3301048"/>
            <a:ext cx="3097213" cy="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latin typeface="+mn-lt"/>
            </a:endParaRPr>
          </a:p>
        </p:txBody>
      </p:sp>
      <p:sp>
        <p:nvSpPr>
          <p:cNvPr id="118803" name="AutoShape 19"/>
          <p:cNvSpPr>
            <a:spLocks noChangeArrowheads="1"/>
          </p:cNvSpPr>
          <p:nvPr/>
        </p:nvSpPr>
        <p:spPr bwMode="auto">
          <a:xfrm>
            <a:off x="2013903" y="3688400"/>
            <a:ext cx="1223962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AVG</a:t>
            </a:r>
            <a:endParaRPr lang="en-US" altLang="zh-CN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118805" name="AutoShape 21"/>
          <p:cNvSpPr>
            <a:spLocks noChangeArrowheads="1"/>
          </p:cNvSpPr>
          <p:nvPr/>
        </p:nvSpPr>
        <p:spPr bwMode="auto">
          <a:xfrm>
            <a:off x="3453765" y="3688400"/>
            <a:ext cx="1295400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en-US" altLang="zh-CN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MIN</a:t>
            </a:r>
            <a:endParaRPr lang="en-US" altLang="zh-CN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118807" name="AutoShape 23"/>
          <p:cNvSpPr>
            <a:spLocks noChangeArrowheads="1"/>
          </p:cNvSpPr>
          <p:nvPr/>
        </p:nvSpPr>
        <p:spPr bwMode="auto">
          <a:xfrm>
            <a:off x="5090478" y="3688400"/>
            <a:ext cx="1314450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en-US" altLang="zh-CN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MAX</a:t>
            </a:r>
            <a:endParaRPr lang="en-US" altLang="zh-CN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118809" name="AutoShape 25"/>
          <p:cNvSpPr>
            <a:spLocks noChangeArrowheads="1"/>
          </p:cNvSpPr>
          <p:nvPr/>
        </p:nvSpPr>
        <p:spPr bwMode="auto">
          <a:xfrm>
            <a:off x="6693853" y="3688400"/>
            <a:ext cx="1295400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SUM</a:t>
            </a:r>
            <a:endParaRPr lang="en-US" altLang="zh-CN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118811" name="AutoShape 27"/>
          <p:cNvSpPr>
            <a:spLocks noChangeArrowheads="1"/>
          </p:cNvSpPr>
          <p:nvPr/>
        </p:nvSpPr>
        <p:spPr bwMode="auto">
          <a:xfrm>
            <a:off x="8259128" y="3688400"/>
            <a:ext cx="1243012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en-US" altLang="zh-CN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COUNT</a:t>
            </a:r>
            <a:endParaRPr lang="en-US" altLang="zh-CN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>
            <a:off x="8925878" y="3301048"/>
            <a:ext cx="1587" cy="37465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latin typeface="+mn-lt"/>
            </a:endParaRP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>
            <a:off x="5842953" y="3301048"/>
            <a:ext cx="1587" cy="37465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latin typeface="+mn-lt"/>
            </a:endParaRPr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>
            <a:off x="4144328" y="3301048"/>
            <a:ext cx="1587" cy="37465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latin typeface="+mn-lt"/>
            </a:endParaRP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>
            <a:off x="7412990" y="3301048"/>
            <a:ext cx="1588" cy="37465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latin typeface="+mn-lt"/>
            </a:endParaRP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2660015" y="3301048"/>
            <a:ext cx="0" cy="358775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latin typeface="+mn-lt"/>
            </a:endParaRPr>
          </a:p>
        </p:txBody>
      </p:sp>
      <p:sp>
        <p:nvSpPr>
          <p:cNvPr id="118798" name="AutoShape 14"/>
          <p:cNvSpPr>
            <a:spLocks noChangeArrowheads="1"/>
          </p:cNvSpPr>
          <p:nvPr/>
        </p:nvSpPr>
        <p:spPr bwMode="auto">
          <a:xfrm>
            <a:off x="4893628" y="2531346"/>
            <a:ext cx="1943100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zh-CN" altLang="en-US" sz="2000" b="1" dirty="0" smtClean="0">
                <a:solidFill>
                  <a:schemeClr val="bg1"/>
                </a:solidFill>
                <a:ea typeface="黑体" panose="02010609060101010101" charset="-122"/>
              </a:rPr>
              <a:t>聚合</a:t>
            </a:r>
            <a:r>
              <a:rPr lang="zh-CN" altLang="en-US" sz="2000" b="1" dirty="0" smtClean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函数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9" grpId="0" bldLvl="0" animBg="1"/>
      <p:bldP spid="118800" grpId="0" bldLvl="0" animBg="1"/>
      <p:bldP spid="118801" grpId="0" bldLvl="0" animBg="1"/>
      <p:bldP spid="118803" grpId="0" bldLvl="0" animBg="1"/>
      <p:bldP spid="118805" grpId="0" bldLvl="0" animBg="1"/>
      <p:bldP spid="118807" grpId="0" bldLvl="0" animBg="1"/>
      <p:bldP spid="118809" grpId="0" bldLvl="0" animBg="1"/>
      <p:bldP spid="118811" grpId="0" bldLvl="0" animBg="1"/>
      <p:bldP spid="118810" grpId="0" bldLvl="0" animBg="1"/>
      <p:bldP spid="118806" grpId="0" bldLvl="0" animBg="1"/>
      <p:bldP spid="118804" grpId="0" bldLvl="0" animBg="1"/>
      <p:bldP spid="118808" grpId="0" bldLvl="0" animBg="1"/>
      <p:bldP spid="118802" grpId="0" bldLvl="0" animBg="1"/>
      <p:bldP spid="11879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706384"/>
            <a:ext cx="10965638" cy="4788226"/>
          </a:xfrm>
        </p:spPr>
        <p:txBody>
          <a:bodyPr/>
          <a:p>
            <a:r>
              <a:rPr lang="zh-CN" altLang="en-US" dirty="0">
                <a:latin typeface="+mn-lt"/>
                <a:ea typeface="+mn-ea"/>
                <a:sym typeface="+mn-ea"/>
              </a:rPr>
              <a:t>每年级的学生人数各是多少？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71892" y="1408352"/>
          <a:ext cx="6072230" cy="442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00"/>
                <a:gridCol w="1127700"/>
                <a:gridCol w="1301115"/>
                <a:gridCol w="1301269"/>
                <a:gridCol w="1214446"/>
              </a:tblGrid>
              <a:tr h="46672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所属年级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王明全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湖南长沙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张菲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湖北宜昌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于寄谦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甘肃天水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刘国正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山东荷泽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周接轮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台湾新竹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巩小妹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香港龙湾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巩大妹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香港龙湾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张明敏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北京顺义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矛十八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四川棉阳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张林光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陕西临潼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3685" name="Picture 213" descr="未命名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30205" y="3767463"/>
            <a:ext cx="3348037" cy="2179638"/>
          </a:xfrm>
          <a:prstGeom prst="rect">
            <a:avLst/>
          </a:prstGeom>
          <a:noFill/>
        </p:spPr>
      </p:pic>
      <p:sp>
        <p:nvSpPr>
          <p:cNvPr id="233686" name="Freeform 214"/>
          <p:cNvSpPr/>
          <p:nvPr/>
        </p:nvSpPr>
        <p:spPr bwMode="auto">
          <a:xfrm rot="230722">
            <a:off x="6124725" y="4642282"/>
            <a:ext cx="1781221" cy="79360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8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5">
                <a:sym typeface="+mn-ea"/>
              </a:rPr>
              <a:t>分组查询原理</a:t>
            </a:r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85875" y="808355"/>
          <a:ext cx="4215765" cy="496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/>
                <a:gridCol w="1108710"/>
                <a:gridCol w="1109345"/>
                <a:gridCol w="1035685"/>
              </a:tblGrid>
              <a:tr h="56190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所属年级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4234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王明全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湖南长沙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99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张菲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湖北宜昌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7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于寄谦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甘肃天水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7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刘国正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山东荷泽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7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周接轮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台湾新竹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7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巩小妹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香港龙湾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7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巩大妹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香港龙湾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7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张明敏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北京顺义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7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矛十八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四川棉阳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7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张林光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陕西临潼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888105" y="1523048"/>
            <a:ext cx="644525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endParaRPr lang="zh-CN" altLang="en-US"/>
          </a:p>
        </p:txBody>
      </p:sp>
      <p:sp>
        <p:nvSpPr>
          <p:cNvPr id="146462" name="Rectangle 30"/>
          <p:cNvSpPr>
            <a:spLocks noChangeArrowheads="1"/>
          </p:cNvSpPr>
          <p:nvPr/>
        </p:nvSpPr>
        <p:spPr bwMode="auto">
          <a:xfrm>
            <a:off x="1285875" y="1358900"/>
            <a:ext cx="4215765" cy="164338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</p:spPr>
        <p:txBody>
          <a:bodyPr tIns="0"/>
          <a:p>
            <a:endParaRPr lang="zh-CN" altLang="en-US"/>
          </a:p>
        </p:txBody>
      </p:sp>
      <p:sp>
        <p:nvSpPr>
          <p:cNvPr id="146463" name="Rectangle 31"/>
          <p:cNvSpPr>
            <a:spLocks noChangeArrowheads="1"/>
          </p:cNvSpPr>
          <p:nvPr/>
        </p:nvSpPr>
        <p:spPr bwMode="auto">
          <a:xfrm>
            <a:off x="1285875" y="3061335"/>
            <a:ext cx="4215765" cy="12858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</a:ln>
        </p:spPr>
        <p:txBody>
          <a:bodyPr tIns="0"/>
          <a:p>
            <a:endParaRPr lang="zh-CN" altLang="en-US"/>
          </a:p>
        </p:txBody>
      </p:sp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1285875" y="4418965"/>
            <a:ext cx="4215130" cy="13569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</p:spPr>
        <p:txBody>
          <a:bodyPr tIns="0"/>
          <a:p>
            <a:endParaRPr lang="zh-CN" altLang="en-US"/>
          </a:p>
        </p:txBody>
      </p:sp>
      <p:sp>
        <p:nvSpPr>
          <p:cNvPr id="146471" name="AutoShape 39"/>
          <p:cNvSpPr>
            <a:spLocks noChangeArrowheads="1"/>
          </p:cNvSpPr>
          <p:nvPr/>
        </p:nvSpPr>
        <p:spPr bwMode="auto">
          <a:xfrm>
            <a:off x="5765166" y="1677666"/>
            <a:ext cx="1965343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第一学期人数</a:t>
            </a:r>
            <a:endParaRPr lang="zh-CN" altLang="en-US" sz="2000" b="1" dirty="0"/>
          </a:p>
        </p:txBody>
      </p:sp>
      <p:sp>
        <p:nvSpPr>
          <p:cNvPr id="146472" name="AutoShape 40"/>
          <p:cNvSpPr>
            <a:spLocks noChangeArrowheads="1"/>
          </p:cNvSpPr>
          <p:nvPr/>
        </p:nvSpPr>
        <p:spPr bwMode="auto">
          <a:xfrm>
            <a:off x="5765166" y="3295656"/>
            <a:ext cx="1965343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/>
              <a:t>第二学期人数</a:t>
            </a:r>
            <a:endParaRPr lang="zh-CN" altLang="en-US" sz="2000" b="1"/>
          </a:p>
        </p:txBody>
      </p:sp>
      <p:sp>
        <p:nvSpPr>
          <p:cNvPr id="146473" name="AutoShape 41"/>
          <p:cNvSpPr>
            <a:spLocks noChangeArrowheads="1"/>
          </p:cNvSpPr>
          <p:nvPr/>
        </p:nvSpPr>
        <p:spPr bwMode="auto">
          <a:xfrm>
            <a:off x="5765170" y="4892373"/>
            <a:ext cx="1965343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/>
              <a:t>第三学期人数</a:t>
            </a:r>
            <a:endParaRPr lang="zh-CN" altLang="en-US" sz="2000" b="1"/>
          </a:p>
        </p:txBody>
      </p:sp>
      <p:sp>
        <p:nvSpPr>
          <p:cNvPr id="146631" name="AutoShape 199"/>
          <p:cNvSpPr/>
          <p:nvPr/>
        </p:nvSpPr>
        <p:spPr bwMode="auto">
          <a:xfrm>
            <a:off x="8131175" y="1677670"/>
            <a:ext cx="360680" cy="3644900"/>
          </a:xfrm>
          <a:prstGeom prst="rightBrace">
            <a:avLst>
              <a:gd name="adj1" fmla="val 104919"/>
              <a:gd name="adj2" fmla="val 50000"/>
            </a:avLst>
          </a:prstGeom>
          <a:noFill/>
          <a:ln w="15875">
            <a:solidFill>
              <a:schemeClr val="tx1"/>
            </a:solidFill>
            <a:round/>
          </a:ln>
          <a:effectLst/>
        </p:spPr>
        <p:txBody>
          <a:bodyPr wrap="none" tIns="0" anchor="ctr"/>
          <a:p>
            <a:endParaRPr lang="zh-CN" altLang="en-US" b="1" dirty="0"/>
          </a:p>
        </p:txBody>
      </p:sp>
      <p:sp>
        <p:nvSpPr>
          <p:cNvPr id="146632" name="AutoShape 200"/>
          <p:cNvSpPr>
            <a:spLocks noChangeArrowheads="1"/>
          </p:cNvSpPr>
          <p:nvPr/>
        </p:nvSpPr>
        <p:spPr bwMode="auto">
          <a:xfrm>
            <a:off x="8989060" y="3001645"/>
            <a:ext cx="588645" cy="84391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三</a:t>
            </a:r>
            <a:endParaRPr lang="zh-CN" altLang="en-US" b="1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组</a:t>
            </a:r>
            <a:endParaRPr lang="zh-CN" altLang="en-US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2" grpId="0" bldLvl="0" animBg="1"/>
      <p:bldP spid="146463" grpId="0" bldLvl="0" animBg="1"/>
      <p:bldP spid="146464" grpId="0" bldLvl="0" animBg="1"/>
      <p:bldP spid="146471" grpId="0" bldLvl="0" animBg="1"/>
      <p:bldP spid="146472" grpId="0" bldLvl="0" animBg="1"/>
      <p:bldP spid="146473" grpId="0" bldLvl="0" animBg="1"/>
      <p:bldP spid="146631" grpId="0" bldLvl="0" animBg="1"/>
      <p:bldP spid="146632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769249"/>
            <a:ext cx="10965638" cy="4788226"/>
          </a:xfrm>
        </p:spPr>
        <p:txBody>
          <a:bodyPr/>
          <a:p>
            <a:r>
              <a:rPr lang="zh-CN" altLang="en-US" dirty="0">
                <a:latin typeface="+mn-lt"/>
                <a:ea typeface="+mn-ea"/>
                <a:sym typeface="+mn-ea"/>
              </a:rPr>
              <a:t>分组查询语句</a:t>
            </a:r>
            <a:endParaRPr lang="zh-CN" altLang="en-US" b="1" dirty="0">
              <a:latin typeface="+mn-lt"/>
              <a:ea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分组查询用法</a:t>
            </a:r>
            <a:endParaRPr lang="zh-CN" altLang="en-US"/>
          </a:p>
        </p:txBody>
      </p:sp>
      <p:sp>
        <p:nvSpPr>
          <p:cNvPr id="238596" name="AutoShape 4"/>
          <p:cNvSpPr>
            <a:spLocks noChangeArrowheads="1"/>
          </p:cNvSpPr>
          <p:nvPr/>
        </p:nvSpPr>
        <p:spPr bwMode="auto">
          <a:xfrm>
            <a:off x="1387475" y="1498600"/>
            <a:ext cx="4150995" cy="1017190"/>
          </a:xfrm>
          <a:prstGeom prst="roundRect">
            <a:avLst>
              <a:gd name="adj" fmla="val 413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457200" indent="-457200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select…… from  &lt;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</a:rPr>
              <a:t>表名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&gt;  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indent="-457200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where  ……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indent="-457200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group by ……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38599" name="AutoShape 7"/>
          <p:cNvSpPr>
            <a:spLocks noChangeArrowheads="1"/>
          </p:cNvSpPr>
          <p:nvPr/>
        </p:nvSpPr>
        <p:spPr bwMode="auto">
          <a:xfrm>
            <a:off x="1387475" y="2782251"/>
            <a:ext cx="6280150" cy="1022966"/>
          </a:xfrm>
          <a:prstGeom prst="roundRect">
            <a:avLst>
              <a:gd name="adj" fmla="val 1166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>
                <a:solidFill>
                  <a:srgbClr val="3333CC"/>
                </a:solidFill>
              </a:rPr>
              <a:t>select </a:t>
            </a:r>
            <a:r>
              <a:rPr lang="en-US" altLang="zh-CN" sz="2000" b="1" dirty="0" err="1">
                <a:solidFill>
                  <a:srgbClr val="FF0000"/>
                </a:solidFill>
              </a:rPr>
              <a:t>gradeid 年级 , count(*) 人数 </a:t>
            </a:r>
            <a:endParaRPr lang="en-US" altLang="zh-CN" sz="2000" b="1" dirty="0" err="1">
              <a:solidFill>
                <a:srgbClr val="FF0000"/>
              </a:solidFill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>
                <a:solidFill>
                  <a:srgbClr val="3333CC"/>
                </a:solidFill>
              </a:rPr>
              <a:t>from </a:t>
            </a:r>
            <a:r>
              <a:rPr lang="en-US" altLang="zh-CN" sz="2000" b="1" dirty="0" err="1">
                <a:solidFill>
                  <a:schemeClr val="tx1"/>
                </a:solidFill>
              </a:rPr>
              <a:t>student </a:t>
            </a:r>
            <a:endParaRPr lang="en-US" altLang="zh-CN" sz="2000" b="1" dirty="0" err="1">
              <a:solidFill>
                <a:srgbClr val="FF0000"/>
              </a:solidFill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>
                <a:solidFill>
                  <a:srgbClr val="3333CC"/>
                </a:solidFill>
              </a:rPr>
              <a:t>group by</a:t>
            </a:r>
            <a:r>
              <a:rPr lang="en-US" altLang="zh-CN" sz="2000" b="1" dirty="0" err="1">
                <a:solidFill>
                  <a:srgbClr val="FF0000"/>
                </a:solidFill>
              </a:rPr>
              <a:t> gradeid</a:t>
            </a:r>
            <a:endParaRPr lang="en-US" altLang="zh-CN" sz="2000" b="1" dirty="0" err="1">
              <a:solidFill>
                <a:srgbClr val="FF0000"/>
              </a:solidFill>
            </a:endParaRPr>
          </a:p>
        </p:txBody>
      </p:sp>
      <p:sp>
        <p:nvSpPr>
          <p:cNvPr id="238600" name="AutoShape 8"/>
          <p:cNvSpPr>
            <a:spLocks noChangeArrowheads="1"/>
          </p:cNvSpPr>
          <p:nvPr/>
        </p:nvSpPr>
        <p:spPr bwMode="auto">
          <a:xfrm>
            <a:off x="3804285" y="3889375"/>
            <a:ext cx="793750" cy="629920"/>
          </a:xfrm>
          <a:prstGeom prst="downArrow">
            <a:avLst>
              <a:gd name="adj1" fmla="val 50731"/>
              <a:gd name="adj2" fmla="val 4145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no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zh-CN" sz="2000" b="1" kern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161730" y="4140524"/>
            <a:ext cx="3909060" cy="1574800"/>
            <a:chOff x="5643570" y="4357694"/>
            <a:chExt cx="3909060" cy="1574800"/>
          </a:xfrm>
        </p:grpSpPr>
        <p:sp>
          <p:nvSpPr>
            <p:cNvPr id="24" name="AutoShape 27"/>
            <p:cNvSpPr>
              <a:spLocks noChangeArrowheads="1"/>
            </p:cNvSpPr>
            <p:nvPr/>
          </p:nvSpPr>
          <p:spPr bwMode="gray">
            <a:xfrm>
              <a:off x="6143950" y="4717739"/>
              <a:ext cx="3408680" cy="1214755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sz="2000" b="1" dirty="0" smtClean="0"/>
                <a:t>SELECT</a:t>
              </a:r>
              <a:r>
                <a:rPr lang="zh-CN" altLang="en-US" sz="2000" b="1" dirty="0" smtClean="0"/>
                <a:t>列表中只能包含：</a:t>
              </a:r>
              <a:endParaRPr lang="en-US" altLang="zh-CN" sz="20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sz="2000" b="1" dirty="0" smtClean="0"/>
                <a:t>1</a:t>
              </a:r>
              <a:r>
                <a:rPr lang="zh-CN" altLang="en-US" sz="2000" b="1" dirty="0" smtClean="0"/>
                <a:t>、被分组的列</a:t>
              </a:r>
              <a:endParaRPr lang="en-US" altLang="zh-CN" sz="20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sz="2000" b="1" dirty="0" smtClean="0"/>
                <a:t>2</a:t>
              </a:r>
              <a:r>
                <a:rPr lang="zh-CN" altLang="en-US" sz="2000" b="1" dirty="0" smtClean="0"/>
                <a:t>、为每个分组返回一个值的表达式，如聚合函数</a:t>
              </a:r>
              <a:endParaRPr lang="zh-CN" altLang="en-US" sz="2000" b="1" dirty="0" smtClean="0"/>
            </a:p>
          </p:txBody>
        </p:sp>
        <p:grpSp>
          <p:nvGrpSpPr>
            <p:cNvPr id="25" name="组合 68"/>
            <p:cNvGrpSpPr/>
            <p:nvPr/>
          </p:nvGrpSpPr>
          <p:grpSpPr>
            <a:xfrm>
              <a:off x="5643570" y="4357694"/>
              <a:ext cx="999810" cy="414475"/>
              <a:chOff x="1000100" y="3950459"/>
              <a:chExt cx="999810" cy="414475"/>
            </a:xfrm>
          </p:grpSpPr>
          <p:pic>
            <p:nvPicPr>
              <p:cNvPr id="26" name="Picture 1" descr="E:\设计支持\模板设计\ZY.png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1000100" y="3950459"/>
                <a:ext cx="463239" cy="414475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357290" y="3973546"/>
                <a:ext cx="642620" cy="368300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>
                <a:spAutoFit/>
              </a:bodyPr>
              <a:p>
                <a:pPr algn="l"/>
                <a:r>
                  <a:rPr lang="zh-CN" altLang="en-US" sz="1800" b="1" dirty="0" smtClean="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注意</a:t>
                </a:r>
                <a:endParaRPr lang="zh-CN" altLang="en-US" sz="18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  <p:sp>
        <p:nvSpPr>
          <p:cNvPr id="29" name="灯片编号占位符 28"/>
          <p:cNvSpPr>
            <a:spLocks noGrp="1"/>
          </p:cNvSpPr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394C29D-ED0C-453C-8BBC-C52F19F5BA76}" type="slidenum">
              <a:rPr lang="zh-CN" altLang="en-US" sz="1000" smtClean="0"/>
            </a:fld>
            <a:r>
              <a:rPr lang="en-US" altLang="zh-CN" sz="1000" smtClean="0"/>
              <a:t>/37</a:t>
            </a:r>
            <a:endParaRPr lang="en-US" altLang="zh-CN" sz="1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4531995"/>
            <a:ext cx="1727200" cy="14039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 bldLvl="0" animBg="1"/>
      <p:bldP spid="238600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747659"/>
            <a:ext cx="10965638" cy="4788226"/>
          </a:xfrm>
        </p:spPr>
        <p:txBody>
          <a:bodyPr/>
          <a:p>
            <a:r>
              <a:rPr lang="zh-CN" altLang="en-US" sz="3200" b="1" dirty="0" smtClean="0">
                <a:latin typeface="+mn-lt"/>
                <a:ea typeface="+mn-ea"/>
                <a:sym typeface="+mn-ea"/>
              </a:rPr>
              <a:t>如何查询</a:t>
            </a:r>
            <a:r>
              <a:rPr lang="zh-CN" altLang="en-US" sz="3200" b="1" dirty="0">
                <a:latin typeface="+mn-lt"/>
                <a:ea typeface="+mn-ea"/>
                <a:sym typeface="+mn-ea"/>
              </a:rPr>
              <a:t>每门课程的平均</a:t>
            </a:r>
            <a:r>
              <a:rPr lang="zh-CN" altLang="en-US" sz="3200" b="1" dirty="0" smtClean="0">
                <a:latin typeface="+mn-lt"/>
                <a:ea typeface="+mn-ea"/>
                <a:sym typeface="+mn-ea"/>
              </a:rPr>
              <a:t>分？</a:t>
            </a:r>
            <a:endParaRPr lang="zh-CN" altLang="en-US" sz="3200" b="1" dirty="0" smtClean="0">
              <a:latin typeface="+mn-lt"/>
              <a:ea typeface="+mn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分组查询解析</a:t>
            </a:r>
            <a:endParaRPr lang="zh-CN" altLang="en-US"/>
          </a:p>
        </p:txBody>
      </p:sp>
      <p:sp>
        <p:nvSpPr>
          <p:cNvPr id="173090" name="AutoShape 34"/>
          <p:cNvSpPr>
            <a:spLocks noChangeArrowheads="1"/>
          </p:cNvSpPr>
          <p:nvPr/>
        </p:nvSpPr>
        <p:spPr bwMode="auto">
          <a:xfrm>
            <a:off x="1268095" y="4173855"/>
            <a:ext cx="7691120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select </a:t>
            </a:r>
            <a:r>
              <a:rPr lang="en-US" altLang="en-US" b="1" dirty="0" err="1">
                <a:solidFill>
                  <a:srgbClr val="3333CC"/>
                </a:solidFill>
              </a:rPr>
              <a:t>subjectid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课程编号,</a:t>
            </a:r>
            <a:r>
              <a:rPr lang="en-US" altLang="en-US" b="1" dirty="0" err="1">
                <a:solidFill>
                  <a:srgbClr val="3333CC"/>
                </a:solidFill>
              </a:rPr>
              <a:t>avg(studentresult)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课程平均分 </a:t>
            </a:r>
            <a:r>
              <a:rPr lang="en-US" altLang="en-US" b="1" dirty="0">
                <a:solidFill>
                  <a:srgbClr val="FF0000"/>
                </a:solidFill>
              </a:rPr>
              <a:t>from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err="1">
                <a:solidFill>
                  <a:srgbClr val="3333CC"/>
                </a:solidFill>
              </a:rPr>
              <a:t>group by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subjectid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3097" name="AutoShape 41"/>
          <p:cNvSpPr>
            <a:spLocks noChangeArrowheads="1"/>
          </p:cNvSpPr>
          <p:nvPr/>
        </p:nvSpPr>
        <p:spPr bwMode="auto">
          <a:xfrm>
            <a:off x="3589655" y="1299845"/>
            <a:ext cx="684530" cy="546735"/>
          </a:xfrm>
          <a:prstGeom prst="downArrow">
            <a:avLst>
              <a:gd name="adj1" fmla="val 50731"/>
              <a:gd name="adj2" fmla="val 4145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no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zh-CN" b="1" kern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173098" name="AutoShape 42"/>
          <p:cNvSpPr>
            <a:spLocks noChangeArrowheads="1"/>
          </p:cNvSpPr>
          <p:nvPr/>
        </p:nvSpPr>
        <p:spPr bwMode="auto">
          <a:xfrm>
            <a:off x="1717040" y="5535930"/>
            <a:ext cx="9295130" cy="46799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lnSpc>
                <a:spcPct val="12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rgbClr val="5E616D"/>
                </a:solidFill>
              </a:rPr>
              <a:t>对分组后的每个组内的记录进行一个聚集，通常用到聚合函数</a:t>
            </a:r>
            <a:endParaRPr lang="zh-CN" altLang="en-US" b="1" dirty="0">
              <a:solidFill>
                <a:srgbClr val="5E616D"/>
              </a:solidFill>
            </a:endParaRP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532421" y="3605539"/>
            <a:ext cx="6840537" cy="568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p>
            <a:pPr marL="438785" indent="-438785" algn="l" defTabSz="585470" hangingPunct="1">
              <a:spcBef>
                <a:spcPts val="895"/>
              </a:spcBef>
              <a:buClr>
                <a:srgbClr val="1E838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5E616D"/>
                </a:solidFill>
                <a:latin typeface="+mn-lt"/>
                <a:ea typeface="+mn-ea"/>
              </a:rPr>
              <a:t>按照什么进行分组？</a:t>
            </a:r>
            <a:endParaRPr lang="zh-CN" altLang="en-US" sz="2800" b="1" dirty="0" smtClean="0">
              <a:solidFill>
                <a:srgbClr val="5E616D"/>
              </a:solidFill>
              <a:latin typeface="+mn-lt"/>
              <a:ea typeface="+mn-ea"/>
            </a:endParaRPr>
          </a:p>
        </p:txBody>
      </p:sp>
      <p:grpSp>
        <p:nvGrpSpPr>
          <p:cNvPr id="15" name="组合 58"/>
          <p:cNvGrpSpPr/>
          <p:nvPr/>
        </p:nvGrpSpPr>
        <p:grpSpPr>
          <a:xfrm>
            <a:off x="567128" y="3175123"/>
            <a:ext cx="958752" cy="430730"/>
            <a:chOff x="3643306" y="2500357"/>
            <a:chExt cx="958752" cy="430730"/>
          </a:xfrm>
        </p:grpSpPr>
        <p:pic>
          <p:nvPicPr>
            <p:cNvPr id="1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85" y="1846580"/>
            <a:ext cx="2464435" cy="15081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0" grpId="0" bldLvl="0" animBg="1"/>
      <p:bldP spid="173097" grpId="0" bldLvl="0" animBg="1"/>
      <p:bldP spid="173098" grpId="0" bldLvl="0" animBg="1"/>
      <p:bldP spid="17310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掌握查询的机制</a:t>
            </a:r>
            <a:endParaRPr lang="en-US" altLang="zh-CN" sz="3600" dirty="0"/>
          </a:p>
          <a:p>
            <a:r>
              <a:rPr lang="zh-CN" altLang="en-US" sz="3600" dirty="0">
                <a:sym typeface="+mn-ea"/>
              </a:rPr>
              <a:t>掌握单行函数</a:t>
            </a:r>
            <a:endParaRPr lang="zh-CN" altLang="en-US" sz="3600" dirty="0">
              <a:sym typeface="+mn-ea"/>
            </a:endParaRPr>
          </a:p>
          <a:p>
            <a:r>
              <a:rPr lang="zh-CN" altLang="en-US" sz="3600" dirty="0">
                <a:sym typeface="+mn-ea"/>
              </a:rPr>
              <a:t>掌握聚合函数</a:t>
            </a:r>
            <a:endParaRPr lang="en-US" altLang="zh-CN" sz="3600" dirty="0"/>
          </a:p>
          <a:p>
            <a:r>
              <a:rPr lang="zh-CN" altLang="en-US" sz="3600" dirty="0">
                <a:sym typeface="+mn-ea"/>
              </a:rPr>
              <a:t>掌握分组查询</a:t>
            </a:r>
            <a:endParaRPr lang="zh-CN" altLang="en-US" sz="3600" dirty="0"/>
          </a:p>
          <a:p>
            <a:endParaRPr lang="en-US" altLang="zh-CN"/>
          </a:p>
          <a:p>
            <a:pPr marL="58547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solidFill>
                  <a:srgbClr val="5E616D"/>
                </a:solidFill>
                <a:effectLst/>
                <a:sym typeface="+mn-ea"/>
              </a:rPr>
              <a:t>本章目标</a:t>
            </a:r>
            <a:endParaRPr lang="zh-CN" altLang="en-US" sz="5630" dirty="0">
              <a:solidFill>
                <a:srgbClr val="5E616D"/>
              </a:solidFill>
              <a:effectLst/>
              <a:sym typeface="+mn-ea"/>
            </a:endParaRP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86570" y="2591433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725" y="2650812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11970" y="1903093"/>
            <a:ext cx="714380" cy="719772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86570" y="1183638"/>
            <a:ext cx="714380" cy="719772"/>
          </a:xfrm>
          <a:prstGeom prst="rect">
            <a:avLst/>
          </a:prstGeom>
          <a:noFill/>
        </p:spPr>
      </p:pic>
      <p:pic>
        <p:nvPicPr>
          <p:cNvPr id="1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11970" y="3293743"/>
            <a:ext cx="714380" cy="719772"/>
          </a:xfrm>
          <a:prstGeom prst="rect">
            <a:avLst/>
          </a:prstGeom>
          <a:noFill/>
        </p:spPr>
      </p:pic>
      <p:pic>
        <p:nvPicPr>
          <p:cNvPr id="2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850" y="3328992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1067699"/>
            <a:ext cx="10965638" cy="4788226"/>
          </a:xfrm>
        </p:spPr>
        <p:txBody>
          <a:bodyPr/>
          <a:p>
            <a:r>
              <a:rPr lang="zh-CN" altLang="en-US" sz="2800" b="1" dirty="0">
                <a:latin typeface="+mn-lt"/>
                <a:ea typeface="+mn-ea"/>
                <a:sym typeface="+mn-ea"/>
              </a:rPr>
              <a:t>查询每门课程的平均分，并且按照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分数由低到高</a:t>
            </a:r>
            <a:r>
              <a:rPr lang="zh-CN" altLang="en-US" sz="2800" b="1" dirty="0">
                <a:latin typeface="+mn-lt"/>
                <a:ea typeface="+mn-ea"/>
                <a:sym typeface="+mn-ea"/>
              </a:rPr>
              <a:t>的顺序排列显示</a:t>
            </a:r>
            <a:endParaRPr lang="zh-CN" altLang="en-US" sz="3600" b="1" dirty="0">
              <a:latin typeface="+mn-lt"/>
              <a:ea typeface="+mn-ea"/>
            </a:endParaRPr>
          </a:p>
          <a:p>
            <a:endParaRPr lang="zh-CN" altLang="en-US" sz="3600" b="1" dirty="0">
              <a:latin typeface="+mn-lt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分组查询解析</a:t>
            </a:r>
            <a:endParaRPr lang="zh-CN" altLang="en-US"/>
          </a:p>
        </p:txBody>
      </p:sp>
      <p:sp>
        <p:nvSpPr>
          <p:cNvPr id="240655" name="AutoShape 15"/>
          <p:cNvSpPr>
            <a:spLocks noChangeArrowheads="1"/>
          </p:cNvSpPr>
          <p:nvPr/>
        </p:nvSpPr>
        <p:spPr bwMode="auto">
          <a:xfrm>
            <a:off x="2159292" y="3791111"/>
            <a:ext cx="7197725" cy="14452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</a:t>
            </a:r>
            <a:r>
              <a:rPr lang="en-US" altLang="en-US" sz="2200" b="1" dirty="0" err="1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subjectid </a:t>
            </a:r>
            <a:r>
              <a:rPr lang="en-US" altLang="zh-CN" sz="22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课程编号,</a:t>
            </a:r>
            <a:r>
              <a:rPr lang="en-US" altLang="en-US" sz="2200" b="1" dirty="0" err="1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avg(studentresult) </a:t>
            </a:r>
            <a:r>
              <a:rPr lang="en-US" altLang="zh-CN" sz="22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课程平均分 </a:t>
            </a:r>
            <a:r>
              <a:rPr lang="en-US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</a:t>
            </a:r>
            <a:r>
              <a:rPr lang="en-US" altLang="zh-CN" sz="22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result</a:t>
            </a:r>
            <a:endParaRPr lang="en-US" altLang="zh-CN" sz="22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2200" b="1" dirty="0" err="1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group by</a:t>
            </a:r>
            <a:r>
              <a:rPr lang="en-US" altLang="zh-CN" sz="22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subjectid</a:t>
            </a:r>
            <a:endParaRPr lang="en-US" altLang="zh-CN" sz="22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723900">
              <a:buClr>
                <a:schemeClr val="folHlink"/>
              </a:buClr>
              <a:tabLst>
                <a:tab pos="444500" algn="l"/>
              </a:tabLst>
              <a:defRPr/>
            </a:pPr>
            <a:r>
              <a:rPr lang="en-US" altLang="en-US" sz="2200" b="1" dirty="0" err="1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order by avg(studentresult)</a:t>
            </a:r>
            <a:endParaRPr lang="en-US" altLang="en-US" sz="2200" b="1" dirty="0" err="1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7855" y="1815465"/>
            <a:ext cx="2776220" cy="1440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1815465"/>
            <a:ext cx="2464435" cy="15081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92980" y="2199005"/>
            <a:ext cx="1653540" cy="741680"/>
          </a:xfrm>
          <a:prstGeom prst="rightArrow">
            <a:avLst/>
          </a:prstGeom>
          <a:solidFill>
            <a:srgbClr val="1E8380"/>
          </a:solidFill>
          <a:ln w="25400" cap="flat">
            <a:solidFill>
              <a:srgbClr val="1E8380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5" grpId="0" bldLvl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 b="1" dirty="0">
                <a:latin typeface="+mn-lt"/>
                <a:ea typeface="+mn-ea"/>
                <a:sym typeface="+mn-ea"/>
              </a:rPr>
              <a:t>统计每学期男女同学的人数，该怎么办？</a:t>
            </a:r>
            <a:endParaRPr lang="zh-CN" altLang="en-US" sz="3200" b="1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多列分组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1880235"/>
            <a:ext cx="7595235" cy="3827780"/>
          </a:xfrm>
          <a:prstGeom prst="rect">
            <a:avLst/>
          </a:prstGeom>
        </p:spPr>
      </p:pic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1217930" y="1880235"/>
            <a:ext cx="7594600" cy="2686685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</a:ln>
          <a:effectLst/>
        </p:spPr>
        <p:txBody>
          <a:bodyPr wrap="none" anchor="ctr"/>
          <a:p>
            <a:pPr algn="ctr"/>
            <a:endParaRPr lang="zh-CN" altLang="zh-CN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8198" name="Rectangle 22"/>
          <p:cNvSpPr>
            <a:spLocks noChangeArrowheads="1"/>
          </p:cNvSpPr>
          <p:nvPr/>
        </p:nvSpPr>
        <p:spPr bwMode="auto">
          <a:xfrm>
            <a:off x="4610100" y="1880235"/>
            <a:ext cx="476885" cy="26866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p>
            <a:pPr algn="ctr"/>
            <a:endParaRPr lang="zh-CN" altLang="zh-CN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8219" name="Rectangle 43"/>
          <p:cNvSpPr>
            <a:spLocks noChangeArrowheads="1"/>
          </p:cNvSpPr>
          <p:nvPr/>
        </p:nvSpPr>
        <p:spPr bwMode="auto">
          <a:xfrm>
            <a:off x="1230630" y="4610735"/>
            <a:ext cx="7581265" cy="1097280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</a:ln>
          <a:effectLst/>
        </p:spPr>
        <p:txBody>
          <a:bodyPr wrap="none" anchor="ctr"/>
          <a:p>
            <a:pPr algn="ctr"/>
            <a:endParaRPr lang="zh-CN" altLang="zh-CN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8220" name="Rectangle 44"/>
          <p:cNvSpPr>
            <a:spLocks noChangeArrowheads="1"/>
          </p:cNvSpPr>
          <p:nvPr/>
        </p:nvSpPr>
        <p:spPr bwMode="auto">
          <a:xfrm>
            <a:off x="4610100" y="4610735"/>
            <a:ext cx="477520" cy="11118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p>
            <a:pPr algn="ctr"/>
            <a:endParaRPr lang="zh-CN" altLang="zh-CN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8221" name="AutoShape 45"/>
          <p:cNvSpPr>
            <a:spLocks noChangeArrowheads="1"/>
          </p:cNvSpPr>
          <p:nvPr/>
        </p:nvSpPr>
        <p:spPr bwMode="auto">
          <a:xfrm>
            <a:off x="9719310" y="3326448"/>
            <a:ext cx="863600" cy="935037"/>
          </a:xfrm>
          <a:prstGeom prst="downArrow">
            <a:avLst>
              <a:gd name="adj1" fmla="val 50731"/>
              <a:gd name="adj2" fmla="val 44888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no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zh-CN" b="1" kern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178222" name="AutoShape 46"/>
          <p:cNvSpPr>
            <a:spLocks noChangeArrowheads="1"/>
          </p:cNvSpPr>
          <p:nvPr/>
        </p:nvSpPr>
        <p:spPr bwMode="auto">
          <a:xfrm>
            <a:off x="9070658" y="2574925"/>
            <a:ext cx="2160587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年级分组</a:t>
            </a:r>
            <a:endParaRPr lang="zh-CN" altLang="en-US" b="1"/>
          </a:p>
        </p:txBody>
      </p:sp>
      <p:sp>
        <p:nvSpPr>
          <p:cNvPr id="178223" name="AutoShape 47"/>
          <p:cNvSpPr>
            <a:spLocks noChangeArrowheads="1"/>
          </p:cNvSpPr>
          <p:nvPr/>
        </p:nvSpPr>
        <p:spPr bwMode="auto">
          <a:xfrm>
            <a:off x="9070658" y="4566920"/>
            <a:ext cx="2160587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性别分组</a:t>
            </a:r>
            <a:endParaRPr lang="zh-CN" altLang="en-US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7" grpId="0" bldLvl="0" animBg="1"/>
      <p:bldP spid="178198" grpId="0" bldLvl="0" animBg="1"/>
      <p:bldP spid="178219" grpId="0" bldLvl="0" animBg="1"/>
      <p:bldP spid="178220" grpId="0" bldLvl="0" animBg="1"/>
      <p:bldP spid="178221" grpId="0" bldLvl="0" animBg="1"/>
      <p:bldP spid="178222" grpId="0" bldLvl="0" animBg="1"/>
      <p:bldP spid="178223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多列分组</a:t>
            </a:r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030605" y="1698625"/>
            <a:ext cx="6489700" cy="1572974"/>
          </a:xfrm>
          <a:prstGeom prst="roundRect">
            <a:avLst>
              <a:gd name="adj" fmla="val 491"/>
            </a:avLst>
          </a:prstGeom>
          <a:noFill/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gradeid </a:t>
            </a:r>
            <a:r>
              <a:rPr lang="zh-CN" altLang="zh-CN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年级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sex </a:t>
            </a:r>
            <a:r>
              <a:rPr lang="zh-CN" altLang="en-US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性别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count(*) </a:t>
            </a:r>
            <a:r>
              <a:rPr lang="zh-CN" altLang="en-US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人数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from student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group by </a:t>
            </a:r>
            <a:r>
              <a:rPr lang="en-US" altLang="zh-CN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gradeid,sex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order by gradeid</a:t>
            </a:r>
            <a:endParaRPr lang="en-US" altLang="en-US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rot="16200000">
            <a:off x="7874635" y="2212340"/>
            <a:ext cx="863600" cy="546100"/>
          </a:xfrm>
          <a:prstGeom prst="downArrow">
            <a:avLst>
              <a:gd name="adj1" fmla="val 50731"/>
              <a:gd name="adj2" fmla="val 4145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67701" y="4455493"/>
            <a:ext cx="6983413" cy="503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1E8380"/>
              </a:buClr>
              <a:buSzPct val="100000"/>
              <a:buFont typeface="Wingdings" panose="05000000000000000000" charset="0"/>
              <a:buChar char="n"/>
            </a:pPr>
            <a:r>
              <a:rPr lang="en-US" altLang="zh-CN" sz="2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order by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子句在这里的作用？</a:t>
            </a:r>
            <a:endParaRPr lang="zh-CN" altLang="en-US" sz="28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58"/>
          <p:cNvGrpSpPr/>
          <p:nvPr/>
        </p:nvGrpSpPr>
        <p:grpSpPr>
          <a:xfrm>
            <a:off x="867696" y="3810133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13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165" y="1442085"/>
            <a:ext cx="1993900" cy="20866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898154"/>
            <a:ext cx="10965638" cy="4788226"/>
          </a:xfrm>
        </p:spPr>
        <p:txBody>
          <a:bodyPr/>
          <a:p>
            <a:r>
              <a:rPr lang="zh-CN" altLang="en-US" sz="3200" b="1" dirty="0">
                <a:latin typeface="+mn-lt"/>
                <a:ea typeface="+mn-ea"/>
                <a:sym typeface="+mn-ea"/>
              </a:rPr>
              <a:t>如何获得总人数超过</a:t>
            </a:r>
            <a:r>
              <a:rPr lang="en-US" altLang="zh-CN" sz="3200" b="1" dirty="0">
                <a:latin typeface="+mn-lt"/>
                <a:ea typeface="+mn-ea"/>
                <a:sym typeface="+mn-ea"/>
              </a:rPr>
              <a:t>18</a:t>
            </a:r>
            <a:r>
              <a:rPr lang="zh-CN" altLang="en-US" sz="3200" b="1" dirty="0">
                <a:latin typeface="+mn-lt"/>
                <a:ea typeface="+mn-ea"/>
                <a:sym typeface="+mn-ea"/>
              </a:rPr>
              <a:t>人的年级？</a:t>
            </a:r>
            <a:endParaRPr lang="zh-CN" altLang="en-US" sz="3200" b="1" dirty="0">
              <a:latin typeface="+mn-lt"/>
              <a:ea typeface="+mn-ea"/>
            </a:endParaRPr>
          </a:p>
          <a:p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新的需求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586230"/>
            <a:ext cx="7595235" cy="3827780"/>
          </a:xfrm>
          <a:prstGeom prst="rect">
            <a:avLst/>
          </a:prstGeom>
        </p:spPr>
      </p:pic>
      <p:sp>
        <p:nvSpPr>
          <p:cNvPr id="243723" name="Freeform 11"/>
          <p:cNvSpPr/>
          <p:nvPr/>
        </p:nvSpPr>
        <p:spPr bwMode="auto">
          <a:xfrm rot="230722">
            <a:off x="6469979" y="4238577"/>
            <a:ext cx="2921000" cy="93618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noAutofit/>
          </a:bodyPr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415" y="4349115"/>
            <a:ext cx="1550035" cy="9220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再次过滤</a:t>
            </a:r>
            <a:endParaRPr lang="zh-CN" altLang="en-US"/>
          </a:p>
        </p:txBody>
      </p:sp>
      <p:grpSp>
        <p:nvGrpSpPr>
          <p:cNvPr id="4" name="Group 19"/>
          <p:cNvGrpSpPr/>
          <p:nvPr/>
        </p:nvGrpSpPr>
        <p:grpSpPr bwMode="auto">
          <a:xfrm>
            <a:off x="5075555" y="2199328"/>
            <a:ext cx="1871663" cy="1255715"/>
            <a:chOff x="2200" y="1097"/>
            <a:chExt cx="1179" cy="791"/>
          </a:xfrm>
        </p:grpSpPr>
        <p:sp>
          <p:nvSpPr>
            <p:cNvPr id="243732" name="AutoShape 20"/>
            <p:cNvSpPr>
              <a:spLocks noChangeArrowheads="1"/>
            </p:cNvSpPr>
            <p:nvPr/>
          </p:nvSpPr>
          <p:spPr bwMode="auto">
            <a:xfrm rot="16200000">
              <a:off x="2540" y="1049"/>
              <a:ext cx="499" cy="1179"/>
            </a:xfrm>
            <a:prstGeom prst="downArrow">
              <a:avLst>
                <a:gd name="adj1" fmla="val 46389"/>
                <a:gd name="adj2" fmla="val 98075"/>
              </a:avLst>
            </a:prstGeom>
            <a:solidFill>
              <a:srgbClr val="1E8380"/>
            </a:solidFill>
            <a:ln w="9525" cap="flat" cmpd="sng" algn="ctr">
              <a:solidFill>
                <a:srgbClr val="1E83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noAutofit/>
            </a:bodyPr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endParaRPr>
            </a:p>
          </p:txBody>
        </p:sp>
        <p:sp>
          <p:nvSpPr>
            <p:cNvPr id="243733" name="Rectangle 21"/>
            <p:cNvSpPr>
              <a:spLocks noChangeArrowheads="1"/>
            </p:cNvSpPr>
            <p:nvPr/>
          </p:nvSpPr>
          <p:spPr bwMode="auto">
            <a:xfrm>
              <a:off x="2310" y="1097"/>
              <a:ext cx="959" cy="2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noAutofit/>
            </a:bodyPr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rgbClr val="C00000"/>
                  </a:solidFill>
                  <a:effectLst/>
                  <a:latin typeface="Arial" panose="020B0604020202020204"/>
                  <a:ea typeface="黑体" panose="02010609060101010101" charset="-122"/>
                </a:rPr>
                <a:t>条件限定</a:t>
              </a:r>
              <a:endParaRPr lang="zh-CN" altLang="en-US" b="1" kern="0" dirty="0">
                <a:solidFill>
                  <a:srgbClr val="C00000"/>
                </a:solidFill>
                <a:effectLst/>
                <a:latin typeface="Arial" panose="020B0604020202020204"/>
                <a:ea typeface="黑体" panose="02010609060101010101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5510" y="2289175"/>
            <a:ext cx="1991360" cy="11849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60" y="2075815"/>
            <a:ext cx="2025015" cy="16268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1068334"/>
            <a:ext cx="10965638" cy="4788226"/>
          </a:xfrm>
        </p:spPr>
        <p:txBody>
          <a:bodyPr/>
          <a:p>
            <a:r>
              <a:rPr lang="zh-CN" altLang="en-US" sz="3600" b="1" dirty="0">
                <a:latin typeface="+mn-lt"/>
                <a:ea typeface="+mn-ea"/>
                <a:sym typeface="+mn-ea"/>
              </a:rPr>
              <a:t>分组筛选语句</a:t>
            </a:r>
            <a:endParaRPr lang="zh-CN" altLang="en-US" sz="3600" b="1" dirty="0">
              <a:latin typeface="+mn-lt"/>
              <a:ea typeface="+mn-ea"/>
            </a:endParaRPr>
          </a:p>
          <a:p>
            <a:endParaRPr lang="zh-CN" altLang="en-US" sz="3600" b="1" dirty="0">
              <a:latin typeface="+mn-lt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分组后筛选</a:t>
            </a:r>
            <a:endParaRPr lang="zh-CN" altLang="en-US"/>
          </a:p>
        </p:txBody>
      </p:sp>
      <p:sp>
        <p:nvSpPr>
          <p:cNvPr id="182305" name="AutoShape 33"/>
          <p:cNvSpPr>
            <a:spLocks noChangeArrowheads="1"/>
          </p:cNvSpPr>
          <p:nvPr/>
        </p:nvSpPr>
        <p:spPr bwMode="auto">
          <a:xfrm>
            <a:off x="1525270" y="1885950"/>
            <a:ext cx="4730115" cy="13220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457200" indent="-457200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…… from  &lt;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表名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sz="20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where ……</a:t>
            </a:r>
            <a:endParaRPr lang="en-US" altLang="zh-CN" sz="20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group by ……</a:t>
            </a:r>
            <a:endParaRPr lang="en-US" altLang="zh-CN" sz="2000" dirty="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having……</a:t>
            </a:r>
            <a:endParaRPr lang="en-US" altLang="zh-CN" sz="2000" dirty="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33"/>
          <p:cNvSpPr>
            <a:spLocks noChangeArrowheads="1"/>
          </p:cNvSpPr>
          <p:nvPr/>
        </p:nvSpPr>
        <p:spPr bwMode="auto">
          <a:xfrm>
            <a:off x="1525270" y="3944620"/>
            <a:ext cx="5024120" cy="13220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457200" indent="-457200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gradeid 年级,count(*) 人数 </a:t>
            </a:r>
            <a:endParaRPr sz="20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student</a:t>
            </a:r>
            <a:endParaRPr sz="20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defTabSz="723900">
              <a:buClr>
                <a:schemeClr val="folHlink"/>
              </a:buClr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group by gradeid</a:t>
            </a:r>
            <a:endParaRPr lang="en-US" altLang="zh-CN" sz="2000" dirty="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defTabSz="723900">
              <a:buClr>
                <a:schemeClr val="folHlink"/>
              </a:buClr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having count(*) &gt; 18</a:t>
            </a:r>
            <a:endParaRPr lang="en-US" altLang="zh-CN" sz="2000" dirty="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1E8380"/>
              </a:buClr>
            </a:pP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where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子句：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1" indent="-457200" algn="l">
              <a:lnSpc>
                <a:spcPct val="125000"/>
              </a:lnSpc>
              <a:spcBef>
                <a:spcPct val="20000"/>
              </a:spcBef>
              <a:buClr>
                <a:srgbClr val="1E838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用来筛选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from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子句中指定的操作所产生的行 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1E8380"/>
              </a:buClr>
            </a:pP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group by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子句：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1" indent="-457200" algn="l">
              <a:lnSpc>
                <a:spcPct val="125000"/>
              </a:lnSpc>
              <a:spcBef>
                <a:spcPct val="20000"/>
              </a:spcBef>
              <a:buClr>
                <a:srgbClr val="1E838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用来分组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where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子句的输出 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1E8380"/>
              </a:buClr>
            </a:pP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having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子句：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1" indent="-457200" algn="l">
              <a:lnSpc>
                <a:spcPct val="125000"/>
              </a:lnSpc>
              <a:spcBef>
                <a:spcPct val="20000"/>
              </a:spcBef>
              <a:buClr>
                <a:srgbClr val="1E838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用来从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group by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的结果中筛选行 </a:t>
            </a:r>
            <a:endParaRPr lang="zh-CN" altLang="en-US" sz="2800" b="1" dirty="0">
              <a:latin typeface="+mn-lt"/>
              <a:ea typeface="+mn-ea"/>
            </a:endParaRPr>
          </a:p>
          <a:p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>
                <a:sym typeface="+mn-ea"/>
              </a:rPr>
              <a:t>where</a:t>
            </a:r>
            <a:r>
              <a:rPr lang="zh-CN" altLang="en-US" sz="5630">
                <a:sym typeface="+mn-ea"/>
              </a:rPr>
              <a:t>与</a:t>
            </a:r>
            <a:r>
              <a:rPr lang="en-US" altLang="zh-CN" sz="5630">
                <a:sym typeface="+mn-ea"/>
              </a:rPr>
              <a:t>having</a:t>
            </a:r>
            <a:r>
              <a:rPr lang="zh-CN" altLang="en-US" sz="5630">
                <a:sym typeface="+mn-ea"/>
              </a:rPr>
              <a:t>对比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995" y="2085975"/>
            <a:ext cx="6304280" cy="2413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b="1" dirty="0">
                <a:latin typeface="+mn-lt"/>
                <a:ea typeface="+mn-ea"/>
                <a:sym typeface="+mn-ea"/>
              </a:rPr>
              <a:t>分析以下的</a:t>
            </a:r>
            <a:r>
              <a:rPr lang="en-US" altLang="zh-CN" b="1" dirty="0">
                <a:latin typeface="+mn-lt"/>
                <a:ea typeface="+mn-ea"/>
                <a:sym typeface="+mn-ea"/>
              </a:rPr>
              <a:t>T-SQL</a:t>
            </a:r>
            <a:r>
              <a:rPr lang="zh-CN" altLang="en-US" b="1" dirty="0">
                <a:latin typeface="+mn-lt"/>
                <a:ea typeface="+mn-ea"/>
                <a:sym typeface="+mn-ea"/>
              </a:rPr>
              <a:t>，其作用是什么？</a:t>
            </a:r>
            <a:endParaRPr lang="zh-CN" altLang="en-US" b="1" dirty="0">
              <a:latin typeface="+mn-lt"/>
              <a:ea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思考</a:t>
            </a:r>
            <a:endParaRPr lang="zh-CN" altLang="en-US"/>
          </a:p>
        </p:txBody>
      </p:sp>
      <p:grpSp>
        <p:nvGrpSpPr>
          <p:cNvPr id="7" name="组合 58"/>
          <p:cNvGrpSpPr/>
          <p:nvPr/>
        </p:nvGrpSpPr>
        <p:grpSpPr>
          <a:xfrm>
            <a:off x="572208" y="781032"/>
            <a:ext cx="958752" cy="430730"/>
            <a:chOff x="3643306" y="2500357"/>
            <a:chExt cx="958752" cy="430730"/>
          </a:xfrm>
        </p:grpSpPr>
        <p:pic>
          <p:nvPicPr>
            <p:cNvPr id="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84330" name="AutoShape 10"/>
          <p:cNvSpPr>
            <a:spLocks noChangeArrowheads="1"/>
          </p:cNvSpPr>
          <p:nvPr/>
        </p:nvSpPr>
        <p:spPr bwMode="auto">
          <a:xfrm>
            <a:off x="1787817" y="2146927"/>
            <a:ext cx="5973762" cy="16300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	</a:t>
            </a:r>
            <a:r>
              <a:rPr lang="en-US" altLang="en-US" sz="2000" dirty="0" err="1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部门编号</a:t>
            </a:r>
            <a:r>
              <a:rPr lang="en-US" altLang="en-US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count(*)</a:t>
            </a:r>
            <a:endParaRPr lang="en-US" altLang="en-US" sz="20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	          </a:t>
            </a:r>
            <a:r>
              <a:rPr lang="en-US" altLang="en-US" sz="2000" dirty="0" err="1" smtClean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员工信息表</a:t>
            </a:r>
            <a:endParaRPr lang="en-US" altLang="en-US" sz="20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where 	</a:t>
            </a:r>
            <a:r>
              <a:rPr lang="en-US" altLang="en-US" sz="2000" dirty="0" err="1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工资</a:t>
            </a:r>
            <a:r>
              <a:rPr lang="en-US" altLang="en-US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&gt;= 2000</a:t>
            </a:r>
            <a:endParaRPr lang="en-US" altLang="en-US" sz="20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group by 	</a:t>
            </a:r>
            <a:r>
              <a:rPr lang="en-US" altLang="en-US" sz="2000" dirty="0" err="1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部门编号</a:t>
            </a:r>
            <a:endParaRPr lang="en-US" altLang="en-US" sz="20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20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having 	count(*) &gt; 1</a:t>
            </a:r>
            <a:endParaRPr lang="en-US" altLang="en-US" sz="20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35" name="AutoShape 15"/>
          <p:cNvSpPr>
            <a:spLocks noChangeArrowheads="1"/>
          </p:cNvSpPr>
          <p:nvPr/>
        </p:nvSpPr>
        <p:spPr bwMode="auto">
          <a:xfrm>
            <a:off x="1363345" y="4503430"/>
            <a:ext cx="7197725" cy="576262"/>
          </a:xfrm>
          <a:prstGeom prst="roundRect">
            <a:avLst>
              <a:gd name="adj" fmla="val 7600"/>
            </a:avLst>
          </a:prstGeom>
          <a:solidFill>
            <a:srgbClr val="E4FCE4"/>
          </a:solidFill>
          <a:ln w="19050" algn="ctr">
            <a:solidFill>
              <a:srgbClr val="C0000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>
                <a:solidFill>
                  <a:srgbClr val="C00000"/>
                </a:solidFill>
              </a:rPr>
              <a:t>查询有多个员工的工资不低于</a:t>
            </a:r>
            <a:r>
              <a:rPr lang="en-US" altLang="zh-CN" b="1">
                <a:solidFill>
                  <a:srgbClr val="C00000"/>
                </a:solidFill>
              </a:rPr>
              <a:t>2000 </a:t>
            </a:r>
            <a:r>
              <a:rPr lang="zh-CN" altLang="en-US" b="1">
                <a:solidFill>
                  <a:srgbClr val="C00000"/>
                </a:solidFill>
              </a:rPr>
              <a:t>的部门编号 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 dirty="0">
                <a:sym typeface="+mn-ea"/>
              </a:rPr>
              <a:t>需求说明</a:t>
            </a:r>
            <a:endParaRPr lang="zh-CN" altLang="en-US" sz="3200" dirty="0"/>
          </a:p>
          <a:p>
            <a:pPr lvl="1"/>
            <a:r>
              <a:rPr lang="zh-CN" altLang="en-US" sz="3200" dirty="0">
                <a:sym typeface="+mn-ea"/>
              </a:rPr>
              <a:t>查询每个年级的总课时，并升序排列 （</a:t>
            </a:r>
            <a:r>
              <a:rPr lang="en-US" altLang="zh-CN" sz="3200" dirty="0">
                <a:sym typeface="+mn-ea"/>
              </a:rPr>
              <a:t>subject</a:t>
            </a:r>
            <a:r>
              <a:rPr lang="zh-CN" altLang="en-US" sz="3200" dirty="0">
                <a:sym typeface="+mn-ea"/>
              </a:rPr>
              <a:t>表）</a:t>
            </a:r>
            <a:endParaRPr lang="zh-CN" altLang="en-US" sz="3200" dirty="0"/>
          </a:p>
          <a:p>
            <a:pPr lvl="1"/>
            <a:r>
              <a:rPr lang="zh-CN" altLang="en-US" sz="3200" dirty="0">
                <a:sym typeface="+mn-ea"/>
              </a:rPr>
              <a:t>查询每个学员的平均分（</a:t>
            </a:r>
            <a:r>
              <a:rPr lang="en-US" altLang="zh-CN" sz="3200" dirty="0">
                <a:sym typeface="+mn-ea"/>
              </a:rPr>
              <a:t>result</a:t>
            </a:r>
            <a:r>
              <a:rPr lang="zh-CN" altLang="en-US" sz="3200" dirty="0">
                <a:sym typeface="+mn-ea"/>
              </a:rPr>
              <a:t>表）</a:t>
            </a:r>
            <a:endParaRPr lang="zh-CN" altLang="en-US" sz="3200" dirty="0"/>
          </a:p>
          <a:p>
            <a:pPr lvl="1"/>
            <a:r>
              <a:rPr lang="zh-CN" altLang="en-US" sz="3200" dirty="0">
                <a:sym typeface="+mn-ea"/>
              </a:rPr>
              <a:t>查询每门课程的平均分，并降序排列（</a:t>
            </a:r>
            <a:r>
              <a:rPr lang="en-US" altLang="zh-CN" sz="3200" dirty="0">
                <a:sym typeface="+mn-ea"/>
              </a:rPr>
              <a:t>result</a:t>
            </a:r>
            <a:r>
              <a:rPr lang="zh-CN" altLang="en-US" sz="3200" dirty="0">
                <a:sym typeface="+mn-ea"/>
              </a:rPr>
              <a:t>表）</a:t>
            </a:r>
            <a:endParaRPr lang="zh-CN" altLang="en-US" sz="3200" dirty="0"/>
          </a:p>
          <a:p>
            <a:pPr lvl="1"/>
            <a:r>
              <a:rPr lang="zh-CN" altLang="en-US" sz="3200" dirty="0">
                <a:sym typeface="+mn-ea"/>
              </a:rPr>
              <a:t>查询每个学生的总分，并降序排列（</a:t>
            </a:r>
            <a:r>
              <a:rPr lang="en-US" altLang="zh-CN" sz="3200" dirty="0">
                <a:sym typeface="+mn-ea"/>
              </a:rPr>
              <a:t>result</a:t>
            </a:r>
            <a:r>
              <a:rPr lang="zh-CN" altLang="en-US" sz="3200" dirty="0">
                <a:sym typeface="+mn-ea"/>
              </a:rPr>
              <a:t>表）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学员操作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</a:t>
            </a:r>
            <a:endParaRPr lang="zh-CN" altLang="zh-CN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1948477" y="1240473"/>
            <a:ext cx="6572296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通配符是</a:t>
            </a:r>
            <a:endParaRPr lang="en-US" altLang="zh-CN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实现模糊查询的关键字</a:t>
            </a:r>
            <a:endParaRPr lang="en-US" altLang="zh-CN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常用的聚合函数</a:t>
            </a:r>
            <a:endParaRPr lang="zh-CN" altLang="en-US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20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分组查询</a:t>
            </a:r>
            <a:endParaRPr lang="zh-CN" altLang="en-US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3798" name="AutoShape 3"/>
          <p:cNvSpPr/>
          <p:nvPr/>
        </p:nvSpPr>
        <p:spPr bwMode="auto">
          <a:xfrm>
            <a:off x="3236595" y="1678940"/>
            <a:ext cx="214630" cy="6769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800" name="TextBox 12"/>
          <p:cNvSpPr txBox="1">
            <a:spLocks noChangeArrowheads="1"/>
          </p:cNvSpPr>
          <p:nvPr/>
        </p:nvSpPr>
        <p:spPr bwMode="auto">
          <a:xfrm>
            <a:off x="3546151" y="1725284"/>
            <a:ext cx="413546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_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：一个字符 </a:t>
            </a:r>
            <a:endParaRPr lang="zh-CN" altLang="en-US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%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：任意长度的字符串 </a:t>
            </a:r>
            <a:endParaRPr lang="zh-CN" altLang="en-US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33802" name="TextBox 15"/>
          <p:cNvSpPr txBox="1">
            <a:spLocks noChangeArrowheads="1"/>
          </p:cNvSpPr>
          <p:nvPr/>
        </p:nvSpPr>
        <p:spPr bwMode="auto">
          <a:xfrm>
            <a:off x="128872" y="2448901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查询基础</a:t>
            </a:r>
            <a:endParaRPr lang="zh-CN" altLang="en-US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33803" name="AutoShape 3"/>
          <p:cNvSpPr/>
          <p:nvPr/>
        </p:nvSpPr>
        <p:spPr bwMode="auto">
          <a:xfrm>
            <a:off x="1608455" y="909955"/>
            <a:ext cx="306070" cy="463232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4747260" y="2444750"/>
            <a:ext cx="252730" cy="113982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5117465" y="2277110"/>
            <a:ext cx="63436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like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：用于在</a:t>
            </a:r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WHERE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子句中搜索列中的指定模式；只与字符型数据联合使用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is null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：判断指定变量是否为</a:t>
            </a:r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NULL</a:t>
            </a:r>
            <a:endParaRPr lang="zh-CN" altLang="en-US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between and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：在</a:t>
            </a:r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WHERE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子句中使用，用于选取介于两个值之间的数据范围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in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：查询某一列中内容与所列出的内容列表匹配的记录</a:t>
            </a:r>
            <a:endParaRPr lang="zh-CN" altLang="en-US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7" name="AutoShape 3"/>
          <p:cNvSpPr/>
          <p:nvPr/>
        </p:nvSpPr>
        <p:spPr bwMode="auto">
          <a:xfrm>
            <a:off x="3901433" y="3935742"/>
            <a:ext cx="285752" cy="114300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4391019" y="3845254"/>
            <a:ext cx="592141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sum()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：求和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avg()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：求平均数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max()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：求最大值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min()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：求最小值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count()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：计数</a:t>
            </a:r>
            <a:endParaRPr lang="zh-CN" altLang="en-US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4242100" y="223501"/>
            <a:ext cx="6858048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查询将逐行筛选表中的数据，按条件重新组合成“记录集”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>
              <a:defRPr/>
            </a:pP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使用</a:t>
            </a:r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is null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判断一行中的某列是否为</a:t>
            </a:r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NULL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>
              <a:defRPr/>
            </a:pP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使用</a:t>
            </a:r>
            <a:r>
              <a:rPr lang="en-US" altLang="zh-CN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order by</a:t>
            </a: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进行排序，可以按多列排序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>
              <a:defRPr/>
            </a:pP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在查询中，可以使用常量、表达式、运算符</a:t>
            </a:r>
            <a:endParaRPr lang="en-US" altLang="zh-CN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>
              <a:defRPr/>
            </a:pPr>
            <a:r>
              <a:rPr lang="zh-CN" altLang="en-US" sz="1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在查询中使用函数可以完成更复杂的查询</a:t>
            </a:r>
            <a:endParaRPr lang="zh-CN" altLang="en-US" sz="16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51210" name="TextBox 15"/>
          <p:cNvSpPr txBox="1">
            <a:spLocks noChangeArrowheads="1"/>
          </p:cNvSpPr>
          <p:nvPr/>
        </p:nvSpPr>
        <p:spPr bwMode="auto">
          <a:xfrm>
            <a:off x="1914525" y="68452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数据查询语句</a:t>
            </a:r>
            <a:endParaRPr lang="zh-CN" altLang="en-US" sz="2000" b="1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1211" name="AutoShape 3"/>
          <p:cNvSpPr/>
          <p:nvPr/>
        </p:nvSpPr>
        <p:spPr bwMode="auto">
          <a:xfrm>
            <a:off x="3865245" y="315595"/>
            <a:ext cx="285750" cy="113792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3546148" y="5169214"/>
          <a:ext cx="4429156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什么是查询</a:t>
            </a:r>
            <a:endParaRPr lang="zh-CN" altLang="en-US"/>
          </a:p>
        </p:txBody>
      </p:sp>
      <p:grpSp>
        <p:nvGrpSpPr>
          <p:cNvPr id="5" name="Group 137"/>
          <p:cNvGrpSpPr/>
          <p:nvPr/>
        </p:nvGrpSpPr>
        <p:grpSpPr bwMode="auto">
          <a:xfrm>
            <a:off x="7973711" y="1684013"/>
            <a:ext cx="857256" cy="1538287"/>
            <a:chOff x="3901" y="1347"/>
            <a:chExt cx="1248" cy="1449"/>
          </a:xfrm>
        </p:grpSpPr>
        <p:sp>
          <p:nvSpPr>
            <p:cNvPr id="91209" name="AutoShape 73"/>
            <p:cNvSpPr>
              <a:spLocks noChangeArrowheads="1"/>
            </p:cNvSpPr>
            <p:nvPr/>
          </p:nvSpPr>
          <p:spPr bwMode="auto">
            <a:xfrm>
              <a:off x="3901" y="1347"/>
              <a:ext cx="1248" cy="144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22225">
              <a:solidFill>
                <a:srgbClr val="008080"/>
              </a:solidFill>
              <a:round/>
            </a:ln>
            <a:effectLst/>
          </p:spPr>
          <p:txBody>
            <a:bodyPr wrap="none" anchor="b"/>
            <a:p>
              <a:pPr algn="ctr" eaLnBrk="0" hangingPunct="0">
                <a:spcBef>
                  <a:spcPct val="50000"/>
                </a:spcBef>
              </a:pPr>
              <a:endParaRPr lang="zh-CN" altLang="zh-CN" sz="18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91271" name="Object 135"/>
            <p:cNvGraphicFramePr>
              <a:graphicFrameLocks noChangeAspect="1"/>
            </p:cNvGraphicFramePr>
            <p:nvPr/>
          </p:nvGraphicFramePr>
          <p:xfrm>
            <a:off x="4235" y="1434"/>
            <a:ext cx="687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Image" r:id="rId1" imgW="1225550" imgH="1962785" progId="">
                    <p:embed/>
                  </p:oleObj>
                </mc:Choice>
                <mc:Fallback>
                  <p:oleObj name="Image" r:id="rId1" imgW="1225550" imgH="1962785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5" y="1434"/>
                          <a:ext cx="687" cy="11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237" name="Rectangle 101"/>
          <p:cNvSpPr>
            <a:spLocks noChangeArrowheads="1"/>
          </p:cNvSpPr>
          <p:nvPr/>
        </p:nvSpPr>
        <p:spPr bwMode="auto">
          <a:xfrm>
            <a:off x="2015808" y="3476308"/>
            <a:ext cx="158432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eaLnBrk="0" hangingPunct="0"/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客户端程序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1244" name="Rectangle 108"/>
          <p:cNvSpPr>
            <a:spLocks noChangeArrowheads="1"/>
          </p:cNvSpPr>
          <p:nvPr/>
        </p:nvSpPr>
        <p:spPr bwMode="auto">
          <a:xfrm>
            <a:off x="7973378" y="3412808"/>
            <a:ext cx="19050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eaLnBrk="0" hangingPunct="0"/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oracle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1262" name="Text Box 126"/>
          <p:cNvSpPr txBox="1">
            <a:spLocks noChangeArrowheads="1"/>
          </p:cNvSpPr>
          <p:nvPr/>
        </p:nvSpPr>
        <p:spPr bwMode="auto">
          <a:xfrm>
            <a:off x="3743008" y="931545"/>
            <a:ext cx="41767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select * from s_emp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1263" name="AutoShape 127"/>
          <p:cNvSpPr>
            <a:spLocks noChangeArrowheads="1"/>
          </p:cNvSpPr>
          <p:nvPr/>
        </p:nvSpPr>
        <p:spPr bwMode="auto">
          <a:xfrm>
            <a:off x="2092325" y="4554855"/>
            <a:ext cx="8047990" cy="105854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查询产生一个虚拟表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  <a:p>
            <a:pPr algn="l" eaLnBrk="0" hangingPunct="0">
              <a:defRPr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看到的是表形式显示的结果，但结果并不真正存储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  <a:p>
            <a:pPr algn="l" eaLnBrk="0" hangingPunct="0">
              <a:defRPr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每次执行查询只是从数据表中提取数据，并按照表的形式显示出来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" name="Group 138"/>
          <p:cNvGrpSpPr/>
          <p:nvPr/>
        </p:nvGrpSpPr>
        <p:grpSpPr bwMode="auto">
          <a:xfrm>
            <a:off x="2158683" y="1566545"/>
            <a:ext cx="1350962" cy="1833563"/>
            <a:chOff x="4286" y="3022"/>
            <a:chExt cx="1355" cy="1095"/>
          </a:xfrm>
        </p:grpSpPr>
        <p:graphicFrame>
          <p:nvGraphicFramePr>
            <p:cNvPr id="91275" name="Object 139"/>
            <p:cNvGraphicFramePr>
              <a:graphicFrameLocks noChangeAspect="1"/>
            </p:cNvGraphicFramePr>
            <p:nvPr/>
          </p:nvGraphicFramePr>
          <p:xfrm>
            <a:off x="4286" y="3022"/>
            <a:ext cx="977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Image" r:id="rId3" imgW="2616200" imgH="2667000" progId="">
                    <p:embed/>
                  </p:oleObj>
                </mc:Choice>
                <mc:Fallback>
                  <p:oleObj name="Image" r:id="rId3" imgW="2616200" imgH="2667000" progId="">
                    <p:embed/>
                    <p:pic>
                      <p:nvPicPr>
                        <p:cNvPr id="0" name="图片 10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86" y="3022"/>
                          <a:ext cx="977" cy="99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1276" name="Picture 140" descr="TowerCas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</p:spPr>
        </p:pic>
      </p:grpSp>
      <p:grpSp>
        <p:nvGrpSpPr>
          <p:cNvPr id="7" name="Group 146"/>
          <p:cNvGrpSpPr/>
          <p:nvPr/>
        </p:nvGrpSpPr>
        <p:grpSpPr bwMode="auto">
          <a:xfrm>
            <a:off x="5086985" y="2860675"/>
            <a:ext cx="1921510" cy="1441450"/>
            <a:chOff x="2584" y="2295"/>
            <a:chExt cx="981" cy="908"/>
          </a:xfrm>
        </p:grpSpPr>
        <p:grpSp>
          <p:nvGrpSpPr>
            <p:cNvPr id="8" name="Group 110"/>
            <p:cNvGrpSpPr/>
            <p:nvPr/>
          </p:nvGrpSpPr>
          <p:grpSpPr bwMode="auto">
            <a:xfrm>
              <a:off x="2584" y="2539"/>
              <a:ext cx="981" cy="664"/>
              <a:chOff x="1776" y="3312"/>
              <a:chExt cx="981" cy="664"/>
            </a:xfrm>
          </p:grpSpPr>
          <p:sp>
            <p:nvSpPr>
              <p:cNvPr id="91247" name="Rectangle 111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81" cy="182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 wrap="none" anchor="ctr"/>
              <a:p>
                <a:pPr eaLnBrk="0" hangingPunct="0"/>
                <a:r>
                  <a:rPr lang="en-US" altLang="zh-CN" sz="1400" dirty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A  B  C   D  E  F  G</a:t>
                </a:r>
                <a:endParaRPr lang="en-US" altLang="zh-CN" sz="14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1248" name="Rectangle 112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981" cy="1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 wrap="none" anchor="ctr"/>
              <a:p>
                <a:pPr eaLnBrk="0" hangingPunct="0"/>
                <a:r>
                  <a:rPr lang="en-US" altLang="zh-CN" sz="1400">
                    <a:latin typeface="黑体" panose="02010609060101010101" charset="-122"/>
                    <a:ea typeface="黑体" panose="02010609060101010101" charset="-122"/>
                  </a:rPr>
                  <a:t> </a:t>
                </a:r>
                <a:endParaRPr lang="en-US" altLang="zh-CN" sz="14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1249" name="Rectangle 113"/>
              <p:cNvSpPr>
                <a:spLocks noChangeArrowheads="1"/>
              </p:cNvSpPr>
              <p:nvPr/>
            </p:nvSpPr>
            <p:spPr bwMode="auto">
              <a:xfrm>
                <a:off x="1776" y="3582"/>
                <a:ext cx="981" cy="3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 wrap="none" anchor="ctr"/>
              <a:p>
                <a:pPr eaLnBrk="0" hangingPunct="0"/>
                <a:r>
                  <a:rPr lang="en-US" altLang="zh-CN" sz="1400">
                    <a:latin typeface="黑体" panose="02010609060101010101" charset="-122"/>
                    <a:ea typeface="黑体" panose="02010609060101010101" charset="-122"/>
                  </a:rPr>
                  <a:t> </a:t>
                </a:r>
                <a:endParaRPr lang="en-US" altLang="zh-CN" sz="14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1250" name="Rectangle 114"/>
              <p:cNvSpPr>
                <a:spLocks noChangeArrowheads="1"/>
              </p:cNvSpPr>
              <p:nvPr/>
            </p:nvSpPr>
            <p:spPr bwMode="auto">
              <a:xfrm>
                <a:off x="1776" y="3582"/>
                <a:ext cx="981" cy="3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pPr eaLnBrk="0" hangingPunct="0"/>
                <a:r>
                  <a:rPr lang="en-US" altLang="zh-CN" sz="1400">
                    <a:latin typeface="黑体" panose="02010609060101010101" charset="-122"/>
                    <a:ea typeface="黑体" panose="02010609060101010101" charset="-122"/>
                  </a:rPr>
                  <a:t> </a:t>
                </a:r>
                <a:endParaRPr lang="en-US" altLang="zh-CN" sz="14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1251" name="Rectangle 115"/>
              <p:cNvSpPr>
                <a:spLocks noChangeArrowheads="1"/>
              </p:cNvSpPr>
              <p:nvPr/>
            </p:nvSpPr>
            <p:spPr bwMode="auto">
              <a:xfrm>
                <a:off x="1776" y="3552"/>
                <a:ext cx="981" cy="1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 wrap="none" anchor="ctr"/>
              <a:p>
                <a:pPr eaLnBrk="0" hangingPunct="0"/>
                <a:r>
                  <a:rPr lang="en-US" altLang="zh-CN" sz="1400">
                    <a:latin typeface="黑体" panose="02010609060101010101" charset="-122"/>
                    <a:ea typeface="黑体" panose="02010609060101010101" charset="-122"/>
                  </a:rPr>
                  <a:t> </a:t>
                </a:r>
                <a:endParaRPr lang="en-US" altLang="zh-CN" sz="14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1252" name="Rectangle 116"/>
              <p:cNvSpPr>
                <a:spLocks noChangeArrowheads="1"/>
              </p:cNvSpPr>
              <p:nvPr/>
            </p:nvSpPr>
            <p:spPr bwMode="auto">
              <a:xfrm>
                <a:off x="1776" y="3648"/>
                <a:ext cx="981" cy="1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 wrap="none" anchor="ctr"/>
              <a:p>
                <a:pPr eaLnBrk="0" hangingPunct="0"/>
                <a:r>
                  <a:rPr lang="en-US" altLang="zh-CN" sz="1400">
                    <a:latin typeface="黑体" panose="02010609060101010101" charset="-122"/>
                    <a:ea typeface="黑体" panose="02010609060101010101" charset="-122"/>
                  </a:rPr>
                  <a:t> </a:t>
                </a:r>
                <a:endParaRPr lang="en-US" altLang="zh-CN" sz="14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1253" name="Rectangle 117"/>
              <p:cNvSpPr>
                <a:spLocks noChangeArrowheads="1"/>
              </p:cNvSpPr>
              <p:nvPr/>
            </p:nvSpPr>
            <p:spPr bwMode="auto">
              <a:xfrm>
                <a:off x="1776" y="3744"/>
                <a:ext cx="981" cy="1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 wrap="none" anchor="ctr"/>
              <a:p>
                <a:pPr eaLnBrk="0" hangingPunct="0"/>
                <a:r>
                  <a:rPr lang="en-US" altLang="zh-CN" sz="1400">
                    <a:latin typeface="黑体" panose="02010609060101010101" charset="-122"/>
                    <a:ea typeface="黑体" panose="02010609060101010101" charset="-122"/>
                  </a:rPr>
                  <a:t> </a:t>
                </a:r>
                <a:endParaRPr lang="en-US" altLang="zh-CN" sz="14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1254" name="Rectangle 118"/>
              <p:cNvSpPr>
                <a:spLocks noChangeArrowheads="1"/>
              </p:cNvSpPr>
              <p:nvPr/>
            </p:nvSpPr>
            <p:spPr bwMode="auto">
              <a:xfrm>
                <a:off x="1776" y="3840"/>
                <a:ext cx="981" cy="1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 wrap="none" anchor="ctr"/>
              <a:p>
                <a:pPr eaLnBrk="0" hangingPunct="0"/>
                <a:r>
                  <a:rPr lang="en-US" altLang="zh-CN" sz="1400">
                    <a:latin typeface="黑体" panose="02010609060101010101" charset="-122"/>
                    <a:ea typeface="黑体" panose="02010609060101010101" charset="-122"/>
                  </a:rPr>
                  <a:t> </a:t>
                </a:r>
                <a:endParaRPr lang="en-US" altLang="zh-CN" sz="14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1255" name="Line 119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1256" name="Line 120"/>
              <p:cNvSpPr>
                <a:spLocks noChangeShapeType="1"/>
              </p:cNvSpPr>
              <p:nvPr/>
            </p:nvSpPr>
            <p:spPr bwMode="auto">
              <a:xfrm>
                <a:off x="2064" y="345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1257" name="Line 121"/>
              <p:cNvSpPr>
                <a:spLocks noChangeShapeType="1"/>
              </p:cNvSpPr>
              <p:nvPr/>
            </p:nvSpPr>
            <p:spPr bwMode="auto">
              <a:xfrm>
                <a:off x="2208" y="345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1258" name="Line 122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1259" name="Line 123"/>
              <p:cNvSpPr>
                <a:spLocks noChangeShapeType="1"/>
              </p:cNvSpPr>
              <p:nvPr/>
            </p:nvSpPr>
            <p:spPr bwMode="auto">
              <a:xfrm>
                <a:off x="2496" y="345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1260" name="Line 124"/>
              <p:cNvSpPr>
                <a:spLocks noChangeShapeType="1"/>
              </p:cNvSpPr>
              <p:nvPr/>
            </p:nvSpPr>
            <p:spPr bwMode="auto">
              <a:xfrm>
                <a:off x="2640" y="345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91261" name="AutoShape 125"/>
            <p:cNvSpPr>
              <a:spLocks noChangeArrowheads="1"/>
            </p:cNvSpPr>
            <p:nvPr/>
          </p:nvSpPr>
          <p:spPr bwMode="auto">
            <a:xfrm rot="5400000">
              <a:off x="2985" y="2336"/>
              <a:ext cx="225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sz="2000" b="1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91277" name="AutoShape 141"/>
          <p:cNvSpPr>
            <a:spLocks noChangeArrowheads="1"/>
          </p:cNvSpPr>
          <p:nvPr/>
        </p:nvSpPr>
        <p:spPr bwMode="auto">
          <a:xfrm>
            <a:off x="3887470" y="2323783"/>
            <a:ext cx="3671888" cy="737235"/>
          </a:xfrm>
          <a:prstGeom prst="leftArrow">
            <a:avLst>
              <a:gd name="adj1" fmla="val 49731"/>
              <a:gd name="adj2" fmla="val 935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得到结果集</a:t>
            </a:r>
            <a:endParaRPr lang="zh-CN" altLang="en-US" sz="2000" b="1" kern="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" name="Group 145"/>
          <p:cNvGrpSpPr/>
          <p:nvPr/>
        </p:nvGrpSpPr>
        <p:grpSpPr bwMode="auto">
          <a:xfrm>
            <a:off x="3958908" y="1449071"/>
            <a:ext cx="3816350" cy="736600"/>
            <a:chOff x="1882" y="1382"/>
            <a:chExt cx="2313" cy="464"/>
          </a:xfrm>
        </p:grpSpPr>
        <p:sp>
          <p:nvSpPr>
            <p:cNvPr id="91279" name="AutoShape 143"/>
            <p:cNvSpPr>
              <a:spLocks noChangeArrowheads="1"/>
            </p:cNvSpPr>
            <p:nvPr/>
          </p:nvSpPr>
          <p:spPr bwMode="auto">
            <a:xfrm rot="10800000">
              <a:off x="1882" y="1382"/>
              <a:ext cx="2313" cy="464"/>
            </a:xfrm>
            <a:prstGeom prst="leftArrow">
              <a:avLst>
                <a:gd name="adj1" fmla="val 49731"/>
                <a:gd name="adj2" fmla="val 935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zh-CN" sz="2000" b="1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91280" name="Text Box 144"/>
            <p:cNvSpPr txBox="1">
              <a:spLocks noChangeArrowheads="1"/>
            </p:cNvSpPr>
            <p:nvPr/>
          </p:nvSpPr>
          <p:spPr bwMode="auto">
            <a:xfrm>
              <a:off x="2637" y="1497"/>
              <a:ext cx="760" cy="2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p>
              <a:pPr marL="285750" indent="-285750" algn="ctr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查询请求</a:t>
              </a:r>
              <a:endParaRPr lang="zh-CN" altLang="en-US" sz="2000" b="1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62" grpId="0" bldLvl="0" animBg="1"/>
      <p:bldP spid="91263" grpId="0" bldLvl="0" animBg="1"/>
      <p:bldP spid="91277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查询机制</a:t>
            </a:r>
            <a:endParaRPr lang="zh-CN" altLang="en-US"/>
          </a:p>
        </p:txBody>
      </p:sp>
      <p:graphicFrame>
        <p:nvGraphicFramePr>
          <p:cNvPr id="46" name="Group 29"/>
          <p:cNvGraphicFramePr>
            <a:graphicFrameLocks noGrp="1"/>
          </p:cNvGraphicFramePr>
          <p:nvPr/>
        </p:nvGraphicFramePr>
        <p:xfrm>
          <a:off x="1805595" y="251125"/>
          <a:ext cx="63908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818"/>
                <a:gridCol w="1273383"/>
                <a:gridCol w="1217307"/>
                <a:gridCol w="1333818"/>
                <a:gridCol w="1232535"/>
              </a:tblGrid>
              <a:tr h="299957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/>
                        </a:rPr>
                        <a:t>学生编号</a:t>
                      </a:r>
                      <a:endParaRPr lang="zh-CN" altLang="en-US" sz="2000" b="1" i="0" u="none" strike="noStrike" kern="1200" baseline="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/>
                        </a:rPr>
                        <a:t>学生姓名</a:t>
                      </a:r>
                      <a:endParaRPr lang="zh-CN" altLang="en-US" sz="2000" b="1" i="0" u="none" strike="noStrike" kern="1200" baseline="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indent="0" algn="ctr" rtl="0" eaLnBrk="1" fontAlgn="base" latinLnBrk="0" hangingPunct="1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/>
                        </a:rPr>
                        <a:t>地址</a:t>
                      </a:r>
                      <a:endParaRPr lang="zh-CN" altLang="en-US" sz="1800" b="0" i="0" u="none" strike="noStrike" dirty="0">
                        <a:latin typeface="Arial" panose="020B0604020202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 dirty="0" smtClean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/>
                        </a:rPr>
                        <a:t>所在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/>
                        </a:rPr>
                        <a:t>班级</a:t>
                      </a:r>
                      <a:endParaRPr lang="zh-CN" altLang="en-US" sz="2000" b="1" i="0" u="none" strike="noStrike" kern="1200" baseline="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indent="0" algn="ctr" rtl="0" eaLnBrk="1" fontAlgn="base" latinLnBrk="0" hangingPunct="1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 dirty="0">
                          <a:solidFill>
                            <a:schemeClr val="bg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……</a:t>
                      </a:r>
                      <a:endParaRPr lang="en-US" sz="2000" b="1" i="0" u="none" strike="noStrike" kern="1200" baseline="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001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张明全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湖南长沙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S201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002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李菲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湖北宜昌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S202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003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于寄谦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甘肃天水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S204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004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刘国正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山东荷泽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S201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005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周接轮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台湾新竹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S204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006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巩小妹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香港龙湾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S203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007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巩大妹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香港龙湾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S203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008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张明敏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北京顺义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S202</a:t>
                      </a:r>
                      <a:endParaRPr lang="en-US" altLang="zh-CN" sz="1800" b="0" i="0" u="none" strike="noStrike" dirty="0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009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矛十八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四川棉阳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S204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010</a:t>
                      </a:r>
                      <a:endParaRPr lang="en-US" altLang="zh-CN" sz="1800" b="0" i="0" u="none" strike="noStrike" dirty="0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罗林光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陕西临潼</a:t>
                      </a:r>
                      <a:endParaRPr lang="zh-CN" altLang="en-US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S202</a:t>
                      </a:r>
                      <a:endParaRPr lang="en-US" altLang="zh-CN" sz="1800" b="0" i="0" u="none" strike="noStrike">
                        <a:latin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司马坡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新疆喀什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S201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l" rtl="0" eaLnBrk="1" fontAlgn="base" latinLnBrk="0" hangingPunct="1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altLang="en-US" sz="1600" b="0" i="0" u="none" strike="noStrike" kern="1200" baseline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042" name="Text Box 634"/>
          <p:cNvSpPr txBox="1">
            <a:spLocks noChangeArrowheads="1"/>
          </p:cNvSpPr>
          <p:nvPr/>
        </p:nvSpPr>
        <p:spPr bwMode="auto">
          <a:xfrm>
            <a:off x="1805305" y="1016000"/>
            <a:ext cx="6381115" cy="46037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46043" name="Text Box 635"/>
          <p:cNvSpPr txBox="1">
            <a:spLocks noChangeArrowheads="1"/>
          </p:cNvSpPr>
          <p:nvPr/>
        </p:nvSpPr>
        <p:spPr bwMode="auto">
          <a:xfrm>
            <a:off x="1805305" y="3394710"/>
            <a:ext cx="6381115" cy="46037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46044" name="Text Box 636"/>
          <p:cNvSpPr txBox="1">
            <a:spLocks noChangeArrowheads="1"/>
          </p:cNvSpPr>
          <p:nvPr/>
        </p:nvSpPr>
        <p:spPr bwMode="auto">
          <a:xfrm>
            <a:off x="1805305" y="4191635"/>
            <a:ext cx="6381115" cy="46037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46047" name="AutoShape 639"/>
          <p:cNvSpPr>
            <a:spLocks noChangeArrowheads="1"/>
          </p:cNvSpPr>
          <p:nvPr/>
        </p:nvSpPr>
        <p:spPr bwMode="auto">
          <a:xfrm>
            <a:off x="7579360" y="2080895"/>
            <a:ext cx="3918585" cy="70993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dirty="0"/>
              <a:t>select * from students</a:t>
            </a:r>
            <a:endParaRPr lang="en-US" altLang="zh-CN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dirty="0"/>
              <a:t>where </a:t>
            </a:r>
            <a:r>
              <a:rPr lang="zh-CN" altLang="en-US" dirty="0"/>
              <a:t>所在班级 </a:t>
            </a:r>
            <a:r>
              <a:rPr lang="en-US" altLang="zh-CN" dirty="0"/>
              <a:t>= 'S202'</a:t>
            </a:r>
            <a:endParaRPr lang="en-US" altLang="zh-CN" dirty="0"/>
          </a:p>
        </p:txBody>
      </p:sp>
      <p:sp>
        <p:nvSpPr>
          <p:cNvPr id="145530" name="Text Box 122"/>
          <p:cNvSpPr txBox="1">
            <a:spLocks noChangeArrowheads="1"/>
          </p:cNvSpPr>
          <p:nvPr/>
        </p:nvSpPr>
        <p:spPr bwMode="auto">
          <a:xfrm>
            <a:off x="6337935" y="678180"/>
            <a:ext cx="1847850" cy="555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145546" name="Rectangle 138"/>
          <p:cNvSpPr>
            <a:spLocks noChangeArrowheads="1"/>
          </p:cNvSpPr>
          <p:nvPr/>
        </p:nvSpPr>
        <p:spPr bwMode="auto">
          <a:xfrm>
            <a:off x="2080260" y="-272732"/>
            <a:ext cx="569913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endParaRPr lang="zh-CN" altLang="en-US"/>
          </a:p>
        </p:txBody>
      </p:sp>
      <p:sp>
        <p:nvSpPr>
          <p:cNvPr id="145577" name="Rectangle 169"/>
          <p:cNvSpPr>
            <a:spLocks noChangeArrowheads="1"/>
          </p:cNvSpPr>
          <p:nvPr/>
        </p:nvSpPr>
        <p:spPr bwMode="auto">
          <a:xfrm>
            <a:off x="2207260" y="-145732"/>
            <a:ext cx="569913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endParaRPr lang="zh-CN" altLang="en-US"/>
          </a:p>
        </p:txBody>
      </p:sp>
      <p:sp>
        <p:nvSpPr>
          <p:cNvPr id="145588" name="Rectangle 180"/>
          <p:cNvSpPr>
            <a:spLocks noChangeArrowheads="1"/>
          </p:cNvSpPr>
          <p:nvPr/>
        </p:nvSpPr>
        <p:spPr bwMode="auto">
          <a:xfrm>
            <a:off x="2334260" y="-18732"/>
            <a:ext cx="569913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endParaRPr lang="zh-CN" altLang="en-US"/>
          </a:p>
        </p:txBody>
      </p:sp>
      <p:grpSp>
        <p:nvGrpSpPr>
          <p:cNvPr id="5" name="Group 643"/>
          <p:cNvGrpSpPr/>
          <p:nvPr/>
        </p:nvGrpSpPr>
        <p:grpSpPr bwMode="auto">
          <a:xfrm>
            <a:off x="1877033" y="5774079"/>
            <a:ext cx="4972050" cy="334962"/>
            <a:chOff x="791" y="3988"/>
            <a:chExt cx="3132" cy="211"/>
          </a:xfrm>
        </p:grpSpPr>
        <p:sp>
          <p:nvSpPr>
            <p:cNvPr id="145959" name="Rectangle 551"/>
            <p:cNvSpPr>
              <a:spLocks noChangeArrowheads="1"/>
            </p:cNvSpPr>
            <p:nvPr/>
          </p:nvSpPr>
          <p:spPr bwMode="auto">
            <a:xfrm>
              <a:off x="3194" y="3988"/>
              <a:ext cx="729" cy="21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>
                <a:ea typeface="黑体" panose="02010609060101010101" charset="-122"/>
              </a:endParaRPr>
            </a:p>
          </p:txBody>
        </p:sp>
        <p:sp>
          <p:nvSpPr>
            <p:cNvPr id="145958" name="Rectangle 550"/>
            <p:cNvSpPr>
              <a:spLocks noChangeArrowheads="1"/>
            </p:cNvSpPr>
            <p:nvPr/>
          </p:nvSpPr>
          <p:spPr bwMode="auto">
            <a:xfrm>
              <a:off x="2706" y="3988"/>
              <a:ext cx="488" cy="21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en-US" altLang="zh-CN" sz="1600" b="1">
                  <a:cs typeface="Times New Roman" panose="02020603050405020304" pitchFamily="18" charset="0"/>
                </a:rPr>
                <a:t>S202</a:t>
              </a:r>
              <a:endParaRPr lang="en-US" altLang="zh-CN" sz="1600" b="1"/>
            </a:p>
          </p:txBody>
        </p:sp>
        <p:sp>
          <p:nvSpPr>
            <p:cNvPr id="145957" name="Rectangle 549"/>
            <p:cNvSpPr>
              <a:spLocks noChangeArrowheads="1"/>
            </p:cNvSpPr>
            <p:nvPr/>
          </p:nvSpPr>
          <p:spPr bwMode="auto">
            <a:xfrm>
              <a:off x="1882" y="3988"/>
              <a:ext cx="824" cy="21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zh-CN" altLang="en-US" sz="16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陕西临潼</a:t>
              </a:r>
              <a:endParaRPr lang="zh-CN" altLang="en-US" sz="16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956" name="Rectangle 548"/>
            <p:cNvSpPr>
              <a:spLocks noChangeArrowheads="1"/>
            </p:cNvSpPr>
            <p:nvPr/>
          </p:nvSpPr>
          <p:spPr bwMode="auto">
            <a:xfrm>
              <a:off x="1282" y="3988"/>
              <a:ext cx="600" cy="21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zh-CN" altLang="en-US" sz="16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罗林光</a:t>
              </a:r>
              <a:endParaRPr lang="zh-CN" altLang="en-US" sz="16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955" name="Rectangle 547"/>
            <p:cNvSpPr>
              <a:spLocks noChangeArrowheads="1"/>
            </p:cNvSpPr>
            <p:nvPr/>
          </p:nvSpPr>
          <p:spPr bwMode="auto">
            <a:xfrm>
              <a:off x="793" y="3988"/>
              <a:ext cx="489" cy="21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en-US" altLang="zh-CN" sz="1600" b="1" dirty="0">
                  <a:cs typeface="Times New Roman" panose="02020603050405020304" pitchFamily="18" charset="0"/>
                </a:rPr>
                <a:t>010</a:t>
              </a:r>
              <a:endParaRPr lang="en-US" altLang="zh-CN" sz="1600" b="1" dirty="0"/>
            </a:p>
          </p:txBody>
        </p:sp>
        <p:sp>
          <p:nvSpPr>
            <p:cNvPr id="145961" name="Line 553"/>
            <p:cNvSpPr>
              <a:spLocks noChangeShapeType="1"/>
            </p:cNvSpPr>
            <p:nvPr/>
          </p:nvSpPr>
          <p:spPr bwMode="auto">
            <a:xfrm>
              <a:off x="791" y="4199"/>
              <a:ext cx="3130" cy="0"/>
            </a:xfrm>
            <a:prstGeom prst="line">
              <a:avLst/>
            </a:prstGeom>
            <a:noFill/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641"/>
          <p:cNvGrpSpPr/>
          <p:nvPr/>
        </p:nvGrpSpPr>
        <p:grpSpPr bwMode="auto">
          <a:xfrm>
            <a:off x="1877033" y="5131137"/>
            <a:ext cx="4968875" cy="334962"/>
            <a:chOff x="793" y="3566"/>
            <a:chExt cx="3130" cy="211"/>
          </a:xfrm>
        </p:grpSpPr>
        <p:sp>
          <p:nvSpPr>
            <p:cNvPr id="145949" name="Rectangle 541"/>
            <p:cNvSpPr>
              <a:spLocks noChangeArrowheads="1"/>
            </p:cNvSpPr>
            <p:nvPr/>
          </p:nvSpPr>
          <p:spPr bwMode="auto">
            <a:xfrm>
              <a:off x="3194" y="3566"/>
              <a:ext cx="729" cy="211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ea typeface="黑体" panose="02010609060101010101" charset="-122"/>
                </a:rPr>
                <a:t>…</a:t>
              </a:r>
              <a:endParaRPr lang="en-US" altLang="zh-CN" sz="1600">
                <a:ea typeface="黑体" panose="02010609060101010101" charset="-122"/>
              </a:endParaRPr>
            </a:p>
          </p:txBody>
        </p:sp>
        <p:sp>
          <p:nvSpPr>
            <p:cNvPr id="145948" name="Rectangle 540"/>
            <p:cNvSpPr>
              <a:spLocks noChangeArrowheads="1"/>
            </p:cNvSpPr>
            <p:nvPr/>
          </p:nvSpPr>
          <p:spPr bwMode="auto">
            <a:xfrm>
              <a:off x="2706" y="3566"/>
              <a:ext cx="488" cy="211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en-US" altLang="zh-CN" sz="1600" b="1">
                  <a:cs typeface="Times New Roman" panose="02020603050405020304" pitchFamily="18" charset="0"/>
                </a:rPr>
                <a:t>S202</a:t>
              </a:r>
              <a:endParaRPr lang="en-US" altLang="zh-CN" sz="1600" b="1"/>
            </a:p>
          </p:txBody>
        </p:sp>
        <p:sp>
          <p:nvSpPr>
            <p:cNvPr id="145947" name="Rectangle 539"/>
            <p:cNvSpPr>
              <a:spLocks noChangeArrowheads="1"/>
            </p:cNvSpPr>
            <p:nvPr/>
          </p:nvSpPr>
          <p:spPr bwMode="auto">
            <a:xfrm>
              <a:off x="1882" y="3566"/>
              <a:ext cx="824" cy="211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zh-CN" altLang="en-US" sz="16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湖北宜昌</a:t>
              </a:r>
              <a:endParaRPr lang="zh-CN" altLang="en-US" sz="16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946" name="Rectangle 538"/>
            <p:cNvSpPr>
              <a:spLocks noChangeArrowheads="1"/>
            </p:cNvSpPr>
            <p:nvPr/>
          </p:nvSpPr>
          <p:spPr bwMode="auto">
            <a:xfrm>
              <a:off x="1282" y="3566"/>
              <a:ext cx="600" cy="211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zh-CN" altLang="en-US" sz="16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李菲</a:t>
              </a:r>
              <a:endParaRPr lang="zh-CN" altLang="en-US" sz="16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945" name="Rectangle 537"/>
            <p:cNvSpPr>
              <a:spLocks noChangeArrowheads="1"/>
            </p:cNvSpPr>
            <p:nvPr/>
          </p:nvSpPr>
          <p:spPr bwMode="auto">
            <a:xfrm>
              <a:off x="793" y="3566"/>
              <a:ext cx="489" cy="211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en-US" altLang="zh-CN" sz="1600" b="1">
                  <a:cs typeface="Times New Roman" panose="02020603050405020304" pitchFamily="18" charset="0"/>
                </a:rPr>
                <a:t>002</a:t>
              </a:r>
              <a:endParaRPr lang="en-US" altLang="zh-CN" sz="1600" b="1"/>
            </a:p>
          </p:txBody>
        </p:sp>
        <p:sp>
          <p:nvSpPr>
            <p:cNvPr id="145960" name="Line 552"/>
            <p:cNvSpPr>
              <a:spLocks noChangeShapeType="1"/>
            </p:cNvSpPr>
            <p:nvPr/>
          </p:nvSpPr>
          <p:spPr bwMode="auto">
            <a:xfrm>
              <a:off x="793" y="3566"/>
              <a:ext cx="3130" cy="0"/>
            </a:xfrm>
            <a:prstGeom prst="line">
              <a:avLst/>
            </a:prstGeom>
            <a:noFill/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45966" name="Line 558"/>
            <p:cNvSpPr>
              <a:spLocks noChangeShapeType="1"/>
            </p:cNvSpPr>
            <p:nvPr/>
          </p:nvSpPr>
          <p:spPr bwMode="auto">
            <a:xfrm>
              <a:off x="793" y="3777"/>
              <a:ext cx="3130" cy="0"/>
            </a:xfrm>
            <a:prstGeom prst="line">
              <a:avLst/>
            </a:prstGeom>
            <a:noFill/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" name="Group 642"/>
          <p:cNvGrpSpPr/>
          <p:nvPr/>
        </p:nvGrpSpPr>
        <p:grpSpPr bwMode="auto">
          <a:xfrm>
            <a:off x="1877033" y="5466099"/>
            <a:ext cx="4968875" cy="334963"/>
            <a:chOff x="793" y="3777"/>
            <a:chExt cx="3130" cy="211"/>
          </a:xfrm>
        </p:grpSpPr>
        <p:sp>
          <p:nvSpPr>
            <p:cNvPr id="145954" name="Rectangle 546"/>
            <p:cNvSpPr>
              <a:spLocks noChangeArrowheads="1"/>
            </p:cNvSpPr>
            <p:nvPr/>
          </p:nvSpPr>
          <p:spPr bwMode="auto">
            <a:xfrm>
              <a:off x="3194" y="3777"/>
              <a:ext cx="729" cy="2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>
                <a:ea typeface="黑体" panose="02010609060101010101" charset="-122"/>
              </a:endParaRPr>
            </a:p>
          </p:txBody>
        </p:sp>
        <p:sp>
          <p:nvSpPr>
            <p:cNvPr id="145953" name="Rectangle 545"/>
            <p:cNvSpPr>
              <a:spLocks noChangeArrowheads="1"/>
            </p:cNvSpPr>
            <p:nvPr/>
          </p:nvSpPr>
          <p:spPr bwMode="auto">
            <a:xfrm>
              <a:off x="2706" y="3777"/>
              <a:ext cx="488" cy="2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en-US" altLang="zh-CN" sz="1600" b="1" dirty="0">
                  <a:cs typeface="Times New Roman" panose="02020603050405020304" pitchFamily="18" charset="0"/>
                </a:rPr>
                <a:t>S202</a:t>
              </a:r>
              <a:endParaRPr lang="en-US" altLang="zh-CN" sz="1600" b="1" dirty="0"/>
            </a:p>
          </p:txBody>
        </p:sp>
        <p:sp>
          <p:nvSpPr>
            <p:cNvPr id="145952" name="Rectangle 544"/>
            <p:cNvSpPr>
              <a:spLocks noChangeArrowheads="1"/>
            </p:cNvSpPr>
            <p:nvPr/>
          </p:nvSpPr>
          <p:spPr bwMode="auto">
            <a:xfrm>
              <a:off x="1882" y="3777"/>
              <a:ext cx="824" cy="2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北京顺义</a:t>
              </a:r>
              <a:endParaRPr lang="zh-CN" altLang="en-US" sz="1600" b="1" dirty="0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951" name="Rectangle 543"/>
            <p:cNvSpPr>
              <a:spLocks noChangeArrowheads="1"/>
            </p:cNvSpPr>
            <p:nvPr/>
          </p:nvSpPr>
          <p:spPr bwMode="auto">
            <a:xfrm>
              <a:off x="1282" y="3777"/>
              <a:ext cx="600" cy="2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zh-CN" altLang="en-US" sz="16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张明敏</a:t>
              </a:r>
              <a:endParaRPr lang="zh-CN" altLang="en-US" sz="16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950" name="Rectangle 542"/>
            <p:cNvSpPr>
              <a:spLocks noChangeArrowheads="1"/>
            </p:cNvSpPr>
            <p:nvPr/>
          </p:nvSpPr>
          <p:spPr bwMode="auto">
            <a:xfrm>
              <a:off x="793" y="3777"/>
              <a:ext cx="489" cy="2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p>
              <a:r>
                <a:rPr lang="en-US" altLang="zh-CN" sz="1600" b="1">
                  <a:cs typeface="Times New Roman" panose="02020603050405020304" pitchFamily="18" charset="0"/>
                </a:rPr>
                <a:t>008</a:t>
              </a:r>
              <a:endParaRPr lang="en-US" altLang="zh-CN" sz="1600" b="1"/>
            </a:p>
          </p:txBody>
        </p:sp>
        <p:sp>
          <p:nvSpPr>
            <p:cNvPr id="145981" name="Line 573"/>
            <p:cNvSpPr>
              <a:spLocks noChangeShapeType="1"/>
            </p:cNvSpPr>
            <p:nvPr/>
          </p:nvSpPr>
          <p:spPr bwMode="auto">
            <a:xfrm>
              <a:off x="793" y="3988"/>
              <a:ext cx="3130" cy="0"/>
            </a:xfrm>
            <a:prstGeom prst="line">
              <a:avLst/>
            </a:prstGeom>
            <a:noFill/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</p:grpSp>
      <p:sp>
        <p:nvSpPr>
          <p:cNvPr id="146065" name="Freeform 657"/>
          <p:cNvSpPr/>
          <p:nvPr/>
        </p:nvSpPr>
        <p:spPr bwMode="auto">
          <a:xfrm rot="4198489">
            <a:off x="1076892" y="4766793"/>
            <a:ext cx="1533415" cy="729753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CE2127"/>
          </a:solidFill>
          <a:ln w="9525" algn="ctr">
            <a:solidFill>
              <a:srgbClr val="C000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146067" name="Freeform 659"/>
          <p:cNvSpPr/>
          <p:nvPr/>
        </p:nvSpPr>
        <p:spPr bwMode="auto">
          <a:xfrm rot="4920761">
            <a:off x="3293963" y="4234248"/>
            <a:ext cx="1998289" cy="611149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CE2127"/>
          </a:solidFill>
          <a:ln w="9525" algn="ctr">
            <a:solidFill>
              <a:srgbClr val="C000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146070" name="AutoShape 662"/>
          <p:cNvSpPr>
            <a:spLocks noChangeArrowheads="1"/>
          </p:cNvSpPr>
          <p:nvPr/>
        </p:nvSpPr>
        <p:spPr bwMode="auto">
          <a:xfrm rot="16200000">
            <a:off x="4722495" y="3025140"/>
            <a:ext cx="3734435" cy="576580"/>
          </a:xfrm>
          <a:prstGeom prst="leftArrow">
            <a:avLst>
              <a:gd name="adj1" fmla="val 62947"/>
              <a:gd name="adj2" fmla="val 106542"/>
            </a:avLst>
          </a:prstGeom>
          <a:solidFill>
            <a:srgbClr val="CE2127"/>
          </a:solidFill>
          <a:ln w="9525" algn="ctr">
            <a:solidFill>
              <a:srgbClr val="C000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42" grpId="0" bldLvl="0" animBg="1" autoUpdateAnimBg="0"/>
      <p:bldP spid="146043" grpId="0" bldLvl="0" animBg="1" autoUpdateAnimBg="0"/>
      <p:bldP spid="146044" grpId="0" bldLvl="0" animBg="1" autoUpdateAnimBg="0"/>
      <p:bldP spid="146047" grpId="0" bldLvl="0" animBg="1"/>
      <p:bldP spid="146065" grpId="0" bldLvl="0" animBg="1"/>
      <p:bldP spid="146067" grpId="0" bldLvl="0" animBg="1"/>
      <p:bldP spid="14607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查询语法</a:t>
            </a:r>
            <a:endParaRPr lang="zh-CN" altLang="en-US"/>
          </a:p>
        </p:txBody>
      </p:sp>
      <p:sp>
        <p:nvSpPr>
          <p:cNvPr id="92166" name="AutoShape 6"/>
          <p:cNvSpPr>
            <a:spLocks noChangeArrowheads="1"/>
          </p:cNvSpPr>
          <p:nvPr/>
        </p:nvSpPr>
        <p:spPr bwMode="auto">
          <a:xfrm>
            <a:off x="1896745" y="1699895"/>
            <a:ext cx="7468870" cy="215836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lvl="1"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select    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&lt;</a:t>
            </a: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列名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&gt; </a:t>
            </a:r>
            <a:endParaRPr lang="en-US" altLang="zh-CN" sz="2800" b="1" dirty="0">
              <a:solidFill>
                <a:schemeClr val="accent5">
                  <a:lumMod val="1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  <a:p>
            <a:pPr lvl="1"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from      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&lt;</a:t>
            </a: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表名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&gt; </a:t>
            </a:r>
            <a:endParaRPr lang="en-US" altLang="zh-CN" sz="2800" b="1" dirty="0">
              <a:solidFill>
                <a:schemeClr val="accent5">
                  <a:lumMod val="1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  <a:p>
            <a:pPr lvl="1"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[ </a:t>
            </a:r>
            <a:r>
              <a:rPr lang="en-US" altLang="zh-CN" sz="2800" b="1" dirty="0">
                <a:solidFill>
                  <a:srgbClr val="C00000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where    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&lt;</a:t>
            </a: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查询条件表达式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&gt;</a:t>
            </a:r>
            <a:r>
              <a:rPr lang="en-US" altLang="zh-CN" sz="28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]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endParaRPr lang="en-US" altLang="zh-CN" sz="2800" b="1" dirty="0" smtClean="0">
              <a:solidFill>
                <a:schemeClr val="accent5">
                  <a:lumMod val="1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  <a:p>
            <a:pPr lvl="1" algn="l" defTabSz="723900" eaLnBrk="0" hangingPunct="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[ </a:t>
            </a:r>
            <a:r>
              <a:rPr lang="en-US" altLang="zh-CN" sz="2800" b="1" dirty="0">
                <a:solidFill>
                  <a:srgbClr val="C00000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order by</a:t>
            </a:r>
            <a:r>
              <a:rPr lang="en-US" altLang="zh-CN" sz="2800" b="1" dirty="0">
                <a:solidFill>
                  <a:srgbClr val="0000F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&lt;</a:t>
            </a: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排序的列名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&gt;[ASC</a:t>
            </a: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或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DESC] </a:t>
            </a:r>
            <a:r>
              <a:rPr lang="en-US" altLang="zh-CN" sz="28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]</a:t>
            </a:r>
            <a:endParaRPr lang="en-US" altLang="zh-CN" sz="2800" b="1" dirty="0">
              <a:solidFill>
                <a:schemeClr val="tx2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查询全部的行和列</a:t>
            </a:r>
            <a:endParaRPr lang="zh-CN" altLang="en-US" dirty="0" smtClean="0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pPr algn="l"/>
            <a:r>
              <a:rPr lang="zh-CN" altLang="en-US" dirty="0" smtClean="0">
                <a:sym typeface="+mn-ea"/>
              </a:rPr>
              <a:t>查询部分列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数据查询基础</a:t>
            </a:r>
            <a:endParaRPr lang="zh-CN" altLang="en-US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1587500" y="2121535"/>
            <a:ext cx="4626610" cy="50228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select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* from students 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AutoShape 29"/>
          <p:cNvSpPr>
            <a:spLocks noChangeArrowheads="1"/>
          </p:cNvSpPr>
          <p:nvPr/>
        </p:nvSpPr>
        <p:spPr bwMode="auto">
          <a:xfrm>
            <a:off x="1587500" y="2877185"/>
            <a:ext cx="4626610" cy="50228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select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* from project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AutoShape 33"/>
          <p:cNvSpPr>
            <a:spLocks noChangeArrowheads="1"/>
          </p:cNvSpPr>
          <p:nvPr/>
        </p:nvSpPr>
        <p:spPr bwMode="auto">
          <a:xfrm>
            <a:off x="1587183" y="4318318"/>
            <a:ext cx="7377113" cy="50226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algn="l" defTabSz="723900" eaLnBrk="0" hangingPunct="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select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name, address  from students 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auto">
          <a:xfrm>
            <a:off x="6336102" y="5242976"/>
            <a:ext cx="3293348" cy="546973"/>
          </a:xfrm>
          <a:prstGeom prst="wedgeRoundRectCallout">
            <a:avLst>
              <a:gd name="adj1" fmla="val -18616"/>
              <a:gd name="adj2" fmla="val -49751"/>
              <a:gd name="adj3" fmla="val 16667"/>
            </a:avLst>
          </a:prstGeom>
          <a:solidFill>
            <a:srgbClr val="1E838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p>
            <a:pPr marL="28575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查询学生的姓名和地址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341110" y="4820920"/>
            <a:ext cx="1005840" cy="308610"/>
          </a:xfrm>
          <a:prstGeom prst="straightConnector1">
            <a:avLst/>
          </a:prstGeom>
          <a:ln cmpd="sng">
            <a:solidFill>
              <a:srgbClr val="1E838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spcBef>
                <a:spcPct val="20000"/>
              </a:spcBef>
              <a:buClr>
                <a:srgbClr val="1E8380"/>
              </a:buClr>
              <a:buFont typeface="Wingdings" panose="05000000000000000000" charset="0"/>
              <a:buChar char="n"/>
              <a:defRPr/>
            </a:pPr>
            <a:r>
              <a:rPr lang="zh-CN" altLang="en-US" sz="3600" dirty="0">
                <a:cs typeface="微软雅黑" panose="020B0503020204020204" charset="-122"/>
                <a:sym typeface="+mn-ea"/>
              </a:rPr>
              <a:t>运算</a:t>
            </a:r>
            <a:r>
              <a:rPr lang="zh-CN" altLang="en-US" sz="3600" dirty="0" smtClean="0">
                <a:sym typeface="+mn-ea"/>
              </a:rPr>
              <a:t>符</a:t>
            </a:r>
            <a:endParaRPr lang="zh-CN" altLang="en-US" sz="3600" dirty="0">
              <a:cs typeface="微软雅黑" panose="020B0503020204020204" charset="-122"/>
            </a:endParaRPr>
          </a:p>
          <a:p>
            <a:pPr marL="742950" lvl="1" indent="-285750" algn="l">
              <a:spcBef>
                <a:spcPct val="20000"/>
              </a:spcBef>
              <a:buSzPct val="100000"/>
              <a:defRPr/>
            </a:pPr>
            <a:r>
              <a:rPr lang="zh-CN" altLang="en-US" dirty="0" smtClean="0">
                <a:cs typeface="微软雅黑" panose="020B0503020204020204" charset="-122"/>
                <a:sym typeface="+mn-ea"/>
              </a:rPr>
              <a:t>一种符号，它是用来进行列间或者变量之间的比较和数学运算的 </a:t>
            </a:r>
            <a:endParaRPr lang="zh-CN" altLang="en-US" dirty="0" smtClean="0">
              <a:cs typeface="微软雅黑" panose="020B050302020402020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1E8380"/>
              </a:buClr>
              <a:buSzPct val="100000"/>
              <a:defRPr/>
            </a:pPr>
            <a:r>
              <a:rPr lang="zh-CN" altLang="en-US" dirty="0" smtClean="0">
                <a:cs typeface="微软雅黑" panose="020B0503020204020204" charset="-122"/>
                <a:sym typeface="+mn-ea"/>
              </a:rPr>
              <a:t>包括算术运算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符、赋值运算符、比较运算符、逻辑运算符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 dirty="0">
                <a:sym typeface="+mn-ea"/>
              </a:rPr>
              <a:t>SQL</a:t>
            </a:r>
            <a:r>
              <a:rPr lang="zh-CN" altLang="en-US" sz="5630" dirty="0">
                <a:sym typeface="+mn-ea"/>
              </a:rPr>
              <a:t>中的运算符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OC_GUID" val="{252f06af-a432-4d55-b57d-ee18804b71f0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思源">
      <a:majorFont>
        <a:latin typeface="Helvetica"/>
        <a:ea typeface="思源黑体 CN Medium"/>
        <a:cs typeface="Helvetica"/>
      </a:majorFont>
      <a:minorFont>
        <a:latin typeface="Calibri"/>
        <a:ea typeface="思源黑体 CN Light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6485</Words>
  <Application>WPS 演示</Application>
  <PresentationFormat>全屏显示(16:9)</PresentationFormat>
  <Paragraphs>1177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50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思源黑体 CN Bold</vt:lpstr>
      <vt:lpstr>Arial</vt:lpstr>
      <vt:lpstr>思源黑体 CN Normal</vt:lpstr>
      <vt:lpstr>Source Han Sans CN Bold Bold</vt:lpstr>
      <vt:lpstr>思源黑体 CN Medium</vt:lpstr>
      <vt:lpstr>SourceHanSerifSC-Heavy</vt:lpstr>
      <vt:lpstr>黑体</vt:lpstr>
      <vt:lpstr>楷体_GB2312</vt:lpstr>
      <vt:lpstr>Wingdings</vt:lpstr>
      <vt:lpstr>Times New Roman</vt:lpstr>
      <vt:lpstr>Times New Roman</vt:lpstr>
      <vt:lpstr>思源黑体 CN Regular</vt:lpstr>
      <vt:lpstr>微软雅黑</vt:lpstr>
      <vt:lpstr>Arial Unicode MS</vt:lpstr>
      <vt:lpstr>Calibri</vt:lpstr>
      <vt:lpstr>仿宋</vt:lpstr>
      <vt:lpstr>思源黑体 CN Light</vt:lpstr>
      <vt:lpstr>Segoe Print</vt:lpstr>
      <vt:lpstr>新宋体</vt:lpstr>
      <vt:lpstr>Office 主题</vt:lpstr>
      <vt:lpstr>第二章 数据查询</vt:lpstr>
      <vt:lpstr>回顾-1</vt:lpstr>
      <vt:lpstr>回顾-2</vt:lpstr>
      <vt:lpstr>本章目标</vt:lpstr>
      <vt:lpstr>什么是查询</vt:lpstr>
      <vt:lpstr>查询机制</vt:lpstr>
      <vt:lpstr>查询语法</vt:lpstr>
      <vt:lpstr>数据查询基础</vt:lpstr>
      <vt:lpstr>SQL中的运算符</vt:lpstr>
      <vt:lpstr>算术运算符</vt:lpstr>
      <vt:lpstr>逻辑运算符</vt:lpstr>
      <vt:lpstr>比较运算符</vt:lpstr>
      <vt:lpstr>列别名</vt:lpstr>
      <vt:lpstr>null值运算</vt:lpstr>
      <vt:lpstr>函数nvl( )</vt:lpstr>
      <vt:lpstr>排重</vt:lpstr>
      <vt:lpstr>Where关键字</vt:lpstr>
      <vt:lpstr>特殊条件</vt:lpstr>
      <vt:lpstr>小结</vt:lpstr>
      <vt:lpstr>模糊查询</vt:lpstr>
      <vt:lpstr>通配符</vt:lpstr>
      <vt:lpstr>between...and...</vt:lpstr>
      <vt:lpstr>思考</vt:lpstr>
      <vt:lpstr>in</vt:lpstr>
      <vt:lpstr>学员操作</vt:lpstr>
      <vt:lpstr>小结-条件的优先级</vt:lpstr>
      <vt:lpstr>排序</vt:lpstr>
      <vt:lpstr>多字段,多规则排序</vt:lpstr>
      <vt:lpstr>字符串函数</vt:lpstr>
      <vt:lpstr>number类型函数</vt:lpstr>
      <vt:lpstr>转换函数</vt:lpstr>
      <vt:lpstr>to_char</vt:lpstr>
      <vt:lpstr>to_date</vt:lpstr>
      <vt:lpstr>to_number</vt:lpstr>
      <vt:lpstr>聚合函数</vt:lpstr>
      <vt:lpstr>需求</vt:lpstr>
      <vt:lpstr>分组查询原理</vt:lpstr>
      <vt:lpstr>分组查询用法</vt:lpstr>
      <vt:lpstr>分组查询解析</vt:lpstr>
      <vt:lpstr>分组查询解析</vt:lpstr>
      <vt:lpstr>多列分组</vt:lpstr>
      <vt:lpstr>多列分组</vt:lpstr>
      <vt:lpstr>新的需求</vt:lpstr>
      <vt:lpstr>再次过滤</vt:lpstr>
      <vt:lpstr>分组后筛选</vt:lpstr>
      <vt:lpstr>where与having对比</vt:lpstr>
      <vt:lpstr>思考</vt:lpstr>
      <vt:lpstr>学员操作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安志刚</dc:creator>
  <cp:lastModifiedBy>孙国安</cp:lastModifiedBy>
  <cp:revision>216</cp:revision>
  <dcterms:created xsi:type="dcterms:W3CDTF">2018-11-30T02:56:00Z</dcterms:created>
  <dcterms:modified xsi:type="dcterms:W3CDTF">2019-03-28T06:40:11Z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