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84" r:id="rId4"/>
    <p:sldId id="285" r:id="rId5"/>
    <p:sldId id="328" r:id="rId6"/>
    <p:sldId id="329" r:id="rId7"/>
    <p:sldId id="330" r:id="rId8"/>
    <p:sldId id="331" r:id="rId9"/>
    <p:sldId id="332" r:id="rId10"/>
    <p:sldId id="375" r:id="rId11"/>
    <p:sldId id="377" r:id="rId13"/>
    <p:sldId id="376" r:id="rId14"/>
    <p:sldId id="317" r:id="rId15"/>
    <p:sldId id="318" r:id="rId16"/>
    <p:sldId id="319" r:id="rId17"/>
    <p:sldId id="320" r:id="rId18"/>
    <p:sldId id="321" r:id="rId19"/>
    <p:sldId id="322" r:id="rId20"/>
    <p:sldId id="323" r:id="rId21"/>
    <p:sldId id="324" r:id="rId22"/>
    <p:sldId id="325" r:id="rId23"/>
    <p:sldId id="326"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74" r:id="rId46"/>
    <p:sldId id="307" r:id="rId47"/>
    <p:sldId id="419" r:id="rId48"/>
    <p:sldId id="308" r:id="rId49"/>
    <p:sldId id="309" r:id="rId50"/>
    <p:sldId id="310" r:id="rId51"/>
    <p:sldId id="312" r:id="rId52"/>
    <p:sldId id="333" r:id="rId53"/>
    <p:sldId id="280" r:id="rId54"/>
  </p:sldIdLst>
  <p:sldSz cx="12023725" cy="6584315"/>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5E616D"/>
    <a:srgbClr val="BF00BF"/>
    <a:srgbClr val="1E8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6"/>
  </p:normalViewPr>
  <p:slideViewPr>
    <p:cSldViewPr snapToGrid="0" snapToObjects="1">
      <p:cViewPr varScale="1">
        <p:scale>
          <a:sx n="114" d="100"/>
          <a:sy n="114" d="100"/>
        </p:scale>
        <p:origin x="135"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26C9DA3-5B94-403F-933B-4FEC32198047}" type="doc">
      <dgm:prSet loTypeId="urn:microsoft.com/office/officeart/2005/8/layout/equation1" loCatId="process" qsTypeId="urn:microsoft.com/office/officeart/2005/8/quickstyle/simple1" qsCatId="simple" csTypeId="urn:microsoft.com/office/officeart/2005/8/colors/accent1_2" csCatId="accent1" phldr="1"/>
      <dgm:spPr/>
    </dgm:pt>
    <dgm:pt modelId="{A81C78B9-4F4A-4B79-8A61-3C44B28C818E}">
      <dgm:prSet phldrT="[文本]"/>
      <dgm:spPr>
        <a:solidFill>
          <a:schemeClr val="accent5">
            <a:lumMod val="50000"/>
          </a:schemeClr>
        </a:solidFill>
      </dgm:spPr>
      <dgm:t>
        <a:bodyPr/>
        <a:lstStyle/>
        <a:p>
          <a:r>
            <a:rPr lang="zh-CN" altLang="en-US" b="1" dirty="0" smtClean="0"/>
            <a:t>可靠性</a:t>
          </a:r>
          <a:endParaRPr lang="zh-CN" altLang="en-US" b="1" dirty="0"/>
        </a:p>
      </dgm:t>
    </dgm:pt>
    <dgm:pt modelId="{D1643AA6-3344-4F4B-9F8A-651B65E6F159}" cxnId="{6BA0440B-288D-4B81-BA31-8941071EE5DB}" type="parTrans">
      <dgm:prSet/>
      <dgm:spPr/>
      <dgm:t>
        <a:bodyPr/>
        <a:lstStyle/>
        <a:p>
          <a:endParaRPr lang="zh-CN" altLang="en-US"/>
        </a:p>
      </dgm:t>
    </dgm:pt>
    <dgm:pt modelId="{F1DF5C23-B64E-474A-8383-B593FA0DD544}" cxnId="{6BA0440B-288D-4B81-BA31-8941071EE5DB}" type="sibTrans">
      <dgm:prSet/>
      <dgm:spPr/>
      <dgm:t>
        <a:bodyPr/>
        <a:lstStyle/>
        <a:p>
          <a:endParaRPr lang="zh-CN" altLang="en-US"/>
        </a:p>
      </dgm:t>
    </dgm:pt>
    <dgm:pt modelId="{D27274C4-D1CB-4228-8441-DBC838633719}">
      <dgm:prSet phldrT="[文本]"/>
      <dgm:spPr>
        <a:solidFill>
          <a:schemeClr val="accent5">
            <a:lumMod val="50000"/>
          </a:schemeClr>
        </a:solidFill>
      </dgm:spPr>
      <dgm:t>
        <a:bodyPr/>
        <a:lstStyle/>
        <a:p>
          <a:r>
            <a:rPr lang="zh-CN" altLang="en-US" b="1" dirty="0" smtClean="0"/>
            <a:t>准确性</a:t>
          </a:r>
          <a:endParaRPr lang="zh-CN" altLang="en-US" b="1" dirty="0"/>
        </a:p>
      </dgm:t>
    </dgm:pt>
    <dgm:pt modelId="{4061BF2D-D8F8-425D-A5D5-ACF8F370E322}" cxnId="{7BD8EC4D-4CCF-4B19-88BE-E3048A9C35FB}" type="parTrans">
      <dgm:prSet/>
      <dgm:spPr/>
      <dgm:t>
        <a:bodyPr/>
        <a:lstStyle/>
        <a:p>
          <a:endParaRPr lang="zh-CN" altLang="en-US"/>
        </a:p>
      </dgm:t>
    </dgm:pt>
    <dgm:pt modelId="{D3F2117C-5560-4C6A-9F38-B0670F215CD5}" cxnId="{7BD8EC4D-4CCF-4B19-88BE-E3048A9C35FB}" type="sibTrans">
      <dgm:prSet/>
      <dgm:spPr/>
      <dgm:t>
        <a:bodyPr/>
        <a:lstStyle/>
        <a:p>
          <a:endParaRPr lang="zh-CN" altLang="en-US"/>
        </a:p>
      </dgm:t>
    </dgm:pt>
    <dgm:pt modelId="{27FBCF36-3E2E-41EB-8070-4D5F52295B0E}">
      <dgm:prSet phldrT="[文本]"/>
      <dgm:spPr>
        <a:solidFill>
          <a:schemeClr val="accent5">
            <a:lumMod val="50000"/>
          </a:schemeClr>
        </a:solidFill>
      </dgm:spPr>
      <dgm:t>
        <a:bodyPr/>
        <a:lstStyle/>
        <a:p>
          <a:r>
            <a:rPr lang="zh-CN" altLang="en-US" b="1" dirty="0" smtClean="0"/>
            <a:t>数据</a:t>
          </a:r>
          <a:endParaRPr lang="en-US" altLang="zh-CN" b="1" dirty="0" smtClean="0"/>
        </a:p>
        <a:p>
          <a:r>
            <a:rPr lang="zh-CN" altLang="en-US" b="1" dirty="0" smtClean="0"/>
            <a:t>完整性</a:t>
          </a:r>
          <a:endParaRPr lang="zh-CN" altLang="en-US" b="1" dirty="0"/>
        </a:p>
      </dgm:t>
    </dgm:pt>
    <dgm:pt modelId="{4A3B4DF7-5FEF-4BCE-8C35-C7005359AD56}" cxnId="{EF5BEB38-1779-450D-9D37-14F546DFB4AF}" type="parTrans">
      <dgm:prSet/>
      <dgm:spPr/>
      <dgm:t>
        <a:bodyPr/>
        <a:lstStyle/>
        <a:p>
          <a:endParaRPr lang="zh-CN" altLang="en-US"/>
        </a:p>
      </dgm:t>
    </dgm:pt>
    <dgm:pt modelId="{7FD14366-198B-4EE7-B98E-BC252392136F}" cxnId="{EF5BEB38-1779-450D-9D37-14F546DFB4AF}" type="sibTrans">
      <dgm:prSet/>
      <dgm:spPr/>
      <dgm:t>
        <a:bodyPr/>
        <a:lstStyle/>
        <a:p>
          <a:endParaRPr lang="zh-CN" altLang="en-US"/>
        </a:p>
      </dgm:t>
    </dgm:pt>
    <dgm:pt modelId="{80626240-DC02-4B61-9484-55E9F545503E}" type="pres">
      <dgm:prSet presAssocID="{726C9DA3-5B94-403F-933B-4FEC32198047}" presName="linearFlow" presStyleCnt="0">
        <dgm:presLayoutVars>
          <dgm:dir/>
          <dgm:resizeHandles val="exact"/>
        </dgm:presLayoutVars>
      </dgm:prSet>
      <dgm:spPr/>
    </dgm:pt>
    <dgm:pt modelId="{D4625115-FF1B-4313-B0CF-9363D2DED27E}" type="pres">
      <dgm:prSet presAssocID="{A81C78B9-4F4A-4B79-8A61-3C44B28C818E}" presName="node" presStyleLbl="node1" presStyleIdx="0" presStyleCnt="3">
        <dgm:presLayoutVars>
          <dgm:bulletEnabled val="1"/>
        </dgm:presLayoutVars>
      </dgm:prSet>
      <dgm:spPr/>
      <dgm:t>
        <a:bodyPr/>
        <a:lstStyle/>
        <a:p>
          <a:endParaRPr lang="zh-CN" altLang="en-US"/>
        </a:p>
      </dgm:t>
    </dgm:pt>
    <dgm:pt modelId="{343615E9-CE3D-4DE3-A55A-381E58321F02}" type="pres">
      <dgm:prSet presAssocID="{F1DF5C23-B64E-474A-8383-B593FA0DD544}" presName="spacerL" presStyleCnt="0"/>
      <dgm:spPr/>
    </dgm:pt>
    <dgm:pt modelId="{289C7E9C-A036-42F8-9F30-69FD12062E75}" type="pres">
      <dgm:prSet presAssocID="{F1DF5C23-B64E-474A-8383-B593FA0DD544}" presName="sibTrans" presStyleLbl="sibTrans2D1" presStyleIdx="0" presStyleCnt="2"/>
      <dgm:spPr/>
      <dgm:t>
        <a:bodyPr/>
        <a:lstStyle/>
        <a:p>
          <a:endParaRPr lang="zh-CN" altLang="en-US"/>
        </a:p>
      </dgm:t>
    </dgm:pt>
    <dgm:pt modelId="{F0402970-889F-43E9-AF2F-2ABDD44039A2}" type="pres">
      <dgm:prSet presAssocID="{F1DF5C23-B64E-474A-8383-B593FA0DD544}" presName="spacerR" presStyleCnt="0"/>
      <dgm:spPr/>
    </dgm:pt>
    <dgm:pt modelId="{5218C6DC-505F-4C43-9D8B-D660F202F45C}" type="pres">
      <dgm:prSet presAssocID="{D27274C4-D1CB-4228-8441-DBC838633719}" presName="node" presStyleLbl="node1" presStyleIdx="1" presStyleCnt="3">
        <dgm:presLayoutVars>
          <dgm:bulletEnabled val="1"/>
        </dgm:presLayoutVars>
      </dgm:prSet>
      <dgm:spPr/>
      <dgm:t>
        <a:bodyPr/>
        <a:lstStyle/>
        <a:p>
          <a:endParaRPr lang="zh-CN" altLang="en-US"/>
        </a:p>
      </dgm:t>
    </dgm:pt>
    <dgm:pt modelId="{E14B768E-7E62-445E-A1AF-28529F10FEB9}" type="pres">
      <dgm:prSet presAssocID="{D3F2117C-5560-4C6A-9F38-B0670F215CD5}" presName="spacerL" presStyleCnt="0"/>
      <dgm:spPr/>
    </dgm:pt>
    <dgm:pt modelId="{91F99C4A-D38F-482A-B8B8-5FD8C03A2352}" type="pres">
      <dgm:prSet presAssocID="{D3F2117C-5560-4C6A-9F38-B0670F215CD5}" presName="sibTrans" presStyleLbl="sibTrans2D1" presStyleIdx="1" presStyleCnt="2"/>
      <dgm:spPr/>
      <dgm:t>
        <a:bodyPr/>
        <a:lstStyle/>
        <a:p>
          <a:endParaRPr lang="zh-CN" altLang="en-US"/>
        </a:p>
      </dgm:t>
    </dgm:pt>
    <dgm:pt modelId="{4DE03954-B426-4A68-8C23-F7F3CE788E3F}" type="pres">
      <dgm:prSet presAssocID="{D3F2117C-5560-4C6A-9F38-B0670F215CD5}" presName="spacerR" presStyleCnt="0"/>
      <dgm:spPr/>
    </dgm:pt>
    <dgm:pt modelId="{F59A42B3-7FA6-4E1D-B0B4-8CA574A07929}" type="pres">
      <dgm:prSet presAssocID="{27FBCF36-3E2E-41EB-8070-4D5F52295B0E}" presName="node" presStyleLbl="node1" presStyleIdx="2" presStyleCnt="3">
        <dgm:presLayoutVars>
          <dgm:bulletEnabled val="1"/>
        </dgm:presLayoutVars>
      </dgm:prSet>
      <dgm:spPr/>
      <dgm:t>
        <a:bodyPr/>
        <a:lstStyle/>
        <a:p>
          <a:endParaRPr lang="zh-CN" altLang="en-US"/>
        </a:p>
      </dgm:t>
    </dgm:pt>
  </dgm:ptLst>
  <dgm:cxnLst>
    <dgm:cxn modelId="{7BD8EC4D-4CCF-4B19-88BE-E3048A9C35FB}" srcId="{726C9DA3-5B94-403F-933B-4FEC32198047}" destId="{D27274C4-D1CB-4228-8441-DBC838633719}" srcOrd="1" destOrd="0" parTransId="{4061BF2D-D8F8-425D-A5D5-ACF8F370E322}" sibTransId="{D3F2117C-5560-4C6A-9F38-B0670F215CD5}"/>
    <dgm:cxn modelId="{97DA3B13-70AB-4FFD-B01B-510EC34CCD9D}" type="presOf" srcId="{F1DF5C23-B64E-474A-8383-B593FA0DD544}" destId="{289C7E9C-A036-42F8-9F30-69FD12062E75}" srcOrd="0" destOrd="0" presId="urn:microsoft.com/office/officeart/2005/8/layout/equation1"/>
    <dgm:cxn modelId="{FB4EEDD1-8A46-4447-9F77-05793BE8F7B3}" type="presOf" srcId="{D27274C4-D1CB-4228-8441-DBC838633719}" destId="{5218C6DC-505F-4C43-9D8B-D660F202F45C}" srcOrd="0" destOrd="0" presId="urn:microsoft.com/office/officeart/2005/8/layout/equation1"/>
    <dgm:cxn modelId="{EF5BEB38-1779-450D-9D37-14F546DFB4AF}" srcId="{726C9DA3-5B94-403F-933B-4FEC32198047}" destId="{27FBCF36-3E2E-41EB-8070-4D5F52295B0E}" srcOrd="2" destOrd="0" parTransId="{4A3B4DF7-5FEF-4BCE-8C35-C7005359AD56}" sibTransId="{7FD14366-198B-4EE7-B98E-BC252392136F}"/>
    <dgm:cxn modelId="{7D07AE1B-AB8D-4E64-8D67-3F3FBB024335}" type="presOf" srcId="{726C9DA3-5B94-403F-933B-4FEC32198047}" destId="{80626240-DC02-4B61-9484-55E9F545503E}" srcOrd="0" destOrd="0" presId="urn:microsoft.com/office/officeart/2005/8/layout/equation1"/>
    <dgm:cxn modelId="{6BA0440B-288D-4B81-BA31-8941071EE5DB}" srcId="{726C9DA3-5B94-403F-933B-4FEC32198047}" destId="{A81C78B9-4F4A-4B79-8A61-3C44B28C818E}" srcOrd="0" destOrd="0" parTransId="{D1643AA6-3344-4F4B-9F8A-651B65E6F159}" sibTransId="{F1DF5C23-B64E-474A-8383-B593FA0DD544}"/>
    <dgm:cxn modelId="{810A7A39-65A0-44A2-9264-0048AF1D57D0}" type="presOf" srcId="{D3F2117C-5560-4C6A-9F38-B0670F215CD5}" destId="{91F99C4A-D38F-482A-B8B8-5FD8C03A2352}" srcOrd="0" destOrd="0" presId="urn:microsoft.com/office/officeart/2005/8/layout/equation1"/>
    <dgm:cxn modelId="{C3321373-5AD3-4BAF-BBA8-299FC2CFC604}" type="presOf" srcId="{A81C78B9-4F4A-4B79-8A61-3C44B28C818E}" destId="{D4625115-FF1B-4313-B0CF-9363D2DED27E}" srcOrd="0" destOrd="0" presId="urn:microsoft.com/office/officeart/2005/8/layout/equation1"/>
    <dgm:cxn modelId="{3D207638-5852-45E6-B5AF-3D88D17328B0}" type="presOf" srcId="{27FBCF36-3E2E-41EB-8070-4D5F52295B0E}" destId="{F59A42B3-7FA6-4E1D-B0B4-8CA574A07929}" srcOrd="0" destOrd="0" presId="urn:microsoft.com/office/officeart/2005/8/layout/equation1"/>
    <dgm:cxn modelId="{67312AD0-E6FB-400C-8A4F-2301F2C7EFA8}" type="presParOf" srcId="{80626240-DC02-4B61-9484-55E9F545503E}" destId="{D4625115-FF1B-4313-B0CF-9363D2DED27E}" srcOrd="0" destOrd="0" presId="urn:microsoft.com/office/officeart/2005/8/layout/equation1"/>
    <dgm:cxn modelId="{4C4419CC-59F5-4FB0-A25C-135533E8E9A4}" type="presParOf" srcId="{80626240-DC02-4B61-9484-55E9F545503E}" destId="{343615E9-CE3D-4DE3-A55A-381E58321F02}" srcOrd="1" destOrd="0" presId="urn:microsoft.com/office/officeart/2005/8/layout/equation1"/>
    <dgm:cxn modelId="{284002B5-6B26-4CBE-887D-61AF0B752307}" type="presParOf" srcId="{80626240-DC02-4B61-9484-55E9F545503E}" destId="{289C7E9C-A036-42F8-9F30-69FD12062E75}" srcOrd="2" destOrd="0" presId="urn:microsoft.com/office/officeart/2005/8/layout/equation1"/>
    <dgm:cxn modelId="{DC0746A9-C4E2-4219-A6FF-09992F232876}" type="presParOf" srcId="{80626240-DC02-4B61-9484-55E9F545503E}" destId="{F0402970-889F-43E9-AF2F-2ABDD44039A2}" srcOrd="3" destOrd="0" presId="urn:microsoft.com/office/officeart/2005/8/layout/equation1"/>
    <dgm:cxn modelId="{FFEE6237-3BDB-48BA-B8D3-65E8A3CB3349}" type="presParOf" srcId="{80626240-DC02-4B61-9484-55E9F545503E}" destId="{5218C6DC-505F-4C43-9D8B-D660F202F45C}" srcOrd="4" destOrd="0" presId="urn:microsoft.com/office/officeart/2005/8/layout/equation1"/>
    <dgm:cxn modelId="{BFFBF072-8A8E-44E1-B30C-C1372DA7AE06}" type="presParOf" srcId="{80626240-DC02-4B61-9484-55E9F545503E}" destId="{E14B768E-7E62-445E-A1AF-28529F10FEB9}" srcOrd="5" destOrd="0" presId="urn:microsoft.com/office/officeart/2005/8/layout/equation1"/>
    <dgm:cxn modelId="{C1BFFD57-5231-47E6-85B5-5B63183CC3BE}" type="presParOf" srcId="{80626240-DC02-4B61-9484-55E9F545503E}" destId="{91F99C4A-D38F-482A-B8B8-5FD8C03A2352}" srcOrd="6" destOrd="0" presId="urn:microsoft.com/office/officeart/2005/8/layout/equation1"/>
    <dgm:cxn modelId="{6EE0C9FD-BAEC-4478-B28A-622301CF2F2D}" type="presParOf" srcId="{80626240-DC02-4B61-9484-55E9F545503E}" destId="{4DE03954-B426-4A68-8C23-F7F3CE788E3F}" srcOrd="7" destOrd="0" presId="urn:microsoft.com/office/officeart/2005/8/layout/equation1"/>
    <dgm:cxn modelId="{570AF39E-5B66-4591-B8DD-4FF6793F1B36}" type="presParOf" srcId="{80626240-DC02-4B61-9484-55E9F545503E}" destId="{F59A42B3-7FA6-4E1D-B0B4-8CA574A07929}" srcOrd="8" destOrd="0" presId="urn:microsoft.com/office/officeart/2005/8/layout/equati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4064000"/>
        <a:chOff x="0" y="0"/>
        <a:chExt cx="6096000" cy="4064000"/>
      </a:xfrm>
    </dsp:grpSpPr>
    <dsp:sp modelId="{D4625115-FF1B-4313-B0CF-9363D2DED27E}">
      <dsp:nvSpPr>
        <dsp:cNvPr id="3" name="椭圆 2"/>
        <dsp:cNvSpPr/>
      </dsp:nvSpPr>
      <dsp:spPr bwMode="white">
        <a:xfrm>
          <a:off x="0" y="1352371"/>
          <a:ext cx="1359258" cy="1359258"/>
        </a:xfrm>
        <a:prstGeom prst="ellipse">
          <a:avLst/>
        </a:prstGeom>
        <a:solidFill>
          <a:schemeClr val="accent5">
            <a:lumMod val="50000"/>
          </a:schemeClr>
        </a:solidFill>
      </dsp:spPr>
      <dsp:style>
        <a:lnRef idx="2">
          <a:schemeClr val="lt1"/>
        </a:lnRef>
        <a:fillRef idx="1">
          <a:schemeClr val="accent1"/>
        </a:fillRef>
        <a:effectRef idx="0">
          <a:scrgbClr r="0" g="0" b="0"/>
        </a:effectRef>
        <a:fontRef idx="minor">
          <a:schemeClr val="lt1"/>
        </a:fontRef>
      </dsp:style>
      <dsp:txBody>
        <a:bodyPr lIns="29210" tIns="29210" rIns="29210" bIns="2921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zh-CN" altLang="en-US" b="1" dirty="0" smtClean="0"/>
            <a:t>可靠性</a:t>
          </a:r>
          <a:endParaRPr lang="zh-CN" altLang="en-US" b="1" dirty="0"/>
        </a:p>
      </dsp:txBody>
      <dsp:txXfrm>
        <a:off x="0" y="1352371"/>
        <a:ext cx="1359258" cy="1359258"/>
      </dsp:txXfrm>
    </dsp:sp>
    <dsp:sp modelId="{289C7E9C-A036-42F8-9F30-69FD12062E75}">
      <dsp:nvSpPr>
        <dsp:cNvPr id="4" name="加号 3"/>
        <dsp:cNvSpPr/>
      </dsp:nvSpPr>
      <dsp:spPr bwMode="white">
        <a:xfrm>
          <a:off x="1469630" y="1637815"/>
          <a:ext cx="788370" cy="788370"/>
        </a:xfrm>
        <a:prstGeom prst="mathPlus">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a:off x="1469630" y="1637815"/>
        <a:ext cx="788370" cy="788370"/>
      </dsp:txXfrm>
    </dsp:sp>
    <dsp:sp modelId="{5218C6DC-505F-4C43-9D8B-D660F202F45C}">
      <dsp:nvSpPr>
        <dsp:cNvPr id="5" name="椭圆 4"/>
        <dsp:cNvSpPr/>
      </dsp:nvSpPr>
      <dsp:spPr bwMode="white">
        <a:xfrm>
          <a:off x="2368371" y="1352371"/>
          <a:ext cx="1359258" cy="1359258"/>
        </a:xfrm>
        <a:prstGeom prst="ellipse">
          <a:avLst/>
        </a:prstGeom>
        <a:solidFill>
          <a:schemeClr val="accent5">
            <a:lumMod val="50000"/>
          </a:schemeClr>
        </a:solidFill>
      </dsp:spPr>
      <dsp:style>
        <a:lnRef idx="2">
          <a:schemeClr val="lt1"/>
        </a:lnRef>
        <a:fillRef idx="1">
          <a:schemeClr val="accent1"/>
        </a:fillRef>
        <a:effectRef idx="0">
          <a:scrgbClr r="0" g="0" b="0"/>
        </a:effectRef>
        <a:fontRef idx="minor">
          <a:schemeClr val="lt1"/>
        </a:fontRef>
      </dsp:style>
      <dsp:txBody>
        <a:bodyPr lIns="29210" tIns="29210" rIns="29210" bIns="2921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zh-CN" altLang="en-US" b="1" dirty="0" smtClean="0"/>
            <a:t>准确性</a:t>
          </a:r>
          <a:endParaRPr lang="zh-CN" altLang="en-US" b="1" dirty="0"/>
        </a:p>
      </dsp:txBody>
      <dsp:txXfrm>
        <a:off x="2368371" y="1352371"/>
        <a:ext cx="1359258" cy="1359258"/>
      </dsp:txXfrm>
    </dsp:sp>
    <dsp:sp modelId="{91F99C4A-D38F-482A-B8B8-5FD8C03A2352}">
      <dsp:nvSpPr>
        <dsp:cNvPr id="6" name="等于号 5"/>
        <dsp:cNvSpPr/>
      </dsp:nvSpPr>
      <dsp:spPr bwMode="white">
        <a:xfrm>
          <a:off x="3838001" y="1637815"/>
          <a:ext cx="788370" cy="788370"/>
        </a:xfrm>
        <a:prstGeom prst="mathEqual">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a:off x="3838001" y="1637815"/>
        <a:ext cx="788370" cy="788370"/>
      </dsp:txXfrm>
    </dsp:sp>
    <dsp:sp modelId="{F59A42B3-7FA6-4E1D-B0B4-8CA574A07929}">
      <dsp:nvSpPr>
        <dsp:cNvPr id="7" name="椭圆 6"/>
        <dsp:cNvSpPr/>
      </dsp:nvSpPr>
      <dsp:spPr bwMode="white">
        <a:xfrm>
          <a:off x="4736742" y="1352371"/>
          <a:ext cx="1359258" cy="1359258"/>
        </a:xfrm>
        <a:prstGeom prst="ellipse">
          <a:avLst/>
        </a:prstGeom>
        <a:solidFill>
          <a:schemeClr val="accent5">
            <a:lumMod val="50000"/>
          </a:schemeClr>
        </a:solidFill>
      </dsp:spPr>
      <dsp:style>
        <a:lnRef idx="2">
          <a:schemeClr val="lt1"/>
        </a:lnRef>
        <a:fillRef idx="1">
          <a:schemeClr val="accent1"/>
        </a:fillRef>
        <a:effectRef idx="0">
          <a:scrgbClr r="0" g="0" b="0"/>
        </a:effectRef>
        <a:fontRef idx="minor">
          <a:schemeClr val="lt1"/>
        </a:fontRef>
      </dsp:style>
      <dsp:txBody>
        <a:bodyPr lIns="29210" tIns="29210" rIns="29210" bIns="2921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zh-CN" altLang="en-US" b="1" dirty="0" smtClean="0"/>
            <a:t>数据</a:t>
          </a:r>
          <a:endParaRPr lang="en-US" altLang="zh-CN" b="1" dirty="0" smtClean="0"/>
        </a:p>
        <a:p>
          <a:pPr lvl="0">
            <a:lnSpc>
              <a:spcPct val="100000"/>
            </a:lnSpc>
            <a:spcBef>
              <a:spcPct val="0"/>
            </a:spcBef>
            <a:spcAft>
              <a:spcPct val="35000"/>
            </a:spcAft>
          </a:pPr>
          <a:r>
            <a:rPr lang="zh-CN" altLang="en-US" b="1" dirty="0" smtClean="0"/>
            <a:t>完整性</a:t>
          </a:r>
          <a:endParaRPr lang="zh-CN" altLang="en-US" b="1" dirty="0"/>
        </a:p>
      </dsp:txBody>
      <dsp:txXfrm>
        <a:off x="4736742" y="1352371"/>
        <a:ext cx="1359258" cy="1359258"/>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Shape 28"/>
          <p:cNvSpPr>
            <a:spLocks noGrp="1" noRot="1" noChangeAspect="1"/>
          </p:cNvSpPr>
          <p:nvPr>
            <p:ph type="sldImg"/>
          </p:nvPr>
        </p:nvSpPr>
        <p:spPr>
          <a:xfrm>
            <a:off x="298093" y="685800"/>
            <a:ext cx="6261815" cy="3429000"/>
          </a:xfrm>
          <a:prstGeom prst="rect">
            <a:avLst/>
          </a:prstGeom>
        </p:spPr>
        <p:txBody>
          <a:bodyPr/>
          <a:lstStyle/>
          <a:p/>
        </p:txBody>
      </p:sp>
      <p:sp>
        <p:nvSpPr>
          <p:cNvPr id="29" name="Shape 29"/>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panose="020F0502020204030204"/>
      </a:defRPr>
    </a:lvl1pPr>
    <a:lvl2pPr indent="228600" defTabSz="457200" latinLnBrk="0">
      <a:defRPr sz="1200">
        <a:latin typeface="+mn-lt"/>
        <a:ea typeface="+mn-ea"/>
        <a:cs typeface="+mn-cs"/>
        <a:sym typeface="Calibri" panose="020F0502020204030204"/>
      </a:defRPr>
    </a:lvl2pPr>
    <a:lvl3pPr indent="457200" defTabSz="457200" latinLnBrk="0">
      <a:defRPr sz="1200">
        <a:latin typeface="+mn-lt"/>
        <a:ea typeface="+mn-ea"/>
        <a:cs typeface="+mn-cs"/>
        <a:sym typeface="Calibri" panose="020F0502020204030204"/>
      </a:defRPr>
    </a:lvl3pPr>
    <a:lvl4pPr indent="685800" defTabSz="457200" latinLnBrk="0">
      <a:defRPr sz="1200">
        <a:latin typeface="+mn-lt"/>
        <a:ea typeface="+mn-ea"/>
        <a:cs typeface="+mn-cs"/>
        <a:sym typeface="Calibri" panose="020F0502020204030204"/>
      </a:defRPr>
    </a:lvl4pPr>
    <a:lvl5pPr indent="914400" defTabSz="457200" latinLnBrk="0">
      <a:defRPr sz="1200">
        <a:latin typeface="+mn-lt"/>
        <a:ea typeface="+mn-ea"/>
        <a:cs typeface="+mn-cs"/>
        <a:sym typeface="Calibri" panose="020F0502020204030204"/>
      </a:defRPr>
    </a:lvl5pPr>
    <a:lvl6pPr indent="1143000" defTabSz="457200" latinLnBrk="0">
      <a:defRPr sz="1200">
        <a:latin typeface="+mn-lt"/>
        <a:ea typeface="+mn-ea"/>
        <a:cs typeface="+mn-cs"/>
        <a:sym typeface="Calibri" panose="020F0502020204030204"/>
      </a:defRPr>
    </a:lvl6pPr>
    <a:lvl7pPr indent="1371600" defTabSz="457200" latinLnBrk="0">
      <a:defRPr sz="1200">
        <a:latin typeface="+mn-lt"/>
        <a:ea typeface="+mn-ea"/>
        <a:cs typeface="+mn-cs"/>
        <a:sym typeface="Calibri" panose="020F0502020204030204"/>
      </a:defRPr>
    </a:lvl7pPr>
    <a:lvl8pPr indent="1600200" defTabSz="457200" latinLnBrk="0">
      <a:defRPr sz="1200">
        <a:latin typeface="+mn-lt"/>
        <a:ea typeface="+mn-ea"/>
        <a:cs typeface="+mn-cs"/>
        <a:sym typeface="Calibri" panose="020F0502020204030204"/>
      </a:defRPr>
    </a:lvl8pPr>
    <a:lvl9pPr indent="1828800" defTabSz="457200" latinLnBrk="0">
      <a:defRPr sz="1200">
        <a:latin typeface="+mn-lt"/>
        <a:ea typeface="+mn-ea"/>
        <a:cs typeface="+mn-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空白页">
    <p:spTree>
      <p:nvGrpSpPr>
        <p:cNvPr id="1" name=""/>
        <p:cNvGrpSpPr/>
        <p:nvPr/>
      </p:nvGrpSpPr>
      <p:grpSpPr>
        <a:xfrm>
          <a:off x="0" y="0"/>
          <a:ext cx="0" cy="0"/>
          <a:chOff x="0" y="0"/>
          <a:chExt cx="0" cy="0"/>
        </a:xfrm>
      </p:grpSpPr>
      <p:sp>
        <p:nvSpPr>
          <p:cNvPr id="1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pic>
        <p:nvPicPr>
          <p:cNvPr id="3" name="2的副本.png" descr="2的副本.png"/>
          <p:cNvPicPr>
            <a:picLocks noChangeAspect="1"/>
          </p:cNvPicPr>
          <p:nvPr userDrawn="1"/>
        </p:nvPicPr>
        <p:blipFill>
          <a:blip r:embed="rId2"/>
          <a:stretch>
            <a:fillRect/>
          </a:stretch>
        </p:blipFill>
        <p:spPr>
          <a:xfrm>
            <a:off x="132401" y="113278"/>
            <a:ext cx="1889428" cy="442213"/>
          </a:xfrm>
          <a:prstGeom prst="rect">
            <a:avLst/>
          </a:prstGeom>
          <a:ln w="12700">
            <a:miter lim="400000"/>
            <a:headEnd/>
            <a:tailEnd/>
          </a:ln>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2" name="标题 1"/>
          <p:cNvSpPr>
            <a:spLocks noGrp="1"/>
          </p:cNvSpPr>
          <p:nvPr>
            <p:ph type="title"/>
          </p:nvPr>
        </p:nvSpPr>
        <p:spPr>
          <a:xfrm>
            <a:off x="0" y="2295035"/>
            <a:ext cx="12061913" cy="1447959"/>
          </a:xfrm>
        </p:spPr>
        <p:txBody>
          <a:bodyPr/>
          <a:lstStyle>
            <a:lvl1pPr marL="0" marR="0" indent="0" algn="ctr" defTabSz="457200" rtl="0" fontAlgn="auto" latinLnBrk="0" hangingPunct="0">
              <a:lnSpc>
                <a:spcPct val="100000"/>
              </a:lnSpc>
              <a:spcBef>
                <a:spcPts val="0"/>
              </a:spcBef>
              <a:spcAft>
                <a:spcPts val="0"/>
              </a:spcAft>
              <a:buClrTx/>
              <a:buSzTx/>
              <a:buFontTx/>
              <a:buNone/>
              <a:defRPr kumimoji="0" lang="zh-CN" altLang="en-US" sz="7680" b="0" i="0" u="none" strike="noStrike" cap="none" spc="0" normalizeH="0" baseline="0" dirty="0">
                <a:ln>
                  <a:noFill/>
                </a:ln>
                <a:solidFill>
                  <a:srgbClr val="FFFFFF"/>
                </a:solidFill>
                <a:effectLst/>
                <a:uFillTx/>
                <a:latin typeface="思源黑体 CN Bold" panose="020B0800000000000000" pitchFamily="34" charset="-122"/>
                <a:ea typeface="思源黑体 CN Bold" panose="020B0800000000000000" pitchFamily="34" charset="-122"/>
                <a:cs typeface="思源黑体 CN Bold" panose="020B0800000000000000" pitchFamily="34" charset="-122"/>
                <a:sym typeface="Source Han Sans CN Bold Bold"/>
              </a:defRPr>
            </a:lvl1pPr>
          </a:lstStyle>
          <a:p>
            <a:r>
              <a:rPr lang="zh-CN" altLang="en-US" dirty="0" smtClean="0"/>
              <a:t>单击此处编辑母版标题样式</a:t>
            </a:r>
            <a:endParaRPr lang="zh-CN" altLang="en-US" dirty="0"/>
          </a:p>
        </p:txBody>
      </p:sp>
      <p:sp>
        <p:nvSpPr>
          <p:cNvPr id="3" name="灯片编号占位符 2"/>
          <p:cNvSpPr>
            <a:spLocks noGrp="1"/>
          </p:cNvSpPr>
          <p:nvPr>
            <p:ph type="sldNum" sz="quarter" idx="10"/>
          </p:nvPr>
        </p:nvSpPr>
        <p:spPr/>
        <p:txBody>
          <a:bodyPr/>
          <a:lstStyle/>
          <a:p>
            <a:fld id="{86CB4B4D-7CA3-9044-876B-883B54F8677D}" type="slidenum">
              <a:rPr lang="en-US" altLang="zh-CN" smtClean="0"/>
            </a:fld>
            <a:endParaRPr lang="zh-CN" altLang="en-US"/>
          </a:p>
        </p:txBody>
      </p:sp>
      <p:sp>
        <p:nvSpPr>
          <p:cNvPr id="5" name="矩形"/>
          <p:cNvSpPr/>
          <p:nvPr userDrawn="1"/>
        </p:nvSpPr>
        <p:spPr>
          <a:xfrm>
            <a:off x="-37916" y="4110110"/>
            <a:ext cx="12099829" cy="743655"/>
          </a:xfrm>
          <a:prstGeom prst="rect">
            <a:avLst/>
          </a:prstGeom>
          <a:solidFill>
            <a:srgbClr val="FFFFFF"/>
          </a:solidFill>
          <a:ln w="12700">
            <a:miter lim="400000"/>
          </a:ln>
        </p:spPr>
        <p:txBody>
          <a:bodyPr lIns="58526" rIns="58526" anchor="ctr"/>
          <a:lstStyle/>
          <a:p>
            <a:endParaRPr sz="3070"/>
          </a:p>
        </p:txBody>
      </p:sp>
      <p:sp>
        <p:nvSpPr>
          <p:cNvPr id="11" name="副标题 2"/>
          <p:cNvSpPr>
            <a:spLocks noGrp="1"/>
          </p:cNvSpPr>
          <p:nvPr>
            <p:ph type="subTitle" idx="1" hasCustomPrompt="1"/>
          </p:nvPr>
        </p:nvSpPr>
        <p:spPr>
          <a:xfrm>
            <a:off x="1503000" y="4232098"/>
            <a:ext cx="9018000" cy="512976"/>
          </a:xfrm>
        </p:spPr>
        <p:txBody>
          <a:bodyPr/>
          <a:lstStyle>
            <a:lvl1pPr marL="0" indent="0" algn="ctr">
              <a:buNone/>
              <a:defRPr kumimoji="0" lang="zh-CN" altLang="en-US" sz="2560" b="0" i="0" u="none" strike="noStrike" cap="none" spc="0" normalizeH="0" baseline="0" dirty="0">
                <a:ln>
                  <a:noFill/>
                </a:ln>
                <a:solidFill>
                  <a:srgbClr val="5E616D"/>
                </a:solidFill>
                <a:effectLst/>
                <a:uFillTx/>
                <a:latin typeface="思源黑体 CN Medium" panose="020B0600000000000000" pitchFamily="34" charset="-122"/>
                <a:ea typeface="思源黑体 CN Medium" panose="020B0600000000000000" pitchFamily="34" charset="-122"/>
                <a:cs typeface="Source Han Sans CN Bold Bold"/>
                <a:sym typeface="Source Han Sans CN Bold Bold"/>
              </a:defRPr>
            </a:lvl1pPr>
            <a:lvl2pPr marL="585470" indent="0" algn="ctr">
              <a:buNone/>
              <a:defRPr sz="2560"/>
            </a:lvl2pPr>
            <a:lvl3pPr marL="1170305" indent="0" algn="ctr">
              <a:buNone/>
              <a:defRPr sz="2305"/>
            </a:lvl3pPr>
            <a:lvl4pPr marL="1755775" indent="0" algn="ctr">
              <a:buNone/>
              <a:defRPr sz="2050"/>
            </a:lvl4pPr>
            <a:lvl5pPr marL="2341245" indent="0" algn="ctr">
              <a:buNone/>
              <a:defRPr sz="2050"/>
            </a:lvl5pPr>
            <a:lvl6pPr marL="2926715" indent="0" algn="ctr">
              <a:buNone/>
              <a:defRPr sz="2050"/>
            </a:lvl6pPr>
            <a:lvl7pPr marL="3511550" indent="0" algn="ctr">
              <a:buNone/>
              <a:defRPr sz="2050"/>
            </a:lvl7pPr>
            <a:lvl8pPr marL="4097020" indent="0" algn="ctr">
              <a:buNone/>
              <a:defRPr sz="2050"/>
            </a:lvl8pPr>
            <a:lvl9pPr marL="4682490" indent="0" algn="ctr">
              <a:buNone/>
              <a:defRPr sz="2050"/>
            </a:lvl9pPr>
          </a:lstStyle>
          <a:p>
            <a:r>
              <a:rPr lang="zh-CN" altLang="en-US" dirty="0" smtClean="0"/>
              <a:t>单击以编辑母版副标题样式</a:t>
            </a:r>
            <a:endParaRPr lang="zh-CN" altLang="en-US" dirty="0"/>
          </a:p>
        </p:txBody>
      </p:sp>
      <p:pic>
        <p:nvPicPr>
          <p:cNvPr id="12" name="2的副本.png" descr="2的副本.png"/>
          <p:cNvPicPr>
            <a:picLocks noChangeAspect="1"/>
          </p:cNvPicPr>
          <p:nvPr userDrawn="1"/>
        </p:nvPicPr>
        <p:blipFill>
          <a:blip r:embed="rId2"/>
          <a:stretch>
            <a:fillRect/>
          </a:stretch>
        </p:blipFill>
        <p:spPr>
          <a:xfrm>
            <a:off x="132401" y="113278"/>
            <a:ext cx="1889428" cy="442213"/>
          </a:xfrm>
          <a:prstGeom prst="rect">
            <a:avLst/>
          </a:prstGeom>
          <a:ln w="12700">
            <a:miter lim="400000"/>
            <a:headEnd/>
            <a:tailEnd/>
          </a:ln>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内容空白页">
    <p:spTree>
      <p:nvGrpSpPr>
        <p:cNvPr id="1" name=""/>
        <p:cNvGrpSpPr/>
        <p:nvPr/>
      </p:nvGrpSpPr>
      <p:grpSpPr>
        <a:xfrm>
          <a:off x="0" y="0"/>
          <a:ext cx="0" cy="0"/>
          <a:chOff x="0" y="0"/>
          <a:chExt cx="0" cy="0"/>
        </a:xfrm>
      </p:grpSpPr>
      <p:pic>
        <p:nvPicPr>
          <p:cNvPr id="19" name="未标题-1.png" descr="未标题-1.png"/>
          <p:cNvPicPr>
            <a:picLocks noChangeAspect="1"/>
          </p:cNvPicPr>
          <p:nvPr/>
        </p:nvPicPr>
        <p:blipFill>
          <a:blip r:embed="rId2">
            <a:alphaModFix amt="10021"/>
          </a:blip>
          <a:srcRect t="6994" r="56008" b="9019"/>
          <a:stretch>
            <a:fillRect/>
          </a:stretch>
        </p:blipFill>
        <p:spPr>
          <a:xfrm>
            <a:off x="8614739" y="7979"/>
            <a:ext cx="3396363" cy="6337648"/>
          </a:xfrm>
          <a:prstGeom prst="rect">
            <a:avLst/>
          </a:prstGeom>
          <a:ln w="12700">
            <a:miter lim="400000"/>
            <a:headEnd/>
            <a:tailEnd/>
          </a:ln>
        </p:spPr>
      </p:pic>
      <p:sp>
        <p:nvSpPr>
          <p:cNvPr id="20" name="变态严管    让学习成为一种习惯"/>
          <p:cNvSpPr/>
          <p:nvPr/>
        </p:nvSpPr>
        <p:spPr>
          <a:xfrm>
            <a:off x="-12526" y="6088335"/>
            <a:ext cx="12049052" cy="511508"/>
          </a:xfrm>
          <a:prstGeom prst="rect">
            <a:avLst/>
          </a:prstGeom>
          <a:solidFill>
            <a:srgbClr val="1E8380"/>
          </a:solidFill>
          <a:ln w="12700">
            <a:miter lim="400000"/>
          </a:ln>
        </p:spPr>
        <p:txBody>
          <a:bodyPr lIns="58526" rIns="58526" anchor="ctr"/>
          <a:lstStyle>
            <a:lvl1pPr algn="ctr">
              <a:lnSpc>
                <a:spcPct val="120000"/>
              </a:lnSpc>
              <a:defRPr sz="1400">
                <a:solidFill>
                  <a:srgbClr val="FFFFFF"/>
                </a:solidFill>
                <a:latin typeface="SourceHanSerifSC-Heavy"/>
                <a:ea typeface="SourceHanSerifSC-Heavy"/>
                <a:cs typeface="SourceHanSerifSC-Heavy"/>
                <a:sym typeface="SourceHanSerifSC-Heavy"/>
              </a:defRPr>
            </a:lvl1pPr>
          </a:lstStyle>
          <a:p>
            <a:r>
              <a:rPr sz="1790"/>
              <a:t>变态严管    让学习成为一种习惯</a:t>
            </a:r>
            <a:endParaRPr sz="1790"/>
          </a:p>
        </p:txBody>
      </p:sp>
      <p:pic>
        <p:nvPicPr>
          <p:cNvPr id="21" name="2.png" descr="2.png"/>
          <p:cNvPicPr>
            <a:picLocks noChangeAspect="1"/>
          </p:cNvPicPr>
          <p:nvPr/>
        </p:nvPicPr>
        <p:blipFill>
          <a:blip r:embed="rId3"/>
          <a:stretch>
            <a:fillRect/>
          </a:stretch>
        </p:blipFill>
        <p:spPr>
          <a:xfrm>
            <a:off x="154921" y="95073"/>
            <a:ext cx="1546374" cy="364895"/>
          </a:xfrm>
          <a:prstGeom prst="rect">
            <a:avLst/>
          </a:prstGeom>
          <a:ln w="12700">
            <a:miter lim="400000"/>
            <a:headEnd/>
            <a:tailEnd/>
          </a:ln>
        </p:spPr>
      </p:pic>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仅标题">
    <p:spTree>
      <p:nvGrpSpPr>
        <p:cNvPr id="1" name=""/>
        <p:cNvGrpSpPr/>
        <p:nvPr/>
      </p:nvGrpSpPr>
      <p:grpSpPr>
        <a:xfrm>
          <a:off x="0" y="0"/>
          <a:ext cx="0" cy="0"/>
          <a:chOff x="0" y="0"/>
          <a:chExt cx="0" cy="0"/>
        </a:xfrm>
      </p:grpSpPr>
      <p:pic>
        <p:nvPicPr>
          <p:cNvPr id="19" name="未标题-1.png" descr="未标题-1.png"/>
          <p:cNvPicPr>
            <a:picLocks noChangeAspect="1"/>
          </p:cNvPicPr>
          <p:nvPr/>
        </p:nvPicPr>
        <p:blipFill>
          <a:blip r:embed="rId2">
            <a:alphaModFix amt="10021"/>
          </a:blip>
          <a:srcRect t="6994" r="56008" b="9019"/>
          <a:stretch>
            <a:fillRect/>
          </a:stretch>
        </p:blipFill>
        <p:spPr>
          <a:xfrm>
            <a:off x="8614739" y="7979"/>
            <a:ext cx="3396363" cy="6337648"/>
          </a:xfrm>
          <a:prstGeom prst="rect">
            <a:avLst/>
          </a:prstGeom>
          <a:ln w="12700">
            <a:miter lim="400000"/>
            <a:headEnd/>
            <a:tailEnd/>
          </a:ln>
        </p:spPr>
      </p:pic>
      <p:sp>
        <p:nvSpPr>
          <p:cNvPr id="20" name="变态严管    让学习成为一种习惯"/>
          <p:cNvSpPr/>
          <p:nvPr/>
        </p:nvSpPr>
        <p:spPr>
          <a:xfrm>
            <a:off x="-12526" y="6088335"/>
            <a:ext cx="12049052" cy="511508"/>
          </a:xfrm>
          <a:prstGeom prst="rect">
            <a:avLst/>
          </a:prstGeom>
          <a:solidFill>
            <a:srgbClr val="1E8380"/>
          </a:solidFill>
          <a:ln w="12700">
            <a:miter lim="400000"/>
          </a:ln>
        </p:spPr>
        <p:txBody>
          <a:bodyPr lIns="58526" rIns="58526" anchor="ctr"/>
          <a:lstStyle>
            <a:lvl1pPr algn="ctr">
              <a:lnSpc>
                <a:spcPct val="120000"/>
              </a:lnSpc>
              <a:defRPr sz="1400">
                <a:solidFill>
                  <a:srgbClr val="FFFFFF"/>
                </a:solidFill>
                <a:latin typeface="SourceHanSerifSC-Heavy"/>
                <a:ea typeface="SourceHanSerifSC-Heavy"/>
                <a:cs typeface="SourceHanSerifSC-Heavy"/>
                <a:sym typeface="SourceHanSerifSC-Heavy"/>
              </a:defRPr>
            </a:lvl1pPr>
          </a:lstStyle>
          <a:p>
            <a:r>
              <a:rPr sz="1790"/>
              <a:t>变态严管    让学习成为一种习惯</a:t>
            </a:r>
            <a:endParaRPr sz="1790"/>
          </a:p>
        </p:txBody>
      </p:sp>
      <p:pic>
        <p:nvPicPr>
          <p:cNvPr id="21" name="2.png" descr="2.png"/>
          <p:cNvPicPr>
            <a:picLocks noChangeAspect="1"/>
          </p:cNvPicPr>
          <p:nvPr/>
        </p:nvPicPr>
        <p:blipFill>
          <a:blip r:embed="rId3"/>
          <a:stretch>
            <a:fillRect/>
          </a:stretch>
        </p:blipFill>
        <p:spPr>
          <a:xfrm>
            <a:off x="154921" y="95073"/>
            <a:ext cx="1546374" cy="364895"/>
          </a:xfrm>
          <a:prstGeom prst="rect">
            <a:avLst/>
          </a:prstGeom>
          <a:ln w="12700">
            <a:miter lim="400000"/>
            <a:headEnd/>
            <a:tailEnd/>
          </a:ln>
        </p:spPr>
      </p:pic>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8" name="标题文本"/>
          <p:cNvSpPr txBox="1">
            <a:spLocks noGrp="1"/>
          </p:cNvSpPr>
          <p:nvPr>
            <p:ph type="title" hasCustomPrompt="1"/>
          </p:nvPr>
        </p:nvSpPr>
        <p:spPr>
          <a:xfrm>
            <a:off x="2158849" y="35199"/>
            <a:ext cx="9339095" cy="1264910"/>
          </a:xfrm>
          <a:prstGeom prst="rect">
            <a:avLst/>
          </a:prstGeom>
          <a:ln w="12700">
            <a:miter lim="400000"/>
          </a:ln>
        </p:spPr>
        <p:txBody>
          <a:bodyPr lIns="45719" rIns="45719" anchor="ctr"/>
          <a:lstStyle>
            <a:lvl1pPr algn="r">
              <a:defRPr>
                <a:solidFill>
                  <a:srgbClr val="5E616D"/>
                </a:solidFill>
              </a:defRPr>
            </a:lvl1pPr>
          </a:lstStyle>
          <a:p>
            <a:r>
              <a:rPr dirty="0" err="1"/>
              <a:t>标题文本</a:t>
            </a:r>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内容1倍间距">
    <p:spTree>
      <p:nvGrpSpPr>
        <p:cNvPr id="1" name=""/>
        <p:cNvGrpSpPr/>
        <p:nvPr/>
      </p:nvGrpSpPr>
      <p:grpSpPr>
        <a:xfrm>
          <a:off x="0" y="0"/>
          <a:ext cx="0" cy="0"/>
          <a:chOff x="0" y="0"/>
          <a:chExt cx="0" cy="0"/>
        </a:xfrm>
      </p:grpSpPr>
      <p:pic>
        <p:nvPicPr>
          <p:cNvPr id="19" name="未标题-1.png" descr="未标题-1.png"/>
          <p:cNvPicPr>
            <a:picLocks noChangeAspect="1"/>
          </p:cNvPicPr>
          <p:nvPr/>
        </p:nvPicPr>
        <p:blipFill>
          <a:blip r:embed="rId2">
            <a:alphaModFix amt="10021"/>
          </a:blip>
          <a:srcRect t="6994" r="56008" b="9019"/>
          <a:stretch>
            <a:fillRect/>
          </a:stretch>
        </p:blipFill>
        <p:spPr>
          <a:xfrm>
            <a:off x="8614739" y="7979"/>
            <a:ext cx="3396363" cy="6337648"/>
          </a:xfrm>
          <a:prstGeom prst="rect">
            <a:avLst/>
          </a:prstGeom>
          <a:ln w="12700">
            <a:miter lim="400000"/>
            <a:headEnd/>
            <a:tailEnd/>
          </a:ln>
        </p:spPr>
      </p:pic>
      <p:sp>
        <p:nvSpPr>
          <p:cNvPr id="20" name="变态严管    让学习成为一种习惯"/>
          <p:cNvSpPr/>
          <p:nvPr/>
        </p:nvSpPr>
        <p:spPr>
          <a:xfrm>
            <a:off x="-12526" y="6088335"/>
            <a:ext cx="12049052" cy="511508"/>
          </a:xfrm>
          <a:prstGeom prst="rect">
            <a:avLst/>
          </a:prstGeom>
          <a:solidFill>
            <a:srgbClr val="1E8380"/>
          </a:solidFill>
          <a:ln w="12700">
            <a:miter lim="400000"/>
          </a:ln>
        </p:spPr>
        <p:txBody>
          <a:bodyPr lIns="58526" rIns="58526" anchor="ctr"/>
          <a:lstStyle>
            <a:lvl1pPr algn="ctr">
              <a:lnSpc>
                <a:spcPct val="120000"/>
              </a:lnSpc>
              <a:defRPr sz="1400">
                <a:solidFill>
                  <a:srgbClr val="FFFFFF"/>
                </a:solidFill>
                <a:latin typeface="SourceHanSerifSC-Heavy"/>
                <a:ea typeface="SourceHanSerifSC-Heavy"/>
                <a:cs typeface="SourceHanSerifSC-Heavy"/>
                <a:sym typeface="SourceHanSerifSC-Heavy"/>
              </a:defRPr>
            </a:lvl1pPr>
          </a:lstStyle>
          <a:p>
            <a:r>
              <a:rPr sz="1790"/>
              <a:t>变态严管    让学习成为一种习惯</a:t>
            </a:r>
            <a:endParaRPr sz="1790"/>
          </a:p>
        </p:txBody>
      </p:sp>
      <p:pic>
        <p:nvPicPr>
          <p:cNvPr id="21" name="2.png" descr="2.png"/>
          <p:cNvPicPr>
            <a:picLocks noChangeAspect="1"/>
          </p:cNvPicPr>
          <p:nvPr/>
        </p:nvPicPr>
        <p:blipFill>
          <a:blip r:embed="rId3"/>
          <a:stretch>
            <a:fillRect/>
          </a:stretch>
        </p:blipFill>
        <p:spPr>
          <a:xfrm>
            <a:off x="154921" y="95073"/>
            <a:ext cx="1546374" cy="364895"/>
          </a:xfrm>
          <a:prstGeom prst="rect">
            <a:avLst/>
          </a:prstGeom>
          <a:ln w="12700">
            <a:miter lim="400000"/>
            <a:headEnd/>
            <a:tailEnd/>
          </a:ln>
        </p:spPr>
      </p:pic>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3" name="内容占位符 2"/>
          <p:cNvSpPr>
            <a:spLocks noGrp="1"/>
          </p:cNvSpPr>
          <p:nvPr>
            <p:ph sz="quarter" idx="10" hasCustomPrompt="1"/>
          </p:nvPr>
        </p:nvSpPr>
        <p:spPr>
          <a:xfrm>
            <a:off x="526050" y="1300109"/>
            <a:ext cx="10965638" cy="4788226"/>
          </a:xfrm>
        </p:spPr>
        <p:txBody>
          <a:bodyPr/>
          <a:lstStyle>
            <a:lvl1pPr marL="438785" indent="-438785">
              <a:buClr>
                <a:srgbClr val="1E8380"/>
              </a:buClr>
              <a:buFont typeface="Wingdings" panose="05000000000000000000" pitchFamily="2" charset="2"/>
              <a:buChar char="n"/>
              <a:defRPr sz="4000">
                <a:solidFill>
                  <a:srgbClr val="5E616D"/>
                </a:solidFill>
              </a:defRPr>
            </a:lvl1pPr>
            <a:lvl2pPr marL="1325880" indent="-740410">
              <a:buClr>
                <a:srgbClr val="1E8380"/>
              </a:buClr>
              <a:buFont typeface="Wingdings" panose="05000000000000000000" pitchFamily="2" charset="2"/>
              <a:buChar char="ü"/>
              <a:defRPr sz="3600">
                <a:solidFill>
                  <a:srgbClr val="5E616D"/>
                </a:solidFill>
              </a:defRPr>
            </a:lvl2pPr>
            <a:lvl3pPr marL="1863725" indent="-693420">
              <a:buClr>
                <a:srgbClr val="1E8380"/>
              </a:buClr>
              <a:buFont typeface="Wingdings" panose="05000000000000000000" pitchFamily="2" charset="2"/>
              <a:buChar char="Ø"/>
              <a:defRPr sz="2400">
                <a:solidFill>
                  <a:srgbClr val="5E616D"/>
                </a:solidFill>
              </a:defRPr>
            </a:lvl3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8" name="标题文本"/>
          <p:cNvSpPr txBox="1">
            <a:spLocks noGrp="1"/>
          </p:cNvSpPr>
          <p:nvPr>
            <p:ph type="title" hasCustomPrompt="1"/>
          </p:nvPr>
        </p:nvSpPr>
        <p:spPr>
          <a:xfrm>
            <a:off x="2158849" y="35199"/>
            <a:ext cx="9339095" cy="1264910"/>
          </a:xfrm>
          <a:prstGeom prst="rect">
            <a:avLst/>
          </a:prstGeom>
          <a:ln w="12700">
            <a:miter lim="400000"/>
          </a:ln>
        </p:spPr>
        <p:txBody>
          <a:bodyPr lIns="45719" rIns="45719" anchor="ctr"/>
          <a:lstStyle>
            <a:lvl1pPr algn="r">
              <a:defRPr>
                <a:solidFill>
                  <a:srgbClr val="5E616D"/>
                </a:solidFill>
              </a:defRPr>
            </a:lvl1pPr>
          </a:lstStyle>
          <a:p>
            <a:r>
              <a:rPr dirty="0" err="1"/>
              <a:t>标题文本</a:t>
            </a:r>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双横向内容1倍间距">
    <p:spTree>
      <p:nvGrpSpPr>
        <p:cNvPr id="1" name=""/>
        <p:cNvGrpSpPr/>
        <p:nvPr/>
      </p:nvGrpSpPr>
      <p:grpSpPr>
        <a:xfrm>
          <a:off x="0" y="0"/>
          <a:ext cx="0" cy="0"/>
          <a:chOff x="0" y="0"/>
          <a:chExt cx="0" cy="0"/>
        </a:xfrm>
      </p:grpSpPr>
      <p:pic>
        <p:nvPicPr>
          <p:cNvPr id="19" name="未标题-1.png" descr="未标题-1.png"/>
          <p:cNvPicPr>
            <a:picLocks noChangeAspect="1"/>
          </p:cNvPicPr>
          <p:nvPr/>
        </p:nvPicPr>
        <p:blipFill>
          <a:blip r:embed="rId2">
            <a:alphaModFix amt="10021"/>
          </a:blip>
          <a:srcRect t="6994" r="56008" b="9019"/>
          <a:stretch>
            <a:fillRect/>
          </a:stretch>
        </p:blipFill>
        <p:spPr>
          <a:xfrm>
            <a:off x="8614739" y="7979"/>
            <a:ext cx="3396363" cy="6337648"/>
          </a:xfrm>
          <a:prstGeom prst="rect">
            <a:avLst/>
          </a:prstGeom>
          <a:ln w="12700">
            <a:miter lim="400000"/>
            <a:headEnd/>
            <a:tailEnd/>
          </a:ln>
        </p:spPr>
      </p:pic>
      <p:sp>
        <p:nvSpPr>
          <p:cNvPr id="20" name="变态严管    让学习成为一种习惯"/>
          <p:cNvSpPr/>
          <p:nvPr/>
        </p:nvSpPr>
        <p:spPr>
          <a:xfrm>
            <a:off x="-12526" y="6088335"/>
            <a:ext cx="12049052" cy="511508"/>
          </a:xfrm>
          <a:prstGeom prst="rect">
            <a:avLst/>
          </a:prstGeom>
          <a:solidFill>
            <a:srgbClr val="1E8380"/>
          </a:solidFill>
          <a:ln w="12700">
            <a:miter lim="400000"/>
          </a:ln>
        </p:spPr>
        <p:txBody>
          <a:bodyPr lIns="58526" rIns="58526" anchor="ctr"/>
          <a:lstStyle>
            <a:lvl1pPr algn="ctr">
              <a:lnSpc>
                <a:spcPct val="120000"/>
              </a:lnSpc>
              <a:defRPr sz="1400">
                <a:solidFill>
                  <a:srgbClr val="FFFFFF"/>
                </a:solidFill>
                <a:latin typeface="SourceHanSerifSC-Heavy"/>
                <a:ea typeface="SourceHanSerifSC-Heavy"/>
                <a:cs typeface="SourceHanSerifSC-Heavy"/>
                <a:sym typeface="SourceHanSerifSC-Heavy"/>
              </a:defRPr>
            </a:lvl1pPr>
          </a:lstStyle>
          <a:p>
            <a:r>
              <a:rPr sz="1790"/>
              <a:t>变态严管    让学习成为一种习惯</a:t>
            </a:r>
            <a:endParaRPr sz="1790"/>
          </a:p>
        </p:txBody>
      </p:sp>
      <p:pic>
        <p:nvPicPr>
          <p:cNvPr id="21" name="2.png" descr="2.png"/>
          <p:cNvPicPr>
            <a:picLocks noChangeAspect="1"/>
          </p:cNvPicPr>
          <p:nvPr/>
        </p:nvPicPr>
        <p:blipFill>
          <a:blip r:embed="rId3"/>
          <a:stretch>
            <a:fillRect/>
          </a:stretch>
        </p:blipFill>
        <p:spPr>
          <a:xfrm>
            <a:off x="154921" y="95073"/>
            <a:ext cx="1546374" cy="364895"/>
          </a:xfrm>
          <a:prstGeom prst="rect">
            <a:avLst/>
          </a:prstGeom>
          <a:ln w="12700">
            <a:miter lim="400000"/>
            <a:headEnd/>
            <a:tailEnd/>
          </a:ln>
        </p:spPr>
      </p:pic>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3" name="内容占位符 2"/>
          <p:cNvSpPr>
            <a:spLocks noGrp="1"/>
          </p:cNvSpPr>
          <p:nvPr>
            <p:ph sz="quarter" idx="10" hasCustomPrompt="1"/>
          </p:nvPr>
        </p:nvSpPr>
        <p:spPr>
          <a:xfrm>
            <a:off x="526050" y="1300109"/>
            <a:ext cx="5485950" cy="4788226"/>
          </a:xfrm>
        </p:spPr>
        <p:txBody>
          <a:bodyPr/>
          <a:lstStyle>
            <a:lvl1pPr marL="438785" indent="-438785">
              <a:buClr>
                <a:srgbClr val="1E8380"/>
              </a:buClr>
              <a:buFont typeface="Wingdings" panose="05000000000000000000" pitchFamily="2" charset="2"/>
              <a:buChar char="n"/>
              <a:defRPr sz="5120">
                <a:solidFill>
                  <a:srgbClr val="5E616D"/>
                </a:solidFill>
              </a:defRPr>
            </a:lvl1pPr>
            <a:lvl2pPr marL="1325880" indent="-740410">
              <a:buClr>
                <a:srgbClr val="1E8380"/>
              </a:buClr>
              <a:buFont typeface="Wingdings" panose="05000000000000000000" pitchFamily="2" charset="2"/>
              <a:buChar char="ü"/>
              <a:defRPr sz="4610">
                <a:solidFill>
                  <a:srgbClr val="5E616D"/>
                </a:solidFill>
              </a:defRPr>
            </a:lvl2pPr>
            <a:lvl3pPr marL="1863725" indent="-693420">
              <a:buClr>
                <a:srgbClr val="1E8380"/>
              </a:buClr>
              <a:buFont typeface="Wingdings" panose="05000000000000000000" pitchFamily="2" charset="2"/>
              <a:buChar char="Ø"/>
              <a:defRPr sz="3585">
                <a:solidFill>
                  <a:srgbClr val="5E616D"/>
                </a:solidFill>
              </a:defRPr>
            </a:lvl3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8" name="标题文本"/>
          <p:cNvSpPr txBox="1">
            <a:spLocks noGrp="1"/>
          </p:cNvSpPr>
          <p:nvPr>
            <p:ph type="title" hasCustomPrompt="1"/>
          </p:nvPr>
        </p:nvSpPr>
        <p:spPr>
          <a:xfrm>
            <a:off x="2158849" y="35199"/>
            <a:ext cx="9339095" cy="1264910"/>
          </a:xfrm>
          <a:prstGeom prst="rect">
            <a:avLst/>
          </a:prstGeom>
          <a:ln w="12700">
            <a:miter lim="400000"/>
          </a:ln>
        </p:spPr>
        <p:txBody>
          <a:bodyPr lIns="45719" rIns="45719" anchor="ctr"/>
          <a:lstStyle>
            <a:lvl1pPr>
              <a:defRPr>
                <a:solidFill>
                  <a:srgbClr val="5E616D"/>
                </a:solidFill>
              </a:defRPr>
            </a:lvl1pPr>
          </a:lstStyle>
          <a:p>
            <a:r>
              <a:rPr dirty="0" err="1"/>
              <a:t>标题文本</a:t>
            </a:r>
            <a:endParaRPr dirty="0"/>
          </a:p>
        </p:txBody>
      </p:sp>
      <p:sp>
        <p:nvSpPr>
          <p:cNvPr id="9" name="内容占位符 2"/>
          <p:cNvSpPr>
            <a:spLocks noGrp="1"/>
          </p:cNvSpPr>
          <p:nvPr>
            <p:ph sz="quarter" idx="11" hasCustomPrompt="1"/>
          </p:nvPr>
        </p:nvSpPr>
        <p:spPr>
          <a:xfrm>
            <a:off x="6024525" y="1300109"/>
            <a:ext cx="5485950" cy="4788226"/>
          </a:xfrm>
        </p:spPr>
        <p:txBody>
          <a:bodyPr/>
          <a:lstStyle>
            <a:lvl1pPr marL="438785" indent="-438785">
              <a:buClr>
                <a:srgbClr val="1E8380"/>
              </a:buClr>
              <a:buFont typeface="Wingdings" panose="05000000000000000000" pitchFamily="2" charset="2"/>
              <a:buChar char="n"/>
              <a:defRPr sz="5120">
                <a:solidFill>
                  <a:srgbClr val="5E616D"/>
                </a:solidFill>
              </a:defRPr>
            </a:lvl1pPr>
            <a:lvl2pPr marL="1325880" indent="-740410">
              <a:buClr>
                <a:srgbClr val="1E8380"/>
              </a:buClr>
              <a:buFont typeface="Wingdings" panose="05000000000000000000" pitchFamily="2" charset="2"/>
              <a:buChar char="ü"/>
              <a:defRPr sz="4610">
                <a:solidFill>
                  <a:srgbClr val="5E616D"/>
                </a:solidFill>
              </a:defRPr>
            </a:lvl2pPr>
            <a:lvl3pPr marL="1863725" indent="-693420">
              <a:buClr>
                <a:srgbClr val="1E8380"/>
              </a:buClr>
              <a:buFont typeface="Wingdings" panose="05000000000000000000" pitchFamily="2" charset="2"/>
              <a:buChar char="Ø"/>
              <a:defRPr sz="3585">
                <a:solidFill>
                  <a:srgbClr val="5E616D"/>
                </a:solidFill>
              </a:defRPr>
            </a:lvl3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双横向内容1.5倍间距">
    <p:spTree>
      <p:nvGrpSpPr>
        <p:cNvPr id="1" name=""/>
        <p:cNvGrpSpPr/>
        <p:nvPr/>
      </p:nvGrpSpPr>
      <p:grpSpPr>
        <a:xfrm>
          <a:off x="0" y="0"/>
          <a:ext cx="0" cy="0"/>
          <a:chOff x="0" y="0"/>
          <a:chExt cx="0" cy="0"/>
        </a:xfrm>
      </p:grpSpPr>
      <p:pic>
        <p:nvPicPr>
          <p:cNvPr id="19" name="未标题-1.png" descr="未标题-1.png"/>
          <p:cNvPicPr>
            <a:picLocks noChangeAspect="1"/>
          </p:cNvPicPr>
          <p:nvPr/>
        </p:nvPicPr>
        <p:blipFill>
          <a:blip r:embed="rId2">
            <a:alphaModFix amt="10021"/>
          </a:blip>
          <a:srcRect t="6994" r="56008" b="9019"/>
          <a:stretch>
            <a:fillRect/>
          </a:stretch>
        </p:blipFill>
        <p:spPr>
          <a:xfrm>
            <a:off x="8614739" y="7979"/>
            <a:ext cx="3396363" cy="6337648"/>
          </a:xfrm>
          <a:prstGeom prst="rect">
            <a:avLst/>
          </a:prstGeom>
          <a:ln w="12700">
            <a:miter lim="400000"/>
            <a:headEnd/>
            <a:tailEnd/>
          </a:ln>
        </p:spPr>
      </p:pic>
      <p:sp>
        <p:nvSpPr>
          <p:cNvPr id="20" name="变态严管    让学习成为一种习惯"/>
          <p:cNvSpPr/>
          <p:nvPr/>
        </p:nvSpPr>
        <p:spPr>
          <a:xfrm>
            <a:off x="-12526" y="6088335"/>
            <a:ext cx="12049052" cy="511508"/>
          </a:xfrm>
          <a:prstGeom prst="rect">
            <a:avLst/>
          </a:prstGeom>
          <a:solidFill>
            <a:srgbClr val="1E8380"/>
          </a:solidFill>
          <a:ln w="12700">
            <a:miter lim="400000"/>
          </a:ln>
        </p:spPr>
        <p:txBody>
          <a:bodyPr lIns="58526" rIns="58526" anchor="ctr"/>
          <a:lstStyle>
            <a:lvl1pPr algn="ctr">
              <a:lnSpc>
                <a:spcPct val="120000"/>
              </a:lnSpc>
              <a:defRPr sz="1400">
                <a:solidFill>
                  <a:srgbClr val="FFFFFF"/>
                </a:solidFill>
                <a:latin typeface="SourceHanSerifSC-Heavy"/>
                <a:ea typeface="SourceHanSerifSC-Heavy"/>
                <a:cs typeface="SourceHanSerifSC-Heavy"/>
                <a:sym typeface="SourceHanSerifSC-Heavy"/>
              </a:defRPr>
            </a:lvl1pPr>
          </a:lstStyle>
          <a:p>
            <a:r>
              <a:rPr sz="1790"/>
              <a:t>变态严管    让学习成为一种习惯</a:t>
            </a:r>
            <a:endParaRPr sz="1790"/>
          </a:p>
        </p:txBody>
      </p:sp>
      <p:pic>
        <p:nvPicPr>
          <p:cNvPr id="21" name="2.png" descr="2.png"/>
          <p:cNvPicPr>
            <a:picLocks noChangeAspect="1"/>
          </p:cNvPicPr>
          <p:nvPr/>
        </p:nvPicPr>
        <p:blipFill>
          <a:blip r:embed="rId3"/>
          <a:stretch>
            <a:fillRect/>
          </a:stretch>
        </p:blipFill>
        <p:spPr>
          <a:xfrm>
            <a:off x="154921" y="95073"/>
            <a:ext cx="1546374" cy="364895"/>
          </a:xfrm>
          <a:prstGeom prst="rect">
            <a:avLst/>
          </a:prstGeom>
          <a:ln w="12700">
            <a:miter lim="400000"/>
            <a:headEnd/>
            <a:tailEnd/>
          </a:ln>
        </p:spPr>
      </p:pic>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3" name="内容占位符 2"/>
          <p:cNvSpPr>
            <a:spLocks noGrp="1"/>
          </p:cNvSpPr>
          <p:nvPr>
            <p:ph sz="quarter" idx="10" hasCustomPrompt="1"/>
          </p:nvPr>
        </p:nvSpPr>
        <p:spPr>
          <a:xfrm>
            <a:off x="526050" y="1300109"/>
            <a:ext cx="5485950" cy="4788226"/>
          </a:xfrm>
        </p:spPr>
        <p:txBody>
          <a:bodyPr/>
          <a:lstStyle>
            <a:lvl1pPr marL="438785" indent="-438785">
              <a:lnSpc>
                <a:spcPct val="150000"/>
              </a:lnSpc>
              <a:buClr>
                <a:srgbClr val="1E8380"/>
              </a:buClr>
              <a:buFont typeface="Wingdings" panose="05000000000000000000" pitchFamily="2" charset="2"/>
              <a:buChar char="n"/>
              <a:defRPr sz="5120">
                <a:solidFill>
                  <a:srgbClr val="5E616D"/>
                </a:solidFill>
              </a:defRPr>
            </a:lvl1pPr>
            <a:lvl2pPr marL="1325880" indent="-740410">
              <a:lnSpc>
                <a:spcPct val="150000"/>
              </a:lnSpc>
              <a:buClr>
                <a:srgbClr val="1E8380"/>
              </a:buClr>
              <a:buFont typeface="Wingdings" panose="05000000000000000000" pitchFamily="2" charset="2"/>
              <a:buChar char="ü"/>
              <a:defRPr sz="4610">
                <a:solidFill>
                  <a:srgbClr val="5E616D"/>
                </a:solidFill>
              </a:defRPr>
            </a:lvl2pPr>
            <a:lvl3pPr marL="1863725" indent="-693420">
              <a:lnSpc>
                <a:spcPct val="150000"/>
              </a:lnSpc>
              <a:buClr>
                <a:srgbClr val="1E8380"/>
              </a:buClr>
              <a:buFont typeface="Wingdings" panose="05000000000000000000" pitchFamily="2" charset="2"/>
              <a:buChar char="Ø"/>
              <a:defRPr sz="3585">
                <a:solidFill>
                  <a:srgbClr val="5E616D"/>
                </a:solidFill>
              </a:defRPr>
            </a:lvl3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8" name="标题文本"/>
          <p:cNvSpPr txBox="1">
            <a:spLocks noGrp="1"/>
          </p:cNvSpPr>
          <p:nvPr>
            <p:ph type="title" hasCustomPrompt="1"/>
          </p:nvPr>
        </p:nvSpPr>
        <p:spPr>
          <a:xfrm>
            <a:off x="2158849" y="35199"/>
            <a:ext cx="9339095" cy="1264910"/>
          </a:xfrm>
          <a:prstGeom prst="rect">
            <a:avLst/>
          </a:prstGeom>
          <a:ln w="12700">
            <a:miter lim="400000"/>
          </a:ln>
        </p:spPr>
        <p:txBody>
          <a:bodyPr lIns="45719" rIns="45719" anchor="ctr"/>
          <a:lstStyle>
            <a:lvl1pPr>
              <a:defRPr>
                <a:solidFill>
                  <a:srgbClr val="5E616D"/>
                </a:solidFill>
              </a:defRPr>
            </a:lvl1pPr>
          </a:lstStyle>
          <a:p>
            <a:r>
              <a:rPr dirty="0" err="1"/>
              <a:t>标题文本</a:t>
            </a:r>
            <a:endParaRPr dirty="0"/>
          </a:p>
        </p:txBody>
      </p:sp>
      <p:sp>
        <p:nvSpPr>
          <p:cNvPr id="9" name="内容占位符 2"/>
          <p:cNvSpPr>
            <a:spLocks noGrp="1"/>
          </p:cNvSpPr>
          <p:nvPr>
            <p:ph sz="quarter" idx="11" hasCustomPrompt="1"/>
          </p:nvPr>
        </p:nvSpPr>
        <p:spPr>
          <a:xfrm>
            <a:off x="6012000" y="1300109"/>
            <a:ext cx="5485950" cy="4788226"/>
          </a:xfrm>
        </p:spPr>
        <p:txBody>
          <a:bodyPr/>
          <a:lstStyle>
            <a:lvl1pPr marL="438785" indent="-438785">
              <a:lnSpc>
                <a:spcPct val="150000"/>
              </a:lnSpc>
              <a:buClr>
                <a:srgbClr val="1E8380"/>
              </a:buClr>
              <a:buFont typeface="Wingdings" panose="05000000000000000000" pitchFamily="2" charset="2"/>
              <a:buChar char="n"/>
              <a:defRPr sz="5120">
                <a:solidFill>
                  <a:srgbClr val="5E616D"/>
                </a:solidFill>
              </a:defRPr>
            </a:lvl1pPr>
            <a:lvl2pPr marL="1325880" indent="-740410">
              <a:lnSpc>
                <a:spcPct val="150000"/>
              </a:lnSpc>
              <a:buClr>
                <a:srgbClr val="1E8380"/>
              </a:buClr>
              <a:buFont typeface="Wingdings" panose="05000000000000000000" pitchFamily="2" charset="2"/>
              <a:buChar char="ü"/>
              <a:defRPr sz="4610">
                <a:solidFill>
                  <a:srgbClr val="5E616D"/>
                </a:solidFill>
              </a:defRPr>
            </a:lvl2pPr>
            <a:lvl3pPr marL="1863725" indent="-693420">
              <a:lnSpc>
                <a:spcPct val="150000"/>
              </a:lnSpc>
              <a:buClr>
                <a:srgbClr val="1E8380"/>
              </a:buClr>
              <a:buFont typeface="Wingdings" panose="05000000000000000000" pitchFamily="2" charset="2"/>
              <a:buChar char="Ø"/>
              <a:defRPr sz="3585">
                <a:solidFill>
                  <a:srgbClr val="5E616D"/>
                </a:solidFill>
              </a:defRPr>
            </a:lvl3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结束页">
    <p:spTree>
      <p:nvGrpSpPr>
        <p:cNvPr id="1" name=""/>
        <p:cNvGrpSpPr/>
        <p:nvPr/>
      </p:nvGrpSpPr>
      <p:grpSpPr>
        <a:xfrm>
          <a:off x="0" y="0"/>
          <a:ext cx="0" cy="0"/>
          <a:chOff x="0" y="0"/>
          <a:chExt cx="0" cy="0"/>
        </a:xfrm>
      </p:grpSpPr>
      <p:sp>
        <p:nvSpPr>
          <p:cNvPr id="1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pic>
        <p:nvPicPr>
          <p:cNvPr id="4" name="1的副本.png" descr="1的副本.png"/>
          <p:cNvPicPr>
            <a:picLocks noChangeAspect="1"/>
          </p:cNvPicPr>
          <p:nvPr userDrawn="1"/>
        </p:nvPicPr>
        <p:blipFill>
          <a:blip r:embed="rId2"/>
          <a:stretch>
            <a:fillRect/>
          </a:stretch>
        </p:blipFill>
        <p:spPr>
          <a:xfrm>
            <a:off x="4766697" y="1209535"/>
            <a:ext cx="2490605" cy="2569271"/>
          </a:xfrm>
          <a:prstGeom prst="rect">
            <a:avLst/>
          </a:prstGeom>
          <a:ln w="12700">
            <a:miter lim="400000"/>
            <a:headEnd/>
            <a:tailEnd/>
          </a:ln>
        </p:spPr>
      </p:pic>
      <p:sp>
        <p:nvSpPr>
          <p:cNvPr id="5" name="变态严管    让学习成为一种习惯"/>
          <p:cNvSpPr/>
          <p:nvPr userDrawn="1"/>
        </p:nvSpPr>
        <p:spPr>
          <a:xfrm>
            <a:off x="-12525" y="4761114"/>
            <a:ext cx="12049050" cy="620106"/>
          </a:xfrm>
          <a:prstGeom prst="rect">
            <a:avLst/>
          </a:prstGeom>
          <a:solidFill>
            <a:srgbClr val="FDFDFD"/>
          </a:solidFill>
          <a:ln w="12700">
            <a:miter lim="400000"/>
          </a:ln>
        </p:spPr>
        <p:txBody>
          <a:bodyPr lIns="58526" rIns="58526" anchor="ctr"/>
          <a:lstStyle>
            <a:lvl1pPr algn="ctr">
              <a:lnSpc>
                <a:spcPct val="120000"/>
              </a:lnSpc>
              <a:defRPr sz="1900">
                <a:solidFill>
                  <a:srgbClr val="5E616D"/>
                </a:solidFill>
                <a:latin typeface="SourceHanSerifSC-Heavy"/>
                <a:ea typeface="SourceHanSerifSC-Heavy"/>
                <a:cs typeface="SourceHanSerifSC-Heavy"/>
                <a:sym typeface="SourceHanSerifSC-Heavy"/>
              </a:defRPr>
            </a:lvl1pPr>
          </a:lstStyle>
          <a:p>
            <a:r>
              <a:rPr sz="2430"/>
              <a:t>变态严管    让学习成为一种习惯</a:t>
            </a:r>
            <a:endParaRPr sz="243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矩形"/>
          <p:cNvSpPr/>
          <p:nvPr/>
        </p:nvSpPr>
        <p:spPr>
          <a:xfrm>
            <a:off x="-35488" y="-14226"/>
            <a:ext cx="12094977" cy="6612853"/>
          </a:xfrm>
          <a:prstGeom prst="rect">
            <a:avLst/>
          </a:prstGeom>
          <a:solidFill>
            <a:srgbClr val="1E8380"/>
          </a:solidFill>
          <a:ln w="12700">
            <a:miter lim="400000"/>
          </a:ln>
        </p:spPr>
        <p:txBody>
          <a:bodyPr lIns="58526" rIns="58526" anchor="ctr"/>
          <a:lstStyle/>
          <a:p>
            <a:pPr>
              <a:defRPr sz="1800"/>
            </a:pPr>
            <a:endParaRPr sz="2305"/>
          </a:p>
        </p:txBody>
      </p:sp>
      <p:sp>
        <p:nvSpPr>
          <p:cNvPr id="3" name="标题文本"/>
          <p:cNvSpPr txBox="1">
            <a:spLocks noGrp="1"/>
          </p:cNvSpPr>
          <p:nvPr>
            <p:ph type="title"/>
          </p:nvPr>
        </p:nvSpPr>
        <p:spPr>
          <a:xfrm>
            <a:off x="601200" y="88401"/>
            <a:ext cx="10821600" cy="1447959"/>
          </a:xfrm>
          <a:prstGeom prst="rect">
            <a:avLst/>
          </a:prstGeom>
          <a:ln w="12700">
            <a:miter lim="400000"/>
          </a:ln>
        </p:spPr>
        <p:txBody>
          <a:bodyPr lIns="45719" rIns="45719" anchor="ctr"/>
          <a:lstStyle/>
          <a:p>
            <a:r>
              <a:rPr dirty="0" err="1"/>
              <a:t>标题文本</a:t>
            </a:r>
            <a:endParaRPr dirty="0"/>
          </a:p>
        </p:txBody>
      </p:sp>
      <p:sp>
        <p:nvSpPr>
          <p:cNvPr id="4" name="正文级别 1…"/>
          <p:cNvSpPr txBox="1">
            <a:spLocks noGrp="1"/>
          </p:cNvSpPr>
          <p:nvPr>
            <p:ph type="body" idx="1"/>
          </p:nvPr>
        </p:nvSpPr>
        <p:spPr>
          <a:xfrm>
            <a:off x="601200" y="1536360"/>
            <a:ext cx="10821600" cy="5048040"/>
          </a:xfrm>
          <a:prstGeom prst="rect">
            <a:avLst/>
          </a:prstGeom>
          <a:ln w="12700">
            <a:miter lim="400000"/>
          </a:ln>
        </p:spPr>
        <p:txBody>
          <a:bodyPr lIns="45719" rIns="45719"/>
          <a:lstStyle/>
          <a:p>
            <a:r>
              <a:rPr dirty="0" err="1"/>
              <a:t>正文级别</a:t>
            </a:r>
            <a:r>
              <a:rPr dirty="0"/>
              <a:t> 1</a:t>
            </a:r>
            <a:endParaRPr dirty="0"/>
          </a:p>
          <a:p>
            <a:pPr lvl="1"/>
            <a:r>
              <a:rPr dirty="0" err="1"/>
              <a:t>正文级别</a:t>
            </a:r>
            <a:r>
              <a:rPr dirty="0"/>
              <a:t> 2</a:t>
            </a:r>
            <a:endParaRPr dirty="0"/>
          </a:p>
          <a:p>
            <a:pPr lvl="2"/>
            <a:r>
              <a:rPr dirty="0" err="1"/>
              <a:t>正文级别</a:t>
            </a:r>
            <a:r>
              <a:rPr dirty="0"/>
              <a:t> 3</a:t>
            </a:r>
            <a:endParaRPr dirty="0"/>
          </a:p>
          <a:p>
            <a:pPr lvl="3"/>
            <a:r>
              <a:rPr dirty="0" err="1"/>
              <a:t>正文级别</a:t>
            </a:r>
            <a:r>
              <a:rPr dirty="0"/>
              <a:t> 4</a:t>
            </a:r>
            <a:endParaRPr dirty="0"/>
          </a:p>
          <a:p>
            <a:pPr lvl="4"/>
            <a:r>
              <a:rPr dirty="0" err="1"/>
              <a:t>正文级别</a:t>
            </a:r>
            <a:r>
              <a:rPr dirty="0"/>
              <a:t> 5</a:t>
            </a:r>
            <a:endParaRPr dirty="0"/>
          </a:p>
        </p:txBody>
      </p:sp>
      <p:sp>
        <p:nvSpPr>
          <p:cNvPr id="5" name="幻灯片编号"/>
          <p:cNvSpPr txBox="1">
            <a:spLocks noGrp="1"/>
          </p:cNvSpPr>
          <p:nvPr>
            <p:ph type="sldNum" sz="quarter" idx="2"/>
          </p:nvPr>
        </p:nvSpPr>
        <p:spPr>
          <a:xfrm>
            <a:off x="11075674" y="6105202"/>
            <a:ext cx="347127" cy="344666"/>
          </a:xfrm>
          <a:prstGeom prst="rect">
            <a:avLst/>
          </a:prstGeom>
          <a:ln w="12700">
            <a:miter lim="400000"/>
          </a:ln>
        </p:spPr>
        <p:txBody>
          <a:bodyPr wrap="none" lIns="45719" rIns="45719" anchor="ctr">
            <a:spAutoFit/>
          </a:bodyPr>
          <a:lstStyle>
            <a:lvl1pPr algn="r">
              <a:defRPr sz="1535">
                <a:solidFill>
                  <a:srgbClr val="888888"/>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585470" rtl="0" latinLnBrk="0">
        <a:lnSpc>
          <a:spcPct val="100000"/>
        </a:lnSpc>
        <a:spcBef>
          <a:spcPts val="0"/>
        </a:spcBef>
        <a:spcAft>
          <a:spcPts val="0"/>
        </a:spcAft>
        <a:buClrTx/>
        <a:buSzTx/>
        <a:buFontTx/>
        <a:buNone/>
        <a:defRPr sz="5635" b="0" i="0" u="none" strike="noStrike" cap="none" spc="0" baseline="0">
          <a:ln>
            <a:noFill/>
          </a:ln>
          <a:solidFill>
            <a:srgbClr val="000000"/>
          </a:solidFill>
          <a:uFillTx/>
          <a:latin typeface="思源黑体 CN Bold" panose="020B0800000000000000" pitchFamily="34" charset="-122"/>
          <a:ea typeface="思源黑体 CN Bold" panose="020B0800000000000000" pitchFamily="34" charset="-122"/>
          <a:cs typeface="+mn-cs"/>
          <a:sym typeface="Calibri" panose="020F0502020204030204"/>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5pPr>
      <a:lvl6pPr marL="0" marR="0" indent="45720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6pPr>
      <a:lvl7pPr marL="0" marR="0" indent="91440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7pPr>
      <a:lvl8pPr marL="0" marR="0" indent="137160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8pPr>
      <a:lvl9pPr marL="0" marR="0" indent="182880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9pPr>
    </p:titleStyle>
    <p:bodyStyle>
      <a:lvl1pPr marL="438785" marR="0" indent="-438785" algn="l" defTabSz="585470" rtl="0" latinLnBrk="0">
        <a:lnSpc>
          <a:spcPct val="100000"/>
        </a:lnSpc>
        <a:spcBef>
          <a:spcPts val="895"/>
        </a:spcBef>
        <a:spcAft>
          <a:spcPts val="0"/>
        </a:spcAft>
        <a:buClrTx/>
        <a:buSzPct val="100000"/>
        <a:buFont typeface="Arial" panose="020B0604020202020204"/>
        <a:buChar char="»"/>
        <a:defRPr sz="4095" b="0" i="0" u="none" strike="noStrike" cap="none" spc="0" baseline="0">
          <a:ln>
            <a:noFill/>
          </a:ln>
          <a:solidFill>
            <a:srgbClr val="000000"/>
          </a:solidFill>
          <a:uFillTx/>
          <a:latin typeface="思源黑体 CN Normal" panose="020B0400000000000000" pitchFamily="34" charset="-122"/>
          <a:ea typeface="思源黑体 CN Normal" panose="020B0400000000000000" pitchFamily="34" charset="-122"/>
          <a:cs typeface="+mn-cs"/>
          <a:sym typeface="Calibri" panose="020F0502020204030204"/>
        </a:defRPr>
      </a:lvl1pPr>
      <a:lvl2pPr marL="1325880" marR="0" indent="-740410" algn="l" defTabSz="585470" rtl="0" latinLnBrk="0">
        <a:lnSpc>
          <a:spcPct val="100000"/>
        </a:lnSpc>
        <a:spcBef>
          <a:spcPts val="895"/>
        </a:spcBef>
        <a:spcAft>
          <a:spcPts val="0"/>
        </a:spcAft>
        <a:buClrTx/>
        <a:buSzPct val="100000"/>
        <a:buFont typeface="Arial" panose="020B0604020202020204"/>
        <a:buChar char="–"/>
        <a:defRPr sz="4095" b="0" i="0" u="none" strike="noStrike" cap="none" spc="0" baseline="0">
          <a:ln>
            <a:noFill/>
          </a:ln>
          <a:solidFill>
            <a:srgbClr val="000000"/>
          </a:solidFill>
          <a:uFillTx/>
          <a:latin typeface="思源黑体 CN Normal" panose="020B0400000000000000" pitchFamily="34" charset="-122"/>
          <a:ea typeface="思源黑体 CN Normal" panose="020B0400000000000000" pitchFamily="34" charset="-122"/>
          <a:cs typeface="+mn-cs"/>
          <a:sym typeface="Calibri" panose="020F0502020204030204"/>
        </a:defRPr>
      </a:lvl2pPr>
      <a:lvl3pPr marL="1863725" marR="0" indent="-693420" algn="l" defTabSz="585470" rtl="0" latinLnBrk="0">
        <a:lnSpc>
          <a:spcPct val="100000"/>
        </a:lnSpc>
        <a:spcBef>
          <a:spcPts val="895"/>
        </a:spcBef>
        <a:spcAft>
          <a:spcPts val="0"/>
        </a:spcAft>
        <a:buClrTx/>
        <a:buSzPct val="100000"/>
        <a:buFont typeface="Arial" panose="020B0604020202020204"/>
        <a:buChar char="•"/>
        <a:defRPr sz="4095" b="0" i="0" u="none" strike="noStrike" cap="none" spc="0" baseline="0">
          <a:ln>
            <a:noFill/>
          </a:ln>
          <a:solidFill>
            <a:srgbClr val="000000"/>
          </a:solidFill>
          <a:uFillTx/>
          <a:latin typeface="思源黑体 CN Normal" panose="020B0400000000000000" pitchFamily="34" charset="-122"/>
          <a:ea typeface="思源黑体 CN Normal" panose="020B0400000000000000" pitchFamily="34" charset="-122"/>
          <a:cs typeface="+mn-cs"/>
          <a:sym typeface="Calibri" panose="020F0502020204030204"/>
        </a:defRPr>
      </a:lvl3pPr>
      <a:lvl4pPr marL="2586355" marR="0" indent="-830580" algn="l" defTabSz="585470" rtl="0" latinLnBrk="0">
        <a:lnSpc>
          <a:spcPct val="100000"/>
        </a:lnSpc>
        <a:spcBef>
          <a:spcPts val="895"/>
        </a:spcBef>
        <a:spcAft>
          <a:spcPts val="0"/>
        </a:spcAft>
        <a:buClrTx/>
        <a:buSzPct val="100000"/>
        <a:buFont typeface="Arial" panose="020B0604020202020204"/>
        <a:buChar char="–"/>
        <a:defRPr sz="4095" b="0" i="0" u="none" strike="noStrike" cap="none" spc="0" baseline="0">
          <a:ln>
            <a:noFill/>
          </a:ln>
          <a:solidFill>
            <a:srgbClr val="000000"/>
          </a:solidFill>
          <a:uFillTx/>
          <a:latin typeface="思源黑体 CN Normal" panose="020B0400000000000000" pitchFamily="34" charset="-122"/>
          <a:ea typeface="思源黑体 CN Normal" panose="020B0400000000000000" pitchFamily="34" charset="-122"/>
          <a:cs typeface="+mn-cs"/>
          <a:sym typeface="Calibri" panose="020F0502020204030204"/>
        </a:defRPr>
      </a:lvl4pPr>
      <a:lvl5pPr marL="3171825" marR="0" indent="-830580" algn="l" defTabSz="585470" rtl="0" latinLnBrk="0">
        <a:lnSpc>
          <a:spcPct val="100000"/>
        </a:lnSpc>
        <a:spcBef>
          <a:spcPts val="895"/>
        </a:spcBef>
        <a:spcAft>
          <a:spcPts val="0"/>
        </a:spcAft>
        <a:buClrTx/>
        <a:buSzPct val="100000"/>
        <a:buFont typeface="Arial" panose="020B0604020202020204"/>
        <a:buChar char="»"/>
        <a:defRPr sz="4095" b="0" i="0" u="none" strike="noStrike" cap="none" spc="0" baseline="0">
          <a:ln>
            <a:noFill/>
          </a:ln>
          <a:solidFill>
            <a:srgbClr val="000000"/>
          </a:solidFill>
          <a:uFillTx/>
          <a:latin typeface="思源黑体 CN Normal" panose="020B0400000000000000" pitchFamily="34" charset="-122"/>
          <a:ea typeface="思源黑体 CN Normal" panose="020B0400000000000000" pitchFamily="34" charset="-122"/>
          <a:cs typeface="+mn-cs"/>
          <a:sym typeface="Calibri" panose="020F0502020204030204"/>
        </a:defRPr>
      </a:lvl5pPr>
      <a:lvl6pPr marL="3757295" marR="0" indent="-830580" algn="l" defTabSz="585470" rtl="0" latinLnBrk="0">
        <a:lnSpc>
          <a:spcPct val="100000"/>
        </a:lnSpc>
        <a:spcBef>
          <a:spcPts val="895"/>
        </a:spcBef>
        <a:spcAft>
          <a:spcPts val="0"/>
        </a:spcAft>
        <a:buClrTx/>
        <a:buSzPct val="100000"/>
        <a:buFont typeface="Arial" panose="020B0604020202020204"/>
        <a:buChar char="•"/>
        <a:defRPr sz="4095" b="0" i="0" u="none" strike="noStrike" cap="none" spc="0" baseline="0">
          <a:ln>
            <a:noFill/>
          </a:ln>
          <a:solidFill>
            <a:srgbClr val="000000"/>
          </a:solidFill>
          <a:uFillTx/>
          <a:latin typeface="+mn-lt"/>
          <a:ea typeface="+mn-ea"/>
          <a:cs typeface="+mn-cs"/>
          <a:sym typeface="Calibri" panose="020F0502020204030204"/>
        </a:defRPr>
      </a:lvl6pPr>
      <a:lvl7pPr marL="4342765" marR="0" indent="-830580" algn="l" defTabSz="585470" rtl="0" latinLnBrk="0">
        <a:lnSpc>
          <a:spcPct val="100000"/>
        </a:lnSpc>
        <a:spcBef>
          <a:spcPts val="895"/>
        </a:spcBef>
        <a:spcAft>
          <a:spcPts val="0"/>
        </a:spcAft>
        <a:buClrTx/>
        <a:buSzPct val="100000"/>
        <a:buFont typeface="Arial" panose="020B0604020202020204"/>
        <a:buChar char="•"/>
        <a:defRPr sz="4095" b="0" i="0" u="none" strike="noStrike" cap="none" spc="0" baseline="0">
          <a:ln>
            <a:noFill/>
          </a:ln>
          <a:solidFill>
            <a:srgbClr val="000000"/>
          </a:solidFill>
          <a:uFillTx/>
          <a:latin typeface="+mn-lt"/>
          <a:ea typeface="+mn-ea"/>
          <a:cs typeface="+mn-cs"/>
          <a:sym typeface="Calibri" panose="020F0502020204030204"/>
        </a:defRPr>
      </a:lvl7pPr>
      <a:lvl8pPr marL="4927600" marR="0" indent="-830580" algn="l" defTabSz="585470" rtl="0" latinLnBrk="0">
        <a:lnSpc>
          <a:spcPct val="100000"/>
        </a:lnSpc>
        <a:spcBef>
          <a:spcPts val="895"/>
        </a:spcBef>
        <a:spcAft>
          <a:spcPts val="0"/>
        </a:spcAft>
        <a:buClrTx/>
        <a:buSzPct val="100000"/>
        <a:buFont typeface="Arial" panose="020B0604020202020204"/>
        <a:buChar char="•"/>
        <a:defRPr sz="4095" b="0" i="0" u="none" strike="noStrike" cap="none" spc="0" baseline="0">
          <a:ln>
            <a:noFill/>
          </a:ln>
          <a:solidFill>
            <a:srgbClr val="000000"/>
          </a:solidFill>
          <a:uFillTx/>
          <a:latin typeface="+mn-lt"/>
          <a:ea typeface="+mn-ea"/>
          <a:cs typeface="+mn-cs"/>
          <a:sym typeface="Calibri" panose="020F0502020204030204"/>
        </a:defRPr>
      </a:lvl8pPr>
      <a:lvl9pPr marL="5513070" marR="0" indent="-830580" algn="l" defTabSz="585470" rtl="0" latinLnBrk="0">
        <a:lnSpc>
          <a:spcPct val="100000"/>
        </a:lnSpc>
        <a:spcBef>
          <a:spcPts val="895"/>
        </a:spcBef>
        <a:spcAft>
          <a:spcPts val="0"/>
        </a:spcAft>
        <a:buClrTx/>
        <a:buSzPct val="100000"/>
        <a:buFont typeface="Arial" panose="020B0604020202020204"/>
        <a:buChar char="•"/>
        <a:defRPr sz="4095" b="0" i="0" u="none" strike="noStrike" cap="none" spc="0" baseline="0">
          <a:ln>
            <a:noFill/>
          </a:ln>
          <a:solidFill>
            <a:srgbClr val="000000"/>
          </a:solidFill>
          <a:uFillTx/>
          <a:latin typeface="+mn-lt"/>
          <a:ea typeface="+mn-ea"/>
          <a:cs typeface="+mn-cs"/>
          <a:sym typeface="Calibri" panose="020F0502020204030204"/>
        </a:defRPr>
      </a:lvl9pPr>
    </p:bodyStyle>
    <p:otherStyle>
      <a:lvl1pPr marL="0" marR="0" indent="0" algn="r" defTabSz="585470" rtl="0" latinLnBrk="0">
        <a:lnSpc>
          <a:spcPct val="100000"/>
        </a:lnSpc>
        <a:spcBef>
          <a:spcPts val="0"/>
        </a:spcBef>
        <a:spcAft>
          <a:spcPts val="0"/>
        </a:spcAft>
        <a:buClrTx/>
        <a:buSzTx/>
        <a:buFontTx/>
        <a:buNone/>
        <a:defRPr sz="1535" b="0" i="0" u="none" strike="noStrike" cap="none" spc="0" baseline="0">
          <a:ln>
            <a:noFill/>
          </a:ln>
          <a:solidFill>
            <a:schemeClr val="tx1"/>
          </a:solidFill>
          <a:uFillTx/>
          <a:latin typeface="+mn-lt"/>
          <a:ea typeface="+mn-ea"/>
          <a:cs typeface="+mn-cs"/>
          <a:sym typeface="Calibri" panose="020F0502020204030204"/>
        </a:defRPr>
      </a:lvl1pPr>
      <a:lvl2pPr marL="0" marR="0" indent="585470" algn="r" defTabSz="585470" rtl="0" latinLnBrk="0">
        <a:lnSpc>
          <a:spcPct val="100000"/>
        </a:lnSpc>
        <a:spcBef>
          <a:spcPts val="0"/>
        </a:spcBef>
        <a:spcAft>
          <a:spcPts val="0"/>
        </a:spcAft>
        <a:buClrTx/>
        <a:buSzTx/>
        <a:buFontTx/>
        <a:buNone/>
        <a:defRPr sz="1535" b="0" i="0" u="none" strike="noStrike" cap="none" spc="0" baseline="0">
          <a:ln>
            <a:noFill/>
          </a:ln>
          <a:solidFill>
            <a:schemeClr val="tx1"/>
          </a:solidFill>
          <a:uFillTx/>
          <a:latin typeface="+mn-lt"/>
          <a:ea typeface="+mn-ea"/>
          <a:cs typeface="+mn-cs"/>
          <a:sym typeface="Calibri" panose="020F0502020204030204"/>
        </a:defRPr>
      </a:lvl2pPr>
      <a:lvl3pPr marL="0" marR="0" indent="1170305" algn="r" defTabSz="585470" rtl="0" latinLnBrk="0">
        <a:lnSpc>
          <a:spcPct val="100000"/>
        </a:lnSpc>
        <a:spcBef>
          <a:spcPts val="0"/>
        </a:spcBef>
        <a:spcAft>
          <a:spcPts val="0"/>
        </a:spcAft>
        <a:buClrTx/>
        <a:buSzTx/>
        <a:buFontTx/>
        <a:buNone/>
        <a:defRPr sz="1535" b="0" i="0" u="none" strike="noStrike" cap="none" spc="0" baseline="0">
          <a:ln>
            <a:noFill/>
          </a:ln>
          <a:solidFill>
            <a:schemeClr val="tx1"/>
          </a:solidFill>
          <a:uFillTx/>
          <a:latin typeface="+mn-lt"/>
          <a:ea typeface="+mn-ea"/>
          <a:cs typeface="+mn-cs"/>
          <a:sym typeface="Calibri" panose="020F0502020204030204"/>
        </a:defRPr>
      </a:lvl3pPr>
      <a:lvl4pPr marL="0" marR="0" indent="1755775" algn="r" defTabSz="585470" rtl="0" latinLnBrk="0">
        <a:lnSpc>
          <a:spcPct val="100000"/>
        </a:lnSpc>
        <a:spcBef>
          <a:spcPts val="0"/>
        </a:spcBef>
        <a:spcAft>
          <a:spcPts val="0"/>
        </a:spcAft>
        <a:buClrTx/>
        <a:buSzTx/>
        <a:buFontTx/>
        <a:buNone/>
        <a:defRPr sz="1535" b="0" i="0" u="none" strike="noStrike" cap="none" spc="0" baseline="0">
          <a:ln>
            <a:noFill/>
          </a:ln>
          <a:solidFill>
            <a:schemeClr val="tx1"/>
          </a:solidFill>
          <a:uFillTx/>
          <a:latin typeface="+mn-lt"/>
          <a:ea typeface="+mn-ea"/>
          <a:cs typeface="+mn-cs"/>
          <a:sym typeface="Calibri" panose="020F0502020204030204"/>
        </a:defRPr>
      </a:lvl4pPr>
      <a:lvl5pPr marL="0" marR="0" indent="2341245" algn="r" defTabSz="585470" rtl="0" latinLnBrk="0">
        <a:lnSpc>
          <a:spcPct val="100000"/>
        </a:lnSpc>
        <a:spcBef>
          <a:spcPts val="0"/>
        </a:spcBef>
        <a:spcAft>
          <a:spcPts val="0"/>
        </a:spcAft>
        <a:buClrTx/>
        <a:buSzTx/>
        <a:buFontTx/>
        <a:buNone/>
        <a:defRPr sz="1535" b="0" i="0" u="none" strike="noStrike" cap="none" spc="0" baseline="0">
          <a:ln>
            <a:noFill/>
          </a:ln>
          <a:solidFill>
            <a:schemeClr val="tx1"/>
          </a:solidFill>
          <a:uFillTx/>
          <a:latin typeface="+mn-lt"/>
          <a:ea typeface="+mn-ea"/>
          <a:cs typeface="+mn-cs"/>
          <a:sym typeface="Calibri" panose="020F0502020204030204"/>
        </a:defRPr>
      </a:lvl5pPr>
      <a:lvl6pPr marL="0" marR="0" indent="0" algn="r" defTabSz="585470" rtl="0" latinLnBrk="0">
        <a:lnSpc>
          <a:spcPct val="100000"/>
        </a:lnSpc>
        <a:spcBef>
          <a:spcPts val="0"/>
        </a:spcBef>
        <a:spcAft>
          <a:spcPts val="0"/>
        </a:spcAft>
        <a:buClrTx/>
        <a:buSzTx/>
        <a:buFontTx/>
        <a:buNone/>
        <a:defRPr sz="1535" b="0" i="0" u="none" strike="noStrike" cap="none" spc="0" baseline="0">
          <a:ln>
            <a:noFill/>
          </a:ln>
          <a:solidFill>
            <a:schemeClr val="tx1"/>
          </a:solidFill>
          <a:uFillTx/>
          <a:latin typeface="+mn-lt"/>
          <a:ea typeface="+mn-ea"/>
          <a:cs typeface="+mn-cs"/>
          <a:sym typeface="Calibri" panose="020F0502020204030204"/>
        </a:defRPr>
      </a:lvl6pPr>
      <a:lvl7pPr marL="0" marR="0" indent="0" algn="r" defTabSz="585470" rtl="0" latinLnBrk="0">
        <a:lnSpc>
          <a:spcPct val="100000"/>
        </a:lnSpc>
        <a:spcBef>
          <a:spcPts val="0"/>
        </a:spcBef>
        <a:spcAft>
          <a:spcPts val="0"/>
        </a:spcAft>
        <a:buClrTx/>
        <a:buSzTx/>
        <a:buFontTx/>
        <a:buNone/>
        <a:defRPr sz="1535" b="0" i="0" u="none" strike="noStrike" cap="none" spc="0" baseline="0">
          <a:ln>
            <a:noFill/>
          </a:ln>
          <a:solidFill>
            <a:schemeClr val="tx1"/>
          </a:solidFill>
          <a:uFillTx/>
          <a:latin typeface="+mn-lt"/>
          <a:ea typeface="+mn-ea"/>
          <a:cs typeface="+mn-cs"/>
          <a:sym typeface="Calibri" panose="020F0502020204030204"/>
        </a:defRPr>
      </a:lvl7pPr>
      <a:lvl8pPr marL="0" marR="0" indent="0" algn="r" defTabSz="585470" rtl="0" latinLnBrk="0">
        <a:lnSpc>
          <a:spcPct val="100000"/>
        </a:lnSpc>
        <a:spcBef>
          <a:spcPts val="0"/>
        </a:spcBef>
        <a:spcAft>
          <a:spcPts val="0"/>
        </a:spcAft>
        <a:buClrTx/>
        <a:buSzTx/>
        <a:buFontTx/>
        <a:buNone/>
        <a:defRPr sz="1535" b="0" i="0" u="none" strike="noStrike" cap="none" spc="0" baseline="0">
          <a:ln>
            <a:noFill/>
          </a:ln>
          <a:solidFill>
            <a:schemeClr val="tx1"/>
          </a:solidFill>
          <a:uFillTx/>
          <a:latin typeface="+mn-lt"/>
          <a:ea typeface="+mn-ea"/>
          <a:cs typeface="+mn-cs"/>
          <a:sym typeface="Calibri" panose="020F0502020204030204"/>
        </a:defRPr>
      </a:lvl8pPr>
      <a:lvl9pPr marL="0" marR="0" indent="0" algn="r" defTabSz="585470" rtl="0" latinLnBrk="0">
        <a:lnSpc>
          <a:spcPct val="100000"/>
        </a:lnSpc>
        <a:spcBef>
          <a:spcPts val="0"/>
        </a:spcBef>
        <a:spcAft>
          <a:spcPts val="0"/>
        </a:spcAft>
        <a:buClrTx/>
        <a:buSzTx/>
        <a:buFontTx/>
        <a:buNone/>
        <a:defRPr sz="1535"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wmf"/></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wmf"/></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wmf"/></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838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n w="10160">
                  <a:solidFill>
                    <a:schemeClr val="accent5"/>
                  </a:solidFill>
                  <a:prstDash val="solid"/>
                </a:ln>
                <a:effectLst>
                  <a:outerShdw blurRad="38100" dist="22860" dir="5400000" algn="tl" rotWithShape="0">
                    <a:srgbClr val="000000">
                      <a:alpha val="30000"/>
                    </a:srgbClr>
                  </a:outerShdw>
                </a:effectLst>
                <a:sym typeface="+mn-ea"/>
              </a:rPr>
              <a:t>第三章 高级查询</a:t>
            </a:r>
            <a:endParaRPr lang="zh-CN" altLang="en-US" dirty="0"/>
          </a:p>
        </p:txBody>
      </p:sp>
      <p:sp>
        <p:nvSpPr>
          <p:cNvPr id="3" name="副标题 2"/>
          <p:cNvSpPr>
            <a:spLocks noGrp="1"/>
          </p:cNvSpPr>
          <p:nvPr>
            <p:ph type="subTitle" idx="1"/>
          </p:nvPr>
        </p:nvSpPr>
        <p:spPr/>
        <p:txBody>
          <a:bodyPr/>
          <a:lstStyle/>
          <a:p>
            <a:r>
              <a:rPr lang="zh-CN" altLang="en-US" dirty="0"/>
              <a:t>子查询</a:t>
            </a:r>
            <a:r>
              <a:rPr lang="en-US" altLang="zh-CN" dirty="0"/>
              <a:t>+</a:t>
            </a:r>
            <a:r>
              <a:rPr dirty="0"/>
              <a:t>表连接</a:t>
            </a:r>
            <a:r>
              <a:rPr lang="en-US" altLang="zh-CN" dirty="0"/>
              <a:t>+</a:t>
            </a:r>
            <a:r>
              <a:rPr dirty="0"/>
              <a:t>数据</a:t>
            </a:r>
            <a:r>
              <a:rPr altLang="zh-CN" dirty="0"/>
              <a:t>完整性</a:t>
            </a:r>
            <a:endParaRPr altLang="zh-CN"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zh-CN"/>
              <a:t>案例分析</a:t>
            </a:r>
            <a:endParaRPr lang="zh-CN" altLang="zh-CN"/>
          </a:p>
        </p:txBody>
      </p:sp>
      <p:sp>
        <p:nvSpPr>
          <p:cNvPr id="655381" name="Rectangle 21"/>
          <p:cNvSpPr>
            <a:spLocks noChangeArrowheads="1"/>
          </p:cNvSpPr>
          <p:nvPr/>
        </p:nvSpPr>
        <p:spPr bwMode="auto">
          <a:xfrm>
            <a:off x="815340" y="941705"/>
            <a:ext cx="7849870" cy="561975"/>
          </a:xfrm>
          <a:prstGeom prst="rect">
            <a:avLst/>
          </a:prstGeom>
          <a:noFill/>
          <a:ln w="9525">
            <a:noFill/>
            <a:miter lim="800000"/>
          </a:ln>
          <a:effectLst/>
        </p:spPr>
        <p:txBody>
          <a:bodyPr/>
          <a:p>
            <a:pPr marL="342900" lvl="1" indent="-342900" eaLnBrk="0" hangingPunct="0">
              <a:spcBef>
                <a:spcPct val="20000"/>
              </a:spcBef>
              <a:buClr>
                <a:srgbClr val="1E8380"/>
              </a:buClr>
              <a:buSzPct val="100000"/>
              <a:buFont typeface="Wingdings" panose="05000000000000000000" pitchFamily="2" charset="2"/>
              <a:buChar char="n"/>
            </a:pPr>
            <a:r>
              <a:rPr lang="zh-CN" altLang="en-US" sz="2000" noProof="1">
                <a:latin typeface="思源黑体 CN Medium" panose="020B0600000000000000" pitchFamily="34" charset="-122"/>
                <a:ea typeface="思源黑体 CN Medium" panose="020B0600000000000000" pitchFamily="34" charset="-122"/>
                <a:cs typeface="思源黑体 CN Medium" panose="020B0600000000000000" pitchFamily="34" charset="-122"/>
              </a:rPr>
              <a:t>查询参加“</a:t>
            </a:r>
            <a:r>
              <a:rPr lang="en-US" altLang="zh-CN" sz="2000" noProof="1">
                <a:latin typeface="思源黑体 CN Medium" panose="020B0600000000000000" pitchFamily="34" charset="-122"/>
                <a:ea typeface="思源黑体 CN Medium" panose="020B0600000000000000" pitchFamily="34" charset="-122"/>
                <a:cs typeface="思源黑体 CN Medium" panose="020B0600000000000000" pitchFamily="34" charset="-122"/>
              </a:rPr>
              <a:t>JavaSE”</a:t>
            </a:r>
            <a:r>
              <a:rPr lang="zh-CN" altLang="zh-CN" sz="2000" noProof="1">
                <a:latin typeface="思源黑体 CN Medium" panose="020B0600000000000000" pitchFamily="34" charset="-122"/>
                <a:ea typeface="思源黑体 CN Medium" panose="020B0600000000000000" pitchFamily="34" charset="-122"/>
                <a:cs typeface="思源黑体 CN Medium" panose="020B0600000000000000" pitchFamily="34" charset="-122"/>
              </a:rPr>
              <a:t>课程最近一次考试的</a:t>
            </a:r>
            <a:r>
              <a:rPr lang="zh-CN" altLang="en-US" sz="2000" dirty="0">
                <a:latin typeface="思源黑体 CN Medium" panose="020B0600000000000000" pitchFamily="34" charset="-122"/>
                <a:ea typeface="思源黑体 CN Medium" panose="020B0600000000000000" pitchFamily="34" charset="-122"/>
                <a:cs typeface="思源黑体 CN Medium" panose="020B0600000000000000" pitchFamily="34" charset="-122"/>
              </a:rPr>
              <a:t>在读学生</a:t>
            </a:r>
            <a:r>
              <a:rPr lang="zh-CN" altLang="en-US" sz="20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rPr>
              <a:t>名单</a:t>
            </a:r>
            <a:endParaRPr lang="zh-CN" altLang="en-US" sz="20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655382" name="Rectangle 22"/>
          <p:cNvSpPr>
            <a:spLocks noChangeArrowheads="1"/>
          </p:cNvSpPr>
          <p:nvPr/>
        </p:nvSpPr>
        <p:spPr bwMode="auto">
          <a:xfrm>
            <a:off x="858176" y="1528761"/>
            <a:ext cx="7921625" cy="720725"/>
          </a:xfrm>
          <a:prstGeom prst="rect">
            <a:avLst/>
          </a:prstGeom>
          <a:noFill/>
          <a:ln w="9525">
            <a:noFill/>
            <a:miter lim="800000"/>
          </a:ln>
          <a:effectLst/>
        </p:spPr>
        <p:txBody>
          <a:bodyPr/>
          <a:p>
            <a:pPr lvl="2" indent="-457200" eaLnBrk="0" hangingPunct="0">
              <a:spcBef>
                <a:spcPct val="20000"/>
              </a:spcBef>
              <a:buClr>
                <a:srgbClr val="FF0000"/>
              </a:buClr>
              <a:buSzPct val="100000"/>
              <a:buFont typeface="+mj-lt"/>
              <a:buAutoNum type="arabicPeriod"/>
            </a:pPr>
            <a:r>
              <a:rPr lang="zh-CN" altLang="en-US" sz="20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rPr>
              <a:t>获得</a:t>
            </a:r>
            <a:r>
              <a:rPr lang="en-US" altLang="zh-CN" sz="20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rPr>
              <a:t> “</a:t>
            </a:r>
            <a:r>
              <a:rPr lang="en-US" altLang="zh-CN" sz="200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JavaSE</a:t>
            </a:r>
            <a:r>
              <a:rPr lang="en-US" altLang="zh-CN" sz="20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zh-CN" altLang="en-US" sz="20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rPr>
              <a:t>课程</a:t>
            </a:r>
            <a:r>
              <a:rPr lang="zh-CN" altLang="en-US" sz="2000" dirty="0">
                <a:latin typeface="思源黑体 CN Medium" panose="020B0600000000000000" pitchFamily="34" charset="-122"/>
                <a:ea typeface="思源黑体 CN Medium" panose="020B0600000000000000" pitchFamily="34" charset="-122"/>
                <a:cs typeface="思源黑体 CN Medium" panose="020B0600000000000000" pitchFamily="34" charset="-122"/>
              </a:rPr>
              <a:t>的课程编号</a:t>
            </a:r>
            <a:endParaRPr lang="zh-CN" altLang="en-US" sz="2000" dirty="0">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655383" name="AutoShape 23"/>
          <p:cNvSpPr>
            <a:spLocks noChangeArrowheads="1"/>
          </p:cNvSpPr>
          <p:nvPr/>
        </p:nvSpPr>
        <p:spPr bwMode="auto">
          <a:xfrm>
            <a:off x="1008354" y="2038347"/>
            <a:ext cx="7313613" cy="891539"/>
          </a:xfrm>
          <a:prstGeom prst="roundRect">
            <a:avLst>
              <a:gd name="adj" fmla="val 0"/>
            </a:avLst>
          </a:prstGeom>
          <a:solidFill>
            <a:srgbClr val="EDF5FD"/>
          </a:solidFill>
          <a:ln w="50800" cap="flat" cmpd="sng" algn="ctr">
            <a:solidFill>
              <a:srgbClr val="1E838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p>
            <a:pPr marL="228600" indent="-228600" defTabSz="723900">
              <a:lnSpc>
                <a:spcPct val="130000"/>
              </a:lnSpc>
              <a:buClr>
                <a:schemeClr val="folHlink"/>
              </a:buClr>
              <a:buSzPct val="60000"/>
              <a:tabLst>
                <a:tab pos="444500" algn="l"/>
              </a:tabLst>
              <a:defRPr/>
            </a:pPr>
            <a:r>
              <a:rPr lang="en-US" altLang="zh-CN" sz="2000" dirty="0">
                <a:solidFill>
                  <a:schemeClr val="accent5">
                    <a:lumMod val="10000"/>
                  </a:schemeClr>
                </a:solidFill>
                <a:latin typeface="思源黑体 CN Medium" panose="020B0600000000000000" pitchFamily="34" charset="-122"/>
                <a:ea typeface="思源黑体 CN Medium" panose="020B0600000000000000" pitchFamily="34" charset="-122"/>
              </a:rPr>
              <a:t>select </a:t>
            </a:r>
            <a:r>
              <a:rPr lang="en-US" altLang="zh-CN" sz="2000" dirty="0" err="1">
                <a:solidFill>
                  <a:schemeClr val="accent5">
                    <a:lumMod val="10000"/>
                  </a:schemeClr>
                </a:solidFill>
                <a:latin typeface="思源黑体 CN Medium" panose="020B0600000000000000" pitchFamily="34" charset="-122"/>
                <a:ea typeface="思源黑体 CN Medium" panose="020B0600000000000000" pitchFamily="34" charset="-122"/>
              </a:rPr>
              <a:t>subjectid</a:t>
            </a:r>
            <a:r>
              <a:rPr lang="en-US" altLang="zh-CN" sz="2000" dirty="0">
                <a:solidFill>
                  <a:schemeClr val="accent5">
                    <a:lumMod val="10000"/>
                  </a:schemeClr>
                </a:solidFill>
                <a:latin typeface="思源黑体 CN Medium" panose="020B0600000000000000" pitchFamily="34" charset="-122"/>
                <a:ea typeface="思源黑体 CN Medium" panose="020B0600000000000000" pitchFamily="34" charset="-122"/>
              </a:rPr>
              <a:t> from subject</a:t>
            </a:r>
            <a:endParaRPr lang="en-US" altLang="zh-CN" sz="2000" dirty="0" smtClean="0">
              <a:solidFill>
                <a:schemeClr val="accent5">
                  <a:lumMod val="10000"/>
                </a:schemeClr>
              </a:solidFill>
              <a:latin typeface="思源黑体 CN Medium" panose="020B0600000000000000" pitchFamily="34" charset="-122"/>
              <a:ea typeface="思源黑体 CN Medium" panose="020B0600000000000000" pitchFamily="34" charset="-122"/>
            </a:endParaRPr>
          </a:p>
          <a:p>
            <a:pPr marL="228600" indent="-228600" defTabSz="723900">
              <a:lnSpc>
                <a:spcPct val="130000"/>
              </a:lnSpc>
              <a:buClr>
                <a:schemeClr val="folHlink"/>
              </a:buClr>
              <a:buSzPct val="60000"/>
              <a:tabLst>
                <a:tab pos="444500" algn="l"/>
              </a:tabLst>
              <a:defRPr/>
            </a:pPr>
            <a:r>
              <a:rPr lang="en-US" altLang="zh-CN" sz="2000" dirty="0" smtClean="0">
                <a:solidFill>
                  <a:schemeClr val="accent5">
                    <a:lumMod val="10000"/>
                  </a:schemeClr>
                </a:solidFill>
                <a:latin typeface="思源黑体 CN Medium" panose="020B0600000000000000" pitchFamily="34" charset="-122"/>
                <a:ea typeface="思源黑体 CN Medium" panose="020B0600000000000000" pitchFamily="34" charset="-122"/>
              </a:rPr>
              <a:t> where</a:t>
            </a:r>
            <a:r>
              <a:rPr lang="en-US" altLang="zh-CN" sz="2000" dirty="0">
                <a:solidFill>
                  <a:schemeClr val="accent5">
                    <a:lumMod val="10000"/>
                  </a:schemeClr>
                </a:solidFill>
                <a:latin typeface="思源黑体 CN Medium" panose="020B0600000000000000" pitchFamily="34" charset="-122"/>
                <a:ea typeface="思源黑体 CN Medium" panose="020B0600000000000000" pitchFamily="34" charset="-122"/>
              </a:rPr>
              <a:t> </a:t>
            </a:r>
            <a:r>
              <a:rPr lang="en-US" altLang="zh-CN" sz="2000" dirty="0" err="1">
                <a:solidFill>
                  <a:schemeClr val="accent5">
                    <a:lumMod val="10000"/>
                  </a:schemeClr>
                </a:solidFill>
                <a:latin typeface="思源黑体 CN Medium" panose="020B0600000000000000" pitchFamily="34" charset="-122"/>
                <a:ea typeface="思源黑体 CN Medium" panose="020B0600000000000000" pitchFamily="34" charset="-122"/>
              </a:rPr>
              <a:t>subjectname</a:t>
            </a:r>
            <a:r>
              <a:rPr lang="en-US" altLang="zh-CN" sz="2000" dirty="0">
                <a:solidFill>
                  <a:schemeClr val="accent5">
                    <a:lumMod val="10000"/>
                  </a:schemeClr>
                </a:solidFill>
                <a:latin typeface="思源黑体 CN Medium" panose="020B0600000000000000" pitchFamily="34" charset="-122"/>
                <a:ea typeface="思源黑体 CN Medium" panose="020B0600000000000000" pitchFamily="34" charset="-122"/>
              </a:rPr>
              <a:t>='</a:t>
            </a:r>
            <a:r>
              <a:rPr lang="en-US" altLang="zh-CN" sz="200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JavaSE</a:t>
            </a:r>
            <a:r>
              <a:rPr lang="en-US" altLang="zh-CN" sz="2000" dirty="0">
                <a:solidFill>
                  <a:schemeClr val="accent5">
                    <a:lumMod val="10000"/>
                  </a:schemeClr>
                </a:solidFill>
                <a:latin typeface="思源黑体 CN Medium" panose="020B0600000000000000" pitchFamily="34" charset="-122"/>
                <a:ea typeface="思源黑体 CN Medium" panose="020B0600000000000000" pitchFamily="34" charset="-122"/>
              </a:rPr>
              <a:t>';</a:t>
            </a:r>
            <a:endParaRPr lang="en-US" altLang="zh-CN" sz="2000" dirty="0">
              <a:solidFill>
                <a:schemeClr val="accent5">
                  <a:lumMod val="10000"/>
                </a:schemeClr>
              </a:solidFill>
              <a:latin typeface="思源黑体 CN Medium" panose="020B0600000000000000" pitchFamily="34" charset="-122"/>
              <a:ea typeface="思源黑体 CN Medium" panose="020B0600000000000000" pitchFamily="34" charset="-122"/>
            </a:endParaRPr>
          </a:p>
        </p:txBody>
      </p:sp>
      <p:sp>
        <p:nvSpPr>
          <p:cNvPr id="655384" name="AutoShape 24"/>
          <p:cNvSpPr>
            <a:spLocks noChangeArrowheads="1"/>
          </p:cNvSpPr>
          <p:nvPr/>
        </p:nvSpPr>
        <p:spPr bwMode="auto">
          <a:xfrm>
            <a:off x="1001052" y="3546483"/>
            <a:ext cx="7321550" cy="1703192"/>
          </a:xfrm>
          <a:prstGeom prst="roundRect">
            <a:avLst>
              <a:gd name="adj" fmla="val 1158"/>
            </a:avLst>
          </a:prstGeom>
          <a:solidFill>
            <a:srgbClr val="EDF5FD"/>
          </a:solidFill>
          <a:ln w="50800" cap="flat" cmpd="sng" algn="ctr">
            <a:solidFill>
              <a:srgbClr val="1E838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p>
            <a:pPr marL="228600" indent="-228600" defTabSz="723900">
              <a:lnSpc>
                <a:spcPct val="130000"/>
              </a:lnSpc>
              <a:buClr>
                <a:schemeClr val="folHlink"/>
              </a:buClr>
              <a:buSzPct val="60000"/>
              <a:tabLst>
                <a:tab pos="444500" algn="l"/>
              </a:tabLst>
              <a:defRPr/>
            </a:pPr>
            <a:r>
              <a:rPr lang="en-US" altLang="zh-CN" sz="2000" dirty="0">
                <a:solidFill>
                  <a:schemeClr val="accent5">
                    <a:lumMod val="10000"/>
                  </a:schemeClr>
                </a:solidFill>
                <a:latin typeface="思源黑体 CN Medium" panose="020B0600000000000000" pitchFamily="34" charset="-122"/>
                <a:ea typeface="思源黑体 CN Medium" panose="020B0600000000000000" pitchFamily="34" charset="-122"/>
              </a:rPr>
              <a:t>select max(</a:t>
            </a:r>
            <a:r>
              <a:rPr lang="en-US" altLang="zh-CN" sz="2000" dirty="0" err="1">
                <a:solidFill>
                  <a:schemeClr val="accent5">
                    <a:lumMod val="10000"/>
                  </a:schemeClr>
                </a:solidFill>
                <a:latin typeface="思源黑体 CN Medium" panose="020B0600000000000000" pitchFamily="34" charset="-122"/>
                <a:ea typeface="思源黑体 CN Medium" panose="020B0600000000000000" pitchFamily="34" charset="-122"/>
              </a:rPr>
              <a:t>examdate</a:t>
            </a:r>
            <a:r>
              <a:rPr lang="en-US" altLang="zh-CN" sz="2000" dirty="0">
                <a:solidFill>
                  <a:schemeClr val="accent5">
                    <a:lumMod val="10000"/>
                  </a:schemeClr>
                </a:solidFill>
                <a:latin typeface="思源黑体 CN Medium" panose="020B0600000000000000" pitchFamily="34" charset="-122"/>
                <a:ea typeface="思源黑体 CN Medium" panose="020B0600000000000000" pitchFamily="34" charset="-122"/>
              </a:rPr>
              <a:t>) from result </a:t>
            </a:r>
            <a:endParaRPr lang="en-US" altLang="zh-CN" sz="2000" dirty="0">
              <a:solidFill>
                <a:schemeClr val="accent5">
                  <a:lumMod val="10000"/>
                </a:schemeClr>
              </a:solidFill>
              <a:latin typeface="思源黑体 CN Medium" panose="020B0600000000000000" pitchFamily="34" charset="-122"/>
              <a:ea typeface="思源黑体 CN Medium" panose="020B0600000000000000" pitchFamily="34" charset="-122"/>
            </a:endParaRPr>
          </a:p>
          <a:p>
            <a:pPr marL="228600" indent="-228600" defTabSz="723900">
              <a:lnSpc>
                <a:spcPct val="130000"/>
              </a:lnSpc>
              <a:buClr>
                <a:schemeClr val="folHlink"/>
              </a:buClr>
              <a:buSzPct val="60000"/>
              <a:tabLst>
                <a:tab pos="444500" algn="l"/>
              </a:tabLst>
              <a:defRPr/>
            </a:pPr>
            <a:r>
              <a:rPr lang="en-US" altLang="zh-CN" sz="2000" dirty="0">
                <a:solidFill>
                  <a:schemeClr val="accent5">
                    <a:lumMod val="10000"/>
                  </a:schemeClr>
                </a:solidFill>
                <a:latin typeface="思源黑体 CN Medium" panose="020B0600000000000000" pitchFamily="34" charset="-122"/>
                <a:ea typeface="思源黑体 CN Medium" panose="020B0600000000000000" pitchFamily="34" charset="-122"/>
              </a:rPr>
              <a:t>where </a:t>
            </a:r>
            <a:r>
              <a:rPr lang="en-US" altLang="zh-CN" sz="2000" dirty="0" err="1">
                <a:solidFill>
                  <a:schemeClr val="accent5">
                    <a:lumMod val="10000"/>
                  </a:schemeClr>
                </a:solidFill>
                <a:latin typeface="思源黑体 CN Medium" panose="020B0600000000000000" pitchFamily="34" charset="-122"/>
                <a:ea typeface="思源黑体 CN Medium" panose="020B0600000000000000" pitchFamily="34" charset="-122"/>
              </a:rPr>
              <a:t>subjectid</a:t>
            </a:r>
            <a:r>
              <a:rPr lang="en-US" altLang="zh-CN" sz="2000" dirty="0">
                <a:solidFill>
                  <a:schemeClr val="accent5">
                    <a:lumMod val="10000"/>
                  </a:schemeClr>
                </a:solidFill>
                <a:latin typeface="思源黑体 CN Medium" panose="020B0600000000000000" pitchFamily="34" charset="-122"/>
                <a:ea typeface="思源黑体 CN Medium" panose="020B0600000000000000" pitchFamily="34" charset="-122"/>
              </a:rPr>
              <a:t>= (</a:t>
            </a:r>
            <a:endParaRPr lang="en-US" altLang="zh-CN" sz="2000" dirty="0">
              <a:solidFill>
                <a:schemeClr val="accent5">
                  <a:lumMod val="10000"/>
                </a:schemeClr>
              </a:solidFill>
              <a:latin typeface="思源黑体 CN Medium" panose="020B0600000000000000" pitchFamily="34" charset="-122"/>
              <a:ea typeface="思源黑体 CN Medium" panose="020B0600000000000000" pitchFamily="34" charset="-122"/>
            </a:endParaRPr>
          </a:p>
          <a:p>
            <a:pPr marL="685800" lvl="1" indent="-228600" defTabSz="723900">
              <a:lnSpc>
                <a:spcPct val="130000"/>
              </a:lnSpc>
              <a:buClr>
                <a:schemeClr val="folHlink"/>
              </a:buClr>
              <a:buSzPct val="60000"/>
              <a:tabLst>
                <a:tab pos="444500" algn="l"/>
              </a:tabLst>
              <a:defRPr/>
            </a:pPr>
            <a:r>
              <a:rPr lang="en-US" altLang="zh-CN" sz="2000" dirty="0">
                <a:solidFill>
                  <a:srgbClr val="FF0000"/>
                </a:solidFill>
                <a:latin typeface="思源黑体 CN Medium" panose="020B0600000000000000" pitchFamily="34" charset="-122"/>
                <a:ea typeface="思源黑体 CN Medium" panose="020B0600000000000000" pitchFamily="34" charset="-122"/>
              </a:rPr>
              <a:t>select </a:t>
            </a:r>
            <a:r>
              <a:rPr lang="en-US" altLang="zh-CN" sz="2000" dirty="0" err="1">
                <a:solidFill>
                  <a:srgbClr val="FF0000"/>
                </a:solidFill>
                <a:latin typeface="思源黑体 CN Medium" panose="020B0600000000000000" pitchFamily="34" charset="-122"/>
                <a:ea typeface="思源黑体 CN Medium" panose="020B0600000000000000" pitchFamily="34" charset="-122"/>
              </a:rPr>
              <a:t>subjectid</a:t>
            </a:r>
            <a:r>
              <a:rPr lang="en-US" altLang="zh-CN" sz="2000" dirty="0">
                <a:solidFill>
                  <a:srgbClr val="FF0000"/>
                </a:solidFill>
                <a:latin typeface="思源黑体 CN Medium" panose="020B0600000000000000" pitchFamily="34" charset="-122"/>
                <a:ea typeface="思源黑体 CN Medium" panose="020B0600000000000000" pitchFamily="34" charset="-122"/>
              </a:rPr>
              <a:t> from subject </a:t>
            </a:r>
            <a:endParaRPr lang="en-US" altLang="zh-CN" sz="2000" dirty="0" smtClean="0">
              <a:solidFill>
                <a:srgbClr val="FF0000"/>
              </a:solidFill>
              <a:latin typeface="思源黑体 CN Medium" panose="020B0600000000000000" pitchFamily="34" charset="-122"/>
              <a:ea typeface="思源黑体 CN Medium" panose="020B0600000000000000" pitchFamily="34" charset="-122"/>
            </a:endParaRPr>
          </a:p>
          <a:p>
            <a:pPr marL="685800" lvl="1" indent="-228600" defTabSz="723900">
              <a:lnSpc>
                <a:spcPct val="130000"/>
              </a:lnSpc>
              <a:buClr>
                <a:schemeClr val="folHlink"/>
              </a:buClr>
              <a:buSzPct val="60000"/>
              <a:tabLst>
                <a:tab pos="444500" algn="l"/>
              </a:tabLst>
              <a:defRPr/>
            </a:pPr>
            <a:r>
              <a:rPr lang="en-US" altLang="zh-CN" sz="2000" dirty="0" smtClean="0">
                <a:solidFill>
                  <a:srgbClr val="FF0000"/>
                </a:solidFill>
                <a:latin typeface="思源黑体 CN Medium" panose="020B0600000000000000" pitchFamily="34" charset="-122"/>
                <a:ea typeface="思源黑体 CN Medium" panose="020B0600000000000000" pitchFamily="34" charset="-122"/>
              </a:rPr>
              <a:t>where </a:t>
            </a:r>
            <a:r>
              <a:rPr lang="en-US" altLang="zh-CN" sz="2000" dirty="0" err="1">
                <a:solidFill>
                  <a:srgbClr val="FF0000"/>
                </a:solidFill>
                <a:latin typeface="思源黑体 CN Medium" panose="020B0600000000000000" pitchFamily="34" charset="-122"/>
                <a:ea typeface="思源黑体 CN Medium" panose="020B0600000000000000" pitchFamily="34" charset="-122"/>
              </a:rPr>
              <a:t>subjectname</a:t>
            </a:r>
            <a:r>
              <a:rPr lang="en-US" altLang="zh-CN" sz="2000" dirty="0">
                <a:solidFill>
                  <a:srgbClr val="FF0000"/>
                </a:solidFill>
                <a:latin typeface="思源黑体 CN Medium" panose="020B0600000000000000" pitchFamily="34" charset="-122"/>
                <a:ea typeface="思源黑体 CN Medium" panose="020B0600000000000000" pitchFamily="34" charset="-122"/>
              </a:rPr>
              <a:t>='</a:t>
            </a:r>
            <a:r>
              <a:rPr lang="en-US" altLang="zh-CN" sz="2000" dirty="0">
                <a:solidFill>
                  <a:srgbClr val="FF0000"/>
                </a:solidFill>
                <a:latin typeface="思源黑体 CN Medium" panose="020B0600000000000000" pitchFamily="34" charset="-122"/>
                <a:ea typeface="思源黑体 CN Medium" panose="020B0600000000000000" pitchFamily="34" charset="-122"/>
                <a:sym typeface="+mn-ea"/>
              </a:rPr>
              <a:t>JavaSE</a:t>
            </a:r>
            <a:r>
              <a:rPr lang="en-US" altLang="zh-CN" sz="2000" dirty="0">
                <a:solidFill>
                  <a:srgbClr val="FF0000"/>
                </a:solidFill>
                <a:latin typeface="思源黑体 CN Medium" panose="020B0600000000000000" pitchFamily="34" charset="-122"/>
                <a:ea typeface="思源黑体 CN Medium" panose="020B0600000000000000" pitchFamily="34" charset="-122"/>
              </a:rPr>
              <a:t>' </a:t>
            </a:r>
            <a:r>
              <a:rPr lang="en-US" altLang="zh-CN" sz="2000" dirty="0" smtClean="0">
                <a:solidFill>
                  <a:schemeClr val="accent5">
                    <a:lumMod val="10000"/>
                  </a:schemeClr>
                </a:solidFill>
                <a:latin typeface="思源黑体 CN Medium" panose="020B0600000000000000" pitchFamily="34" charset="-122"/>
                <a:ea typeface="思源黑体 CN Medium" panose="020B0600000000000000" pitchFamily="34" charset="-122"/>
              </a:rPr>
              <a:t>);</a:t>
            </a:r>
            <a:endParaRPr lang="en-US" altLang="zh-CN" sz="2000" dirty="0" smtClean="0">
              <a:solidFill>
                <a:schemeClr val="accent5">
                  <a:lumMod val="10000"/>
                </a:schemeClr>
              </a:solidFill>
              <a:latin typeface="思源黑体 CN Medium" panose="020B0600000000000000" pitchFamily="34" charset="-122"/>
              <a:ea typeface="思源黑体 CN Medium" panose="020B0600000000000000" pitchFamily="34" charset="-122"/>
            </a:endParaRPr>
          </a:p>
        </p:txBody>
      </p:sp>
      <p:sp>
        <p:nvSpPr>
          <p:cNvPr id="655385" name="Rectangle 25"/>
          <p:cNvSpPr>
            <a:spLocks noChangeArrowheads="1"/>
          </p:cNvSpPr>
          <p:nvPr/>
        </p:nvSpPr>
        <p:spPr bwMode="auto">
          <a:xfrm>
            <a:off x="858176" y="3001965"/>
            <a:ext cx="7850188" cy="1150937"/>
          </a:xfrm>
          <a:prstGeom prst="rect">
            <a:avLst/>
          </a:prstGeom>
          <a:noFill/>
          <a:ln w="9525">
            <a:noFill/>
            <a:miter lim="800000"/>
          </a:ln>
          <a:effectLst/>
        </p:spPr>
        <p:txBody>
          <a:bodyPr/>
          <a:p>
            <a:pPr lvl="2" indent="-457200" eaLnBrk="0" hangingPunct="0">
              <a:spcBef>
                <a:spcPct val="20000"/>
              </a:spcBef>
              <a:buClr>
                <a:srgbClr val="FF0000"/>
              </a:buClr>
              <a:buSzPct val="100000"/>
              <a:buFont typeface="+mj-lt"/>
              <a:buAutoNum type="arabicPeriod" startAt="2"/>
            </a:pPr>
            <a:r>
              <a:rPr lang="zh-CN" altLang="en-US" sz="20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rPr>
              <a:t>根据</a:t>
            </a:r>
            <a:r>
              <a:rPr lang="zh-CN" altLang="en-US" sz="2000" dirty="0">
                <a:latin typeface="思源黑体 CN Medium" panose="020B0600000000000000" pitchFamily="34" charset="-122"/>
                <a:ea typeface="思源黑体 CN Medium" panose="020B0600000000000000" pitchFamily="34" charset="-122"/>
                <a:cs typeface="思源黑体 CN Medium" panose="020B0600000000000000" pitchFamily="34" charset="-122"/>
              </a:rPr>
              <a:t>课程编号查询</a:t>
            </a:r>
            <a:r>
              <a:rPr lang="zh-CN" altLang="en-US" sz="20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rPr>
              <a:t>得到“</a:t>
            </a:r>
            <a:r>
              <a:rPr lang="en-US" altLang="zh-CN" sz="200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JavaSE</a:t>
            </a:r>
            <a:r>
              <a:rPr lang="zh-CN" altLang="en-US" sz="20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rPr>
              <a:t>”课程</a:t>
            </a:r>
            <a:r>
              <a:rPr lang="zh-CN" altLang="en-US" sz="2000" dirty="0">
                <a:latin typeface="思源黑体 CN Medium" panose="020B0600000000000000" pitchFamily="34" charset="-122"/>
                <a:ea typeface="思源黑体 CN Medium" panose="020B0600000000000000" pitchFamily="34" charset="-122"/>
                <a:cs typeface="思源黑体 CN Medium" panose="020B0600000000000000" pitchFamily="34" charset="-122"/>
              </a:rPr>
              <a:t>最近一次的考试日期</a:t>
            </a:r>
            <a:endParaRPr lang="zh-CN" altLang="en-US" sz="2000" dirty="0">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655386" name="Rectangle 26"/>
          <p:cNvSpPr>
            <a:spLocks noChangeArrowheads="1"/>
          </p:cNvSpPr>
          <p:nvPr/>
        </p:nvSpPr>
        <p:spPr bwMode="auto">
          <a:xfrm>
            <a:off x="857885" y="5420995"/>
            <a:ext cx="7707630" cy="367665"/>
          </a:xfrm>
          <a:prstGeom prst="rect">
            <a:avLst/>
          </a:prstGeom>
          <a:noFill/>
          <a:ln w="9525">
            <a:noFill/>
            <a:miter lim="800000"/>
          </a:ln>
          <a:effectLst/>
        </p:spPr>
        <p:txBody>
          <a:bodyPr/>
          <a:p>
            <a:pPr lvl="2" indent="-457200" eaLnBrk="0" hangingPunct="0">
              <a:spcBef>
                <a:spcPct val="20000"/>
              </a:spcBef>
              <a:buClr>
                <a:srgbClr val="FF0000"/>
              </a:buClr>
              <a:buSzPct val="100000"/>
              <a:buFont typeface="+mj-lt"/>
              <a:buAutoNum type="arabicPeriod" startAt="3"/>
            </a:pPr>
            <a:r>
              <a:rPr lang="zh-CN" altLang="en-US" sz="2000" dirty="0" smtClean="0">
                <a:latin typeface="思源黑体 CN Medium" panose="020B0600000000000000" pitchFamily="34" charset="-122"/>
                <a:ea typeface="思源黑体 CN Medium" panose="020B0600000000000000" pitchFamily="34" charset="-122"/>
              </a:rPr>
              <a:t>根据</a:t>
            </a:r>
            <a:r>
              <a:rPr lang="zh-CN" altLang="en-US" sz="2000" dirty="0">
                <a:latin typeface="思源黑体 CN Medium" panose="020B0600000000000000" pitchFamily="34" charset="-122"/>
                <a:ea typeface="思源黑体 CN Medium" panose="020B0600000000000000" pitchFamily="34" charset="-122"/>
              </a:rPr>
              <a:t>课程编号和最近一次的考试日期查询出在读学生信息</a:t>
            </a:r>
            <a:endParaRPr lang="zh-CN" altLang="en-US" sz="2000" dirty="0">
              <a:latin typeface="思源黑体 CN Medium" panose="020B0600000000000000" pitchFamily="34" charset="-122"/>
              <a:ea typeface="思源黑体 CN Medium" panose="020B0600000000000000"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55382"/>
                                        </p:tgtEl>
                                        <p:attrNameLst>
                                          <p:attrName>style.visibility</p:attrName>
                                        </p:attrNameLst>
                                      </p:cBhvr>
                                      <p:to>
                                        <p:strVal val="visible"/>
                                      </p:to>
                                    </p:set>
                                    <p:animEffect transition="in" filter="wipe(left)">
                                      <p:cBhvr>
                                        <p:cTn id="7" dur="500"/>
                                        <p:tgtEl>
                                          <p:spTgt spid="65538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55383"/>
                                        </p:tgtEl>
                                        <p:attrNameLst>
                                          <p:attrName>style.visibility</p:attrName>
                                        </p:attrNameLst>
                                      </p:cBhvr>
                                      <p:to>
                                        <p:strVal val="visible"/>
                                      </p:to>
                                    </p:set>
                                    <p:animEffect transition="in" filter="wipe(left)">
                                      <p:cBhvr>
                                        <p:cTn id="11" dur="500"/>
                                        <p:tgtEl>
                                          <p:spTgt spid="65538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55385"/>
                                        </p:tgtEl>
                                        <p:attrNameLst>
                                          <p:attrName>style.visibility</p:attrName>
                                        </p:attrNameLst>
                                      </p:cBhvr>
                                      <p:to>
                                        <p:strVal val="visible"/>
                                      </p:to>
                                    </p:set>
                                    <p:animEffect transition="in" filter="wipe(left)">
                                      <p:cBhvr>
                                        <p:cTn id="15" dur="500"/>
                                        <p:tgtEl>
                                          <p:spTgt spid="65538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55384"/>
                                        </p:tgtEl>
                                        <p:attrNameLst>
                                          <p:attrName>style.visibility</p:attrName>
                                        </p:attrNameLst>
                                      </p:cBhvr>
                                      <p:to>
                                        <p:strVal val="visible"/>
                                      </p:to>
                                    </p:set>
                                    <p:animEffect transition="in" filter="wipe(left)">
                                      <p:cBhvr>
                                        <p:cTn id="19" dur="500"/>
                                        <p:tgtEl>
                                          <p:spTgt spid="65538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55386"/>
                                        </p:tgtEl>
                                        <p:attrNameLst>
                                          <p:attrName>style.visibility</p:attrName>
                                        </p:attrNameLst>
                                      </p:cBhvr>
                                      <p:to>
                                        <p:strVal val="visible"/>
                                      </p:to>
                                    </p:set>
                                    <p:animEffect transition="in" filter="wipe(left)">
                                      <p:cBhvr>
                                        <p:cTn id="23" dur="500"/>
                                        <p:tgtEl>
                                          <p:spTgt spid="655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2" grpId="0" bldLvl="0" animBg="1"/>
      <p:bldP spid="655383" grpId="0" bldLvl="0" animBg="1"/>
      <p:bldP spid="655384" grpId="0" bldLvl="0" animBg="1"/>
      <p:bldP spid="655385" grpId="0" bldLvl="0" animBg="1"/>
      <p:bldP spid="65538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zh-CN"/>
              <a:t>分析</a:t>
            </a:r>
            <a:endParaRPr lang="zh-CN" altLang="zh-CN"/>
          </a:p>
        </p:txBody>
      </p:sp>
      <p:sp>
        <p:nvSpPr>
          <p:cNvPr id="5" name="AutoShape 7"/>
          <p:cNvSpPr>
            <a:spLocks noChangeArrowheads="1"/>
          </p:cNvSpPr>
          <p:nvPr/>
        </p:nvSpPr>
        <p:spPr bwMode="auto">
          <a:xfrm>
            <a:off x="1689735" y="679450"/>
            <a:ext cx="7434263" cy="5262244"/>
          </a:xfrm>
          <a:prstGeom prst="roundRect">
            <a:avLst>
              <a:gd name="adj" fmla="val 0"/>
            </a:avLst>
          </a:prstGeom>
          <a:solidFill>
            <a:srgbClr val="EDF5FD"/>
          </a:solidFill>
          <a:ln w="50800" cap="flat" cmpd="sng" algn="ctr">
            <a:solidFill>
              <a:srgbClr val="1E838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marL="228600" indent="-228600" algn="l" defTabSz="723900">
              <a:lnSpc>
                <a:spcPct val="120000"/>
              </a:lnSpc>
              <a:buClr>
                <a:schemeClr val="folHlink"/>
              </a:buClr>
              <a:buSzPct val="60000"/>
              <a:tabLst>
                <a:tab pos="444500" algn="l"/>
              </a:tabLst>
              <a:defRPr/>
            </a:pPr>
            <a:r>
              <a:rPr lang="en-US" altLang="zh-CN" sz="2000" noProof="1" smtClean="0">
                <a:solidFill>
                  <a:schemeClr val="accent5">
                    <a:lumMod val="10000"/>
                  </a:schemeClr>
                </a:solidFill>
                <a:latin typeface="思源黑体 CN Medium" panose="020B0600000000000000" pitchFamily="34" charset="-122"/>
                <a:ea typeface="思源黑体 CN Medium" panose="020B0600000000000000" pitchFamily="34" charset="-122"/>
              </a:rPr>
              <a:t>select studentno, studentname from student</a:t>
            </a:r>
            <a:endParaRPr lang="en-US" altLang="zh-CN" sz="2000" noProof="1" smtClean="0">
              <a:solidFill>
                <a:schemeClr val="accent5">
                  <a:lumMod val="10000"/>
                </a:schemeClr>
              </a:solidFill>
              <a:latin typeface="思源黑体 CN Medium" panose="020B0600000000000000" pitchFamily="34" charset="-122"/>
              <a:ea typeface="思源黑体 CN Medium" panose="020B0600000000000000" pitchFamily="34" charset="-122"/>
            </a:endParaRPr>
          </a:p>
          <a:p>
            <a:pPr marL="228600" indent="-228600" algn="l" defTabSz="723900">
              <a:lnSpc>
                <a:spcPct val="120000"/>
              </a:lnSpc>
              <a:buClr>
                <a:schemeClr val="folHlink"/>
              </a:buClr>
              <a:buSzPct val="60000"/>
              <a:tabLst>
                <a:tab pos="444500" algn="l"/>
              </a:tabLst>
              <a:defRPr/>
            </a:pPr>
            <a:r>
              <a:rPr lang="en-US" altLang="zh-CN" sz="2000" noProof="1" smtClean="0">
                <a:solidFill>
                  <a:schemeClr val="accent5">
                    <a:lumMod val="10000"/>
                  </a:schemeClr>
                </a:solidFill>
                <a:latin typeface="思源黑体 CN Medium" panose="020B0600000000000000" pitchFamily="34" charset="-122"/>
                <a:ea typeface="思源黑体 CN Medium" panose="020B0600000000000000" pitchFamily="34" charset="-122"/>
              </a:rPr>
              <a:t>where studentno in (</a:t>
            </a:r>
            <a:endParaRPr lang="en-US" altLang="zh-CN" sz="2000" noProof="1" smtClean="0">
              <a:solidFill>
                <a:schemeClr val="accent5">
                  <a:lumMod val="10000"/>
                </a:schemeClr>
              </a:solidFill>
              <a:latin typeface="思源黑体 CN Medium" panose="020B0600000000000000" pitchFamily="34" charset="-122"/>
              <a:ea typeface="思源黑体 CN Medium" panose="020B0600000000000000" pitchFamily="34" charset="-122"/>
            </a:endParaRPr>
          </a:p>
          <a:p>
            <a:pPr marL="228600" indent="-228600" algn="l" defTabSz="723900">
              <a:lnSpc>
                <a:spcPct val="120000"/>
              </a:lnSpc>
              <a:buClr>
                <a:schemeClr val="folHlink"/>
              </a:buClr>
              <a:buSzPct val="60000"/>
              <a:tabLst>
                <a:tab pos="444500" algn="l"/>
              </a:tabLst>
              <a:defRPr/>
            </a:pPr>
            <a:r>
              <a:rPr lang="en-US" altLang="zh-CN" sz="2000" noProof="1" smtClean="0">
                <a:solidFill>
                  <a:srgbClr val="FF0000"/>
                </a:solidFill>
                <a:latin typeface="思源黑体 CN Medium" panose="020B0600000000000000" pitchFamily="34" charset="-122"/>
                <a:ea typeface="思源黑体 CN Medium" panose="020B0600000000000000" pitchFamily="34" charset="-122"/>
              </a:rPr>
              <a:t>  select studentno from result </a:t>
            </a:r>
            <a:endParaRPr lang="en-US" altLang="zh-CN" sz="2000" noProof="1" smtClean="0">
              <a:solidFill>
                <a:srgbClr val="FF0000"/>
              </a:solidFill>
              <a:latin typeface="思源黑体 CN Medium" panose="020B0600000000000000" pitchFamily="34" charset="-122"/>
              <a:ea typeface="思源黑体 CN Medium" panose="020B0600000000000000" pitchFamily="34" charset="-122"/>
            </a:endParaRPr>
          </a:p>
          <a:p>
            <a:pPr marL="228600" indent="-228600" algn="l" defTabSz="723900">
              <a:lnSpc>
                <a:spcPct val="120000"/>
              </a:lnSpc>
              <a:buClr>
                <a:schemeClr val="folHlink"/>
              </a:buClr>
              <a:buSzPct val="60000"/>
              <a:tabLst>
                <a:tab pos="444500" algn="l"/>
              </a:tabLst>
              <a:defRPr/>
            </a:pPr>
            <a:r>
              <a:rPr lang="en-US" altLang="zh-CN" sz="2000" noProof="1" smtClean="0">
                <a:solidFill>
                  <a:srgbClr val="FF0000"/>
                </a:solidFill>
                <a:latin typeface="思源黑体 CN Medium" panose="020B0600000000000000" pitchFamily="34" charset="-122"/>
                <a:ea typeface="思源黑体 CN Medium" panose="020B0600000000000000" pitchFamily="34" charset="-122"/>
              </a:rPr>
              <a:t>  where subjectid in (</a:t>
            </a:r>
            <a:endParaRPr lang="en-US" altLang="zh-CN" sz="2000" noProof="1" smtClean="0">
              <a:solidFill>
                <a:srgbClr val="FF0000"/>
              </a:solidFill>
              <a:latin typeface="思源黑体 CN Medium" panose="020B0600000000000000" pitchFamily="34" charset="-122"/>
              <a:ea typeface="思源黑体 CN Medium" panose="020B0600000000000000" pitchFamily="34" charset="-122"/>
            </a:endParaRPr>
          </a:p>
          <a:p>
            <a:pPr marL="228600" indent="-228600" defTabSz="723900">
              <a:lnSpc>
                <a:spcPct val="120000"/>
              </a:lnSpc>
              <a:buClr>
                <a:schemeClr val="folHlink"/>
              </a:buClr>
              <a:buSzPct val="60000"/>
              <a:tabLst>
                <a:tab pos="444500" algn="l"/>
              </a:tabLst>
              <a:defRPr/>
            </a:pPr>
            <a:r>
              <a:rPr lang="en-US" altLang="zh-CN" sz="2000" noProof="1" smtClean="0">
                <a:solidFill>
                  <a:schemeClr val="tx2"/>
                </a:solidFill>
                <a:latin typeface="思源黑体 CN Medium" panose="020B0600000000000000" pitchFamily="34" charset="-122"/>
                <a:ea typeface="思源黑体 CN Medium" panose="020B0600000000000000" pitchFamily="34" charset="-122"/>
              </a:rPr>
              <a:t>      </a:t>
            </a:r>
            <a:r>
              <a:rPr lang="en-US" altLang="zh-CN" sz="2000" noProof="1" smtClean="0">
                <a:solidFill>
                  <a:srgbClr val="BF00BF"/>
                </a:solidFill>
                <a:latin typeface="思源黑体 CN Medium" panose="020B0600000000000000" pitchFamily="34" charset="-122"/>
                <a:ea typeface="思源黑体 CN Medium" panose="020B0600000000000000" pitchFamily="34" charset="-122"/>
              </a:rPr>
              <a:t>select </a:t>
            </a:r>
            <a:r>
              <a:rPr lang="en-US" altLang="zh-CN" sz="2000" noProof="1">
                <a:solidFill>
                  <a:srgbClr val="BF00BF"/>
                </a:solidFill>
                <a:latin typeface="思源黑体 CN Medium" panose="020B0600000000000000" pitchFamily="34" charset="-122"/>
                <a:ea typeface="思源黑体 CN Medium" panose="020B0600000000000000" pitchFamily="34" charset="-122"/>
              </a:rPr>
              <a:t>subjectid from </a:t>
            </a:r>
            <a:r>
              <a:rPr lang="en-US" altLang="zh-CN" sz="2000" noProof="1" smtClean="0">
                <a:solidFill>
                  <a:srgbClr val="BF00BF"/>
                </a:solidFill>
                <a:latin typeface="思源黑体 CN Medium" panose="020B0600000000000000" pitchFamily="34" charset="-122"/>
                <a:ea typeface="思源黑体 CN Medium" panose="020B0600000000000000" pitchFamily="34" charset="-122"/>
              </a:rPr>
              <a:t>subject </a:t>
            </a:r>
            <a:endParaRPr lang="en-US" altLang="zh-CN" sz="2000" noProof="1" smtClean="0">
              <a:solidFill>
                <a:srgbClr val="BF00BF"/>
              </a:solidFill>
              <a:latin typeface="思源黑体 CN Medium" panose="020B0600000000000000" pitchFamily="34" charset="-122"/>
              <a:ea typeface="思源黑体 CN Medium" panose="020B0600000000000000" pitchFamily="34" charset="-122"/>
            </a:endParaRPr>
          </a:p>
          <a:p>
            <a:pPr marL="228600" indent="-228600" defTabSz="723900">
              <a:lnSpc>
                <a:spcPct val="120000"/>
              </a:lnSpc>
              <a:buClr>
                <a:schemeClr val="folHlink"/>
              </a:buClr>
              <a:buSzPct val="60000"/>
              <a:tabLst>
                <a:tab pos="444500" algn="l"/>
              </a:tabLst>
              <a:defRPr/>
            </a:pPr>
            <a:r>
              <a:rPr lang="en-US" altLang="zh-CN" sz="2000" noProof="1" smtClean="0">
                <a:solidFill>
                  <a:srgbClr val="BF00BF"/>
                </a:solidFill>
                <a:latin typeface="思源黑体 CN Medium" panose="020B0600000000000000" pitchFamily="34" charset="-122"/>
                <a:ea typeface="思源黑体 CN Medium" panose="020B0600000000000000" pitchFamily="34" charset="-122"/>
              </a:rPr>
              <a:t>      where </a:t>
            </a:r>
            <a:r>
              <a:rPr lang="en-US" altLang="zh-CN" sz="2000" noProof="1">
                <a:solidFill>
                  <a:srgbClr val="BF00BF"/>
                </a:solidFill>
                <a:latin typeface="思源黑体 CN Medium" panose="020B0600000000000000" pitchFamily="34" charset="-122"/>
                <a:ea typeface="思源黑体 CN Medium" panose="020B0600000000000000" pitchFamily="34" charset="-122"/>
              </a:rPr>
              <a:t>subjectname=' JavaSE'</a:t>
            </a:r>
            <a:endParaRPr lang="en-US" altLang="zh-CN" sz="2000" noProof="1" smtClean="0">
              <a:solidFill>
                <a:schemeClr val="tx2"/>
              </a:solidFill>
              <a:latin typeface="思源黑体 CN Medium" panose="020B0600000000000000" pitchFamily="34" charset="-122"/>
              <a:ea typeface="思源黑体 CN Medium" panose="020B0600000000000000" pitchFamily="34" charset="-122"/>
            </a:endParaRPr>
          </a:p>
          <a:p>
            <a:pPr marL="228600" indent="-228600" algn="l" defTabSz="723900">
              <a:lnSpc>
                <a:spcPct val="120000"/>
              </a:lnSpc>
              <a:buClr>
                <a:schemeClr val="folHlink"/>
              </a:buClr>
              <a:buSzPct val="60000"/>
              <a:tabLst>
                <a:tab pos="444500" algn="l"/>
              </a:tabLst>
              <a:defRPr/>
            </a:pPr>
            <a:r>
              <a:rPr lang="en-US" altLang="zh-CN" sz="2000" noProof="1" smtClean="0">
                <a:solidFill>
                  <a:srgbClr val="FF0000"/>
                </a:solidFill>
                <a:latin typeface="思源黑体 CN Medium" panose="020B0600000000000000" pitchFamily="34" charset="-122"/>
                <a:ea typeface="思源黑体 CN Medium" panose="020B0600000000000000" pitchFamily="34" charset="-122"/>
              </a:rPr>
              <a:t>   ) and examdate= (</a:t>
            </a:r>
            <a:endParaRPr lang="en-US" altLang="zh-CN" sz="2000" noProof="1" smtClean="0">
              <a:solidFill>
                <a:srgbClr val="FF0000"/>
              </a:solidFill>
              <a:latin typeface="思源黑体 CN Medium" panose="020B0600000000000000" pitchFamily="34" charset="-122"/>
              <a:ea typeface="思源黑体 CN Medium" panose="020B0600000000000000" pitchFamily="34" charset="-122"/>
            </a:endParaRPr>
          </a:p>
          <a:p>
            <a:pPr marL="228600" indent="-228600" algn="l" defTabSz="723900">
              <a:lnSpc>
                <a:spcPct val="120000"/>
              </a:lnSpc>
              <a:buClr>
                <a:schemeClr val="folHlink"/>
              </a:buClr>
              <a:buSzPct val="60000"/>
              <a:tabLst>
                <a:tab pos="444500" algn="l"/>
              </a:tabLst>
              <a:defRPr/>
            </a:pPr>
            <a:r>
              <a:rPr lang="en-US" altLang="zh-CN" sz="2000" noProof="1" smtClean="0">
                <a:solidFill>
                  <a:srgbClr val="5F5F5F"/>
                </a:solidFill>
                <a:latin typeface="思源黑体 CN Medium" panose="020B0600000000000000" pitchFamily="34" charset="-122"/>
                <a:ea typeface="思源黑体 CN Medium" panose="020B0600000000000000" pitchFamily="34" charset="-122"/>
              </a:rPr>
              <a:t>        select max(examdate) from result</a:t>
            </a:r>
            <a:endParaRPr lang="en-US" altLang="zh-CN" sz="2000" noProof="1" smtClean="0">
              <a:solidFill>
                <a:srgbClr val="5F5F5F"/>
              </a:solidFill>
              <a:latin typeface="思源黑体 CN Medium" panose="020B0600000000000000" pitchFamily="34" charset="-122"/>
              <a:ea typeface="思源黑体 CN Medium" panose="020B0600000000000000" pitchFamily="34" charset="-122"/>
            </a:endParaRPr>
          </a:p>
          <a:p>
            <a:pPr marL="228600" indent="-228600" algn="l" defTabSz="723900">
              <a:lnSpc>
                <a:spcPct val="120000"/>
              </a:lnSpc>
              <a:buClr>
                <a:schemeClr val="folHlink"/>
              </a:buClr>
              <a:buSzPct val="60000"/>
              <a:tabLst>
                <a:tab pos="444500" algn="l"/>
              </a:tabLst>
              <a:defRPr/>
            </a:pPr>
            <a:r>
              <a:rPr lang="en-US" altLang="zh-CN" sz="2000" noProof="1" smtClean="0">
                <a:solidFill>
                  <a:srgbClr val="5F5F5F"/>
                </a:solidFill>
                <a:latin typeface="思源黑体 CN Medium" panose="020B0600000000000000" pitchFamily="34" charset="-122"/>
                <a:ea typeface="思源黑体 CN Medium" panose="020B0600000000000000" pitchFamily="34" charset="-122"/>
              </a:rPr>
              <a:t>        where subjectid = ( </a:t>
            </a:r>
            <a:endParaRPr lang="en-US" altLang="zh-CN" sz="2000" noProof="1" smtClean="0">
              <a:solidFill>
                <a:srgbClr val="5F5F5F"/>
              </a:solidFill>
              <a:latin typeface="思源黑体 CN Medium" panose="020B0600000000000000" pitchFamily="34" charset="-122"/>
              <a:ea typeface="思源黑体 CN Medium" panose="020B0600000000000000" pitchFamily="34" charset="-122"/>
            </a:endParaRPr>
          </a:p>
          <a:p>
            <a:pPr marL="228600" indent="-228600" algn="l" defTabSz="723900">
              <a:lnSpc>
                <a:spcPct val="120000"/>
              </a:lnSpc>
              <a:buClr>
                <a:schemeClr val="folHlink"/>
              </a:buClr>
              <a:buSzPct val="60000"/>
              <a:tabLst>
                <a:tab pos="444500" algn="l"/>
              </a:tabLst>
              <a:defRPr/>
            </a:pPr>
            <a:r>
              <a:rPr lang="en-US" altLang="zh-CN" sz="2000" noProof="1" smtClean="0">
                <a:solidFill>
                  <a:schemeClr val="tx2"/>
                </a:solidFill>
                <a:latin typeface="思源黑体 CN Medium" panose="020B0600000000000000" pitchFamily="34" charset="-122"/>
                <a:ea typeface="思源黑体 CN Medium" panose="020B0600000000000000" pitchFamily="34" charset="-122"/>
              </a:rPr>
              <a:t>            </a:t>
            </a:r>
            <a:r>
              <a:rPr lang="en-US" altLang="zh-CN" sz="2000" noProof="1" smtClean="0">
                <a:solidFill>
                  <a:srgbClr val="BF00BF"/>
                </a:solidFill>
                <a:latin typeface="思源黑体 CN Medium" panose="020B0600000000000000" pitchFamily="34" charset="-122"/>
                <a:ea typeface="思源黑体 CN Medium" panose="020B0600000000000000" pitchFamily="34" charset="-122"/>
              </a:rPr>
              <a:t> select subjectid from subject</a:t>
            </a:r>
            <a:endParaRPr lang="en-US" altLang="zh-CN" sz="2000" noProof="1" smtClean="0">
              <a:solidFill>
                <a:srgbClr val="BF00BF"/>
              </a:solidFill>
              <a:latin typeface="思源黑体 CN Medium" panose="020B0600000000000000" pitchFamily="34" charset="-122"/>
              <a:ea typeface="思源黑体 CN Medium" panose="020B0600000000000000" pitchFamily="34" charset="-122"/>
            </a:endParaRPr>
          </a:p>
          <a:p>
            <a:pPr marL="228600" indent="-228600" defTabSz="723900">
              <a:lnSpc>
                <a:spcPct val="120000"/>
              </a:lnSpc>
              <a:buClr>
                <a:schemeClr val="folHlink"/>
              </a:buClr>
              <a:buSzPct val="60000"/>
              <a:tabLst>
                <a:tab pos="444500" algn="l"/>
              </a:tabLst>
              <a:defRPr/>
            </a:pPr>
            <a:r>
              <a:rPr lang="en-US" altLang="zh-CN" sz="2000" noProof="1" smtClean="0">
                <a:solidFill>
                  <a:srgbClr val="BF00BF"/>
                </a:solidFill>
                <a:latin typeface="思源黑体 CN Medium" panose="020B0600000000000000" pitchFamily="34" charset="-122"/>
                <a:ea typeface="思源黑体 CN Medium" panose="020B0600000000000000" pitchFamily="34" charset="-122"/>
              </a:rPr>
              <a:t>             where </a:t>
            </a:r>
            <a:r>
              <a:rPr lang="en-US" altLang="zh-CN" sz="2000" noProof="1">
                <a:solidFill>
                  <a:srgbClr val="BF00BF"/>
                </a:solidFill>
                <a:latin typeface="思源黑体 CN Medium" panose="020B0600000000000000" pitchFamily="34" charset="-122"/>
                <a:ea typeface="思源黑体 CN Medium" panose="020B0600000000000000" pitchFamily="34" charset="-122"/>
              </a:rPr>
              <a:t>subjectname='JavaSE ' </a:t>
            </a:r>
            <a:r>
              <a:rPr lang="en-US" altLang="zh-CN" sz="2000" noProof="1">
                <a:solidFill>
                  <a:schemeClr val="tx2"/>
                </a:solidFill>
                <a:latin typeface="思源黑体 CN Medium" panose="020B0600000000000000" pitchFamily="34" charset="-122"/>
                <a:ea typeface="思源黑体 CN Medium" panose="020B0600000000000000" pitchFamily="34" charset="-122"/>
              </a:rPr>
              <a:t> </a:t>
            </a:r>
            <a:endParaRPr lang="en-US" altLang="zh-CN" sz="2000" noProof="1" smtClean="0">
              <a:solidFill>
                <a:schemeClr val="tx2"/>
              </a:solidFill>
              <a:latin typeface="思源黑体 CN Medium" panose="020B0600000000000000" pitchFamily="34" charset="-122"/>
              <a:ea typeface="思源黑体 CN Medium" panose="020B0600000000000000" pitchFamily="34" charset="-122"/>
            </a:endParaRPr>
          </a:p>
          <a:p>
            <a:pPr marL="228600" indent="-228600" algn="l" defTabSz="723900">
              <a:lnSpc>
                <a:spcPct val="120000"/>
              </a:lnSpc>
              <a:buClr>
                <a:schemeClr val="folHlink"/>
              </a:buClr>
              <a:buSzPct val="60000"/>
              <a:tabLst>
                <a:tab pos="444500" algn="l"/>
              </a:tabLst>
              <a:defRPr/>
            </a:pPr>
            <a:r>
              <a:rPr lang="en-US" altLang="zh-CN" sz="2000" noProof="1" smtClean="0">
                <a:solidFill>
                  <a:schemeClr val="accent5">
                    <a:lumMod val="10000"/>
                  </a:schemeClr>
                </a:solidFill>
                <a:latin typeface="思源黑体 CN Medium" panose="020B0600000000000000" pitchFamily="34" charset="-122"/>
                <a:ea typeface="思源黑体 CN Medium" panose="020B0600000000000000" pitchFamily="34" charset="-122"/>
              </a:rPr>
              <a:t>        ) </a:t>
            </a:r>
            <a:endParaRPr lang="en-US" altLang="zh-CN" sz="2000" noProof="1" smtClean="0">
              <a:solidFill>
                <a:schemeClr val="accent5">
                  <a:lumMod val="10000"/>
                </a:schemeClr>
              </a:solidFill>
              <a:latin typeface="思源黑体 CN Medium" panose="020B0600000000000000" pitchFamily="34" charset="-122"/>
              <a:ea typeface="思源黑体 CN Medium" panose="020B0600000000000000" pitchFamily="34" charset="-122"/>
            </a:endParaRPr>
          </a:p>
          <a:p>
            <a:pPr marL="228600" indent="-228600" algn="l" defTabSz="723900">
              <a:lnSpc>
                <a:spcPct val="120000"/>
              </a:lnSpc>
              <a:buClr>
                <a:schemeClr val="folHlink"/>
              </a:buClr>
              <a:buSzPct val="60000"/>
              <a:tabLst>
                <a:tab pos="444500" algn="l"/>
              </a:tabLst>
              <a:defRPr/>
            </a:pPr>
            <a:r>
              <a:rPr lang="en-US" altLang="zh-CN" sz="2000" noProof="1" smtClean="0">
                <a:solidFill>
                  <a:srgbClr val="FF0000"/>
                </a:solidFill>
                <a:latin typeface="思源黑体 CN Medium" panose="020B0600000000000000" pitchFamily="34" charset="-122"/>
                <a:ea typeface="思源黑体 CN Medium" panose="020B0600000000000000" pitchFamily="34" charset="-122"/>
              </a:rPr>
              <a:t>   )</a:t>
            </a:r>
            <a:endParaRPr lang="en-US" altLang="zh-CN" sz="2000" noProof="1" smtClean="0">
              <a:solidFill>
                <a:srgbClr val="FF0000"/>
              </a:solidFill>
              <a:latin typeface="思源黑体 CN Medium" panose="020B0600000000000000" pitchFamily="34" charset="-122"/>
              <a:ea typeface="思源黑体 CN Medium" panose="020B0600000000000000" pitchFamily="34" charset="-122"/>
            </a:endParaRPr>
          </a:p>
          <a:p>
            <a:pPr marL="228600" indent="-228600" algn="l" defTabSz="723900">
              <a:lnSpc>
                <a:spcPct val="120000"/>
              </a:lnSpc>
              <a:buClr>
                <a:schemeClr val="folHlink"/>
              </a:buClr>
              <a:buSzPct val="60000"/>
              <a:tabLst>
                <a:tab pos="444500" algn="l"/>
              </a:tabLst>
              <a:defRPr/>
            </a:pPr>
            <a:r>
              <a:rPr lang="en-US" altLang="zh-CN" sz="2000" noProof="1" smtClean="0">
                <a:solidFill>
                  <a:schemeClr val="accent5">
                    <a:lumMod val="10000"/>
                  </a:schemeClr>
                </a:solidFill>
                <a:latin typeface="思源黑体 CN Medium" panose="020B0600000000000000" pitchFamily="34" charset="-122"/>
                <a:ea typeface="思源黑体 CN Medium" panose="020B0600000000000000" pitchFamily="34" charset="-122"/>
              </a:rPr>
              <a:t>);</a:t>
            </a:r>
            <a:endParaRPr lang="en-US" altLang="zh-CN" sz="2000" noProof="1" smtClean="0">
              <a:solidFill>
                <a:schemeClr val="accent5">
                  <a:lumMod val="10000"/>
                </a:schemeClr>
              </a:solidFill>
              <a:latin typeface="思源黑体 CN Medium" panose="020B0600000000000000" pitchFamily="34" charset="-122"/>
              <a:ea typeface="思源黑体 CN Medium" panose="020B0600000000000000" pitchFamily="34" charset="-122"/>
            </a:endParaRPr>
          </a:p>
        </p:txBody>
      </p:sp>
      <p:sp>
        <p:nvSpPr>
          <p:cNvPr id="6" name="AutoShape 8"/>
          <p:cNvSpPr>
            <a:spLocks noChangeArrowheads="1"/>
          </p:cNvSpPr>
          <p:nvPr/>
        </p:nvSpPr>
        <p:spPr bwMode="auto">
          <a:xfrm>
            <a:off x="7033271" y="3640896"/>
            <a:ext cx="2484438" cy="783553"/>
          </a:xfrm>
          <a:prstGeom prst="wedgeRoundRectCallout">
            <a:avLst>
              <a:gd name="adj1" fmla="val -30203"/>
              <a:gd name="adj2" fmla="val -55501"/>
              <a:gd name="adj3" fmla="val 16667"/>
            </a:avLst>
          </a:prstGeom>
          <a:solidFill>
            <a:srgbClr val="1E838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lstStyle/>
          <a:p>
            <a:pPr marL="285750" indent="-285750" eaLnBrk="0" hangingPunct="0">
              <a:spcBef>
                <a:spcPct val="20000"/>
              </a:spcBef>
              <a:buClr>
                <a:srgbClr val="233DA9"/>
              </a:buClr>
              <a:buSzPct val="80000"/>
              <a:defRPr/>
            </a:pPr>
            <a:r>
              <a:rPr lang="zh-CN" altLang="en-US" sz="20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获得</a:t>
            </a:r>
            <a:r>
              <a:rPr lang="zh-CN" altLang="en-US" sz="2000" kern="0" dirty="0" smtClean="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en-US" altLang="zh-CN" sz="20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JavaSE ”</a:t>
            </a:r>
            <a:r>
              <a:rPr lang="zh-CN" altLang="en-US" sz="20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课程的课程编号</a:t>
            </a:r>
            <a:endParaRPr lang="zh-CN" altLang="en-US" sz="20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7" name="AutoShape 9"/>
          <p:cNvSpPr>
            <a:spLocks noChangeArrowheads="1"/>
          </p:cNvSpPr>
          <p:nvPr/>
        </p:nvSpPr>
        <p:spPr bwMode="auto">
          <a:xfrm>
            <a:off x="7033260" y="2799979"/>
            <a:ext cx="2484438" cy="1124480"/>
          </a:xfrm>
          <a:prstGeom prst="wedgeRoundRectCallout">
            <a:avLst>
              <a:gd name="adj1" fmla="val -50167"/>
              <a:gd name="adj2" fmla="val -19527"/>
              <a:gd name="adj3" fmla="val 16667"/>
            </a:avLst>
          </a:prstGeom>
          <a:solidFill>
            <a:srgbClr val="1E838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lstStyle/>
          <a:p>
            <a:pPr marL="285750" indent="-285750" eaLnBrk="0" hangingPunct="0">
              <a:spcBef>
                <a:spcPct val="20000"/>
              </a:spcBef>
              <a:buClr>
                <a:srgbClr val="233DA9"/>
              </a:buClr>
              <a:buSzPct val="80000"/>
              <a:defRPr/>
            </a:pPr>
            <a:r>
              <a:rPr lang="zh-CN" altLang="en-US" sz="20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获得</a:t>
            </a:r>
            <a:r>
              <a:rPr lang="zh-CN" altLang="en-US" sz="2000" kern="0" dirty="0" smtClean="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en-US" altLang="zh-CN" sz="2000" kern="0" dirty="0" smtClean="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JavaSE</a:t>
            </a:r>
            <a:r>
              <a:rPr lang="en-US" altLang="zh-CN" sz="20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 ”</a:t>
            </a:r>
            <a:r>
              <a:rPr lang="zh-CN" altLang="en-US" sz="20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课最近一次的考试日期</a:t>
            </a:r>
            <a:endParaRPr lang="zh-CN" altLang="en-US" sz="20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8" name="AutoShape 10"/>
          <p:cNvSpPr>
            <a:spLocks noChangeArrowheads="1"/>
          </p:cNvSpPr>
          <p:nvPr/>
        </p:nvSpPr>
        <p:spPr bwMode="auto">
          <a:xfrm>
            <a:off x="6888480" y="1266829"/>
            <a:ext cx="2774950" cy="1127756"/>
          </a:xfrm>
          <a:prstGeom prst="wedgeRoundRectCallout">
            <a:avLst>
              <a:gd name="adj1" fmla="val -39121"/>
              <a:gd name="adj2" fmla="val -50442"/>
              <a:gd name="adj3" fmla="val 16667"/>
            </a:avLst>
          </a:prstGeom>
          <a:solidFill>
            <a:srgbClr val="1E838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defRPr/>
            </a:pPr>
            <a:r>
              <a:rPr lang="zh-CN" altLang="en-US" sz="20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获得参加</a:t>
            </a:r>
            <a:r>
              <a:rPr lang="zh-CN" altLang="en-US" sz="2000" kern="0" dirty="0" smtClean="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en-US" altLang="zh-CN" sz="20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 JavaSE”</a:t>
            </a:r>
            <a:r>
              <a:rPr lang="zh-CN" altLang="en-US" sz="20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课最近一次考试的学生学号</a:t>
            </a:r>
            <a:endParaRPr lang="zh-CN" altLang="en-US" sz="20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9" name="AutoShape 11"/>
          <p:cNvSpPr>
            <a:spLocks noChangeArrowheads="1"/>
          </p:cNvSpPr>
          <p:nvPr/>
        </p:nvSpPr>
        <p:spPr bwMode="auto">
          <a:xfrm>
            <a:off x="9013825" y="364335"/>
            <a:ext cx="2602865" cy="1465100"/>
          </a:xfrm>
          <a:prstGeom prst="wedgeRoundRectCallout">
            <a:avLst>
              <a:gd name="adj1" fmla="val -33071"/>
              <a:gd name="adj2" fmla="val -49662"/>
              <a:gd name="adj3" fmla="val 16667"/>
            </a:avLst>
          </a:prstGeom>
          <a:solidFill>
            <a:srgbClr val="1E838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defRPr/>
            </a:pPr>
            <a:r>
              <a:rPr lang="zh-CN" altLang="en-US" sz="2000" kern="0" dirty="0" smtClean="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查询参加“</a:t>
            </a:r>
            <a:r>
              <a:rPr lang="en-US" altLang="zh-CN" sz="2000" kern="0" dirty="0" smtClean="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JavaSE”</a:t>
            </a:r>
            <a:r>
              <a:rPr lang="zh-CN" altLang="en-US" sz="2000" kern="0" dirty="0" smtClean="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课</a:t>
            </a:r>
            <a:r>
              <a:rPr lang="zh-CN" altLang="en-US" sz="20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最近一次考试的在读</a:t>
            </a:r>
            <a:r>
              <a:rPr lang="zh-CN" altLang="en-US" sz="2000" kern="0" dirty="0" smtClean="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学生名</a:t>
            </a:r>
            <a:r>
              <a:rPr lang="zh-CN" altLang="en-US" sz="20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单</a:t>
            </a:r>
            <a:endParaRPr lang="zh-CN" altLang="en-US" sz="20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0" name="AutoShape 12"/>
          <p:cNvSpPr>
            <a:spLocks noChangeArrowheads="1"/>
          </p:cNvSpPr>
          <p:nvPr/>
        </p:nvSpPr>
        <p:spPr bwMode="auto">
          <a:xfrm>
            <a:off x="8973200" y="4877104"/>
            <a:ext cx="2195512" cy="836403"/>
          </a:xfrm>
          <a:prstGeom prst="wedgeRoundRectCallout">
            <a:avLst>
              <a:gd name="adj1" fmla="val -32104"/>
              <a:gd name="adj2" fmla="val -50412"/>
              <a:gd name="adj3" fmla="val 16667"/>
            </a:avLst>
          </a:prstGeom>
          <a:solidFill>
            <a:srgbClr val="1E838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lstStyle/>
          <a:p>
            <a:pPr marL="285750" indent="-285750" algn="l" eaLnBrk="0" hangingPunct="0">
              <a:spcBef>
                <a:spcPct val="20000"/>
              </a:spcBef>
              <a:buClr>
                <a:srgbClr val="233DA9"/>
              </a:buClr>
              <a:buSzPct val="80000"/>
              <a:defRPr/>
            </a:pPr>
            <a:r>
              <a:rPr lang="zh-CN" altLang="en-US" sz="2000" kern="0" dirty="0">
                <a:solidFill>
                  <a:schemeClr val="bg1"/>
                </a:solidFill>
                <a:latin typeface="思源黑体 CN Medium" panose="020B0600000000000000" pitchFamily="34" charset="-122"/>
                <a:ea typeface="思源黑体 CN Medium" panose="020B0600000000000000" pitchFamily="34" charset="-122"/>
              </a:rPr>
              <a:t>这是一个四层嵌套的子查询</a:t>
            </a:r>
            <a:endParaRPr lang="zh-CN" altLang="en-US" sz="2000" kern="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14" name="直接箭头连接符 13"/>
          <p:cNvCxnSpPr>
            <a:endCxn id="6" idx="1"/>
          </p:cNvCxnSpPr>
          <p:nvPr/>
        </p:nvCxnSpPr>
        <p:spPr>
          <a:xfrm>
            <a:off x="5816600" y="2640330"/>
            <a:ext cx="1216660" cy="139255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5" name="直接箭头连接符 14"/>
          <p:cNvCxnSpPr>
            <a:endCxn id="7" idx="1"/>
          </p:cNvCxnSpPr>
          <p:nvPr/>
        </p:nvCxnSpPr>
        <p:spPr>
          <a:xfrm flipV="1">
            <a:off x="6447155" y="3362325"/>
            <a:ext cx="586105" cy="17272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6" name="直接箭头连接符 15"/>
          <p:cNvCxnSpPr/>
          <p:nvPr/>
        </p:nvCxnSpPr>
        <p:spPr>
          <a:xfrm flipV="1">
            <a:off x="6234430" y="4032885"/>
            <a:ext cx="798830" cy="39179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7" name="直接箭头连接符 16"/>
          <p:cNvCxnSpPr>
            <a:endCxn id="8" idx="1"/>
          </p:cNvCxnSpPr>
          <p:nvPr/>
        </p:nvCxnSpPr>
        <p:spPr>
          <a:xfrm>
            <a:off x="5404485" y="1713865"/>
            <a:ext cx="1483995" cy="11684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animEffect transition="in" filter="wipe(left)">
                                      <p:cBhvr>
                                        <p:cTn id="7" dur="500"/>
                                        <p:tgtEl>
                                          <p:spTgt spid="5">
                                            <p:txEl>
                                              <p:pRg st="9" end="9"/>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
                                            <p:txEl>
                                              <p:pRg st="10" end="10"/>
                                            </p:txEl>
                                          </p:spTgt>
                                        </p:tgtEl>
                                        <p:attrNameLst>
                                          <p:attrName>style.visibility</p:attrName>
                                        </p:attrNameLst>
                                      </p:cBhvr>
                                      <p:to>
                                        <p:strVal val="visible"/>
                                      </p:to>
                                    </p:set>
                                    <p:animEffect transition="in" filter="wipe(left)">
                                      <p:cBhvr>
                                        <p:cTn id="10" dur="500"/>
                                        <p:tgtEl>
                                          <p:spTgt spid="5">
                                            <p:txEl>
                                              <p:pRg st="10" end="10"/>
                                            </p:txEl>
                                          </p:spTgt>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5">
                                            <p:txEl>
                                              <p:pRg st="4" end="4"/>
                                            </p:txEl>
                                          </p:spTgt>
                                        </p:tgtEl>
                                        <p:attrNameLst>
                                          <p:attrName>style.visibility</p:attrName>
                                        </p:attrNameLst>
                                      </p:cBhvr>
                                      <p:to>
                                        <p:strVal val="visible"/>
                                      </p:to>
                                    </p:set>
                                    <p:animEffect transition="in" filter="wipe(left)">
                                      <p:cBhvr>
                                        <p:cTn id="14" dur="500"/>
                                        <p:tgtEl>
                                          <p:spTgt spid="5">
                                            <p:txEl>
                                              <p:pRg st="4" end="4"/>
                                            </p:txEl>
                                          </p:spTgt>
                                        </p:tgtEl>
                                      </p:cBhvr>
                                    </p:animEffect>
                                  </p:childTnLst>
                                </p:cTn>
                              </p:par>
                              <p:par>
                                <p:cTn id="15" presetID="22" presetClass="entr" presetSubtype="8"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wipe(left)">
                                      <p:cBhvr>
                                        <p:cTn id="17" dur="500"/>
                                        <p:tgtEl>
                                          <p:spTgt spid="5">
                                            <p:txEl>
                                              <p:pRg st="5" end="5"/>
                                            </p:txEl>
                                          </p:spTgt>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wipe(left)">
                                      <p:cBhvr>
                                        <p:cTn id="34" dur="500"/>
                                        <p:tgtEl>
                                          <p:spTgt spid="5">
                                            <p:txEl>
                                              <p:pRg st="7" end="7"/>
                                            </p:txEl>
                                          </p:spTgt>
                                        </p:tgtEl>
                                      </p:cBhvr>
                                    </p:animEffect>
                                  </p:childTnLst>
                                </p:cTn>
                              </p:par>
                              <p:par>
                                <p:cTn id="35" presetID="1" presetClass="exit" presetSubtype="0" fill="hold" grpId="1" nodeType="withEffect">
                                  <p:stCondLst>
                                    <p:cond delay="0"/>
                                  </p:stCondLst>
                                  <p:childTnLst>
                                    <p:set>
                                      <p:cBhvr>
                                        <p:cTn id="36" dur="1" fill="hold">
                                          <p:stCondLst>
                                            <p:cond delay="0"/>
                                          </p:stCondLst>
                                        </p:cTn>
                                        <p:tgtEl>
                                          <p:spTgt spid="6"/>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4"/>
                                        </p:tgtEl>
                                        <p:attrNameLst>
                                          <p:attrName>style.visibility</p:attrName>
                                        </p:attrNameLst>
                                      </p:cBhvr>
                                      <p:to>
                                        <p:strVal val="hidden"/>
                                      </p:to>
                                    </p:set>
                                  </p:childTnLst>
                                </p:cTn>
                              </p:par>
                              <p:par>
                                <p:cTn id="41" presetID="22" presetClass="entr" presetSubtype="8" fill="hold" nodeType="with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Effect transition="in" filter="wipe(left)">
                                      <p:cBhvr>
                                        <p:cTn id="43" dur="500"/>
                                        <p:tgtEl>
                                          <p:spTgt spid="5">
                                            <p:txEl>
                                              <p:pRg st="8" end="8"/>
                                            </p:txEl>
                                          </p:spTgt>
                                        </p:tgtEl>
                                      </p:cBhvr>
                                    </p:animEffect>
                                  </p:childTnLst>
                                </p:cTn>
                              </p:par>
                              <p:par>
                                <p:cTn id="44" presetID="22" presetClass="entr" presetSubtype="8" fill="hold" nodeType="withEffect">
                                  <p:stCondLst>
                                    <p:cond delay="0"/>
                                  </p:stCondLst>
                                  <p:childTnLst>
                                    <p:set>
                                      <p:cBhvr>
                                        <p:cTn id="45" dur="1" fill="hold">
                                          <p:stCondLst>
                                            <p:cond delay="0"/>
                                          </p:stCondLst>
                                        </p:cTn>
                                        <p:tgtEl>
                                          <p:spTgt spid="5">
                                            <p:txEl>
                                              <p:pRg st="11" end="11"/>
                                            </p:txEl>
                                          </p:spTgt>
                                        </p:tgtEl>
                                        <p:attrNameLst>
                                          <p:attrName>style.visibility</p:attrName>
                                        </p:attrNameLst>
                                      </p:cBhvr>
                                      <p:to>
                                        <p:strVal val="visible"/>
                                      </p:to>
                                    </p:set>
                                    <p:animEffect transition="in" filter="wipe(left)">
                                      <p:cBhvr>
                                        <p:cTn id="46" dur="500"/>
                                        <p:tgtEl>
                                          <p:spTgt spid="5">
                                            <p:txEl>
                                              <p:pRg st="11" end="11"/>
                                            </p:txEl>
                                          </p:spTgt>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childTnLst>
                          </p:cTn>
                        </p:par>
                        <p:par>
                          <p:cTn id="51" fill="hold">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wipe(left)">
                                      <p:cBhvr>
                                        <p:cTn id="54" dur="5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5">
                                            <p:txEl>
                                              <p:pRg st="2" end="2"/>
                                            </p:txEl>
                                          </p:spTgt>
                                        </p:tgtEl>
                                        <p:attrNameLst>
                                          <p:attrName>style.visibility</p:attrName>
                                        </p:attrNameLst>
                                      </p:cBhvr>
                                      <p:to>
                                        <p:strVal val="visible"/>
                                      </p:to>
                                    </p:set>
                                    <p:animEffect transition="in" filter="wipe(left)">
                                      <p:cBhvr>
                                        <p:cTn id="59" dur="500"/>
                                        <p:tgtEl>
                                          <p:spTgt spid="5">
                                            <p:txEl>
                                              <p:pRg st="2" end="2"/>
                                            </p:txEl>
                                          </p:spTgt>
                                        </p:tgtEl>
                                      </p:cBhvr>
                                    </p:animEffect>
                                  </p:childTnLst>
                                </p:cTn>
                              </p:par>
                              <p:par>
                                <p:cTn id="60" presetID="22" presetClass="entr" presetSubtype="8" fill="hold" nodeType="withEffect">
                                  <p:stCondLst>
                                    <p:cond delay="0"/>
                                  </p:stCondLst>
                                  <p:childTnLst>
                                    <p:set>
                                      <p:cBhvr>
                                        <p:cTn id="61" dur="1" fill="hold">
                                          <p:stCondLst>
                                            <p:cond delay="0"/>
                                          </p:stCondLst>
                                        </p:cTn>
                                        <p:tgtEl>
                                          <p:spTgt spid="5">
                                            <p:txEl>
                                              <p:pRg st="3" end="3"/>
                                            </p:txEl>
                                          </p:spTgt>
                                        </p:tgtEl>
                                        <p:attrNameLst>
                                          <p:attrName>style.visibility</p:attrName>
                                        </p:attrNameLst>
                                      </p:cBhvr>
                                      <p:to>
                                        <p:strVal val="visible"/>
                                      </p:to>
                                    </p:set>
                                    <p:animEffect transition="in" filter="wipe(left)">
                                      <p:cBhvr>
                                        <p:cTn id="62" dur="500"/>
                                        <p:tgtEl>
                                          <p:spTgt spid="5">
                                            <p:txEl>
                                              <p:pRg st="3" end="3"/>
                                            </p:txEl>
                                          </p:spTgt>
                                        </p:tgtEl>
                                      </p:cBhvr>
                                    </p:animEffect>
                                  </p:childTnLst>
                                </p:cTn>
                              </p:par>
                              <p:par>
                                <p:cTn id="63" presetID="22" presetClass="entr" presetSubtype="8" fill="hold" nodeType="withEffect">
                                  <p:stCondLst>
                                    <p:cond delay="0"/>
                                  </p:stCondLst>
                                  <p:childTnLst>
                                    <p:set>
                                      <p:cBhvr>
                                        <p:cTn id="64" dur="1" fill="hold">
                                          <p:stCondLst>
                                            <p:cond delay="0"/>
                                          </p:stCondLst>
                                        </p:cTn>
                                        <p:tgtEl>
                                          <p:spTgt spid="5">
                                            <p:txEl>
                                              <p:pRg st="6" end="6"/>
                                            </p:txEl>
                                          </p:spTgt>
                                        </p:tgtEl>
                                        <p:attrNameLst>
                                          <p:attrName>style.visibility</p:attrName>
                                        </p:attrNameLst>
                                      </p:cBhvr>
                                      <p:to>
                                        <p:strVal val="visible"/>
                                      </p:to>
                                    </p:set>
                                    <p:animEffect transition="in" filter="wipe(left)">
                                      <p:cBhvr>
                                        <p:cTn id="65" dur="500"/>
                                        <p:tgtEl>
                                          <p:spTgt spid="5">
                                            <p:txEl>
                                              <p:pRg st="6" end="6"/>
                                            </p:txEl>
                                          </p:spTgt>
                                        </p:tgtEl>
                                      </p:cBhvr>
                                    </p:animEffect>
                                  </p:childTnLst>
                                </p:cTn>
                              </p:par>
                            </p:childTnLst>
                          </p:cTn>
                        </p:par>
                        <p:par>
                          <p:cTn id="66" fill="hold">
                            <p:stCondLst>
                              <p:cond delay="500"/>
                            </p:stCondLst>
                            <p:childTnLst>
                              <p:par>
                                <p:cTn id="67" presetID="22" presetClass="entr" presetSubtype="8" fill="hold" nodeType="afterEffect">
                                  <p:stCondLst>
                                    <p:cond delay="0"/>
                                  </p:stCondLst>
                                  <p:childTnLst>
                                    <p:set>
                                      <p:cBhvr>
                                        <p:cTn id="68" dur="1" fill="hold">
                                          <p:stCondLst>
                                            <p:cond delay="0"/>
                                          </p:stCondLst>
                                        </p:cTn>
                                        <p:tgtEl>
                                          <p:spTgt spid="5">
                                            <p:txEl>
                                              <p:pRg st="12" end="12"/>
                                            </p:txEl>
                                          </p:spTgt>
                                        </p:tgtEl>
                                        <p:attrNameLst>
                                          <p:attrName>style.visibility</p:attrName>
                                        </p:attrNameLst>
                                      </p:cBhvr>
                                      <p:to>
                                        <p:strVal val="visible"/>
                                      </p:to>
                                    </p:set>
                                    <p:animEffect transition="in" filter="wipe(left)">
                                      <p:cBhvr>
                                        <p:cTn id="69" dur="500"/>
                                        <p:tgtEl>
                                          <p:spTgt spid="5">
                                            <p:txEl>
                                              <p:pRg st="12" end="12"/>
                                            </p:txEl>
                                          </p:spTgt>
                                        </p:tgtEl>
                                      </p:cBhvr>
                                    </p:animEffect>
                                  </p:childTnLst>
                                </p:cTn>
                              </p:par>
                              <p:par>
                                <p:cTn id="70" presetID="1" presetClass="exit" presetSubtype="0" fill="hold" nodeType="withEffect">
                                  <p:stCondLst>
                                    <p:cond delay="0"/>
                                  </p:stCondLst>
                                  <p:childTnLst>
                                    <p:set>
                                      <p:cBhvr>
                                        <p:cTn id="71" dur="1" fill="hold">
                                          <p:stCondLst>
                                            <p:cond delay="0"/>
                                          </p:stCondLst>
                                        </p:cTn>
                                        <p:tgtEl>
                                          <p:spTgt spid="7"/>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15"/>
                                        </p:tgtEl>
                                        <p:attrNameLst>
                                          <p:attrName>style.visibility</p:attrName>
                                        </p:attrNameLst>
                                      </p:cBhvr>
                                      <p:to>
                                        <p:strVal val="hidden"/>
                                      </p:to>
                                    </p:set>
                                  </p:childTnLst>
                                </p:cTn>
                              </p:par>
                            </p:childTnLst>
                          </p:cTn>
                        </p:par>
                        <p:par>
                          <p:cTn id="74" fill="hold">
                            <p:stCondLst>
                              <p:cond delay="1000"/>
                            </p:stCondLst>
                            <p:childTnLst>
                              <p:par>
                                <p:cTn id="75" presetID="22" presetClass="entr" presetSubtype="8" fill="hold"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ipe(left)">
                                      <p:cBhvr>
                                        <p:cTn id="77" dur="500"/>
                                        <p:tgtEl>
                                          <p:spTgt spid="17"/>
                                        </p:tgtEl>
                                      </p:cBhvr>
                                    </p:animEffect>
                                  </p:childTnLst>
                                </p:cTn>
                              </p:par>
                            </p:childTnLst>
                          </p:cTn>
                        </p:par>
                        <p:par>
                          <p:cTn id="78" fill="hold">
                            <p:stCondLst>
                              <p:cond delay="1500"/>
                            </p:stCondLst>
                            <p:childTnLst>
                              <p:par>
                                <p:cTn id="79" presetID="22" presetClass="entr" presetSubtype="8" fill="hold" grpId="0" nodeType="after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wipe(left)">
                                      <p:cBhvr>
                                        <p:cTn id="81" dur="500"/>
                                        <p:tgtEl>
                                          <p:spTgt spid="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5">
                                            <p:txEl>
                                              <p:pRg st="0" end="0"/>
                                            </p:txEl>
                                          </p:spTgt>
                                        </p:tgtEl>
                                        <p:attrNameLst>
                                          <p:attrName>style.visibility</p:attrName>
                                        </p:attrNameLst>
                                      </p:cBhvr>
                                      <p:to>
                                        <p:strVal val="visible"/>
                                      </p:to>
                                    </p:set>
                                    <p:animEffect transition="in" filter="wipe(left)">
                                      <p:cBhvr>
                                        <p:cTn id="86" dur="500"/>
                                        <p:tgtEl>
                                          <p:spTgt spid="5">
                                            <p:txEl>
                                              <p:pRg st="0" end="0"/>
                                            </p:txEl>
                                          </p:spTgt>
                                        </p:tgtEl>
                                      </p:cBhvr>
                                    </p:animEffect>
                                  </p:childTnLst>
                                </p:cTn>
                              </p:par>
                            </p:childTnLst>
                          </p:cTn>
                        </p:par>
                        <p:par>
                          <p:cTn id="87" fill="hold">
                            <p:stCondLst>
                              <p:cond delay="500"/>
                            </p:stCondLst>
                            <p:childTnLst>
                              <p:par>
                                <p:cTn id="88" presetID="22" presetClass="entr" presetSubtype="8" fill="hold" nodeType="afterEffect">
                                  <p:stCondLst>
                                    <p:cond delay="0"/>
                                  </p:stCondLst>
                                  <p:childTnLst>
                                    <p:set>
                                      <p:cBhvr>
                                        <p:cTn id="89" dur="1" fill="hold">
                                          <p:stCondLst>
                                            <p:cond delay="0"/>
                                          </p:stCondLst>
                                        </p:cTn>
                                        <p:tgtEl>
                                          <p:spTgt spid="5">
                                            <p:txEl>
                                              <p:pRg st="1" end="1"/>
                                            </p:txEl>
                                          </p:spTgt>
                                        </p:tgtEl>
                                        <p:attrNameLst>
                                          <p:attrName>style.visibility</p:attrName>
                                        </p:attrNameLst>
                                      </p:cBhvr>
                                      <p:to>
                                        <p:strVal val="visible"/>
                                      </p:to>
                                    </p:set>
                                    <p:animEffect transition="in" filter="wipe(left)">
                                      <p:cBhvr>
                                        <p:cTn id="90" dur="500"/>
                                        <p:tgtEl>
                                          <p:spTgt spid="5">
                                            <p:txEl>
                                              <p:pRg st="1" end="1"/>
                                            </p:txEl>
                                          </p:spTgt>
                                        </p:tgtEl>
                                      </p:cBhvr>
                                    </p:animEffect>
                                  </p:childTnLst>
                                </p:cTn>
                              </p:par>
                              <p:par>
                                <p:cTn id="91" presetID="1" presetClass="exit" presetSubtype="0" fill="hold" nodeType="withEffect">
                                  <p:stCondLst>
                                    <p:cond delay="0"/>
                                  </p:stCondLst>
                                  <p:childTnLst>
                                    <p:set>
                                      <p:cBhvr>
                                        <p:cTn id="92" dur="1" fill="hold">
                                          <p:stCondLst>
                                            <p:cond delay="0"/>
                                          </p:stCondLst>
                                        </p:cTn>
                                        <p:tgtEl>
                                          <p:spTgt spid="8"/>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17"/>
                                        </p:tgtEl>
                                        <p:attrNameLst>
                                          <p:attrName>style.visibility</p:attrName>
                                        </p:attrNameLst>
                                      </p:cBhvr>
                                      <p:to>
                                        <p:strVal val="hidden"/>
                                      </p:to>
                                    </p:set>
                                  </p:childTnLst>
                                </p:cTn>
                              </p:par>
                            </p:childTnLst>
                          </p:cTn>
                        </p:par>
                        <p:par>
                          <p:cTn id="95" fill="hold">
                            <p:stCondLst>
                              <p:cond delay="1000"/>
                            </p:stCondLst>
                            <p:childTnLst>
                              <p:par>
                                <p:cTn id="96" presetID="22" presetClass="entr" presetSubtype="8" fill="hold" nodeType="afterEffect">
                                  <p:stCondLst>
                                    <p:cond delay="0"/>
                                  </p:stCondLst>
                                  <p:childTnLst>
                                    <p:set>
                                      <p:cBhvr>
                                        <p:cTn id="97" dur="1" fill="hold">
                                          <p:stCondLst>
                                            <p:cond delay="0"/>
                                          </p:stCondLst>
                                        </p:cTn>
                                        <p:tgtEl>
                                          <p:spTgt spid="5">
                                            <p:txEl>
                                              <p:pRg st="13" end="13"/>
                                            </p:txEl>
                                          </p:spTgt>
                                        </p:tgtEl>
                                        <p:attrNameLst>
                                          <p:attrName>style.visibility</p:attrName>
                                        </p:attrNameLst>
                                      </p:cBhvr>
                                      <p:to>
                                        <p:strVal val="visible"/>
                                      </p:to>
                                    </p:set>
                                    <p:animEffect transition="in" filter="wipe(left)">
                                      <p:cBhvr>
                                        <p:cTn id="98" dur="500"/>
                                        <p:tgtEl>
                                          <p:spTgt spid="5">
                                            <p:txEl>
                                              <p:pRg st="13" end="13"/>
                                            </p:txEl>
                                          </p:spTgt>
                                        </p:tgtEl>
                                      </p:cBhvr>
                                    </p:animEffect>
                                  </p:childTnLst>
                                </p:cTn>
                              </p:par>
                            </p:childTnLst>
                          </p:cTn>
                        </p:par>
                        <p:par>
                          <p:cTn id="99" fill="hold">
                            <p:stCondLst>
                              <p:cond delay="1500"/>
                            </p:stCondLst>
                            <p:childTnLst>
                              <p:par>
                                <p:cTn id="100" presetID="22" presetClass="entr" presetSubtype="8" fill="hold" grpId="0" nodeType="afterEffect">
                                  <p:stCondLst>
                                    <p:cond delay="0"/>
                                  </p:stCondLst>
                                  <p:childTnLst>
                                    <p:set>
                                      <p:cBhvr>
                                        <p:cTn id="101" dur="1" fill="hold">
                                          <p:stCondLst>
                                            <p:cond delay="0"/>
                                          </p:stCondLst>
                                        </p:cTn>
                                        <p:tgtEl>
                                          <p:spTgt spid="9"/>
                                        </p:tgtEl>
                                        <p:attrNameLst>
                                          <p:attrName>style.visibility</p:attrName>
                                        </p:attrNameLst>
                                      </p:cBhvr>
                                      <p:to>
                                        <p:strVal val="visible"/>
                                      </p:to>
                                    </p:set>
                                    <p:animEffect transition="in" filter="wipe(left)">
                                      <p:cBhvr>
                                        <p:cTn id="102" dur="500"/>
                                        <p:tgtEl>
                                          <p:spTgt spid="9"/>
                                        </p:tgtEl>
                                      </p:cBhvr>
                                    </p:animEffect>
                                  </p:childTnLst>
                                </p:cTn>
                              </p:par>
                            </p:childTnLst>
                          </p:cTn>
                        </p:par>
                        <p:par>
                          <p:cTn id="103" fill="hold">
                            <p:stCondLst>
                              <p:cond delay="2000"/>
                            </p:stCondLst>
                            <p:childTnLst>
                              <p:par>
                                <p:cTn id="104" presetID="22" presetClass="entr" presetSubtype="8" fill="hold" grpId="0" nodeType="afterEffect">
                                  <p:stCondLst>
                                    <p:cond delay="0"/>
                                  </p:stCondLst>
                                  <p:childTnLst>
                                    <p:set>
                                      <p:cBhvr>
                                        <p:cTn id="105" dur="1" fill="hold">
                                          <p:stCondLst>
                                            <p:cond delay="0"/>
                                          </p:stCondLst>
                                        </p:cTn>
                                        <p:tgtEl>
                                          <p:spTgt spid="10"/>
                                        </p:tgtEl>
                                        <p:attrNameLst>
                                          <p:attrName>style.visibility</p:attrName>
                                        </p:attrNameLst>
                                      </p:cBhvr>
                                      <p:to>
                                        <p:strVal val="visible"/>
                                      </p:to>
                                    </p:set>
                                    <p:animEffect transition="in" filter="wipe(left)">
                                      <p:cBhvr>
                                        <p:cTn id="10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bldLvl="0" animBg="1"/>
      <p:bldP spid="7" grpId="0" bldLvl="0" animBg="1"/>
      <p:bldP spid="8" grpId="0" bldLvl="0" animBg="1"/>
      <p:bldP spid="9" grpId="0" bldLvl="0" animBg="1"/>
      <p:bldP spid="10"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smtClean="0">
                <a:sym typeface="+mn-ea"/>
              </a:rPr>
              <a:t>如何同时从这两个表中取得数据？</a:t>
            </a:r>
            <a:endParaRPr lang="zh-CN" altLang="en-US"/>
          </a:p>
        </p:txBody>
      </p:sp>
      <p:sp>
        <p:nvSpPr>
          <p:cNvPr id="3" name="标题 2"/>
          <p:cNvSpPr>
            <a:spLocks noGrp="1"/>
          </p:cNvSpPr>
          <p:nvPr>
            <p:ph type="title"/>
          </p:nvPr>
        </p:nvSpPr>
        <p:spPr/>
        <p:txBody>
          <a:bodyPr/>
          <a:p>
            <a:r>
              <a:rPr lang="zh-CN" altLang="en-US"/>
              <a:t>需求</a:t>
            </a:r>
            <a:endParaRPr lang="zh-CN" altLang="en-US"/>
          </a:p>
        </p:txBody>
      </p:sp>
      <p:sp>
        <p:nvSpPr>
          <p:cNvPr id="39941" name="Rectangle 6"/>
          <p:cNvSpPr>
            <a:spLocks noChangeArrowheads="1"/>
          </p:cNvSpPr>
          <p:nvPr/>
        </p:nvSpPr>
        <p:spPr bwMode="auto">
          <a:xfrm>
            <a:off x="1643380" y="2910840"/>
            <a:ext cx="9144000" cy="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p>
            <a:endParaRPr lang="zh-CN" altLang="en-US"/>
          </a:p>
        </p:txBody>
      </p:sp>
      <p:grpSp>
        <p:nvGrpSpPr>
          <p:cNvPr id="4" name="Group 145"/>
          <p:cNvGrpSpPr/>
          <p:nvPr/>
        </p:nvGrpSpPr>
        <p:grpSpPr bwMode="auto">
          <a:xfrm>
            <a:off x="5118418" y="3934778"/>
            <a:ext cx="4770437" cy="1797050"/>
            <a:chOff x="2189" y="2375"/>
            <a:chExt cx="3005" cy="1132"/>
          </a:xfrm>
        </p:grpSpPr>
        <p:pic>
          <p:nvPicPr>
            <p:cNvPr id="185485" name="Picture 141"/>
            <p:cNvPicPr>
              <a:picLocks noChangeAspect="1" noChangeArrowheads="1"/>
            </p:cNvPicPr>
            <p:nvPr/>
          </p:nvPicPr>
          <p:blipFill>
            <a:blip r:embed="rId1"/>
            <a:srcRect/>
            <a:stretch>
              <a:fillRect/>
            </a:stretch>
          </p:blipFill>
          <p:spPr bwMode="auto">
            <a:xfrm>
              <a:off x="3379" y="2750"/>
              <a:ext cx="1815" cy="757"/>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pic>
        <p:sp>
          <p:nvSpPr>
            <p:cNvPr id="185487" name="Freeform 143"/>
            <p:cNvSpPr/>
            <p:nvPr/>
          </p:nvSpPr>
          <p:spPr bwMode="auto">
            <a:xfrm rot="230722">
              <a:off x="2189" y="2375"/>
              <a:ext cx="1078" cy="680"/>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solidFill>
              <a:srgbClr val="1E838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p>
              <a:pPr marL="285750" indent="-285750" eaLnBrk="0" hangingPunct="0">
                <a:spcBef>
                  <a:spcPct val="20000"/>
                </a:spcBef>
                <a:buClr>
                  <a:srgbClr val="233DA9"/>
                </a:buClr>
                <a:buSzPct val="80000"/>
                <a:defRPr/>
              </a:pPr>
              <a:endParaRPr lang="zh-CN" altLang="en-US" b="1" kern="0">
                <a:solidFill>
                  <a:schemeClr val="bg1"/>
                </a:solidFill>
                <a:latin typeface="Arial" panose="020B0604020202020204"/>
                <a:ea typeface="黑体" panose="02010609060101010101" charset="-122"/>
              </a:endParaRPr>
            </a:p>
          </p:txBody>
        </p:sp>
      </p:grpSp>
      <p:graphicFrame>
        <p:nvGraphicFramePr>
          <p:cNvPr id="18" name="Group 29"/>
          <p:cNvGraphicFramePr>
            <a:graphicFrameLocks noGrp="1"/>
          </p:cNvGraphicFramePr>
          <p:nvPr/>
        </p:nvGraphicFramePr>
        <p:xfrm>
          <a:off x="2214880" y="2164715"/>
          <a:ext cx="3857625" cy="1584704"/>
        </p:xfrm>
        <a:graphic>
          <a:graphicData uri="http://schemas.openxmlformats.org/drawingml/2006/table">
            <a:tbl>
              <a:tblPr/>
              <a:tblGrid>
                <a:gridCol w="1000125"/>
                <a:gridCol w="1214438"/>
                <a:gridCol w="857250"/>
                <a:gridCol w="785812"/>
              </a:tblGrid>
              <a:tr h="396081">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2000" b="1" i="0" u="none" strike="noStrike" cap="none" normalizeH="0" baseline="0" smtClean="0">
                          <a:ln>
                            <a:noFill/>
                          </a:ln>
                          <a:solidFill>
                            <a:schemeClr val="bg1"/>
                          </a:solidFill>
                          <a:effectLst/>
                          <a:latin typeface="黑体" panose="02010609060101010101" charset="-122"/>
                          <a:ea typeface="黑体" panose="02010609060101010101" charset="-122"/>
                          <a:cs typeface="Times New Roman" panose="02020603050405020304" pitchFamily="18" charset="0"/>
                        </a:rPr>
                        <a:t>学号</a:t>
                      </a:r>
                      <a:endParaRPr kumimoji="0" lang="zh-CN" altLang="en-US" sz="2000" b="1" i="0" u="none" strike="noStrike" cap="none" normalizeH="0" baseline="0" smtClean="0">
                        <a:ln>
                          <a:noFill/>
                        </a:ln>
                        <a:solidFill>
                          <a:schemeClr val="bg1"/>
                        </a:solidFill>
                        <a:effectLst/>
                        <a:latin typeface="黑体" panose="02010609060101010101" charset="-122"/>
                        <a:ea typeface="黑体" panose="02010609060101010101" charset="-122"/>
                        <a:cs typeface="Times New Roman" panose="02020603050405020304" pitchFamily="18" charset="0"/>
                      </a:endParaRPr>
                    </a:p>
                  </a:txBody>
                  <a:tcPr marT="45688" marB="45688"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1E8380"/>
                    </a:solidFill>
                  </a:tcPr>
                </a:tc>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2000" b="1" i="0" u="none" strike="noStrike" cap="none" normalizeH="0" baseline="0" smtClean="0">
                          <a:ln>
                            <a:noFill/>
                          </a:ln>
                          <a:solidFill>
                            <a:schemeClr val="bg1"/>
                          </a:solidFill>
                          <a:effectLst/>
                          <a:latin typeface="黑体" panose="02010609060101010101" charset="-122"/>
                          <a:ea typeface="黑体" panose="02010609060101010101" charset="-122"/>
                          <a:cs typeface="Times New Roman" panose="02020603050405020304" pitchFamily="18" charset="0"/>
                        </a:rPr>
                        <a:t>姓名</a:t>
                      </a:r>
                      <a:endParaRPr kumimoji="0" lang="zh-CN" altLang="en-US" sz="2000" b="1" i="0" u="none" strike="noStrike" cap="none" normalizeH="0" baseline="0" smtClean="0">
                        <a:ln>
                          <a:noFill/>
                        </a:ln>
                        <a:solidFill>
                          <a:schemeClr val="bg1"/>
                        </a:solidFill>
                        <a:effectLst/>
                        <a:latin typeface="黑体" panose="02010609060101010101" charset="-122"/>
                        <a:ea typeface="黑体" panose="02010609060101010101" charset="-122"/>
                        <a:cs typeface="Times New Roman" panose="02020603050405020304" pitchFamily="18" charset="0"/>
                      </a:endParaRPr>
                    </a:p>
                  </a:txBody>
                  <a:tcPr marT="45688" marB="45688"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1E8380"/>
                    </a:solidFill>
                  </a:tcPr>
                </a:tc>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2000" b="1" i="0" u="none" strike="noStrike" cap="none" normalizeH="0" baseline="0" smtClean="0">
                          <a:ln>
                            <a:noFill/>
                          </a:ln>
                          <a:solidFill>
                            <a:schemeClr val="bg1"/>
                          </a:solidFill>
                          <a:effectLst/>
                          <a:latin typeface="黑体" panose="02010609060101010101" charset="-122"/>
                          <a:ea typeface="黑体" panose="02010609060101010101" charset="-122"/>
                          <a:cs typeface="Times New Roman" panose="02020603050405020304" pitchFamily="18" charset="0"/>
                        </a:rPr>
                        <a:t>年级</a:t>
                      </a:r>
                      <a:endParaRPr kumimoji="0" lang="zh-CN" altLang="en-US" sz="2000" b="1" i="0" u="none" strike="noStrike" cap="none" normalizeH="0" baseline="0" smtClean="0">
                        <a:ln>
                          <a:noFill/>
                        </a:ln>
                        <a:solidFill>
                          <a:schemeClr val="bg1"/>
                        </a:solidFill>
                        <a:effectLst/>
                        <a:latin typeface="黑体" panose="02010609060101010101" charset="-122"/>
                        <a:ea typeface="黑体" panose="02010609060101010101" charset="-122"/>
                        <a:cs typeface="Times New Roman" panose="02020603050405020304" pitchFamily="18" charset="0"/>
                      </a:endParaRPr>
                    </a:p>
                  </a:txBody>
                  <a:tcPr marT="45688" marB="45688"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1E8380"/>
                    </a:solidFill>
                  </a:tcPr>
                </a:tc>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smtClean="0">
                          <a:ln>
                            <a:noFill/>
                          </a:ln>
                          <a:solidFill>
                            <a:schemeClr val="bg1"/>
                          </a:solidFill>
                          <a:effectLst/>
                          <a:latin typeface="Arial" panose="020B0604020202020204" pitchFamily="34" charset="0"/>
                          <a:ea typeface="黑体" panose="02010609060101010101" charset="-122"/>
                          <a:cs typeface="Times New Roman" panose="02020603050405020304" pitchFamily="18" charset="0"/>
                        </a:rPr>
                        <a:t>…</a:t>
                      </a:r>
                      <a:endParaRPr kumimoji="0" lang="en-US" altLang="zh-CN" sz="2000" b="1" i="0" u="none" strike="noStrike" cap="none" normalizeH="0" baseline="0" smtClean="0">
                        <a:ln>
                          <a:noFill/>
                        </a:ln>
                        <a:solidFill>
                          <a:schemeClr val="bg1"/>
                        </a:solidFill>
                        <a:effectLst/>
                        <a:latin typeface="黑体" panose="02010609060101010101" charset="-122"/>
                        <a:ea typeface="黑体" panose="02010609060101010101" charset="-122"/>
                        <a:cs typeface="Times New Roman" panose="02020603050405020304" pitchFamily="18" charset="0"/>
                      </a:endParaRPr>
                    </a:p>
                  </a:txBody>
                  <a:tcPr marT="45688" marB="45688"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1E8380"/>
                    </a:solidFill>
                  </a:tcPr>
                </a:tc>
              </a:tr>
              <a:tr h="396081">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rPr>
                        <a:t>001</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endParaRPr>
                    </a:p>
                  </a:txBody>
                  <a:tcPr marT="45688" marB="45688"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rPr>
                        <a:t>张青裁</a:t>
                      </a: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endParaRPr>
                    </a:p>
                  </a:txBody>
                  <a:tcPr marT="45688" marB="45688"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endParaRPr>
                    </a:p>
                  </a:txBody>
                  <a:tcPr marT="45688" marB="45688"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黑体" panose="02010609060101010101" charset="-122"/>
                        <a:ea typeface="黑体" panose="02010609060101010101" charset="-122"/>
                      </a:endParaRPr>
                    </a:p>
                  </a:txBody>
                  <a:tcPr marT="45688" marB="45688"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r>
              <a:tr h="396081">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rPr>
                        <a:t>002</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endParaRPr>
                    </a:p>
                  </a:txBody>
                  <a:tcPr marT="45688" marB="45688"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rPr>
                        <a:t>陈刚</a:t>
                      </a: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endParaRPr>
                    </a:p>
                  </a:txBody>
                  <a:tcPr marT="45688" marB="45688"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endParaRPr>
                    </a:p>
                  </a:txBody>
                  <a:tcPr marT="45688" marB="45688"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黑体" panose="02010609060101010101" charset="-122"/>
                        <a:ea typeface="黑体" panose="02010609060101010101" charset="-122"/>
                      </a:endParaRPr>
                    </a:p>
                  </a:txBody>
                  <a:tcPr marT="45688" marB="45688"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r>
              <a:tr h="396081">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rPr>
                        <a:t>003</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endParaRPr>
                    </a:p>
                  </a:txBody>
                  <a:tcPr marT="45688" marB="45688"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rPr>
                        <a:t>苏三东</a:t>
                      </a: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endParaRPr>
                    </a:p>
                  </a:txBody>
                  <a:tcPr marT="45688" marB="45688"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endParaRPr>
                    </a:p>
                  </a:txBody>
                  <a:tcPr marT="45688" marB="45688"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黑体" panose="02010609060101010101" charset="-122"/>
                        <a:ea typeface="黑体" panose="02010609060101010101" charset="-122"/>
                      </a:endParaRPr>
                    </a:p>
                  </a:txBody>
                  <a:tcPr marT="45688" marB="45688"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r>
            </a:tbl>
          </a:graphicData>
        </a:graphic>
      </p:graphicFrame>
      <p:graphicFrame>
        <p:nvGraphicFramePr>
          <p:cNvPr id="20" name="Group 29"/>
          <p:cNvGraphicFramePr>
            <a:graphicFrameLocks noGrp="1"/>
          </p:cNvGraphicFramePr>
          <p:nvPr/>
        </p:nvGraphicFramePr>
        <p:xfrm>
          <a:off x="6572568" y="2164715"/>
          <a:ext cx="3643312" cy="1584704"/>
        </p:xfrm>
        <a:graphic>
          <a:graphicData uri="http://schemas.openxmlformats.org/drawingml/2006/table">
            <a:tbl>
              <a:tblPr/>
              <a:tblGrid>
                <a:gridCol w="1185862"/>
                <a:gridCol w="1101725"/>
                <a:gridCol w="1355725"/>
              </a:tblGrid>
              <a:tr h="396081">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2000" b="1" i="0" u="none" strike="noStrike" cap="none" normalizeH="0" baseline="0" smtClean="0">
                          <a:ln>
                            <a:noFill/>
                          </a:ln>
                          <a:solidFill>
                            <a:schemeClr val="bg1"/>
                          </a:solidFill>
                          <a:effectLst/>
                          <a:latin typeface="黑体" panose="02010609060101010101" charset="-122"/>
                          <a:ea typeface="黑体" panose="02010609060101010101" charset="-122"/>
                          <a:cs typeface="Times New Roman" panose="02020603050405020304" pitchFamily="18" charset="0"/>
                        </a:rPr>
                        <a:t>学号</a:t>
                      </a:r>
                      <a:endParaRPr kumimoji="0" lang="zh-CN" altLang="en-US" sz="2000" b="1" i="0" u="none" strike="noStrike" cap="none" normalizeH="0" baseline="0" smtClean="0">
                        <a:ln>
                          <a:noFill/>
                        </a:ln>
                        <a:solidFill>
                          <a:schemeClr val="bg1"/>
                        </a:solidFill>
                        <a:effectLst/>
                        <a:latin typeface="黑体" panose="02010609060101010101" charset="-122"/>
                        <a:ea typeface="黑体" panose="02010609060101010101" charset="-122"/>
                        <a:cs typeface="Times New Roman" panose="02020603050405020304" pitchFamily="18" charset="0"/>
                      </a:endParaRPr>
                    </a:p>
                  </a:txBody>
                  <a:tcPr marT="45688" marB="45688"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1E8380"/>
                    </a:solidFill>
                  </a:tcPr>
                </a:tc>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2000" b="1" i="0" u="none" strike="noStrike" cap="none" normalizeH="0" baseline="0" smtClean="0">
                          <a:ln>
                            <a:noFill/>
                          </a:ln>
                          <a:solidFill>
                            <a:schemeClr val="bg1"/>
                          </a:solidFill>
                          <a:effectLst/>
                          <a:latin typeface="黑体" panose="02010609060101010101" charset="-122"/>
                          <a:ea typeface="黑体" panose="02010609060101010101" charset="-122"/>
                          <a:cs typeface="Times New Roman" panose="02020603050405020304" pitchFamily="18" charset="0"/>
                        </a:rPr>
                        <a:t>科目</a:t>
                      </a:r>
                      <a:endParaRPr kumimoji="0" lang="zh-CN" altLang="en-US" sz="2000" b="1" i="0" u="none" strike="noStrike" cap="none" normalizeH="0" baseline="0" smtClean="0">
                        <a:ln>
                          <a:noFill/>
                        </a:ln>
                        <a:solidFill>
                          <a:schemeClr val="bg1"/>
                        </a:solidFill>
                        <a:effectLst/>
                        <a:latin typeface="黑体" panose="02010609060101010101" charset="-122"/>
                        <a:ea typeface="黑体" panose="02010609060101010101" charset="-122"/>
                        <a:cs typeface="Times New Roman" panose="02020603050405020304" pitchFamily="18" charset="0"/>
                      </a:endParaRPr>
                    </a:p>
                  </a:txBody>
                  <a:tcPr marT="45688" marB="45688"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1E8380"/>
                    </a:solidFill>
                  </a:tcPr>
                </a:tc>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smtClean="0">
                          <a:ln>
                            <a:noFill/>
                          </a:ln>
                          <a:solidFill>
                            <a:schemeClr val="bg1"/>
                          </a:solidFill>
                          <a:effectLst/>
                          <a:latin typeface="黑体" panose="02010609060101010101" charset="-122"/>
                          <a:ea typeface="黑体" panose="02010609060101010101" charset="-122"/>
                          <a:cs typeface="Times New Roman" panose="02020603050405020304" pitchFamily="18" charset="0"/>
                        </a:rPr>
                        <a:t>分数</a:t>
                      </a:r>
                      <a:endParaRPr kumimoji="0" lang="zh-CN" altLang="en-US" sz="2000" b="1" i="0" u="none" strike="noStrike" cap="none" normalizeH="0" baseline="0" smtClean="0">
                        <a:ln>
                          <a:noFill/>
                        </a:ln>
                        <a:solidFill>
                          <a:schemeClr val="bg1"/>
                        </a:solidFill>
                        <a:effectLst/>
                        <a:latin typeface="黑体" panose="02010609060101010101" charset="-122"/>
                        <a:ea typeface="黑体" panose="02010609060101010101" charset="-122"/>
                        <a:cs typeface="Times New Roman" panose="02020603050405020304" pitchFamily="18" charset="0"/>
                      </a:endParaRPr>
                    </a:p>
                  </a:txBody>
                  <a:tcPr marT="45688" marB="45688"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1E8380"/>
                    </a:solidFill>
                  </a:tcPr>
                </a:tc>
              </a:tr>
              <a:tr h="396081">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rPr>
                        <a:t>001</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endParaRPr>
                    </a:p>
                  </a:txBody>
                  <a:tcPr marT="45688" marB="45688"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rPr>
                        <a:t>2</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endParaRPr>
                    </a:p>
                  </a:txBody>
                  <a:tcPr marT="45688" marB="45688"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rPr>
                        <a:t>60</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endParaRPr>
                    </a:p>
                  </a:txBody>
                  <a:tcPr marT="45688" marB="45688"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r>
              <a:tr h="396081">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rPr>
                        <a:t>002</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endParaRPr>
                    </a:p>
                  </a:txBody>
                  <a:tcPr marT="45688" marB="45688"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rPr>
                        <a:t>2</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endParaRPr>
                    </a:p>
                  </a:txBody>
                  <a:tcPr marT="45688" marB="45688"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rPr>
                        <a:t>70</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endParaRPr>
                    </a:p>
                  </a:txBody>
                  <a:tcPr marT="45688" marB="45688"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r>
              <a:tr h="396081">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rPr>
                        <a:t>003</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endParaRPr>
                    </a:p>
                  </a:txBody>
                  <a:tcPr marT="45688" marB="45688"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rPr>
                        <a:t>4</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endParaRPr>
                    </a:p>
                  </a:txBody>
                  <a:tcPr marT="45688" marB="45688"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rPr>
                        <a:t>80</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endParaRPr>
                    </a:p>
                  </a:txBody>
                  <a:tcPr marT="45688" marB="45688"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pPr>
              <a:defRPr/>
            </a:pPr>
            <a:r>
              <a:rPr lang="zh-CN" altLang="en-US" sz="4000" smtClean="0">
                <a:sym typeface="+mn-ea"/>
              </a:rPr>
              <a:t>内连接</a:t>
            </a:r>
            <a:r>
              <a:rPr lang="en-US" altLang="zh-CN" sz="4000" smtClean="0">
                <a:sym typeface="+mn-ea"/>
              </a:rPr>
              <a:t>(inner join)</a:t>
            </a:r>
            <a:endParaRPr lang="en-US" altLang="zh-CN" sz="4000" smtClean="0"/>
          </a:p>
          <a:p>
            <a:pPr>
              <a:defRPr/>
            </a:pPr>
            <a:r>
              <a:rPr lang="zh-CN" altLang="en-US" sz="4000" smtClean="0">
                <a:sym typeface="+mn-ea"/>
              </a:rPr>
              <a:t>外连接</a:t>
            </a:r>
            <a:endParaRPr lang="zh-CN" altLang="en-US" sz="4000" smtClean="0"/>
          </a:p>
          <a:p>
            <a:pPr lvl="1">
              <a:defRPr/>
            </a:pPr>
            <a:r>
              <a:rPr lang="zh-CN" altLang="en-US" sz="4000" smtClean="0">
                <a:sym typeface="+mn-ea"/>
              </a:rPr>
              <a:t>左外连接   </a:t>
            </a:r>
            <a:r>
              <a:rPr lang="en-US" altLang="zh-CN" sz="4000" smtClean="0">
                <a:sym typeface="+mn-ea"/>
              </a:rPr>
              <a:t>(left join)</a:t>
            </a:r>
            <a:endParaRPr lang="en-US" altLang="zh-CN" sz="4000" smtClean="0"/>
          </a:p>
          <a:p>
            <a:pPr lvl="1">
              <a:defRPr/>
            </a:pPr>
            <a:r>
              <a:rPr lang="zh-CN" altLang="en-US" sz="4000" smtClean="0">
                <a:sym typeface="+mn-ea"/>
              </a:rPr>
              <a:t>右外连接   </a:t>
            </a:r>
            <a:r>
              <a:rPr lang="en-US" altLang="zh-CN" sz="4000" smtClean="0">
                <a:sym typeface="+mn-ea"/>
              </a:rPr>
              <a:t>(right join)</a:t>
            </a:r>
            <a:endParaRPr lang="zh-CN" altLang="en-US"/>
          </a:p>
        </p:txBody>
      </p:sp>
      <p:sp>
        <p:nvSpPr>
          <p:cNvPr id="3" name="标题 2"/>
          <p:cNvSpPr>
            <a:spLocks noGrp="1"/>
          </p:cNvSpPr>
          <p:nvPr>
            <p:ph type="title"/>
          </p:nvPr>
        </p:nvSpPr>
        <p:spPr/>
        <p:txBody>
          <a:bodyPr/>
          <a:p>
            <a:r>
              <a:rPr sz="5630" smtClean="0">
                <a:sym typeface="+mn-ea"/>
              </a:rPr>
              <a:t>常用的多表连接查询</a:t>
            </a:r>
            <a:endParaRPr lang="zh-CN" altLang="en-US"/>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a:xfrm>
            <a:off x="532400" y="898154"/>
            <a:ext cx="10965638" cy="4788226"/>
          </a:xfrm>
        </p:spPr>
        <p:txBody>
          <a:bodyPr/>
          <a:p>
            <a:r>
              <a:rPr lang="zh-CN" altLang="en-US" sz="3200" smtClean="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内连接使用比较运算符根据每个表的通用列中的值匹配两个表中的行 </a:t>
            </a:r>
            <a:endParaRPr lang="zh-CN" altLang="en-US" sz="3200" smtClean="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endParaRPr>
          </a:p>
        </p:txBody>
      </p:sp>
      <p:sp>
        <p:nvSpPr>
          <p:cNvPr id="3" name="标题 2"/>
          <p:cNvSpPr>
            <a:spLocks noGrp="1"/>
          </p:cNvSpPr>
          <p:nvPr>
            <p:ph type="title"/>
          </p:nvPr>
        </p:nvSpPr>
        <p:spPr/>
        <p:txBody>
          <a:bodyPr/>
          <a:p>
            <a:r>
              <a:rPr sz="5630" smtClean="0">
                <a:latin typeface="思源黑体 CN Medium" panose="020B0600000000000000" pitchFamily="34" charset="-122"/>
                <a:ea typeface="思源黑体 CN Medium" panose="020B0600000000000000" pitchFamily="34" charset="-122"/>
                <a:sym typeface="+mn-ea"/>
              </a:rPr>
              <a:t>内连接</a:t>
            </a:r>
            <a:endParaRPr lang="zh-CN" altLang="en-US" sz="5630" smtClean="0">
              <a:latin typeface="思源黑体 CN Medium" panose="020B0600000000000000" pitchFamily="34" charset="-122"/>
              <a:ea typeface="思源黑体 CN Medium" panose="020B0600000000000000" pitchFamily="34" charset="-122"/>
              <a:sym typeface="+mn-ea"/>
            </a:endParaRPr>
          </a:p>
        </p:txBody>
      </p:sp>
      <p:sp>
        <p:nvSpPr>
          <p:cNvPr id="41986" name="Freeform 43"/>
          <p:cNvSpPr/>
          <p:nvPr/>
        </p:nvSpPr>
        <p:spPr bwMode="auto">
          <a:xfrm>
            <a:off x="3068003" y="3168968"/>
            <a:ext cx="4681537" cy="2735262"/>
          </a:xfrm>
          <a:custGeom>
            <a:avLst/>
            <a:gdLst>
              <a:gd name="T0" fmla="*/ 0 w 3312"/>
              <a:gd name="T1" fmla="*/ 0 h 1488"/>
              <a:gd name="T2" fmla="*/ 882029 w 3312"/>
              <a:gd name="T3" fmla="*/ 0 h 1488"/>
              <a:gd name="T4" fmla="*/ 882029 w 3312"/>
              <a:gd name="T5" fmla="*/ 970577 h 1488"/>
              <a:gd name="T6" fmla="*/ 3799508 w 3312"/>
              <a:gd name="T7" fmla="*/ 970577 h 1488"/>
              <a:gd name="T8" fmla="*/ 3799508 w 3312"/>
              <a:gd name="T9" fmla="*/ 352937 h 1488"/>
              <a:gd name="T10" fmla="*/ 4681537 w 3312"/>
              <a:gd name="T11" fmla="*/ 352937 h 1488"/>
              <a:gd name="T12" fmla="*/ 4681537 w 3312"/>
              <a:gd name="T13" fmla="*/ 2735262 h 1488"/>
              <a:gd name="T14" fmla="*/ 0 w 3312"/>
              <a:gd name="T15" fmla="*/ 2735262 h 1488"/>
              <a:gd name="T16" fmla="*/ 0 w 3312"/>
              <a:gd name="T17" fmla="*/ 0 h 14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12" h="1488">
                <a:moveTo>
                  <a:pt x="0" y="0"/>
                </a:moveTo>
                <a:lnTo>
                  <a:pt x="624" y="0"/>
                </a:lnTo>
                <a:lnTo>
                  <a:pt x="624" y="528"/>
                </a:lnTo>
                <a:lnTo>
                  <a:pt x="2688" y="528"/>
                </a:lnTo>
                <a:lnTo>
                  <a:pt x="2688" y="192"/>
                </a:lnTo>
                <a:lnTo>
                  <a:pt x="3312" y="192"/>
                </a:lnTo>
                <a:lnTo>
                  <a:pt x="3312" y="1488"/>
                </a:lnTo>
                <a:lnTo>
                  <a:pt x="0" y="1488"/>
                </a:lnTo>
                <a:lnTo>
                  <a:pt x="0" y="0"/>
                </a:lnTo>
                <a:close/>
              </a:path>
            </a:pathLst>
          </a:custGeom>
          <a:noFill/>
          <a:ln>
            <a:noFill/>
          </a:ln>
          <a:effectLst>
            <a:outerShdw dist="107763" dir="2700000" algn="ctr" rotWithShape="0">
              <a:srgbClr val="C0C0C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wrap="none" anchor="ctr"/>
          <a:lstStyle/>
          <a:p>
            <a:endParaRPr lang="zh-CN" altLang="en-US">
              <a:latin typeface="思源黑体 CN Medium" panose="020B0600000000000000" pitchFamily="34" charset="-122"/>
              <a:ea typeface="思源黑体 CN Medium" panose="020B0600000000000000" pitchFamily="34" charset="-122"/>
            </a:endParaRPr>
          </a:p>
        </p:txBody>
      </p:sp>
      <p:sp>
        <p:nvSpPr>
          <p:cNvPr id="41989" name="Text Box 133"/>
          <p:cNvSpPr txBox="1">
            <a:spLocks noChangeArrowheads="1"/>
          </p:cNvSpPr>
          <p:nvPr/>
        </p:nvSpPr>
        <p:spPr bwMode="auto">
          <a:xfrm>
            <a:off x="2372360" y="2023428"/>
            <a:ext cx="1426845" cy="41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思源黑体 CN Medium" panose="020B0600000000000000" pitchFamily="34" charset="-122"/>
                <a:ea typeface="思源黑体 CN Medium" panose="020B0600000000000000" pitchFamily="34" charset="-122"/>
              </a:rPr>
              <a:t>Student </a:t>
            </a:r>
            <a:endParaRPr lang="en-US" altLang="zh-CN" b="1">
              <a:latin typeface="思源黑体 CN Medium" panose="020B0600000000000000" pitchFamily="34" charset="-122"/>
              <a:ea typeface="思源黑体 CN Medium" panose="020B0600000000000000" pitchFamily="34" charset="-122"/>
            </a:endParaRPr>
          </a:p>
        </p:txBody>
      </p:sp>
      <p:sp>
        <p:nvSpPr>
          <p:cNvPr id="41990" name="Text Box 174"/>
          <p:cNvSpPr txBox="1">
            <a:spLocks noChangeArrowheads="1"/>
          </p:cNvSpPr>
          <p:nvPr/>
        </p:nvSpPr>
        <p:spPr bwMode="auto">
          <a:xfrm>
            <a:off x="7038658" y="1703070"/>
            <a:ext cx="8826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思源黑体 CN Medium" panose="020B0600000000000000" pitchFamily="34" charset="-122"/>
                <a:ea typeface="思源黑体 CN Medium" panose="020B0600000000000000" pitchFamily="34" charset="-122"/>
              </a:rPr>
              <a:t>Score </a:t>
            </a:r>
            <a:endParaRPr lang="en-US" altLang="zh-CN" b="1">
              <a:latin typeface="思源黑体 CN Medium" panose="020B0600000000000000" pitchFamily="34" charset="-122"/>
              <a:ea typeface="思源黑体 CN Medium" panose="020B0600000000000000" pitchFamily="34" charset="-122"/>
            </a:endParaRPr>
          </a:p>
        </p:txBody>
      </p:sp>
      <p:sp>
        <p:nvSpPr>
          <p:cNvPr id="41991" name="Text Box 236"/>
          <p:cNvSpPr txBox="1">
            <a:spLocks noChangeArrowheads="1"/>
          </p:cNvSpPr>
          <p:nvPr/>
        </p:nvSpPr>
        <p:spPr bwMode="auto">
          <a:xfrm>
            <a:off x="1854200" y="4916170"/>
            <a:ext cx="1609090" cy="41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思源黑体 CN Medium" panose="020B0600000000000000" pitchFamily="34" charset="-122"/>
                <a:ea typeface="思源黑体 CN Medium" panose="020B0600000000000000" pitchFamily="34" charset="-122"/>
                <a:cs typeface="思源黑体 CN Medium" panose="020B0600000000000000" pitchFamily="34" charset="-122"/>
              </a:rPr>
              <a:t>查询结果： </a:t>
            </a:r>
            <a:endParaRPr lang="zh-CN" altLang="en-US" b="1">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graphicFrame>
        <p:nvGraphicFramePr>
          <p:cNvPr id="12" name="Group 29"/>
          <p:cNvGraphicFramePr>
            <a:graphicFrameLocks noGrp="1"/>
          </p:cNvGraphicFramePr>
          <p:nvPr/>
        </p:nvGraphicFramePr>
        <p:xfrm>
          <a:off x="1627823" y="2344103"/>
          <a:ext cx="2714625" cy="1430337"/>
        </p:xfrm>
        <a:graphic>
          <a:graphicData uri="http://schemas.openxmlformats.org/drawingml/2006/table">
            <a:tbl>
              <a:tblPr/>
              <a:tblGrid>
                <a:gridCol w="1225550"/>
                <a:gridCol w="1489075"/>
              </a:tblGrid>
              <a:tr h="363220">
                <a:tc>
                  <a:txBody>
                    <a:bodyPr/>
                    <a:lstStyle/>
                    <a:p>
                      <a:pPr marL="0" marR="0" lvl="0" indent="0" algn="ctr" defTabSz="914400" rtl="0" eaLnBrk="1" fontAlgn="base" latinLnBrk="0" hangingPunct="1">
                        <a:lnSpc>
                          <a:spcPct val="100000"/>
                        </a:lnSpc>
                        <a:spcBef>
                          <a:spcPts val="475"/>
                        </a:spcBef>
                        <a:spcAft>
                          <a:spcPct val="0"/>
                        </a:spcAft>
                        <a:buClrTx/>
                        <a:buSzTx/>
                        <a:buFont typeface="Wingdings" panose="05000000000000000000" pitchFamily="2" charset="2"/>
                        <a:buNone/>
                      </a:pPr>
                      <a:r>
                        <a:rPr kumimoji="0" lang="en-US" altLang="en-US" sz="2000" b="1" i="0" u="none" strike="noStrike" cap="none" normalizeH="0" baseline="0" smtClean="0">
                          <a:ln>
                            <a:noFill/>
                          </a:ln>
                          <a:solidFill>
                            <a:schemeClr val="bg1"/>
                          </a:solidFill>
                          <a:effectLst/>
                          <a:latin typeface="思源黑体 CN Medium" panose="020B0600000000000000" pitchFamily="34" charset="-122"/>
                          <a:ea typeface="思源黑体 CN Medium" panose="020B0600000000000000" pitchFamily="34" charset="-122"/>
                          <a:cs typeface="Times New Roman" panose="02020603050405020304" pitchFamily="18" charset="0"/>
                        </a:rPr>
                        <a:t>name</a:t>
                      </a:r>
                      <a:endParaRPr kumimoji="0" lang="en-US" altLang="en-US" sz="2000" b="1" i="0" u="none" strike="noStrike" cap="none" normalizeH="0" baseline="0" smtClean="0">
                        <a:ln>
                          <a:noFill/>
                        </a:ln>
                        <a:solidFill>
                          <a:schemeClr val="bg1"/>
                        </a:solidFill>
                        <a:effectLst/>
                        <a:latin typeface="思源黑体 CN Medium" panose="020B0600000000000000" pitchFamily="34" charset="-122"/>
                        <a:ea typeface="思源黑体 CN Medium" panose="020B0600000000000000" pitchFamily="34" charset="-122"/>
                        <a:cs typeface="Times New Roman" panose="02020603050405020304" pitchFamily="18" charset="0"/>
                      </a:endParaRPr>
                    </a:p>
                  </a:txBody>
                  <a:tcPr marL="90000" marR="90000" marT="0" marB="4680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1E8380"/>
                    </a:solidFill>
                  </a:tcPr>
                </a:tc>
                <a:tc>
                  <a:txBody>
                    <a:bodyPr/>
                    <a:lstStyle/>
                    <a:p>
                      <a:pPr marL="0" marR="0" lvl="0" indent="0" algn="ctr" defTabSz="914400" rtl="0" eaLnBrk="1" fontAlgn="base" latinLnBrk="0" hangingPunct="1">
                        <a:lnSpc>
                          <a:spcPct val="100000"/>
                        </a:lnSpc>
                        <a:spcBef>
                          <a:spcPts val="475"/>
                        </a:spcBef>
                        <a:spcAft>
                          <a:spcPct val="0"/>
                        </a:spcAft>
                        <a:buClrTx/>
                        <a:buSzTx/>
                        <a:buFont typeface="Wingdings" panose="05000000000000000000" pitchFamily="2" charset="2"/>
                        <a:buNone/>
                      </a:pPr>
                      <a:r>
                        <a:rPr kumimoji="0" lang="en-US" altLang="en-US" sz="2000" b="1" i="0" u="none" strike="noStrike" cap="none" normalizeH="0" baseline="0" smtClean="0">
                          <a:ln>
                            <a:noFill/>
                          </a:ln>
                          <a:solidFill>
                            <a:schemeClr val="bg1"/>
                          </a:solidFill>
                          <a:effectLst/>
                          <a:latin typeface="思源黑体 CN Medium" panose="020B0600000000000000" pitchFamily="34" charset="-122"/>
                          <a:ea typeface="思源黑体 CN Medium" panose="020B0600000000000000" pitchFamily="34" charset="-122"/>
                          <a:cs typeface="Times New Roman" panose="02020603050405020304" pitchFamily="18" charset="0"/>
                        </a:rPr>
                        <a:t>id</a:t>
                      </a:r>
                      <a:endParaRPr kumimoji="0" lang="en-US" altLang="en-US" sz="2000" b="1" i="0" u="none" strike="noStrike" cap="none" normalizeH="0" baseline="0" smtClean="0">
                        <a:ln>
                          <a:noFill/>
                        </a:ln>
                        <a:solidFill>
                          <a:schemeClr val="bg1"/>
                        </a:solidFill>
                        <a:effectLst/>
                        <a:latin typeface="思源黑体 CN Medium" panose="020B0600000000000000" pitchFamily="34" charset="-122"/>
                        <a:ea typeface="思源黑体 CN Medium" panose="020B0600000000000000" pitchFamily="34" charset="-122"/>
                        <a:cs typeface="Times New Roman" panose="02020603050405020304" pitchFamily="18" charset="0"/>
                      </a:endParaRPr>
                    </a:p>
                  </a:txBody>
                  <a:tcPr marL="90000" marR="90000" marT="0" marB="4680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1E8380"/>
                    </a:solidFill>
                  </a:tcPr>
                </a:tc>
              </a:tr>
              <a:tr h="33020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rPr>
                        <a:t>东邪</a:t>
                      </a:r>
                      <a:endParaRPr kumimoji="0" lang="zh-CN"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T="0"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rPr>
                        <a:t>1</a:t>
                      </a:r>
                      <a:endPar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90000" marR="90000" marT="0" marB="4680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r>
              <a:tr h="401637">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rPr>
                        <a:t>西毒</a:t>
                      </a:r>
                      <a:endParaRPr kumimoji="0" lang="zh-CN" altLang="en-US"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T="0"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rPr>
                        <a:t>2</a:t>
                      </a:r>
                      <a:endPar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90000" marR="90000" marT="0" marB="4680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rPr>
                        <a:t>南帝</a:t>
                      </a:r>
                      <a:endParaRPr kumimoji="0" lang="zh-CN" altLang="en-US"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T="0"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rPr>
                        <a:t>3</a:t>
                      </a:r>
                      <a:endPar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90000" marR="90000" marT="0" marB="4680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r>
            </a:tbl>
          </a:graphicData>
        </a:graphic>
      </p:graphicFrame>
      <p:graphicFrame>
        <p:nvGraphicFramePr>
          <p:cNvPr id="14" name="Group 29"/>
          <p:cNvGraphicFramePr>
            <a:graphicFrameLocks noGrp="1"/>
          </p:cNvGraphicFramePr>
          <p:nvPr/>
        </p:nvGraphicFramePr>
        <p:xfrm>
          <a:off x="5444490" y="2024380"/>
          <a:ext cx="4286250" cy="1862138"/>
        </p:xfrm>
        <a:graphic>
          <a:graphicData uri="http://schemas.openxmlformats.org/drawingml/2006/table">
            <a:tbl>
              <a:tblPr/>
              <a:tblGrid>
                <a:gridCol w="1250950"/>
                <a:gridCol w="1517650"/>
                <a:gridCol w="1517650"/>
              </a:tblGrid>
              <a:tr h="490538">
                <a:tc>
                  <a: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en-US" sz="1800" b="1" i="0" u="none" strike="noStrike" cap="none" normalizeH="0" baseline="0" smtClean="0">
                          <a:ln>
                            <a:noFill/>
                          </a:ln>
                          <a:solidFill>
                            <a:schemeClr val="bg1"/>
                          </a:solidFill>
                          <a:effectLst>
                            <a:outerShdw blurRad="38100" dist="38100" dir="2700000" algn="tl">
                              <a:srgbClr val="000000"/>
                            </a:outerShdw>
                          </a:effectLst>
                          <a:latin typeface="思源黑体 CN Medium" panose="020B0600000000000000" pitchFamily="34" charset="-122"/>
                          <a:ea typeface="思源黑体 CN Medium" panose="020B0600000000000000" pitchFamily="34" charset="-122"/>
                        </a:rPr>
                        <a:t>studentID</a:t>
                      </a:r>
                      <a:endParaRPr kumimoji="0" lang="en-US" altLang="en-US" sz="1800" b="1" i="0" u="none" strike="noStrike" cap="none" normalizeH="0" baseline="0" smtClean="0">
                        <a:ln>
                          <a:noFill/>
                        </a:ln>
                        <a:solidFill>
                          <a:schemeClr val="bg1"/>
                        </a:solidFill>
                        <a:effectLst>
                          <a:outerShdw blurRad="38100" dist="38100" dir="2700000" algn="tl">
                            <a:srgbClr val="000000"/>
                          </a:outerShdw>
                        </a:effectLst>
                        <a:latin typeface="思源黑体 CN Medium" panose="020B0600000000000000" pitchFamily="34" charset="-122"/>
                        <a:ea typeface="思源黑体 CN Medium" panose="020B0600000000000000" pitchFamily="34"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1E838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en-US" sz="1800" b="1" i="0" u="none" strike="noStrike" cap="none" normalizeH="0" baseline="0" smtClean="0">
                          <a:ln>
                            <a:noFill/>
                          </a:ln>
                          <a:solidFill>
                            <a:schemeClr val="bg1"/>
                          </a:solidFill>
                          <a:effectLst>
                            <a:outerShdw blurRad="38100" dist="38100" dir="2700000" algn="tl">
                              <a:srgbClr val="000000"/>
                            </a:outerShdw>
                          </a:effectLst>
                          <a:latin typeface="思源黑体 CN Medium" panose="020B0600000000000000" pitchFamily="34" charset="-122"/>
                          <a:ea typeface="思源黑体 CN Medium" panose="020B0600000000000000" pitchFamily="34" charset="-122"/>
                        </a:rPr>
                        <a:t>subjectid</a:t>
                      </a:r>
                      <a:endParaRPr kumimoji="0" lang="en-US" altLang="en-US" sz="1800" b="1" i="0" u="none" strike="noStrike" cap="none" normalizeH="0" baseline="0" smtClean="0">
                        <a:ln>
                          <a:noFill/>
                        </a:ln>
                        <a:solidFill>
                          <a:schemeClr val="bg1"/>
                        </a:solidFill>
                        <a:effectLst>
                          <a:outerShdw blurRad="38100" dist="38100" dir="2700000" algn="tl">
                            <a:srgbClr val="000000"/>
                          </a:outerShdw>
                        </a:effectLst>
                        <a:latin typeface="思源黑体 CN Medium" panose="020B0600000000000000" pitchFamily="34" charset="-122"/>
                        <a:ea typeface="思源黑体 CN Medium" panose="020B0600000000000000" pitchFamily="34"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1E838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en-US" sz="1800" b="1" i="0" u="none" strike="noStrike" cap="none" normalizeH="0" baseline="0" smtClean="0">
                          <a:ln>
                            <a:noFill/>
                          </a:ln>
                          <a:solidFill>
                            <a:schemeClr val="bg1"/>
                          </a:solidFill>
                          <a:effectLst>
                            <a:outerShdw blurRad="38100" dist="38100" dir="2700000" algn="tl">
                              <a:srgbClr val="000000"/>
                            </a:outerShdw>
                          </a:effectLst>
                          <a:latin typeface="思源黑体 CN Medium" panose="020B0600000000000000" pitchFamily="34" charset="-122"/>
                          <a:ea typeface="思源黑体 CN Medium" panose="020B0600000000000000" pitchFamily="34" charset="-122"/>
                        </a:rPr>
                        <a:t>score</a:t>
                      </a:r>
                      <a:endParaRPr kumimoji="0" lang="en-US" altLang="en-US" sz="1800" b="1" i="0" u="none" strike="noStrike" cap="none" normalizeH="0" baseline="0" smtClean="0">
                        <a:ln>
                          <a:noFill/>
                        </a:ln>
                        <a:solidFill>
                          <a:schemeClr val="bg1"/>
                        </a:solidFill>
                        <a:effectLst>
                          <a:outerShdw blurRad="38100" dist="38100" dir="2700000" algn="tl">
                            <a:srgbClr val="000000"/>
                          </a:outerShdw>
                        </a:effectLst>
                        <a:latin typeface="思源黑体 CN Medium" panose="020B0600000000000000" pitchFamily="34" charset="-122"/>
                        <a:ea typeface="思源黑体 CN Medium" panose="020B0600000000000000" pitchFamily="34"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1E8380"/>
                    </a:solid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rPr>
                        <a:t>1</a:t>
                      </a:r>
                      <a:endPar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rPr>
                        <a:t>001</a:t>
                      </a:r>
                      <a:endPar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rPr>
                        <a:t>97</a:t>
                      </a:r>
                      <a:endPar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rPr>
                        <a:t>2</a:t>
                      </a:r>
                      <a:endPar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rPr>
                        <a:t>001</a:t>
                      </a:r>
                      <a:endPar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rPr>
                        <a:t>89</a:t>
                      </a:r>
                      <a:endPar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rPr>
                        <a:t>2</a:t>
                      </a:r>
                      <a:endPar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rPr>
                        <a:t>002</a:t>
                      </a:r>
                      <a:endPar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rPr>
                        <a:t>67</a:t>
                      </a:r>
                      <a:endPar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rPr>
                        <a:t>3</a:t>
                      </a:r>
                      <a:endPar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rPr>
                        <a:t>002</a:t>
                      </a:r>
                      <a:endPar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rPr>
                        <a:t>76</a:t>
                      </a:r>
                      <a:endPar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rPr>
                        <a:t>3</a:t>
                      </a:r>
                      <a:endPar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rPr>
                        <a:t>003</a:t>
                      </a:r>
                      <a:endPar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rPr>
                        <a:t>81</a:t>
                      </a:r>
                      <a:endPar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r>
            </a:tbl>
          </a:graphicData>
        </a:graphic>
      </p:graphicFrame>
      <p:graphicFrame>
        <p:nvGraphicFramePr>
          <p:cNvPr id="16" name="Group 29"/>
          <p:cNvGraphicFramePr>
            <a:graphicFrameLocks noGrp="1"/>
          </p:cNvGraphicFramePr>
          <p:nvPr/>
        </p:nvGraphicFramePr>
        <p:xfrm>
          <a:off x="3463290" y="3980180"/>
          <a:ext cx="4286487" cy="2096135"/>
        </p:xfrm>
        <a:graphic>
          <a:graphicData uri="http://schemas.openxmlformats.org/drawingml/2006/table">
            <a:tbl>
              <a:tblPr firstRow="1" bandRow="1">
                <a:tableStyleId>{5C22544A-7EE6-4342-B048-85BDC9FD1C3A}</a:tableStyleId>
              </a:tblPr>
              <a:tblGrid>
                <a:gridCol w="1250155"/>
                <a:gridCol w="1518047"/>
                <a:gridCol w="1518285"/>
              </a:tblGrid>
              <a:tr h="489585">
                <a:tc>
                  <a: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1800" b="1" i="0" u="none" strike="noStrike" cap="none" normalizeH="0" baseline="0" dirty="0" err="1" smtClean="0">
                          <a:ln>
                            <a:noFill/>
                          </a:ln>
                          <a:solidFill>
                            <a:schemeClr val="bg1"/>
                          </a:solidFill>
                          <a:effectLst>
                            <a:outerShdw blurRad="38100" dist="38100" dir="2700000" algn="tl">
                              <a:srgbClr val="C0C0C0"/>
                            </a:outerShdw>
                          </a:effectLst>
                          <a:latin typeface="思源黑体 CN Medium" panose="020B0600000000000000" pitchFamily="34" charset="-122"/>
                          <a:ea typeface="思源黑体 CN Medium" panose="020B0600000000000000" pitchFamily="34" charset="-122"/>
                        </a:rPr>
                        <a:t>name</a:t>
                      </a:r>
                      <a:endParaRPr kumimoji="0" lang="en-US" altLang="zh-CN" sz="1800" b="1" i="0" u="none" strike="noStrike" cap="none" normalizeH="0" baseline="0" dirty="0" smtClean="0">
                        <a:ln>
                          <a:noFill/>
                        </a:ln>
                        <a:solidFill>
                          <a:schemeClr val="bg1"/>
                        </a:solidFill>
                        <a:effectLst>
                          <a:outerShdw blurRad="38100" dist="38100" dir="2700000" algn="tl">
                            <a:srgbClr val="C0C0C0"/>
                          </a:outerShdw>
                        </a:effectLst>
                        <a:latin typeface="思源黑体 CN Medium" panose="020B0600000000000000" pitchFamily="34" charset="-122"/>
                        <a:ea typeface="思源黑体 CN Medium" panose="020B0600000000000000" pitchFamily="34" charset="-122"/>
                      </a:endParaRPr>
                    </a:p>
                  </a:txBody>
                  <a:tcPr marL="89999" marR="89999" marT="0" marB="46801"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1E838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en-US" sz="1800" b="1" i="0" u="none" strike="noStrike" cap="none" normalizeH="0" baseline="0" dirty="0" err="1" smtClean="0">
                          <a:ln>
                            <a:noFill/>
                          </a:ln>
                          <a:solidFill>
                            <a:schemeClr val="bg1"/>
                          </a:solidFill>
                          <a:effectLst>
                            <a:outerShdw blurRad="38100" dist="38100" dir="2700000" algn="tl">
                              <a:srgbClr val="C0C0C0"/>
                            </a:outerShdw>
                          </a:effectLst>
                          <a:latin typeface="思源黑体 CN Medium" panose="020B0600000000000000" pitchFamily="34" charset="-122"/>
                          <a:ea typeface="思源黑体 CN Medium" panose="020B0600000000000000" pitchFamily="34" charset="-122"/>
                        </a:rPr>
                        <a:t>subjectid</a:t>
                      </a:r>
                      <a:endParaRPr kumimoji="0" lang="en-US" altLang="en-US" sz="1800" b="1" i="0" u="none" strike="noStrike" cap="none" normalizeH="0" baseline="0" dirty="0" err="1" smtClean="0">
                        <a:ln>
                          <a:noFill/>
                        </a:ln>
                        <a:solidFill>
                          <a:schemeClr val="bg1"/>
                        </a:solidFill>
                        <a:effectLst>
                          <a:outerShdw blurRad="38100" dist="38100" dir="2700000" algn="tl">
                            <a:srgbClr val="C0C0C0"/>
                          </a:outerShdw>
                        </a:effectLst>
                        <a:latin typeface="思源黑体 CN Medium" panose="020B0600000000000000" pitchFamily="34" charset="-122"/>
                        <a:ea typeface="思源黑体 CN Medium" panose="020B0600000000000000" pitchFamily="34" charset="-122"/>
                      </a:endParaRPr>
                    </a:p>
                  </a:txBody>
                  <a:tcPr marL="89999" marR="89999" marT="0" marB="46801"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1E838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en-US" sz="1800" b="1" i="0" u="none" strike="noStrike" cap="none" normalizeH="0" baseline="0" dirty="0" smtClean="0">
                          <a:ln>
                            <a:noFill/>
                          </a:ln>
                          <a:solidFill>
                            <a:schemeClr val="bg1"/>
                          </a:solidFill>
                          <a:effectLst>
                            <a:outerShdw blurRad="38100" dist="38100" dir="2700000" algn="tl">
                              <a:srgbClr val="C0C0C0"/>
                            </a:outerShdw>
                          </a:effectLst>
                          <a:latin typeface="思源黑体 CN Medium" panose="020B0600000000000000" pitchFamily="34" charset="-122"/>
                          <a:ea typeface="思源黑体 CN Medium" panose="020B0600000000000000" pitchFamily="34" charset="-122"/>
                        </a:rPr>
                        <a:t>score</a:t>
                      </a:r>
                      <a:endParaRPr kumimoji="0" lang="en-US" altLang="en-US" sz="1800" b="1" i="0" u="none" strike="noStrike" cap="none" normalizeH="0" baseline="0" dirty="0" smtClean="0">
                        <a:ln>
                          <a:noFill/>
                        </a:ln>
                        <a:solidFill>
                          <a:schemeClr val="bg1"/>
                        </a:solidFill>
                        <a:effectLst>
                          <a:outerShdw blurRad="38100" dist="38100" dir="2700000" algn="tl">
                            <a:srgbClr val="C0C0C0"/>
                          </a:outerShdw>
                        </a:effectLst>
                        <a:latin typeface="思源黑体 CN Medium" panose="020B0600000000000000" pitchFamily="34" charset="-122"/>
                        <a:ea typeface="思源黑体 CN Medium" panose="020B0600000000000000" pitchFamily="34" charset="-122"/>
                      </a:endParaRPr>
                    </a:p>
                  </a:txBody>
                  <a:tcPr marL="89999" marR="89999" marT="0" marB="46801"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1E8380"/>
                    </a:solidFill>
                  </a:tcPr>
                </a:tc>
              </a:tr>
              <a:tr h="321126">
                <a:tc>
                  <a:txBody>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zh-CN" sz="1800" b="1" smtClean="0">
                          <a:solidFill>
                            <a:schemeClr val="tx1"/>
                          </a:solidFill>
                          <a:effectLst/>
                          <a:latin typeface="思源黑体 CN Medium" panose="020B0600000000000000" pitchFamily="34" charset="-122"/>
                          <a:ea typeface="思源黑体 CN Medium" panose="020B0600000000000000" pitchFamily="34" charset="-122"/>
                          <a:sym typeface="+mn-ea"/>
                        </a:rPr>
                        <a:t>东邪</a:t>
                      </a:r>
                      <a:endParaRPr kumimoji="0" lang="zh-CN" altLang="en-US"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89999" marR="89999" marT="0" marB="46801"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思源黑体 CN Medium" panose="020B0600000000000000" pitchFamily="34" charset="-122"/>
                          <a:ea typeface="思源黑体 CN Medium" panose="020B0600000000000000" pitchFamily="34" charset="-122"/>
                        </a:rPr>
                        <a:t>001</a:t>
                      </a:r>
                      <a:endParaRPr kumimoji="0" lang="en-US" altLang="zh-CN" sz="1800" b="1" i="0" u="none" strike="noStrike" cap="none" normalizeH="0" baseline="0" dirty="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89999" marR="89999" marT="0" marB="46801"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rPr>
                        <a:t>97</a:t>
                      </a:r>
                      <a:endPar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89999" marR="89999" marT="0" marB="46801"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21126">
                <a:tc>
                  <a:txBody>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800" b="1" smtClean="0">
                          <a:solidFill>
                            <a:schemeClr val="tx1"/>
                          </a:solidFill>
                          <a:effectLst/>
                          <a:latin typeface="思源黑体 CN Medium" panose="020B0600000000000000" pitchFamily="34" charset="-122"/>
                          <a:ea typeface="思源黑体 CN Medium" panose="020B0600000000000000" pitchFamily="34" charset="-122"/>
                          <a:sym typeface="+mn-ea"/>
                        </a:rPr>
                        <a:t>西毒</a:t>
                      </a:r>
                      <a:endParaRPr kumimoji="0" lang="zh-CN" altLang="en-US" sz="1800" b="1" i="0" u="none" strike="noStrike" cap="none" normalizeH="0" baseline="0" dirty="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89999" marR="89999" marT="0" marB="46801"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思源黑体 CN Medium" panose="020B0600000000000000" pitchFamily="34" charset="-122"/>
                          <a:ea typeface="思源黑体 CN Medium" panose="020B0600000000000000" pitchFamily="34" charset="-122"/>
                        </a:rPr>
                        <a:t>001</a:t>
                      </a:r>
                      <a:endParaRPr kumimoji="0" lang="en-US" altLang="zh-CN" sz="1800" b="1" i="0" u="none" strike="noStrike" cap="none" normalizeH="0" baseline="0" dirty="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89999" marR="89999" marT="0" marB="46801"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rPr>
                        <a:t>89</a:t>
                      </a:r>
                      <a:endPar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89999" marR="89999" marT="0" marB="46801"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21126">
                <a:tc>
                  <a:txBody>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800" b="1" smtClean="0">
                          <a:solidFill>
                            <a:schemeClr val="tx1"/>
                          </a:solidFill>
                          <a:effectLst/>
                          <a:latin typeface="思源黑体 CN Medium" panose="020B0600000000000000" pitchFamily="34" charset="-122"/>
                          <a:ea typeface="思源黑体 CN Medium" panose="020B0600000000000000" pitchFamily="34" charset="-122"/>
                          <a:sym typeface="+mn-ea"/>
                        </a:rPr>
                        <a:t>西毒</a:t>
                      </a:r>
                      <a:endParaRPr kumimoji="0" lang="zh-CN" altLang="en-US"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89999" marR="89999" marT="0" marB="46801"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思源黑体 CN Medium" panose="020B0600000000000000" pitchFamily="34" charset="-122"/>
                          <a:ea typeface="思源黑体 CN Medium" panose="020B0600000000000000" pitchFamily="34" charset="-122"/>
                        </a:rPr>
                        <a:t>002</a:t>
                      </a:r>
                      <a:endParaRPr kumimoji="0" lang="en-US" altLang="zh-CN" sz="1800" b="1" i="0" u="none" strike="noStrike" cap="none" normalizeH="0" baseline="0" dirty="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89999" marR="89999" marT="0" marB="46801"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思源黑体 CN Medium" panose="020B0600000000000000" pitchFamily="34" charset="-122"/>
                          <a:ea typeface="思源黑体 CN Medium" panose="020B0600000000000000" pitchFamily="34" charset="-122"/>
                        </a:rPr>
                        <a:t>67</a:t>
                      </a:r>
                      <a:endParaRPr kumimoji="0" lang="en-US" altLang="zh-CN" sz="1800" b="1" i="0" u="none" strike="noStrike" cap="none" normalizeH="0" baseline="0" dirty="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89999" marR="89999" marT="0" marB="46801"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21126">
                <a:tc>
                  <a:txBody>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800" b="1" smtClean="0">
                          <a:solidFill>
                            <a:schemeClr val="tx1"/>
                          </a:solidFill>
                          <a:effectLst/>
                          <a:latin typeface="思源黑体 CN Medium" panose="020B0600000000000000" pitchFamily="34" charset="-122"/>
                          <a:ea typeface="思源黑体 CN Medium" panose="020B0600000000000000" pitchFamily="34" charset="-122"/>
                          <a:sym typeface="+mn-ea"/>
                        </a:rPr>
                        <a:t>南帝</a:t>
                      </a:r>
                      <a:endParaRPr kumimoji="0" lang="zh-CN" altLang="en-US"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89999" marR="89999" marT="0" marB="46801"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rPr>
                        <a:t>002</a:t>
                      </a:r>
                      <a:endParaRPr kumimoji="0" lang="en-US" altLang="zh-CN"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89999" marR="89999" marT="0" marB="46801"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思源黑体 CN Medium" panose="020B0600000000000000" pitchFamily="34" charset="-122"/>
                          <a:ea typeface="思源黑体 CN Medium" panose="020B0600000000000000" pitchFamily="34" charset="-122"/>
                        </a:rPr>
                        <a:t>76</a:t>
                      </a:r>
                      <a:endParaRPr kumimoji="0" lang="en-US" altLang="zh-CN" sz="1800" b="1" i="0" u="none" strike="noStrike" cap="none" normalizeH="0" baseline="0" dirty="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89999" marR="89999" marT="0" marB="46801"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21126">
                <a:tc>
                  <a:txBody>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800" b="1" smtClean="0">
                          <a:solidFill>
                            <a:schemeClr val="tx1"/>
                          </a:solidFill>
                          <a:effectLst/>
                          <a:latin typeface="思源黑体 CN Medium" panose="020B0600000000000000" pitchFamily="34" charset="-122"/>
                          <a:ea typeface="思源黑体 CN Medium" panose="020B0600000000000000" pitchFamily="34" charset="-122"/>
                          <a:sym typeface="+mn-ea"/>
                        </a:rPr>
                        <a:t>南帝</a:t>
                      </a:r>
                      <a:endParaRPr kumimoji="0" lang="zh-CN" altLang="en-US" sz="1800" b="1" i="0" u="none" strike="noStrike" cap="none" normalizeH="0" baseline="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89999" marR="89999" marT="0" marB="46801"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思源黑体 CN Medium" panose="020B0600000000000000" pitchFamily="34" charset="-122"/>
                          <a:ea typeface="思源黑体 CN Medium" panose="020B0600000000000000" pitchFamily="34" charset="-122"/>
                        </a:rPr>
                        <a:t>003</a:t>
                      </a:r>
                      <a:endParaRPr kumimoji="0" lang="en-US" altLang="zh-CN" sz="1800" b="1" i="0" u="none" strike="noStrike" cap="none" normalizeH="0" baseline="0" dirty="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89999" marR="89999" marT="0" marB="46801"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思源黑体 CN Medium" panose="020B0600000000000000" pitchFamily="34" charset="-122"/>
                          <a:ea typeface="思源黑体 CN Medium" panose="020B0600000000000000" pitchFamily="34" charset="-122"/>
                        </a:rPr>
                        <a:t>81</a:t>
                      </a:r>
                      <a:endParaRPr kumimoji="0" lang="en-US" altLang="zh-CN" sz="1800" b="1" i="0" u="none" strike="noStrike" cap="none" normalizeH="0" baseline="0" dirty="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89999" marR="89999" marT="0" marB="46801"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sz="5630" smtClean="0">
                <a:sym typeface="+mn-ea"/>
              </a:rPr>
              <a:t>内连接语句</a:t>
            </a:r>
            <a:endParaRPr lang="zh-CN" altLang="en-US"/>
          </a:p>
        </p:txBody>
      </p:sp>
      <p:sp>
        <p:nvSpPr>
          <p:cNvPr id="266245" name="AutoShape 5"/>
          <p:cNvSpPr>
            <a:spLocks noChangeArrowheads="1"/>
          </p:cNvSpPr>
          <p:nvPr/>
        </p:nvSpPr>
        <p:spPr bwMode="auto">
          <a:xfrm>
            <a:off x="1143000" y="2214880"/>
            <a:ext cx="3654425" cy="1568449"/>
          </a:xfrm>
          <a:prstGeom prst="roundRect">
            <a:avLst>
              <a:gd name="adj" fmla="val 0"/>
            </a:avLst>
          </a:prstGeom>
          <a:solidFill>
            <a:srgbClr val="EDF5FD"/>
          </a:solidFill>
          <a:ln w="50800" cap="flat" cmpd="sng" algn="ctr">
            <a:solidFill>
              <a:schemeClr val="accent1"/>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marL="457200" indent="-457200" defTabSz="723900">
              <a:buClr>
                <a:schemeClr val="folHlink"/>
              </a:buClr>
              <a:buSzPct val="60000"/>
              <a:tabLst>
                <a:tab pos="444500" algn="l"/>
              </a:tabLst>
              <a:defRPr/>
            </a:pPr>
            <a:r>
              <a:rPr lang="en-US" altLang="en-US" b="1" dirty="0">
                <a:ea typeface="宋体" panose="02010600030101010101" pitchFamily="2" charset="-122"/>
              </a:rPr>
              <a:t>SELECT </a:t>
            </a:r>
            <a:r>
              <a:rPr lang="en-US" altLang="zh-CN" b="1" dirty="0">
                <a:ea typeface="宋体" panose="02010600030101010101" pitchFamily="2" charset="-122"/>
              </a:rPr>
              <a:t>	……</a:t>
            </a:r>
            <a:r>
              <a:rPr lang="en-US" altLang="en-US" b="1" dirty="0">
                <a:ea typeface="宋体" panose="02010600030101010101" pitchFamily="2" charset="-122"/>
              </a:rPr>
              <a:t> </a:t>
            </a:r>
            <a:endParaRPr lang="en-US" altLang="en-US" b="1" dirty="0">
              <a:ea typeface="宋体" panose="02010600030101010101" pitchFamily="2" charset="-122"/>
            </a:endParaRPr>
          </a:p>
          <a:p>
            <a:pPr marL="457200" indent="-457200" defTabSz="723900">
              <a:buClr>
                <a:schemeClr val="folHlink"/>
              </a:buClr>
              <a:buSzPct val="60000"/>
              <a:tabLst>
                <a:tab pos="444500" algn="l"/>
              </a:tabLst>
              <a:defRPr/>
            </a:pPr>
            <a:r>
              <a:rPr lang="en-US" altLang="en-US" b="1" dirty="0">
                <a:ea typeface="宋体" panose="02010600030101010101" pitchFamily="2" charset="-122"/>
              </a:rPr>
              <a:t>F</a:t>
            </a:r>
            <a:r>
              <a:rPr lang="en-US" altLang="zh-CN" b="1" dirty="0">
                <a:ea typeface="宋体" panose="02010600030101010101" pitchFamily="2" charset="-122"/>
              </a:rPr>
              <a:t>ROM</a:t>
            </a:r>
            <a:r>
              <a:rPr lang="en-US" altLang="en-US" b="1" dirty="0">
                <a:ea typeface="宋体" panose="02010600030101010101" pitchFamily="2" charset="-122"/>
              </a:rPr>
              <a:t> </a:t>
            </a:r>
            <a:r>
              <a:rPr lang="en-US" altLang="zh-CN" b="1" dirty="0">
                <a:ea typeface="宋体" panose="02010600030101010101" pitchFamily="2" charset="-122"/>
              </a:rPr>
              <a:t>	   </a:t>
            </a:r>
            <a:r>
              <a:rPr lang="zh-CN" altLang="en-US" b="1" dirty="0">
                <a:ea typeface="宋体" panose="02010600030101010101" pitchFamily="2" charset="-122"/>
              </a:rPr>
              <a:t>表</a:t>
            </a:r>
            <a:r>
              <a:rPr lang="en-US" altLang="zh-CN" b="1" dirty="0">
                <a:ea typeface="宋体" panose="02010600030101010101" pitchFamily="2" charset="-122"/>
              </a:rPr>
              <a:t>1</a:t>
            </a:r>
            <a:endParaRPr lang="en-US" altLang="zh-CN" b="1" dirty="0">
              <a:ea typeface="宋体" panose="02010600030101010101" pitchFamily="2" charset="-122"/>
            </a:endParaRPr>
          </a:p>
          <a:p>
            <a:pPr marL="457200" indent="-457200" defTabSz="723900">
              <a:buClr>
                <a:schemeClr val="folHlink"/>
              </a:buClr>
              <a:buSzPct val="60000"/>
              <a:tabLst>
                <a:tab pos="444500" algn="l"/>
              </a:tabLst>
              <a:defRPr/>
            </a:pPr>
            <a:r>
              <a:rPr lang="en-US" altLang="en-US" b="1" dirty="0">
                <a:solidFill>
                  <a:srgbClr val="FF0000"/>
                </a:solidFill>
                <a:ea typeface="宋体" panose="02010600030101010101" pitchFamily="2" charset="-122"/>
              </a:rPr>
              <a:t>INNER JOIN </a:t>
            </a:r>
            <a:r>
              <a:rPr lang="en-US" altLang="zh-CN" b="1" dirty="0">
                <a:solidFill>
                  <a:srgbClr val="3333CC"/>
                </a:solidFill>
                <a:ea typeface="宋体" panose="02010600030101010101" pitchFamily="2" charset="-122"/>
              </a:rPr>
              <a:t>  </a:t>
            </a:r>
            <a:r>
              <a:rPr lang="zh-CN" altLang="en-US" b="1" dirty="0">
                <a:ea typeface="宋体" panose="02010600030101010101" pitchFamily="2" charset="-122"/>
              </a:rPr>
              <a:t>表</a:t>
            </a:r>
            <a:r>
              <a:rPr lang="en-US" altLang="zh-CN" b="1" dirty="0">
                <a:ea typeface="宋体" panose="02010600030101010101" pitchFamily="2" charset="-122"/>
              </a:rPr>
              <a:t>2</a:t>
            </a:r>
            <a:endParaRPr lang="en-US" altLang="zh-CN" b="1" dirty="0">
              <a:ea typeface="宋体" panose="02010600030101010101" pitchFamily="2" charset="-122"/>
            </a:endParaRPr>
          </a:p>
          <a:p>
            <a:pPr marL="457200" indent="-457200" defTabSz="723900">
              <a:buClr>
                <a:schemeClr val="folHlink"/>
              </a:buClr>
              <a:buSzPct val="60000"/>
              <a:tabLst>
                <a:tab pos="444500" algn="l"/>
              </a:tabLst>
              <a:defRPr/>
            </a:pPr>
            <a:r>
              <a:rPr lang="en-US" altLang="en-US" b="1" dirty="0">
                <a:solidFill>
                  <a:srgbClr val="FF0000"/>
                </a:solidFill>
                <a:ea typeface="宋体" panose="02010600030101010101" pitchFamily="2" charset="-122"/>
              </a:rPr>
              <a:t>ON </a:t>
            </a:r>
            <a:r>
              <a:rPr lang="en-US" altLang="zh-CN" b="1" dirty="0">
                <a:solidFill>
                  <a:srgbClr val="FF0000"/>
                </a:solidFill>
                <a:ea typeface="宋体" panose="02010600030101010101" pitchFamily="2" charset="-122"/>
              </a:rPr>
              <a:t>	</a:t>
            </a:r>
            <a:r>
              <a:rPr lang="en-US" altLang="zh-CN" b="1" dirty="0">
                <a:solidFill>
                  <a:srgbClr val="3333CC"/>
                </a:solidFill>
                <a:ea typeface="宋体" panose="02010600030101010101" pitchFamily="2" charset="-122"/>
              </a:rPr>
              <a:t>……</a:t>
            </a:r>
            <a:endParaRPr lang="en-US" altLang="en-US" b="1" dirty="0">
              <a:solidFill>
                <a:srgbClr val="3333CC"/>
              </a:solidFill>
              <a:ea typeface="宋体" panose="02010600030101010101" pitchFamily="2" charset="-122"/>
            </a:endParaRPr>
          </a:p>
        </p:txBody>
      </p:sp>
      <p:sp>
        <p:nvSpPr>
          <p:cNvPr id="266251" name="AutoShape 11"/>
          <p:cNvSpPr>
            <a:spLocks noChangeArrowheads="1"/>
          </p:cNvSpPr>
          <p:nvPr/>
        </p:nvSpPr>
        <p:spPr bwMode="auto">
          <a:xfrm>
            <a:off x="6680200" y="2258060"/>
            <a:ext cx="3632200" cy="1198879"/>
          </a:xfrm>
          <a:prstGeom prst="roundRect">
            <a:avLst>
              <a:gd name="adj" fmla="val 0"/>
            </a:avLst>
          </a:prstGeom>
          <a:solidFill>
            <a:srgbClr val="EDF5FD"/>
          </a:solidFill>
          <a:ln w="50800" cap="flat" cmpd="sng" algn="ctr">
            <a:solidFill>
              <a:schemeClr val="accent1"/>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marL="457200" indent="-457200" defTabSz="723900">
              <a:buClr>
                <a:schemeClr val="folHlink"/>
              </a:buClr>
              <a:buSzPct val="60000"/>
              <a:tabLst>
                <a:tab pos="444500" algn="l"/>
              </a:tabLst>
              <a:defRPr/>
            </a:pPr>
            <a:r>
              <a:rPr lang="en-US" altLang="en-US" b="1" dirty="0">
                <a:ea typeface="宋体" panose="02010600030101010101" pitchFamily="2" charset="-122"/>
              </a:rPr>
              <a:t>SELECT</a:t>
            </a:r>
            <a:r>
              <a:rPr lang="en-US" altLang="zh-CN" b="1" dirty="0">
                <a:ea typeface="宋体" panose="02010600030101010101" pitchFamily="2" charset="-122"/>
              </a:rPr>
              <a:t>  ……</a:t>
            </a:r>
            <a:r>
              <a:rPr lang="en-US" altLang="en-US" b="1" dirty="0">
                <a:ea typeface="宋体" panose="02010600030101010101" pitchFamily="2" charset="-122"/>
              </a:rPr>
              <a:t> </a:t>
            </a:r>
            <a:endParaRPr lang="en-US" altLang="en-US" b="1" dirty="0">
              <a:ea typeface="宋体" panose="02010600030101010101" pitchFamily="2" charset="-122"/>
            </a:endParaRPr>
          </a:p>
          <a:p>
            <a:pPr marL="457200" indent="-457200" defTabSz="723900">
              <a:buClr>
                <a:schemeClr val="folHlink"/>
              </a:buClr>
              <a:buSzPct val="60000"/>
              <a:tabLst>
                <a:tab pos="444500" algn="l"/>
              </a:tabLst>
              <a:defRPr/>
            </a:pPr>
            <a:r>
              <a:rPr lang="en-US" altLang="en-US" b="1" dirty="0">
                <a:ea typeface="宋体" panose="02010600030101010101" pitchFamily="2" charset="-122"/>
              </a:rPr>
              <a:t>F</a:t>
            </a:r>
            <a:r>
              <a:rPr lang="en-US" altLang="zh-CN" b="1" dirty="0">
                <a:ea typeface="宋体" panose="02010600030101010101" pitchFamily="2" charset="-122"/>
              </a:rPr>
              <a:t>ROM</a:t>
            </a:r>
            <a:r>
              <a:rPr lang="en-US" altLang="en-US" b="1" dirty="0">
                <a:ea typeface="宋体" panose="02010600030101010101" pitchFamily="2" charset="-122"/>
              </a:rPr>
              <a:t> </a:t>
            </a:r>
            <a:r>
              <a:rPr lang="en-US" altLang="zh-CN" b="1" dirty="0">
                <a:ea typeface="宋体" panose="02010600030101010101" pitchFamily="2" charset="-122"/>
              </a:rPr>
              <a:t>	</a:t>
            </a:r>
            <a:r>
              <a:rPr lang="zh-CN" altLang="en-US" b="1" dirty="0">
                <a:ea typeface="宋体" panose="02010600030101010101" pitchFamily="2" charset="-122"/>
              </a:rPr>
              <a:t>表</a:t>
            </a:r>
            <a:r>
              <a:rPr lang="en-US" altLang="zh-CN" b="1" dirty="0">
                <a:ea typeface="宋体" panose="02010600030101010101" pitchFamily="2" charset="-122"/>
              </a:rPr>
              <a:t>1</a:t>
            </a:r>
            <a:r>
              <a:rPr lang="zh-CN" altLang="en-US" b="1" dirty="0">
                <a:ea typeface="宋体" panose="02010600030101010101" pitchFamily="2" charset="-122"/>
              </a:rPr>
              <a:t>，表</a:t>
            </a:r>
            <a:r>
              <a:rPr lang="en-US" altLang="zh-CN" b="1" dirty="0">
                <a:ea typeface="宋体" panose="02010600030101010101" pitchFamily="2" charset="-122"/>
              </a:rPr>
              <a:t>2</a:t>
            </a:r>
            <a:endParaRPr lang="en-US" altLang="zh-CN" b="1" dirty="0">
              <a:ea typeface="宋体" panose="02010600030101010101" pitchFamily="2" charset="-122"/>
            </a:endParaRPr>
          </a:p>
          <a:p>
            <a:pPr marL="457200" indent="-457200" defTabSz="723900">
              <a:buClr>
                <a:schemeClr val="folHlink"/>
              </a:buClr>
              <a:buSzPct val="60000"/>
              <a:tabLst>
                <a:tab pos="444500" algn="l"/>
              </a:tabLst>
              <a:defRPr/>
            </a:pPr>
            <a:r>
              <a:rPr lang="en-US" altLang="zh-CN" b="1" dirty="0">
                <a:solidFill>
                  <a:srgbClr val="FF0000"/>
                </a:solidFill>
                <a:ea typeface="宋体" panose="02010600030101010101" pitchFamily="2" charset="-122"/>
              </a:rPr>
              <a:t>WHERE</a:t>
            </a:r>
            <a:r>
              <a:rPr lang="en-US" altLang="zh-CN" b="1" dirty="0">
                <a:solidFill>
                  <a:srgbClr val="3333CC"/>
                </a:solidFill>
                <a:ea typeface="宋体" panose="02010600030101010101" pitchFamily="2" charset="-122"/>
              </a:rPr>
              <a:t> ……</a:t>
            </a:r>
            <a:r>
              <a:rPr lang="en-US" altLang="en-US" b="1" dirty="0">
                <a:solidFill>
                  <a:srgbClr val="3333CC"/>
                </a:solidFill>
                <a:ea typeface="宋体" panose="02010600030101010101" pitchFamily="2" charset="-122"/>
              </a:rPr>
              <a:t> </a:t>
            </a:r>
            <a:endParaRPr lang="en-US" altLang="en-US" b="1" dirty="0">
              <a:solidFill>
                <a:srgbClr val="3333CC"/>
              </a:solidFill>
              <a:ea typeface="宋体" panose="02010600030101010101" pitchFamily="2" charset="-122"/>
            </a:endParaRPr>
          </a:p>
        </p:txBody>
      </p:sp>
      <p:sp>
        <p:nvSpPr>
          <p:cNvPr id="25" name="AutoShape 10"/>
          <p:cNvSpPr>
            <a:spLocks noChangeArrowheads="1"/>
          </p:cNvSpPr>
          <p:nvPr/>
        </p:nvSpPr>
        <p:spPr bwMode="auto">
          <a:xfrm flipH="1">
            <a:off x="5055870" y="2428875"/>
            <a:ext cx="1214120" cy="857250"/>
          </a:xfrm>
          <a:prstGeom prst="leftRightArrow">
            <a:avLst>
              <a:gd name="adj1" fmla="val 50000"/>
              <a:gd name="adj2" fmla="val 29040"/>
            </a:avLst>
          </a:prstGeom>
          <a:solidFill>
            <a:srgbClr val="1E838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p>
            <a:pPr marL="285750" indent="-285750" algn="ctr"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charset="-122"/>
              </a:rPr>
              <a:t>等价</a:t>
            </a:r>
            <a:endParaRPr lang="zh-CN" altLang="en-US" b="1" kern="0" dirty="0">
              <a:solidFill>
                <a:schemeClr val="bg1"/>
              </a:solidFill>
              <a:latin typeface="Arial" panose="020B0604020202020204"/>
              <a:ea typeface="黑体" panose="02010609060101010101" charset="-122"/>
            </a:endParaRPr>
          </a:p>
        </p:txBody>
      </p:sp>
      <p:sp>
        <p:nvSpPr>
          <p:cNvPr id="4" name="AutoShape 5"/>
          <p:cNvSpPr>
            <a:spLocks noChangeArrowheads="1"/>
          </p:cNvSpPr>
          <p:nvPr/>
        </p:nvSpPr>
        <p:spPr bwMode="auto">
          <a:xfrm>
            <a:off x="1130300" y="2214880"/>
            <a:ext cx="3654425" cy="1568449"/>
          </a:xfrm>
          <a:prstGeom prst="roundRect">
            <a:avLst>
              <a:gd name="adj" fmla="val 0"/>
            </a:avLst>
          </a:prstGeom>
          <a:solidFill>
            <a:srgbClr val="EDF5FD"/>
          </a:solidFill>
          <a:ln w="50800" cap="flat" cmpd="sng" algn="ctr">
            <a:solidFill>
              <a:srgbClr val="1E838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marL="457200" indent="-457200" defTabSz="723900">
              <a:buClr>
                <a:schemeClr val="folHlink"/>
              </a:buClr>
              <a:buSzPct val="60000"/>
              <a:tabLst>
                <a:tab pos="444500" algn="l"/>
              </a:tabLst>
              <a:defRPr/>
            </a:pPr>
            <a:r>
              <a:rPr lang="en-US" altLang="en-US" b="1" dirty="0">
                <a:ea typeface="宋体" panose="02010600030101010101" pitchFamily="2" charset="-122"/>
              </a:rPr>
              <a:t>select </a:t>
            </a:r>
            <a:r>
              <a:rPr lang="en-US" altLang="zh-CN" b="1" dirty="0">
                <a:ea typeface="宋体" panose="02010600030101010101" pitchFamily="2" charset="-122"/>
              </a:rPr>
              <a:t>	……</a:t>
            </a:r>
            <a:r>
              <a:rPr lang="en-US" altLang="en-US" b="1" dirty="0">
                <a:ea typeface="宋体" panose="02010600030101010101" pitchFamily="2" charset="-122"/>
              </a:rPr>
              <a:t> </a:t>
            </a:r>
            <a:endParaRPr lang="en-US" altLang="en-US" b="1" dirty="0">
              <a:ea typeface="宋体" panose="02010600030101010101" pitchFamily="2" charset="-122"/>
            </a:endParaRPr>
          </a:p>
          <a:p>
            <a:pPr marL="457200" indent="-457200" defTabSz="723900">
              <a:buClr>
                <a:schemeClr val="folHlink"/>
              </a:buClr>
              <a:buSzPct val="60000"/>
              <a:tabLst>
                <a:tab pos="444500" algn="l"/>
              </a:tabLst>
              <a:defRPr/>
            </a:pPr>
            <a:r>
              <a:rPr lang="en-US" altLang="zh-CN" b="1" dirty="0">
                <a:ea typeface="宋体" panose="02010600030101010101" pitchFamily="2" charset="-122"/>
              </a:rPr>
              <a:t>from</a:t>
            </a:r>
            <a:r>
              <a:rPr lang="en-US" altLang="en-US" b="1" dirty="0">
                <a:ea typeface="宋体" panose="02010600030101010101" pitchFamily="2" charset="-122"/>
              </a:rPr>
              <a:t> </a:t>
            </a:r>
            <a:r>
              <a:rPr lang="en-US" altLang="zh-CN" b="1" dirty="0">
                <a:ea typeface="宋体" panose="02010600030101010101" pitchFamily="2" charset="-122"/>
              </a:rPr>
              <a:t>	   </a:t>
            </a:r>
            <a:r>
              <a:rPr lang="zh-CN" altLang="en-US" b="1" dirty="0">
                <a:ea typeface="宋体" panose="02010600030101010101" pitchFamily="2" charset="-122"/>
              </a:rPr>
              <a:t>表</a:t>
            </a:r>
            <a:r>
              <a:rPr lang="en-US" altLang="zh-CN" b="1" dirty="0">
                <a:ea typeface="宋体" panose="02010600030101010101" pitchFamily="2" charset="-122"/>
              </a:rPr>
              <a:t>1</a:t>
            </a:r>
            <a:endParaRPr lang="en-US" altLang="zh-CN" b="1" dirty="0">
              <a:ea typeface="宋体" panose="02010600030101010101" pitchFamily="2" charset="-122"/>
            </a:endParaRPr>
          </a:p>
          <a:p>
            <a:pPr marL="457200" indent="-457200" defTabSz="723900">
              <a:buClr>
                <a:schemeClr val="folHlink"/>
              </a:buClr>
              <a:buSzPct val="60000"/>
              <a:tabLst>
                <a:tab pos="444500" algn="l"/>
              </a:tabLst>
              <a:defRPr/>
            </a:pPr>
            <a:r>
              <a:rPr lang="en-US" altLang="en-US" b="1" dirty="0">
                <a:solidFill>
                  <a:srgbClr val="FF0000"/>
                </a:solidFill>
                <a:ea typeface="宋体" panose="02010600030101010101" pitchFamily="2" charset="-122"/>
              </a:rPr>
              <a:t>inner join</a:t>
            </a:r>
            <a:r>
              <a:rPr lang="en-US" altLang="zh-CN" b="1" dirty="0">
                <a:solidFill>
                  <a:srgbClr val="3333CC"/>
                </a:solidFill>
                <a:ea typeface="宋体" panose="02010600030101010101" pitchFamily="2" charset="-122"/>
              </a:rPr>
              <a:t>  </a:t>
            </a:r>
            <a:r>
              <a:rPr lang="zh-CN" altLang="en-US" b="1" dirty="0">
                <a:ea typeface="宋体" panose="02010600030101010101" pitchFamily="2" charset="-122"/>
              </a:rPr>
              <a:t>表</a:t>
            </a:r>
            <a:r>
              <a:rPr lang="en-US" altLang="zh-CN" b="1" dirty="0">
                <a:ea typeface="宋体" panose="02010600030101010101" pitchFamily="2" charset="-122"/>
              </a:rPr>
              <a:t>2</a:t>
            </a:r>
            <a:endParaRPr lang="en-US" altLang="zh-CN" b="1" dirty="0">
              <a:ea typeface="宋体" panose="02010600030101010101" pitchFamily="2" charset="-122"/>
            </a:endParaRPr>
          </a:p>
          <a:p>
            <a:pPr marL="457200" indent="-457200" defTabSz="723900">
              <a:buClr>
                <a:schemeClr val="folHlink"/>
              </a:buClr>
              <a:buSzPct val="60000"/>
              <a:tabLst>
                <a:tab pos="444500" algn="l"/>
              </a:tabLst>
              <a:defRPr/>
            </a:pPr>
            <a:r>
              <a:rPr lang="en-US" altLang="en-US" b="1" dirty="0">
                <a:solidFill>
                  <a:srgbClr val="FF0000"/>
                </a:solidFill>
                <a:ea typeface="宋体" panose="02010600030101010101" pitchFamily="2" charset="-122"/>
              </a:rPr>
              <a:t>on </a:t>
            </a:r>
            <a:r>
              <a:rPr lang="en-US" altLang="zh-CN" b="1" dirty="0">
                <a:solidFill>
                  <a:srgbClr val="FF0000"/>
                </a:solidFill>
                <a:ea typeface="宋体" panose="02010600030101010101" pitchFamily="2" charset="-122"/>
              </a:rPr>
              <a:t>	</a:t>
            </a:r>
            <a:r>
              <a:rPr lang="en-US" altLang="zh-CN" b="1" dirty="0">
                <a:solidFill>
                  <a:srgbClr val="3333CC"/>
                </a:solidFill>
                <a:ea typeface="宋体" panose="02010600030101010101" pitchFamily="2" charset="-122"/>
              </a:rPr>
              <a:t>…</a:t>
            </a:r>
            <a:r>
              <a:rPr lang="zh-CN" altLang="en-US" b="1" dirty="0">
                <a:solidFill>
                  <a:srgbClr val="3333CC"/>
                </a:solidFill>
                <a:ea typeface="宋体" panose="02010600030101010101" pitchFamily="2" charset="-122"/>
              </a:rPr>
              <a:t>关联条件</a:t>
            </a:r>
            <a:r>
              <a:rPr lang="en-US" altLang="zh-CN" b="1" dirty="0">
                <a:solidFill>
                  <a:srgbClr val="3333CC"/>
                </a:solidFill>
                <a:ea typeface="宋体" panose="02010600030101010101" pitchFamily="2" charset="-122"/>
              </a:rPr>
              <a:t>…</a:t>
            </a:r>
            <a:endParaRPr lang="en-US" altLang="en-US" b="1" dirty="0">
              <a:solidFill>
                <a:srgbClr val="3333CC"/>
              </a:solidFill>
              <a:ea typeface="宋体" panose="02010600030101010101" pitchFamily="2" charset="-122"/>
            </a:endParaRPr>
          </a:p>
        </p:txBody>
      </p:sp>
      <p:sp>
        <p:nvSpPr>
          <p:cNvPr id="5" name="AutoShape 11"/>
          <p:cNvSpPr>
            <a:spLocks noChangeArrowheads="1"/>
          </p:cNvSpPr>
          <p:nvPr/>
        </p:nvSpPr>
        <p:spPr bwMode="auto">
          <a:xfrm>
            <a:off x="6667500" y="2258060"/>
            <a:ext cx="3632200" cy="1198879"/>
          </a:xfrm>
          <a:prstGeom prst="roundRect">
            <a:avLst>
              <a:gd name="adj" fmla="val 0"/>
            </a:avLst>
          </a:prstGeom>
          <a:solidFill>
            <a:srgbClr val="EDF5FD"/>
          </a:solidFill>
          <a:ln w="50800" cap="flat" cmpd="sng" algn="ctr">
            <a:solidFill>
              <a:srgbClr val="1E838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marL="457200" indent="-457200" defTabSz="723900">
              <a:buClr>
                <a:schemeClr val="folHlink"/>
              </a:buClr>
              <a:buSzPct val="60000"/>
              <a:tabLst>
                <a:tab pos="444500" algn="l"/>
              </a:tabLst>
              <a:defRPr/>
            </a:pPr>
            <a:r>
              <a:rPr lang="en-US" altLang="en-US" b="1" dirty="0">
                <a:ea typeface="宋体" panose="02010600030101010101" pitchFamily="2" charset="-122"/>
              </a:rPr>
              <a:t>select</a:t>
            </a:r>
            <a:r>
              <a:rPr lang="en-US" altLang="zh-CN" b="1" dirty="0">
                <a:ea typeface="宋体" panose="02010600030101010101" pitchFamily="2" charset="-122"/>
              </a:rPr>
              <a:t>  ……</a:t>
            </a:r>
            <a:r>
              <a:rPr lang="en-US" altLang="en-US" b="1" dirty="0">
                <a:ea typeface="宋体" panose="02010600030101010101" pitchFamily="2" charset="-122"/>
              </a:rPr>
              <a:t> </a:t>
            </a:r>
            <a:endParaRPr lang="en-US" altLang="en-US" b="1" dirty="0">
              <a:ea typeface="宋体" panose="02010600030101010101" pitchFamily="2" charset="-122"/>
            </a:endParaRPr>
          </a:p>
          <a:p>
            <a:pPr marL="457200" indent="-457200" defTabSz="723900">
              <a:buClr>
                <a:schemeClr val="folHlink"/>
              </a:buClr>
              <a:buSzPct val="60000"/>
              <a:tabLst>
                <a:tab pos="444500" algn="l"/>
              </a:tabLst>
              <a:defRPr/>
            </a:pPr>
            <a:r>
              <a:rPr lang="en-US" altLang="en-US" b="1" dirty="0">
                <a:ea typeface="宋体" panose="02010600030101010101" pitchFamily="2" charset="-122"/>
              </a:rPr>
              <a:t>from </a:t>
            </a:r>
            <a:r>
              <a:rPr lang="en-US" altLang="zh-CN" b="1" dirty="0">
                <a:ea typeface="宋体" panose="02010600030101010101" pitchFamily="2" charset="-122"/>
              </a:rPr>
              <a:t>	</a:t>
            </a:r>
            <a:r>
              <a:rPr lang="zh-CN" altLang="en-US" b="1" dirty="0">
                <a:ea typeface="宋体" panose="02010600030101010101" pitchFamily="2" charset="-122"/>
              </a:rPr>
              <a:t>表</a:t>
            </a:r>
            <a:r>
              <a:rPr lang="en-US" altLang="zh-CN" b="1" dirty="0">
                <a:ea typeface="宋体" panose="02010600030101010101" pitchFamily="2" charset="-122"/>
              </a:rPr>
              <a:t>1</a:t>
            </a:r>
            <a:r>
              <a:rPr lang="zh-CN" altLang="en-US" b="1" dirty="0">
                <a:ea typeface="宋体" panose="02010600030101010101" pitchFamily="2" charset="-122"/>
              </a:rPr>
              <a:t>，表</a:t>
            </a:r>
            <a:r>
              <a:rPr lang="en-US" altLang="zh-CN" b="1" dirty="0">
                <a:ea typeface="宋体" panose="02010600030101010101" pitchFamily="2" charset="-122"/>
              </a:rPr>
              <a:t>2</a:t>
            </a:r>
            <a:endParaRPr lang="en-US" altLang="zh-CN" b="1" dirty="0">
              <a:ea typeface="宋体" panose="02010600030101010101" pitchFamily="2" charset="-122"/>
            </a:endParaRPr>
          </a:p>
          <a:p>
            <a:pPr marL="457200" indent="-457200" defTabSz="723900">
              <a:buClr>
                <a:schemeClr val="folHlink"/>
              </a:buClr>
              <a:buSzPct val="60000"/>
              <a:tabLst>
                <a:tab pos="444500" algn="l"/>
              </a:tabLst>
              <a:defRPr/>
            </a:pPr>
            <a:r>
              <a:rPr lang="en-US" altLang="zh-CN" b="1" dirty="0">
                <a:solidFill>
                  <a:srgbClr val="FF0000"/>
                </a:solidFill>
                <a:ea typeface="宋体" panose="02010600030101010101" pitchFamily="2" charset="-122"/>
              </a:rPr>
              <a:t>where</a:t>
            </a:r>
            <a:r>
              <a:rPr lang="en-US" altLang="zh-CN" b="1" dirty="0">
                <a:solidFill>
                  <a:srgbClr val="3333CC"/>
                </a:solidFill>
                <a:ea typeface="宋体" panose="02010600030101010101" pitchFamily="2" charset="-122"/>
              </a:rPr>
              <a:t> …</a:t>
            </a:r>
            <a:r>
              <a:rPr lang="zh-CN" altLang="en-US" b="1" dirty="0">
                <a:solidFill>
                  <a:srgbClr val="3333CC"/>
                </a:solidFill>
                <a:ea typeface="宋体" panose="02010600030101010101" pitchFamily="2" charset="-122"/>
                <a:sym typeface="+mn-ea"/>
              </a:rPr>
              <a:t>关联条件</a:t>
            </a:r>
            <a:r>
              <a:rPr lang="en-US" altLang="zh-CN" b="1" dirty="0">
                <a:solidFill>
                  <a:srgbClr val="3333CC"/>
                </a:solidFill>
                <a:ea typeface="宋体" panose="02010600030101010101" pitchFamily="2" charset="-122"/>
              </a:rPr>
              <a:t>…</a:t>
            </a:r>
            <a:r>
              <a:rPr lang="en-US" altLang="en-US" b="1" dirty="0">
                <a:solidFill>
                  <a:srgbClr val="3333CC"/>
                </a:solidFill>
                <a:ea typeface="宋体" panose="02010600030101010101" pitchFamily="2" charset="-122"/>
              </a:rPr>
              <a:t> </a:t>
            </a:r>
            <a:endParaRPr lang="en-US" altLang="en-US" b="1" dirty="0">
              <a:solidFill>
                <a:srgbClr val="3333CC"/>
              </a:solidFill>
              <a:ea typeface="宋体" panose="02010600030101010101" pitchFamily="2" charset="-122"/>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查询员工编号，姓名以及所在部门</a:t>
            </a:r>
            <a:endParaRPr lang="zh-CN" altLang="en-US"/>
          </a:p>
          <a:p>
            <a:r>
              <a:rPr lang="zh-CN" altLang="en-US"/>
              <a:t>查询部门编号以及该部门负责的区域</a:t>
            </a:r>
            <a:endParaRPr lang="zh-CN" altLang="en-US"/>
          </a:p>
          <a:p>
            <a:endParaRPr lang="zh-CN" altLang="en-US"/>
          </a:p>
        </p:txBody>
      </p:sp>
      <p:sp>
        <p:nvSpPr>
          <p:cNvPr id="3" name="标题 2"/>
          <p:cNvSpPr>
            <a:spLocks noGrp="1"/>
          </p:cNvSpPr>
          <p:nvPr>
            <p:ph type="title"/>
          </p:nvPr>
        </p:nvSpPr>
        <p:spPr/>
        <p:txBody>
          <a:bodyPr/>
          <a:p>
            <a:r>
              <a:rPr lang="zh-CN" altLang="en-US"/>
              <a:t>内链接示例</a:t>
            </a:r>
            <a:endParaRPr lang="zh-CN" altLang="en-US"/>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sz="5630" smtClean="0">
                <a:sym typeface="+mn-ea"/>
              </a:rPr>
              <a:t>三表内连接</a:t>
            </a:r>
            <a:endParaRPr lang="zh-CN" altLang="en-US"/>
          </a:p>
        </p:txBody>
      </p:sp>
      <p:sp>
        <p:nvSpPr>
          <p:cNvPr id="189519" name="AutoShape 79"/>
          <p:cNvSpPr>
            <a:spLocks noChangeArrowheads="1"/>
          </p:cNvSpPr>
          <p:nvPr/>
        </p:nvSpPr>
        <p:spPr bwMode="auto">
          <a:xfrm>
            <a:off x="5616258" y="2121535"/>
            <a:ext cx="790575" cy="576263"/>
          </a:xfrm>
          <a:prstGeom prst="rightArrow">
            <a:avLst>
              <a:gd name="adj1" fmla="val 49861"/>
              <a:gd name="adj2" fmla="val 53168"/>
            </a:avLst>
          </a:prstGeom>
          <a:solidFill>
            <a:srgbClr val="C0000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p>
            <a:pPr marL="285750" indent="-285750" eaLnBrk="0" hangingPunct="0">
              <a:spcBef>
                <a:spcPct val="20000"/>
              </a:spcBef>
              <a:buClr>
                <a:srgbClr val="233DA9"/>
              </a:buClr>
              <a:buSzPct val="80000"/>
              <a:defRPr/>
            </a:pPr>
            <a:endParaRPr lang="zh-CN" altLang="en-US" b="1" kern="0">
              <a:solidFill>
                <a:schemeClr val="bg1"/>
              </a:solidFill>
              <a:latin typeface="Arial" panose="020B0604020202020204"/>
              <a:ea typeface="黑体" panose="02010609060101010101" charset="-122"/>
            </a:endParaRPr>
          </a:p>
        </p:txBody>
      </p:sp>
      <p:graphicFrame>
        <p:nvGraphicFramePr>
          <p:cNvPr id="19" name="Group 29"/>
          <p:cNvGraphicFramePr>
            <a:graphicFrameLocks noGrp="1"/>
          </p:cNvGraphicFramePr>
          <p:nvPr/>
        </p:nvGraphicFramePr>
        <p:xfrm>
          <a:off x="6582728" y="2062798"/>
          <a:ext cx="3571874" cy="693737"/>
        </p:xfrm>
        <a:graphic>
          <a:graphicData uri="http://schemas.openxmlformats.org/drawingml/2006/table">
            <a:tbl>
              <a:tblPr firstRow="1" bandRow="1">
                <a:tableStyleId>{5C22544A-7EE6-4342-B048-85BDC9FD1C3A}</a:tableStyleId>
              </a:tblPr>
              <a:tblGrid>
                <a:gridCol w="1041796"/>
                <a:gridCol w="1265039"/>
                <a:gridCol w="1265039"/>
              </a:tblGrid>
              <a:tr h="363168">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1800" b="1" i="0" u="none" strike="noStrike" cap="none" normalizeH="0" baseline="0" dirty="0" smtClean="0">
                          <a:ln>
                            <a:noFill/>
                          </a:ln>
                          <a:solidFill>
                            <a:schemeClr val="bg1"/>
                          </a:solidFill>
                          <a:effectLst>
                            <a:outerShdw blurRad="38100" dist="38100" dir="2700000" algn="tl">
                              <a:srgbClr val="C0C0C0"/>
                            </a:outerShdw>
                          </a:effectLst>
                          <a:latin typeface="Arial" panose="020B0604020202020204" pitchFamily="34" charset="0"/>
                          <a:ea typeface="黑体" panose="02010609060101010101" charset="-122"/>
                        </a:rPr>
                        <a:t>学生姓名</a:t>
                      </a:r>
                      <a:endParaRPr kumimoji="0" lang="zh-CN" altLang="en-US" sz="1800" b="1" i="0" u="none" strike="noStrike" cap="none" normalizeH="0" baseline="0" dirty="0" smtClean="0">
                        <a:ln>
                          <a:noFill/>
                        </a:ln>
                        <a:solidFill>
                          <a:schemeClr val="bg1"/>
                        </a:solidFill>
                        <a:effectLst>
                          <a:outerShdw blurRad="38100" dist="38100" dir="2700000" algn="tl">
                            <a:srgbClr val="C0C0C0"/>
                          </a:outerShdw>
                        </a:effectLst>
                        <a:latin typeface="Arial" panose="020B0604020202020204" pitchFamily="34" charset="0"/>
                        <a:ea typeface="黑体" panose="02010609060101010101" charset="-122"/>
                      </a:endParaRPr>
                    </a:p>
                  </a:txBody>
                  <a:tcPr marL="0" marR="0" marT="0" marB="0"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C00000"/>
                    </a:solidFill>
                  </a:tcPr>
                </a:tc>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1800" b="1" i="0" u="none" strike="noStrike" cap="none" normalizeH="0" baseline="0" dirty="0" smtClean="0">
                          <a:ln>
                            <a:noFill/>
                          </a:ln>
                          <a:solidFill>
                            <a:schemeClr val="bg1"/>
                          </a:solidFill>
                          <a:effectLst>
                            <a:outerShdw blurRad="38100" dist="38100" dir="2700000" algn="tl">
                              <a:srgbClr val="C0C0C0"/>
                            </a:outerShdw>
                          </a:effectLst>
                          <a:latin typeface="Arial" panose="020B0604020202020204" pitchFamily="34" charset="0"/>
                          <a:ea typeface="黑体" panose="02010609060101010101" charset="-122"/>
                        </a:rPr>
                        <a:t>课程名称</a:t>
                      </a:r>
                      <a:endParaRPr kumimoji="0" lang="zh-CN" altLang="en-US" sz="1800" b="1" i="0" u="none" strike="noStrike" cap="none" normalizeH="0" baseline="0" dirty="0" smtClean="0">
                        <a:ln>
                          <a:noFill/>
                        </a:ln>
                        <a:solidFill>
                          <a:schemeClr val="bg1"/>
                        </a:solidFill>
                        <a:effectLst>
                          <a:outerShdw blurRad="38100" dist="38100" dir="2700000" algn="tl">
                            <a:srgbClr val="C0C0C0"/>
                          </a:outerShdw>
                        </a:effectLst>
                        <a:latin typeface="Arial" panose="020B0604020202020204" pitchFamily="34" charset="0"/>
                        <a:ea typeface="黑体" panose="02010609060101010101" charset="-122"/>
                      </a:endParaRPr>
                    </a:p>
                  </a:txBody>
                  <a:tcPr marL="0" marR="0" marT="0" marB="0"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C00000"/>
                    </a:solidFill>
                  </a:tcPr>
                </a:tc>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1800" b="1" i="0" u="none" strike="noStrike" cap="none" normalizeH="0" baseline="0" dirty="0" smtClean="0">
                          <a:ln>
                            <a:noFill/>
                          </a:ln>
                          <a:solidFill>
                            <a:schemeClr val="bg1"/>
                          </a:solidFill>
                          <a:effectLst>
                            <a:outerShdw blurRad="38100" dist="38100" dir="2700000" algn="tl">
                              <a:srgbClr val="C0C0C0"/>
                            </a:outerShdw>
                          </a:effectLst>
                          <a:latin typeface="Arial" panose="020B0604020202020204" pitchFamily="34" charset="0"/>
                          <a:ea typeface="黑体" panose="02010609060101010101" charset="-122"/>
                        </a:rPr>
                        <a:t>考试成绩</a:t>
                      </a:r>
                      <a:endParaRPr kumimoji="0" lang="zh-CN" altLang="en-US" sz="1800" b="1" i="0" u="none" strike="noStrike" cap="none" normalizeH="0" baseline="0" dirty="0" smtClean="0">
                        <a:ln>
                          <a:noFill/>
                        </a:ln>
                        <a:solidFill>
                          <a:schemeClr val="bg1"/>
                        </a:solidFill>
                        <a:effectLst>
                          <a:outerShdw blurRad="38100" dist="38100" dir="2700000" algn="tl">
                            <a:srgbClr val="C0C0C0"/>
                          </a:outerShdw>
                        </a:effectLst>
                        <a:latin typeface="Arial" panose="020B0604020202020204" pitchFamily="34" charset="0"/>
                        <a:ea typeface="黑体" panose="02010609060101010101" charset="-122"/>
                      </a:endParaRPr>
                    </a:p>
                  </a:txBody>
                  <a:tcPr marL="0" marR="0" marT="0" marB="0"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C00000"/>
                    </a:solidFill>
                  </a:tcPr>
                </a:tc>
              </a:tr>
              <a:tr h="330200">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0" marR="0" marT="0" marB="0"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0" marR="0" marT="0" marB="0"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rPr>
                        <a:t>……</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0" marR="0" marT="0" marB="0"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graphicFrame>
        <p:nvGraphicFramePr>
          <p:cNvPr id="20" name="Group 29"/>
          <p:cNvGraphicFramePr>
            <a:graphicFrameLocks noGrp="1"/>
          </p:cNvGraphicFramePr>
          <p:nvPr/>
        </p:nvGraphicFramePr>
        <p:xfrm>
          <a:off x="1094105" y="1133475"/>
          <a:ext cx="3643313" cy="693738"/>
        </p:xfrm>
        <a:graphic>
          <a:graphicData uri="http://schemas.openxmlformats.org/drawingml/2006/table">
            <a:tbl>
              <a:tblPr firstRow="1" bandRow="1">
                <a:tableStyleId>{5C22544A-7EE6-4342-B048-85BDC9FD1C3A}</a:tableStyleId>
              </a:tblPr>
              <a:tblGrid>
                <a:gridCol w="1645367"/>
                <a:gridCol w="1997946"/>
              </a:tblGrid>
              <a:tr h="363168">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1800" b="1" i="0" u="none" strike="noStrike" cap="none" normalizeH="0" baseline="0" dirty="0" smtClean="0">
                          <a:ln>
                            <a:noFill/>
                          </a:ln>
                          <a:solidFill>
                            <a:schemeClr val="bg1"/>
                          </a:solidFill>
                          <a:effectLst>
                            <a:outerShdw blurRad="38100" dist="38100" dir="2700000" algn="tl">
                              <a:srgbClr val="C0C0C0"/>
                            </a:outerShdw>
                          </a:effectLst>
                          <a:latin typeface="Arial" panose="020B0604020202020204" pitchFamily="34" charset="0"/>
                          <a:ea typeface="黑体" panose="02010609060101010101" charset="-122"/>
                        </a:rPr>
                        <a:t>studentname</a:t>
                      </a:r>
                      <a:endParaRPr kumimoji="0" lang="en-US" altLang="zh-CN" sz="1800" b="1" i="0" u="none" strike="noStrike" cap="none" normalizeH="0" baseline="0" dirty="0" smtClean="0">
                        <a:ln>
                          <a:noFill/>
                        </a:ln>
                        <a:solidFill>
                          <a:schemeClr val="bg1"/>
                        </a:solidFill>
                        <a:effectLst>
                          <a:outerShdw blurRad="38100" dist="38100" dir="2700000" algn="tl">
                            <a:srgbClr val="C0C0C0"/>
                          </a:outerShdw>
                        </a:effectLst>
                        <a:latin typeface="Arial" panose="020B0604020202020204" pitchFamily="34" charset="0"/>
                        <a:ea typeface="黑体" panose="02010609060101010101" charset="-122"/>
                      </a:endParaRPr>
                    </a:p>
                  </a:txBody>
                  <a:tcPr marL="89999" marR="89999" marT="0" marB="46840"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1E8380"/>
                    </a:solidFill>
                  </a:tcPr>
                </a:tc>
                <a:tc>
                  <a:txBody>
                    <a:bodyPr/>
                    <a:p>
                      <a:pPr marL="0" marR="0" lvl="0" indent="0" algn="l" defTabSz="914400" rtl="0" eaLnBrk="1" fontAlgn="base" latinLnBrk="0" hangingPunct="1">
                        <a:lnSpc>
                          <a:spcPct val="120000"/>
                        </a:lnSpc>
                        <a:spcBef>
                          <a:spcPct val="0"/>
                        </a:spcBef>
                        <a:spcAft>
                          <a:spcPct val="0"/>
                        </a:spcAft>
                        <a:buClrTx/>
                        <a:buSzTx/>
                        <a:buFont typeface="Wingdings" panose="05000000000000000000" pitchFamily="2" charset="2"/>
                        <a:buNone/>
                      </a:pPr>
                      <a:r>
                        <a:rPr kumimoji="0" lang="en-US" altLang="zh-CN" sz="1800" b="1" i="0" u="none" strike="noStrike" cap="none" normalizeH="0" baseline="0" dirty="0" smtClean="0">
                          <a:ln>
                            <a:noFill/>
                          </a:ln>
                          <a:solidFill>
                            <a:schemeClr val="bg1"/>
                          </a:solidFill>
                          <a:effectLst>
                            <a:outerShdw blurRad="38100" dist="38100" dir="2700000" algn="tl">
                              <a:srgbClr val="C0C0C0"/>
                            </a:outerShdw>
                          </a:effectLst>
                          <a:latin typeface="Arial" panose="020B0604020202020204" pitchFamily="34" charset="0"/>
                          <a:ea typeface="黑体" panose="02010609060101010101" charset="-122"/>
                        </a:rPr>
                        <a:t>studentno</a:t>
                      </a:r>
                      <a:endParaRPr kumimoji="0" lang="en-US" altLang="zh-CN" sz="1400" b="1" i="0" u="none" strike="noStrike" cap="none" normalizeH="0" baseline="0" dirty="0" smtClean="0">
                        <a:ln>
                          <a:noFill/>
                        </a:ln>
                        <a:solidFill>
                          <a:schemeClr val="bg1"/>
                        </a:solidFill>
                        <a:effectLst/>
                        <a:latin typeface="黑体" panose="02010609060101010101" charset="-122"/>
                        <a:ea typeface="黑体" panose="02010609060101010101" charset="-122"/>
                        <a:cs typeface="Times New Roman" panose="02020603050405020304" pitchFamily="18" charset="0"/>
                      </a:endParaRPr>
                    </a:p>
                  </a:txBody>
                  <a:tcPr marL="89999" marR="89999" marT="0" marB="46840"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1E8380"/>
                    </a:solidFill>
                  </a:tcPr>
                </a:tc>
              </a:tr>
              <a:tr h="330570">
                <a:tc>
                  <a:txBody>
                    <a:bodyPr/>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rPr>
                        <a:t>……</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91439" marR="91439" marT="0" marB="45759"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rPr>
                        <a:t>……</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89999" marR="89999" marT="0" marB="46840"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graphicFrame>
        <p:nvGraphicFramePr>
          <p:cNvPr id="21" name="Group 29"/>
          <p:cNvGraphicFramePr>
            <a:graphicFrameLocks noGrp="1"/>
          </p:cNvGraphicFramePr>
          <p:nvPr/>
        </p:nvGraphicFramePr>
        <p:xfrm>
          <a:off x="1094105" y="2062480"/>
          <a:ext cx="4215765" cy="694055"/>
        </p:xfrm>
        <a:graphic>
          <a:graphicData uri="http://schemas.openxmlformats.org/drawingml/2006/table">
            <a:tbl>
              <a:tblPr firstRow="1" bandRow="1">
                <a:tableStyleId>{5C22544A-7EE6-4342-B048-85BDC9FD1C3A}</a:tableStyleId>
              </a:tblPr>
              <a:tblGrid>
                <a:gridCol w="1330960"/>
                <a:gridCol w="1391285"/>
                <a:gridCol w="1493520"/>
              </a:tblGrid>
              <a:tr h="363220">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en-US" sz="1800" b="1" i="0" u="none" strike="noStrike" cap="none" normalizeH="0" baseline="0" dirty="0" err="1" smtClean="0">
                          <a:ln>
                            <a:noFill/>
                          </a:ln>
                          <a:solidFill>
                            <a:schemeClr val="bg1"/>
                          </a:solidFill>
                          <a:effectLst>
                            <a:outerShdw blurRad="38100" dist="38100" dir="2700000" algn="tl">
                              <a:srgbClr val="C0C0C0"/>
                            </a:outerShdw>
                          </a:effectLst>
                          <a:latin typeface="Arial" panose="020B0604020202020204" pitchFamily="34" charset="0"/>
                          <a:ea typeface="黑体" panose="02010609060101010101" charset="-122"/>
                        </a:rPr>
                        <a:t>studentno</a:t>
                      </a:r>
                      <a:endParaRPr kumimoji="0" lang="en-US" altLang="zh-CN" sz="1800" b="1" i="0" u="none" strike="noStrike" cap="none" normalizeH="0" baseline="0" dirty="0" smtClean="0">
                        <a:ln>
                          <a:noFill/>
                        </a:ln>
                        <a:solidFill>
                          <a:schemeClr val="bg1"/>
                        </a:solidFill>
                        <a:effectLst>
                          <a:outerShdw blurRad="38100" dist="38100" dir="2700000" algn="tl">
                            <a:srgbClr val="C0C0C0"/>
                          </a:outerShdw>
                        </a:effectLst>
                        <a:latin typeface="Arial" panose="020B0604020202020204" pitchFamily="34" charset="0"/>
                        <a:ea typeface="黑体" panose="02010609060101010101" charset="-122"/>
                      </a:endParaRPr>
                    </a:p>
                  </a:txBody>
                  <a:tcPr marL="0" marR="0" marT="0" marB="0"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1E8380"/>
                    </a:solidFill>
                  </a:tcPr>
                </a:tc>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1800" b="1" i="0" u="none" strike="noStrike" cap="none" normalizeH="0" baseline="0" dirty="0" smtClean="0">
                          <a:ln>
                            <a:noFill/>
                          </a:ln>
                          <a:solidFill>
                            <a:schemeClr val="bg1"/>
                          </a:solidFill>
                          <a:effectLst>
                            <a:outerShdw blurRad="38100" dist="38100" dir="2700000" algn="tl">
                              <a:srgbClr val="C0C0C0"/>
                            </a:outerShdw>
                          </a:effectLst>
                          <a:latin typeface="Arial" panose="020B0604020202020204" pitchFamily="34" charset="0"/>
                          <a:ea typeface="黑体" panose="02010609060101010101" charset="-122"/>
                        </a:rPr>
                        <a:t>subjectid</a:t>
                      </a:r>
                      <a:endParaRPr kumimoji="0" lang="en-US" altLang="zh-CN" sz="1800" b="1" i="0" u="none" strike="noStrike" cap="none" normalizeH="0" baseline="0" dirty="0" smtClean="0">
                        <a:ln>
                          <a:noFill/>
                        </a:ln>
                        <a:solidFill>
                          <a:schemeClr val="bg1"/>
                        </a:solidFill>
                        <a:effectLst>
                          <a:outerShdw blurRad="38100" dist="38100" dir="2700000" algn="tl">
                            <a:srgbClr val="C0C0C0"/>
                          </a:outerShdw>
                        </a:effectLst>
                        <a:latin typeface="Arial" panose="020B0604020202020204" pitchFamily="34" charset="0"/>
                        <a:ea typeface="黑体" panose="02010609060101010101" charset="-122"/>
                      </a:endParaRPr>
                    </a:p>
                  </a:txBody>
                  <a:tcPr marL="0" marR="0" marT="0" marB="0"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1E8380"/>
                    </a:solidFill>
                  </a:tcPr>
                </a:tc>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1800" b="1" i="0" u="none" strike="noStrike" cap="none" normalizeH="0" baseline="0" dirty="0" smtClean="0">
                          <a:ln>
                            <a:noFill/>
                          </a:ln>
                          <a:solidFill>
                            <a:schemeClr val="bg1"/>
                          </a:solidFill>
                          <a:effectLst>
                            <a:outerShdw blurRad="38100" dist="38100" dir="2700000" algn="tl">
                              <a:srgbClr val="C0C0C0"/>
                            </a:outerShdw>
                          </a:effectLst>
                          <a:latin typeface="Arial" panose="020B0604020202020204" pitchFamily="34" charset="0"/>
                          <a:ea typeface="黑体" panose="02010609060101010101" charset="-122"/>
                        </a:rPr>
                        <a:t>studentresult</a:t>
                      </a:r>
                      <a:endParaRPr kumimoji="0" lang="en-US" altLang="zh-CN" sz="1800" b="1" i="0" u="none" strike="noStrike" cap="none" normalizeH="0" baseline="0" dirty="0" smtClean="0">
                        <a:ln>
                          <a:noFill/>
                        </a:ln>
                        <a:solidFill>
                          <a:schemeClr val="bg1"/>
                        </a:solidFill>
                        <a:effectLst>
                          <a:outerShdw blurRad="38100" dist="38100" dir="2700000" algn="tl">
                            <a:srgbClr val="C0C0C0"/>
                          </a:outerShdw>
                        </a:effectLst>
                        <a:latin typeface="Arial" panose="020B0604020202020204" pitchFamily="34" charset="0"/>
                        <a:ea typeface="黑体" panose="02010609060101010101" charset="-122"/>
                      </a:endParaRPr>
                    </a:p>
                  </a:txBody>
                  <a:tcPr marL="0" marR="0" marT="0" marB="0"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1E8380"/>
                    </a:solidFill>
                  </a:tcPr>
                </a:tc>
              </a:tr>
              <a:tr h="330569">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0" marR="0" marT="0" marB="0"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rPr>
                        <a:t>……</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0" marR="0" marT="0" marB="0"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rPr>
                        <a:t>……</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0" marR="0" marT="0" marB="0"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graphicFrame>
        <p:nvGraphicFramePr>
          <p:cNvPr id="23" name="Group 29"/>
          <p:cNvGraphicFramePr>
            <a:graphicFrameLocks noGrp="1"/>
          </p:cNvGraphicFramePr>
          <p:nvPr/>
        </p:nvGraphicFramePr>
        <p:xfrm>
          <a:off x="1094105" y="2990850"/>
          <a:ext cx="3214688" cy="714375"/>
        </p:xfrm>
        <a:graphic>
          <a:graphicData uri="http://schemas.openxmlformats.org/drawingml/2006/table">
            <a:tbl>
              <a:tblPr firstRow="1" bandRow="1">
                <a:tableStyleId>{5C22544A-7EE6-4342-B048-85BDC9FD1C3A}</a:tableStyleId>
              </a:tblPr>
              <a:tblGrid>
                <a:gridCol w="1451793"/>
                <a:gridCol w="1762895"/>
              </a:tblGrid>
              <a:tr h="373971">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1800" b="1" i="0" u="none" strike="noStrike" cap="none" normalizeH="0" baseline="0" dirty="0" smtClean="0">
                          <a:ln>
                            <a:noFill/>
                          </a:ln>
                          <a:solidFill>
                            <a:schemeClr val="bg1"/>
                          </a:solidFill>
                          <a:effectLst/>
                          <a:latin typeface="Arial" panose="020B0604020202020204" pitchFamily="34" charset="0"/>
                          <a:ea typeface="黑体" panose="02010609060101010101" charset="-122"/>
                        </a:rPr>
                        <a:t>subjectid</a:t>
                      </a:r>
                      <a:endParaRPr kumimoji="0" lang="en-US" altLang="zh-CN" sz="1800" b="1" i="0" u="none" strike="noStrike" cap="none" normalizeH="0" baseline="0" dirty="0" smtClean="0">
                        <a:ln>
                          <a:noFill/>
                        </a:ln>
                        <a:solidFill>
                          <a:schemeClr val="bg1"/>
                        </a:solidFill>
                        <a:effectLst/>
                        <a:latin typeface="Arial" panose="020B0604020202020204" pitchFamily="34" charset="0"/>
                        <a:ea typeface="黑体" panose="02010609060101010101" charset="-122"/>
                      </a:endParaRPr>
                    </a:p>
                  </a:txBody>
                  <a:tcPr marL="89999" marR="89999" marT="0" marB="46800"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1E8380"/>
                    </a:solidFill>
                  </a:tcPr>
                </a:tc>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1800" b="1" i="0" u="none" strike="noStrike" cap="none" normalizeH="0" baseline="0" dirty="0" smtClean="0">
                          <a:ln>
                            <a:noFill/>
                          </a:ln>
                          <a:solidFill>
                            <a:schemeClr val="bg1"/>
                          </a:solidFill>
                          <a:effectLst/>
                          <a:latin typeface="Arial" panose="020B0604020202020204" pitchFamily="34" charset="0"/>
                          <a:ea typeface="黑体" panose="02010609060101010101" charset="-122"/>
                        </a:rPr>
                        <a:t>subjectname</a:t>
                      </a:r>
                      <a:endParaRPr kumimoji="0" lang="en-US" altLang="zh-CN" sz="1800" b="1" i="0" u="none" strike="noStrike" cap="none" normalizeH="0" baseline="0" dirty="0" smtClean="0">
                        <a:ln>
                          <a:noFill/>
                        </a:ln>
                        <a:solidFill>
                          <a:schemeClr val="bg1"/>
                        </a:solidFill>
                        <a:effectLst/>
                        <a:latin typeface="Arial" panose="020B0604020202020204" pitchFamily="34" charset="0"/>
                        <a:ea typeface="黑体" panose="02010609060101010101" charset="-122"/>
                      </a:endParaRPr>
                    </a:p>
                  </a:txBody>
                  <a:tcPr marL="89999" marR="89999" marT="0" marB="46800"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1E8380"/>
                    </a:solidFill>
                  </a:tcPr>
                </a:tc>
              </a:tr>
              <a:tr h="340404">
                <a:tc>
                  <a:txBody>
                    <a:bodyPr/>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rPr>
                        <a:t>……</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91439" marR="91439" marT="0"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rPr>
                        <a:t>……</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89999" marR="89999" marT="0" marB="46800" anchor="ctr" anchorCtr="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189447" name="AutoShape 7"/>
          <p:cNvSpPr>
            <a:spLocks noChangeArrowheads="1"/>
          </p:cNvSpPr>
          <p:nvPr/>
        </p:nvSpPr>
        <p:spPr bwMode="auto">
          <a:xfrm>
            <a:off x="1231900" y="3994150"/>
            <a:ext cx="9711690" cy="1573716"/>
          </a:xfrm>
          <a:prstGeom prst="roundRect">
            <a:avLst>
              <a:gd name="adj" fmla="val 571"/>
            </a:avLst>
          </a:prstGeom>
          <a:solidFill>
            <a:srgbClr val="EDF5FD"/>
          </a:solidFill>
          <a:ln w="50800" cap="flat" cmpd="sng" algn="ctr">
            <a:solidFill>
              <a:srgbClr val="1E838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defTabSz="723900">
              <a:buClr>
                <a:schemeClr val="folHlink"/>
              </a:buClr>
              <a:buSzPct val="60000"/>
              <a:tabLst>
                <a:tab pos="444500" algn="l"/>
              </a:tabLst>
              <a:defRPr/>
            </a:pPr>
            <a:r>
              <a:rPr lang="en-US" altLang="zh-CN" dirty="0">
                <a:solidFill>
                  <a:schemeClr val="tx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select studentname 姓名,subjectname 课程,studentresult 成绩</a:t>
            </a:r>
            <a:endParaRPr lang="en-US" altLang="zh-CN" dirty="0">
              <a:solidFill>
                <a:schemeClr val="tx1"/>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a:p>
            <a:pPr defTabSz="723900">
              <a:buClr>
                <a:schemeClr val="folHlink"/>
              </a:buClr>
              <a:buSzPct val="60000"/>
              <a:tabLst>
                <a:tab pos="444500" algn="l"/>
              </a:tabLst>
              <a:defRPr/>
            </a:pPr>
            <a:r>
              <a:rPr lang="en-US" altLang="zh-CN" dirty="0">
                <a:solidFill>
                  <a:srgbClr val="FF0000"/>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from </a:t>
            </a:r>
            <a:r>
              <a:rPr lang="en-US" altLang="zh-CN" dirty="0">
                <a:solidFill>
                  <a:schemeClr val="tx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student,subject,result</a:t>
            </a:r>
            <a:endParaRPr lang="en-US" altLang="zh-CN" dirty="0">
              <a:solidFill>
                <a:schemeClr val="tx1"/>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a:p>
            <a:pPr defTabSz="723900">
              <a:buClr>
                <a:schemeClr val="folHlink"/>
              </a:buClr>
              <a:buSzPct val="60000"/>
              <a:tabLst>
                <a:tab pos="444500" algn="l"/>
              </a:tabLst>
              <a:defRPr/>
            </a:pPr>
            <a:r>
              <a:rPr lang="en-US" altLang="zh-CN" dirty="0">
                <a:solidFill>
                  <a:srgbClr val="FF0000"/>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where </a:t>
            </a:r>
            <a:r>
              <a:rPr lang="en-US" altLang="zh-CN" dirty="0">
                <a:solidFill>
                  <a:schemeClr val="tx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student.studentno = result.studentno</a:t>
            </a:r>
            <a:endParaRPr lang="en-US" altLang="zh-CN" dirty="0">
              <a:solidFill>
                <a:schemeClr val="tx1"/>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a:p>
            <a:pPr defTabSz="723900">
              <a:buClr>
                <a:schemeClr val="folHlink"/>
              </a:buClr>
              <a:buSzPct val="60000"/>
              <a:tabLst>
                <a:tab pos="444500" algn="l"/>
              </a:tabLst>
              <a:defRPr/>
            </a:pPr>
            <a:r>
              <a:rPr lang="en-US" altLang="zh-CN" dirty="0">
                <a:solidFill>
                  <a:srgbClr val="FF0000"/>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and </a:t>
            </a:r>
            <a:r>
              <a:rPr lang="en-US" altLang="zh-CN" dirty="0">
                <a:solidFill>
                  <a:schemeClr val="tx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subject.subjectid = result.subjectid</a:t>
            </a:r>
            <a:endParaRPr lang="en-US" altLang="zh-CN" dirty="0">
              <a:solidFill>
                <a:schemeClr val="tx1"/>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9447"/>
                                        </p:tgtEl>
                                        <p:attrNameLst>
                                          <p:attrName>style.visibility</p:attrName>
                                        </p:attrNameLst>
                                      </p:cBhvr>
                                      <p:to>
                                        <p:strVal val="visible"/>
                                      </p:to>
                                    </p:set>
                                    <p:animEffect transition="in" filter="checkerboard(across)">
                                      <p:cBhvr>
                                        <p:cTn id="7" dur="500"/>
                                        <p:tgtEl>
                                          <p:spTgt spid="189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sz="3600" smtClean="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查询年级编号为</a:t>
            </a:r>
            <a:r>
              <a:rPr lang="en-US" altLang="zh-CN" sz="3600" smtClean="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1</a:t>
            </a:r>
            <a:r>
              <a:rPr lang="zh-CN" altLang="en-US" sz="3600" smtClean="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的年级名称、科目名称及学时</a:t>
            </a:r>
            <a:endParaRPr lang="zh-CN" altLang="en-US" sz="3600" smtClean="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endParaRPr>
          </a:p>
          <a:p>
            <a:r>
              <a:rPr lang="zh-CN" altLang="en-US" sz="36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查询学生学号、姓名、考试科目名称及成绩</a:t>
            </a:r>
            <a:endParaRPr lang="zh-CN" altLang="en-US" sz="36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endParaRPr>
          </a:p>
          <a:p>
            <a:r>
              <a:rPr lang="zh-CN" altLang="en-US" sz="36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查询参加“</a:t>
            </a:r>
            <a:r>
              <a:rPr sz="36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JavaSE</a:t>
            </a:r>
            <a:r>
              <a:rPr lang="zh-CN" altLang="en-US" sz="36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”考试的学生姓名、成绩、考试日期</a:t>
            </a:r>
            <a:endParaRPr lang="zh-CN" altLang="en-US" dirty="0"/>
          </a:p>
          <a:p>
            <a:endParaRPr lang="zh-CN" altLang="en-US" sz="3600" smtClean="0">
              <a:sym typeface="+mn-ea"/>
            </a:endParaRPr>
          </a:p>
        </p:txBody>
      </p:sp>
      <p:sp>
        <p:nvSpPr>
          <p:cNvPr id="3" name="标题 2"/>
          <p:cNvSpPr>
            <a:spLocks noGrp="1"/>
          </p:cNvSpPr>
          <p:nvPr>
            <p:ph type="title"/>
          </p:nvPr>
        </p:nvSpPr>
        <p:spPr/>
        <p:txBody>
          <a:bodyPr/>
          <a:p>
            <a:r>
              <a:rPr lang="zh-CN" altLang="en-US"/>
              <a:t>学员操作</a:t>
            </a:r>
            <a:endParaRPr lang="zh-CN" altLang="en-US"/>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sz="5630" dirty="0" smtClean="0">
                <a:sym typeface="+mn-ea"/>
              </a:rPr>
              <a:t>左外连接</a:t>
            </a:r>
            <a:endParaRPr lang="zh-CN" altLang="en-US"/>
          </a:p>
        </p:txBody>
      </p:sp>
      <p:graphicFrame>
        <p:nvGraphicFramePr>
          <p:cNvPr id="37" name="表格 36"/>
          <p:cNvGraphicFramePr>
            <a:graphicFrameLocks noGrp="1"/>
          </p:cNvGraphicFramePr>
          <p:nvPr/>
        </p:nvGraphicFramePr>
        <p:xfrm>
          <a:off x="4985385" y="1148080"/>
          <a:ext cx="3580130" cy="2000885"/>
        </p:xfrm>
        <a:graphic>
          <a:graphicData uri="http://schemas.openxmlformats.org/drawingml/2006/table">
            <a:tbl>
              <a:tblPr/>
              <a:tblGrid>
                <a:gridCol w="1285875"/>
                <a:gridCol w="1079500"/>
                <a:gridCol w="1214438"/>
              </a:tblGrid>
              <a:tr h="303530">
                <a:tc>
                  <a: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en-US" sz="1800" b="1" i="0" u="none" strike="noStrike" cap="none" normalizeH="0" baseline="0" smtClean="0">
                          <a:ln>
                            <a:noFill/>
                          </a:ln>
                          <a:solidFill>
                            <a:schemeClr val="bg1"/>
                          </a:solidFill>
                          <a:effectLst>
                            <a:outerShdw blurRad="38100" dist="38100" dir="2700000" algn="tl">
                              <a:srgbClr val="000000"/>
                            </a:outerShdw>
                          </a:effectLst>
                          <a:latin typeface="Arial" panose="020B0604020202020204" pitchFamily="34" charset="0"/>
                          <a:ea typeface="黑体" panose="02010609060101010101" charset="-122"/>
                        </a:rPr>
                        <a:t>studentsid</a:t>
                      </a:r>
                      <a:endParaRPr kumimoji="0" lang="en-US" altLang="zh-CN" sz="1800" b="1" i="0" u="none" strike="noStrike" cap="none" normalizeH="0" baseline="0" smtClean="0">
                        <a:ln>
                          <a:noFill/>
                        </a:ln>
                        <a:solidFill>
                          <a:schemeClr val="bg1"/>
                        </a:solidFill>
                        <a:effectLst>
                          <a:outerShdw blurRad="38100" dist="38100" dir="2700000" algn="tl">
                            <a:srgbClr val="000000"/>
                          </a:outerShdw>
                        </a:effectLst>
                        <a:latin typeface="Arial" panose="020B0604020202020204" pitchFamily="34" charset="0"/>
                        <a:ea typeface="黑体" panose="02010609060101010101"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1E838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en-US" sz="1800" b="1" i="0" u="none" strike="noStrike" cap="none" normalizeH="0" baseline="0" smtClean="0">
                          <a:ln>
                            <a:noFill/>
                          </a:ln>
                          <a:solidFill>
                            <a:schemeClr val="bg1"/>
                          </a:solidFill>
                          <a:effectLst>
                            <a:outerShdw blurRad="38100" dist="38100" dir="2700000" algn="tl">
                              <a:srgbClr val="000000"/>
                            </a:outerShdw>
                          </a:effectLst>
                          <a:latin typeface="Arial" panose="020B0604020202020204" pitchFamily="34" charset="0"/>
                          <a:ea typeface="黑体" panose="02010609060101010101" charset="-122"/>
                        </a:rPr>
                        <a:t>courseid</a:t>
                      </a:r>
                      <a:endParaRPr kumimoji="0" lang="en-US" altLang="zh-CN" sz="1800" b="1" i="0" u="none" strike="noStrike" cap="none" normalizeH="0" baseline="0" smtClean="0">
                        <a:ln>
                          <a:noFill/>
                        </a:ln>
                        <a:solidFill>
                          <a:schemeClr val="bg1"/>
                        </a:solidFill>
                        <a:effectLst>
                          <a:outerShdw blurRad="38100" dist="38100" dir="2700000" algn="tl">
                            <a:srgbClr val="000000"/>
                          </a:outerShdw>
                        </a:effectLst>
                        <a:latin typeface="Arial" panose="020B0604020202020204" pitchFamily="34" charset="0"/>
                        <a:ea typeface="黑体" panose="02010609060101010101"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1E838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en-US" sz="1800" b="1" i="0" u="none" strike="noStrike" cap="none" normalizeH="0" baseline="0" smtClean="0">
                          <a:ln>
                            <a:noFill/>
                          </a:ln>
                          <a:solidFill>
                            <a:schemeClr val="bg1"/>
                          </a:solidFill>
                          <a:effectLst>
                            <a:outerShdw blurRad="38100" dist="38100" dir="2700000" algn="tl">
                              <a:srgbClr val="000000"/>
                            </a:outerShdw>
                          </a:effectLst>
                          <a:latin typeface="Arial" panose="020B0604020202020204" pitchFamily="34" charset="0"/>
                          <a:ea typeface="黑体" panose="02010609060101010101" charset="-122"/>
                        </a:rPr>
                        <a:t>score</a:t>
                      </a:r>
                      <a:endParaRPr kumimoji="0" lang="en-US" altLang="zh-CN" sz="1800" b="1" i="0" u="none" strike="noStrike" cap="none" normalizeH="0" baseline="0" smtClean="0">
                        <a:ln>
                          <a:noFill/>
                        </a:ln>
                        <a:solidFill>
                          <a:schemeClr val="bg1"/>
                        </a:solidFill>
                        <a:effectLst>
                          <a:outerShdw blurRad="38100" dist="38100" dir="2700000" algn="tl">
                            <a:srgbClr val="000000"/>
                          </a:outerShdw>
                        </a:effectLst>
                        <a:latin typeface="Arial" panose="020B0604020202020204" pitchFamily="34" charset="0"/>
                        <a:ea typeface="黑体" panose="02010609060101010101"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1E8380"/>
                    </a:solidFill>
                  </a:tcPr>
                </a:tc>
              </a:tr>
              <a:tr h="30321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001</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97</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r>
              <a:tr h="430212">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2</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001</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89</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r>
              <a:tr h="357187">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2</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002</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67</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r>
              <a:tr h="30321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3</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002</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76</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r>
              <a:tr h="30321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3</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003</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81</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0" marR="0" marT="0" marB="0"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r>
            </a:tbl>
          </a:graphicData>
        </a:graphic>
      </p:graphicFrame>
      <p:graphicFrame>
        <p:nvGraphicFramePr>
          <p:cNvPr id="33" name="Group 29"/>
          <p:cNvGraphicFramePr>
            <a:graphicFrameLocks noGrp="1"/>
          </p:cNvGraphicFramePr>
          <p:nvPr/>
        </p:nvGraphicFramePr>
        <p:xfrm>
          <a:off x="1627823" y="1159193"/>
          <a:ext cx="2857500" cy="1676541"/>
        </p:xfrm>
        <a:graphic>
          <a:graphicData uri="http://schemas.openxmlformats.org/drawingml/2006/table">
            <a:tbl>
              <a:tblPr/>
              <a:tblGrid>
                <a:gridCol w="1428750"/>
                <a:gridCol w="1428750"/>
              </a:tblGrid>
              <a:tr h="321168">
                <a:tc>
                  <a: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en-US" sz="1800" b="1" i="0" u="none" strike="noStrike" cap="none" normalizeH="0" baseline="0" smtClean="0">
                          <a:ln>
                            <a:noFill/>
                          </a:ln>
                          <a:solidFill>
                            <a:schemeClr val="bg1"/>
                          </a:solidFill>
                          <a:effectLst>
                            <a:outerShdw blurRad="38100" dist="38100" dir="2700000" algn="tl">
                              <a:srgbClr val="000000"/>
                            </a:outerShdw>
                          </a:effectLst>
                          <a:latin typeface="Arial" panose="020B0604020202020204" pitchFamily="34" charset="0"/>
                          <a:ea typeface="黑体" panose="02010609060101010101" charset="-122"/>
                        </a:rPr>
                        <a:t>sname</a:t>
                      </a:r>
                      <a:endParaRPr kumimoji="0" lang="en-US" altLang="zh-CN" sz="1800" b="1" i="0" u="none" strike="noStrike" cap="none" normalizeH="0" baseline="0" smtClean="0">
                        <a:ln>
                          <a:noFill/>
                        </a:ln>
                        <a:solidFill>
                          <a:schemeClr val="bg1"/>
                        </a:solidFill>
                        <a:effectLst>
                          <a:outerShdw blurRad="38100" dist="38100" dir="2700000" algn="tl">
                            <a:srgbClr val="000000"/>
                          </a:outerShdw>
                        </a:effectLst>
                        <a:latin typeface="Arial" panose="020B0604020202020204" pitchFamily="34" charset="0"/>
                        <a:ea typeface="黑体" panose="02010609060101010101" charset="-122"/>
                      </a:endParaRPr>
                    </a:p>
                  </a:txBody>
                  <a:tcPr marL="90000" marR="90000" marT="0" marB="46807"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1E838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en-US" sz="1800" b="1" i="0" u="none" strike="noStrike" cap="none" normalizeH="0" baseline="0" smtClean="0">
                          <a:ln>
                            <a:noFill/>
                          </a:ln>
                          <a:solidFill>
                            <a:schemeClr val="bg1"/>
                          </a:solidFill>
                          <a:effectLst>
                            <a:outerShdw blurRad="38100" dist="38100" dir="2700000" algn="tl">
                              <a:srgbClr val="000000"/>
                            </a:outerShdw>
                          </a:effectLst>
                          <a:latin typeface="Arial" panose="020B0604020202020204" pitchFamily="34" charset="0"/>
                          <a:ea typeface="黑体" panose="02010609060101010101" charset="-122"/>
                        </a:rPr>
                        <a:t>scode</a:t>
                      </a:r>
                      <a:endParaRPr kumimoji="0" lang="en-US" altLang="zh-CN" sz="1400" b="1" i="0" u="none" strike="noStrike" cap="none" normalizeH="0" baseline="0" smtClean="0">
                        <a:ln>
                          <a:noFill/>
                        </a:ln>
                        <a:solidFill>
                          <a:schemeClr val="bg1"/>
                        </a:solidFill>
                        <a:effectLst/>
                        <a:latin typeface="黑体" panose="02010609060101010101" charset="-122"/>
                        <a:ea typeface="黑体" panose="02010609060101010101" charset="-122"/>
                        <a:cs typeface="Times New Roman" panose="02020603050405020304" pitchFamily="18" charset="0"/>
                      </a:endParaRPr>
                    </a:p>
                  </a:txBody>
                  <a:tcPr marL="90000" marR="90000" marT="0" marB="46807"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1E8380"/>
                    </a:solidFill>
                  </a:tcPr>
                </a:tc>
              </a:tr>
              <a:tr h="321168">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东邪</a:t>
                      </a:r>
                      <a:endPar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T="0" marB="45727"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90000" marR="90000" marT="0" marB="46807"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r>
              <a:tr h="388996">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西毒</a:t>
                      </a:r>
                      <a:endPar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T="0" marB="45727"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2</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90000" marR="90000" marT="0" marB="46807"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r>
              <a:tr h="323899">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南帝</a:t>
                      </a:r>
                      <a:endPar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T="0" marB="45727"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3</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90000" marR="90000" marT="0" marB="46807"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r>
              <a:tr h="32131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北丐</a:t>
                      </a:r>
                      <a:endPar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T="0" marB="45727"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4</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90000" marR="90000" marT="0" marB="46807"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r>
            </a:tbl>
          </a:graphicData>
        </a:graphic>
      </p:graphicFrame>
      <p:sp>
        <p:nvSpPr>
          <p:cNvPr id="49204" name="Freeform 2"/>
          <p:cNvSpPr/>
          <p:nvPr/>
        </p:nvSpPr>
        <p:spPr bwMode="auto">
          <a:xfrm>
            <a:off x="2751773" y="3232468"/>
            <a:ext cx="4681537" cy="2735262"/>
          </a:xfrm>
          <a:custGeom>
            <a:avLst/>
            <a:gdLst>
              <a:gd name="T0" fmla="*/ 0 w 3312"/>
              <a:gd name="T1" fmla="*/ 0 h 1488"/>
              <a:gd name="T2" fmla="*/ 882029 w 3312"/>
              <a:gd name="T3" fmla="*/ 0 h 1488"/>
              <a:gd name="T4" fmla="*/ 882029 w 3312"/>
              <a:gd name="T5" fmla="*/ 970577 h 1488"/>
              <a:gd name="T6" fmla="*/ 3799508 w 3312"/>
              <a:gd name="T7" fmla="*/ 970577 h 1488"/>
              <a:gd name="T8" fmla="*/ 3799508 w 3312"/>
              <a:gd name="T9" fmla="*/ 352937 h 1488"/>
              <a:gd name="T10" fmla="*/ 4681537 w 3312"/>
              <a:gd name="T11" fmla="*/ 352937 h 1488"/>
              <a:gd name="T12" fmla="*/ 4681537 w 3312"/>
              <a:gd name="T13" fmla="*/ 2735262 h 1488"/>
              <a:gd name="T14" fmla="*/ 0 w 3312"/>
              <a:gd name="T15" fmla="*/ 2735262 h 1488"/>
              <a:gd name="T16" fmla="*/ 0 w 3312"/>
              <a:gd name="T17" fmla="*/ 0 h 14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12" h="1488">
                <a:moveTo>
                  <a:pt x="0" y="0"/>
                </a:moveTo>
                <a:lnTo>
                  <a:pt x="624" y="0"/>
                </a:lnTo>
                <a:lnTo>
                  <a:pt x="624" y="528"/>
                </a:lnTo>
                <a:lnTo>
                  <a:pt x="2688" y="528"/>
                </a:lnTo>
                <a:lnTo>
                  <a:pt x="2688" y="192"/>
                </a:lnTo>
                <a:lnTo>
                  <a:pt x="3312" y="192"/>
                </a:lnTo>
                <a:lnTo>
                  <a:pt x="3312" y="1488"/>
                </a:lnTo>
                <a:lnTo>
                  <a:pt x="0" y="1488"/>
                </a:lnTo>
                <a:lnTo>
                  <a:pt x="0" y="0"/>
                </a:lnTo>
                <a:close/>
              </a:path>
            </a:pathLst>
          </a:custGeom>
          <a:noFill/>
          <a:ln>
            <a:noFill/>
          </a:ln>
          <a:effectLst>
            <a:outerShdw dist="107763" dir="2700000" algn="ctr" rotWithShape="0">
              <a:srgbClr val="C0C0C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wrap="none" anchor="ctr"/>
          <a:lstStyle/>
          <a:p>
            <a:endParaRPr lang="zh-CN" altLang="en-US"/>
          </a:p>
        </p:txBody>
      </p:sp>
      <p:graphicFrame>
        <p:nvGraphicFramePr>
          <p:cNvPr id="260202" name="Group 106"/>
          <p:cNvGraphicFramePr>
            <a:graphicFrameLocks noGrp="1"/>
          </p:cNvGraphicFramePr>
          <p:nvPr>
            <p:ph idx="1"/>
          </p:nvPr>
        </p:nvGraphicFramePr>
        <p:xfrm>
          <a:off x="2325370" y="3685223"/>
          <a:ext cx="4964112" cy="2281476"/>
        </p:xfrm>
        <a:graphic>
          <a:graphicData uri="http://schemas.openxmlformats.org/drawingml/2006/table">
            <a:tbl>
              <a:tblPr/>
              <a:tblGrid>
                <a:gridCol w="1655379"/>
                <a:gridCol w="1653353"/>
                <a:gridCol w="1655380"/>
              </a:tblGrid>
              <a:tr h="354330">
                <a:tc>
                  <a: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1800" b="1" i="0" u="none" strike="noStrike" cap="none" normalizeH="0" baseline="0" dirty="0" err="1" smtClean="0">
                          <a:ln>
                            <a:noFill/>
                          </a:ln>
                          <a:solidFill>
                            <a:schemeClr val="bg1"/>
                          </a:solidFill>
                          <a:effectLst>
                            <a:outerShdw blurRad="38100" dist="38100" dir="2700000" algn="tl">
                              <a:srgbClr val="C0C0C0"/>
                            </a:outerShdw>
                          </a:effectLst>
                          <a:latin typeface="Arial" panose="020B0604020202020204" pitchFamily="34" charset="0"/>
                          <a:ea typeface="黑体" panose="02010609060101010101" charset="-122"/>
                        </a:rPr>
                        <a:t>sname</a:t>
                      </a:r>
                      <a:endParaRPr kumimoji="0" lang="en-US" altLang="zh-CN" sz="1800" b="1" i="0" u="none" strike="noStrike" cap="none" normalizeH="0" baseline="0" dirty="0" smtClean="0">
                        <a:ln>
                          <a:noFill/>
                        </a:ln>
                        <a:solidFill>
                          <a:schemeClr val="bg1"/>
                        </a:solidFill>
                        <a:effectLst>
                          <a:outerShdw blurRad="38100" dist="38100" dir="2700000" algn="tl">
                            <a:srgbClr val="C0C0C0"/>
                          </a:outerShdw>
                        </a:effectLst>
                        <a:latin typeface="Arial" panose="020B0604020202020204" pitchFamily="34" charset="0"/>
                        <a:ea typeface="黑体" panose="02010609060101010101" charset="-122"/>
                      </a:endParaRPr>
                    </a:p>
                  </a:txBody>
                  <a:tcPr marL="176914" marR="176914" marT="0" marB="4681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en-US" sz="1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黑体" panose="02010609060101010101" charset="-122"/>
                        </a:rPr>
                        <a:t>sourseid</a:t>
                      </a:r>
                      <a:endParaRPr kumimoji="0" lang="en-US" altLang="zh-CN" sz="1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黑体" panose="02010609060101010101" charset="-122"/>
                      </a:endParaRPr>
                    </a:p>
                  </a:txBody>
                  <a:tcPr marL="176914" marR="176914" marT="0" marB="4681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en-US" sz="1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黑体" panose="02010609060101010101" charset="-122"/>
                        </a:rPr>
                        <a:t>score</a:t>
                      </a:r>
                      <a:endParaRPr kumimoji="0" lang="en-US" altLang="zh-CN" sz="1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黑体" panose="02010609060101010101" charset="-122"/>
                      </a:endParaRPr>
                    </a:p>
                  </a:txBody>
                  <a:tcPr marL="176914" marR="176914" marT="0" marB="4681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r>
              <a:tr h="321191">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东邪</a:t>
                      </a:r>
                      <a:endPar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176914" marR="176914" marT="0" marB="4681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001</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176914" marR="176914" marT="0" marB="4681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97</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176914" marR="176914" marT="0" marB="4681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1191">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Arial" panose="020B0604020202020204" pitchFamily="34" charset="0"/>
                          <a:ea typeface="黑体" panose="02010609060101010101" charset="-122"/>
                        </a:rPr>
                        <a:t>西毒</a:t>
                      </a:r>
                      <a:endParaRPr kumimoji="0" lang="zh-CN" altLang="en-US" sz="18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6914" marR="176914" marT="0" marB="4681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001</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176914" marR="176914" marT="0" marB="4681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89</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176914" marR="176914" marT="0" marB="4681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1191">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西毒</a:t>
                      </a:r>
                      <a:endPar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176914" marR="176914" marT="0" marB="4681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002</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176914" marR="176914" marT="0" marB="4681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rPr>
                        <a:t>67</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6914" marR="176914" marT="0" marB="4681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1191">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南帝</a:t>
                      </a:r>
                      <a:endPar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176914" marR="176914" marT="0" marB="4681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002</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176914" marR="176914" marT="0" marB="4681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76</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176914" marR="176914" marT="0" marB="4681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1191">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南帝</a:t>
                      </a:r>
                      <a:endPar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176914" marR="176914" marT="0" marB="4681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003</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176914" marR="176914" marT="0" marB="4681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rPr>
                        <a:t>81</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6914" marR="176914" marT="0" marB="4681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1191">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Arial" panose="020B0604020202020204" pitchFamily="34" charset="0"/>
                          <a:ea typeface="黑体" panose="02010609060101010101" charset="-122"/>
                        </a:rPr>
                        <a:t>北丐</a:t>
                      </a:r>
                      <a:endParaRPr kumimoji="0" lang="zh-CN" altLang="en-US" sz="18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6914" marR="176914" marT="0" marB="4681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NULL</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176914" marR="176914" marT="0" marB="4681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rPr>
                        <a:t>NULL</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6914" marR="176914" marT="0" marB="4681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0150" name="Text Box 54"/>
          <p:cNvSpPr txBox="1">
            <a:spLocks noChangeArrowheads="1"/>
          </p:cNvSpPr>
          <p:nvPr/>
        </p:nvSpPr>
        <p:spPr bwMode="auto">
          <a:xfrm>
            <a:off x="2381885" y="802005"/>
            <a:ext cx="1452880" cy="41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ea typeface="黑体" panose="02010609060101010101" charset="-122"/>
              </a:rPr>
              <a:t>students</a:t>
            </a:r>
            <a:endParaRPr lang="en-US" altLang="zh-CN" b="1">
              <a:ea typeface="黑体" panose="02010609060101010101" charset="-122"/>
            </a:endParaRPr>
          </a:p>
        </p:txBody>
      </p:sp>
      <p:sp>
        <p:nvSpPr>
          <p:cNvPr id="260151" name="Text Box 55"/>
          <p:cNvSpPr txBox="1">
            <a:spLocks noChangeArrowheads="1"/>
          </p:cNvSpPr>
          <p:nvPr/>
        </p:nvSpPr>
        <p:spPr bwMode="auto">
          <a:xfrm>
            <a:off x="6469698" y="802005"/>
            <a:ext cx="996315" cy="41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ea typeface="黑体" panose="02010609060101010101" charset="-122"/>
              </a:rPr>
              <a:t>score</a:t>
            </a:r>
            <a:endParaRPr lang="en-US" altLang="zh-CN" b="1">
              <a:ea typeface="黑体" panose="02010609060101010101" charset="-122"/>
            </a:endParaRPr>
          </a:p>
        </p:txBody>
      </p:sp>
      <p:sp>
        <p:nvSpPr>
          <p:cNvPr id="260182" name="Text Box 86"/>
          <p:cNvSpPr txBox="1">
            <a:spLocks noChangeArrowheads="1"/>
          </p:cNvSpPr>
          <p:nvPr/>
        </p:nvSpPr>
        <p:spPr bwMode="auto">
          <a:xfrm>
            <a:off x="4128770" y="3264535"/>
            <a:ext cx="1104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ea typeface="黑体" panose="02010609060101010101" charset="-122"/>
              </a:rPr>
              <a:t>查询结果</a:t>
            </a:r>
            <a:endParaRPr lang="zh-CN" altLang="en-US" b="1">
              <a:ea typeface="黑体" panose="02010609060101010101" charset="-122"/>
            </a:endParaRPr>
          </a:p>
        </p:txBody>
      </p:sp>
      <p:sp>
        <p:nvSpPr>
          <p:cNvPr id="260207" name="Line 111"/>
          <p:cNvSpPr>
            <a:spLocks noChangeShapeType="1"/>
          </p:cNvSpPr>
          <p:nvPr/>
        </p:nvSpPr>
        <p:spPr bwMode="auto">
          <a:xfrm flipV="1">
            <a:off x="4336098" y="1587818"/>
            <a:ext cx="1008062" cy="0"/>
          </a:xfrm>
          <a:prstGeom prst="line">
            <a:avLst/>
          </a:prstGeom>
          <a:noFill/>
          <a:ln w="38100">
            <a:solidFill>
              <a:srgbClr val="C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0208" name="Line 112"/>
          <p:cNvSpPr>
            <a:spLocks noChangeShapeType="1"/>
          </p:cNvSpPr>
          <p:nvPr/>
        </p:nvSpPr>
        <p:spPr bwMode="auto">
          <a:xfrm flipV="1">
            <a:off x="4336098" y="1873568"/>
            <a:ext cx="1008062" cy="0"/>
          </a:xfrm>
          <a:prstGeom prst="line">
            <a:avLst/>
          </a:prstGeom>
          <a:noFill/>
          <a:ln w="38100">
            <a:solidFill>
              <a:srgbClr val="C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0209" name="Line 113"/>
          <p:cNvSpPr>
            <a:spLocks noChangeShapeType="1"/>
          </p:cNvSpPr>
          <p:nvPr/>
        </p:nvSpPr>
        <p:spPr bwMode="auto">
          <a:xfrm>
            <a:off x="4336098" y="2013268"/>
            <a:ext cx="1008062" cy="360362"/>
          </a:xfrm>
          <a:prstGeom prst="line">
            <a:avLst/>
          </a:prstGeom>
          <a:noFill/>
          <a:ln w="38100">
            <a:solidFill>
              <a:srgbClr val="C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0210" name="Line 114"/>
          <p:cNvSpPr>
            <a:spLocks noChangeShapeType="1"/>
          </p:cNvSpPr>
          <p:nvPr/>
        </p:nvSpPr>
        <p:spPr bwMode="auto">
          <a:xfrm>
            <a:off x="4336098" y="2372043"/>
            <a:ext cx="1008062" cy="287337"/>
          </a:xfrm>
          <a:prstGeom prst="line">
            <a:avLst/>
          </a:prstGeom>
          <a:noFill/>
          <a:ln w="38100">
            <a:solidFill>
              <a:srgbClr val="C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0211" name="Line 115"/>
          <p:cNvSpPr>
            <a:spLocks noChangeShapeType="1"/>
          </p:cNvSpPr>
          <p:nvPr/>
        </p:nvSpPr>
        <p:spPr bwMode="auto">
          <a:xfrm>
            <a:off x="4336098" y="2373630"/>
            <a:ext cx="1008062" cy="647700"/>
          </a:xfrm>
          <a:prstGeom prst="line">
            <a:avLst/>
          </a:prstGeom>
          <a:noFill/>
          <a:ln w="38100">
            <a:solidFill>
              <a:srgbClr val="C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0204" name="AutoShape 108"/>
          <p:cNvSpPr>
            <a:spLocks noChangeArrowheads="1"/>
          </p:cNvSpPr>
          <p:nvPr/>
        </p:nvSpPr>
        <p:spPr bwMode="auto">
          <a:xfrm>
            <a:off x="1322070" y="1811338"/>
            <a:ext cx="7745413" cy="1209506"/>
          </a:xfrm>
          <a:prstGeom prst="roundRect">
            <a:avLst>
              <a:gd name="adj" fmla="val 1500"/>
            </a:avLst>
          </a:prstGeom>
          <a:solidFill>
            <a:srgbClr val="EDF5FD"/>
          </a:solidFill>
          <a:ln w="50800" cap="flat" cmpd="sng" algn="ctr">
            <a:solidFill>
              <a:srgbClr val="1E838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defTabSz="723900">
              <a:spcAft>
                <a:spcPts val="0"/>
              </a:spcAft>
              <a:buClr>
                <a:schemeClr val="folHlink"/>
              </a:buClr>
              <a:buSzPct val="60000"/>
              <a:tabLst>
                <a:tab pos="444500" algn="l"/>
              </a:tabLst>
              <a:defRPr/>
            </a:pPr>
            <a:r>
              <a:rPr lang="en-US" altLang="en-US" dirty="0">
                <a:solidFill>
                  <a:srgbClr val="FF0000"/>
                </a:solidFill>
                <a:latin typeface="思源黑体 CN Medium" panose="020B0600000000000000" pitchFamily="34" charset="-122"/>
                <a:ea typeface="思源黑体 CN Medium" panose="020B0600000000000000" pitchFamily="34" charset="-122"/>
              </a:rPr>
              <a:t>select  </a:t>
            </a:r>
            <a:r>
              <a:rPr lang="en-US" altLang="en-US" dirty="0" err="1">
                <a:solidFill>
                  <a:schemeClr val="accent5">
                    <a:lumMod val="10000"/>
                  </a:schemeClr>
                </a:solidFill>
                <a:latin typeface="思源黑体 CN Medium" panose="020B0600000000000000" pitchFamily="34" charset="-122"/>
                <a:ea typeface="思源黑体 CN Medium" panose="020B0600000000000000" pitchFamily="34" charset="-122"/>
                <a:sym typeface="+mn-ea"/>
              </a:rPr>
              <a:t>s</a:t>
            </a:r>
            <a:r>
              <a:rPr lang="en-US" altLang="en-US" dirty="0" err="1">
                <a:solidFill>
                  <a:schemeClr val="accent5">
                    <a:lumMod val="10000"/>
                  </a:schemeClr>
                </a:solidFill>
                <a:latin typeface="思源黑体 CN Medium" panose="020B0600000000000000" pitchFamily="34" charset="-122"/>
                <a:ea typeface="思源黑体 CN Medium" panose="020B0600000000000000" pitchFamily="34" charset="-122"/>
              </a:rPr>
              <a:t>.sn</a:t>
            </a:r>
            <a:r>
              <a:rPr lang="en-US" altLang="zh-CN" dirty="0" err="1">
                <a:solidFill>
                  <a:schemeClr val="accent5">
                    <a:lumMod val="10000"/>
                  </a:schemeClr>
                </a:solidFill>
                <a:latin typeface="思源黑体 CN Medium" panose="020B0600000000000000" pitchFamily="34" charset="-122"/>
                <a:ea typeface="思源黑体 CN Medium" panose="020B0600000000000000" pitchFamily="34" charset="-122"/>
              </a:rPr>
              <a:t>ame,c.courseid,c.score</a:t>
            </a:r>
            <a:r>
              <a:rPr lang="en-US" altLang="en-US" dirty="0">
                <a:solidFill>
                  <a:schemeClr val="accent5">
                    <a:lumMod val="10000"/>
                  </a:schemeClr>
                </a:solidFill>
                <a:latin typeface="思源黑体 CN Medium" panose="020B0600000000000000" pitchFamily="34" charset="-122"/>
                <a:ea typeface="思源黑体 CN Medium" panose="020B0600000000000000" pitchFamily="34" charset="-122"/>
              </a:rPr>
              <a:t> </a:t>
            </a:r>
            <a:endParaRPr lang="en-US" altLang="en-US" dirty="0">
              <a:solidFill>
                <a:schemeClr val="accent5">
                  <a:lumMod val="10000"/>
                </a:schemeClr>
              </a:solidFill>
              <a:latin typeface="思源黑体 CN Medium" panose="020B0600000000000000" pitchFamily="34" charset="-122"/>
              <a:ea typeface="思源黑体 CN Medium" panose="020B0600000000000000" pitchFamily="34" charset="-122"/>
            </a:endParaRPr>
          </a:p>
          <a:p>
            <a:pPr defTabSz="723900">
              <a:spcAft>
                <a:spcPts val="0"/>
              </a:spcAft>
              <a:buClr>
                <a:schemeClr val="folHlink"/>
              </a:buClr>
              <a:buSzPct val="60000"/>
              <a:tabLst>
                <a:tab pos="444500" algn="l"/>
              </a:tabLst>
              <a:defRPr/>
            </a:pPr>
            <a:r>
              <a:rPr lang="en-US" altLang="zh-CN" dirty="0">
                <a:solidFill>
                  <a:srgbClr val="FF0000"/>
                </a:solidFill>
                <a:latin typeface="思源黑体 CN Medium" panose="020B0600000000000000" pitchFamily="34" charset="-122"/>
                <a:ea typeface="思源黑体 CN Medium" panose="020B0600000000000000" pitchFamily="34" charset="-122"/>
              </a:rPr>
              <a:t>from</a:t>
            </a:r>
            <a:r>
              <a:rPr lang="en-US" altLang="en-US" dirty="0">
                <a:solidFill>
                  <a:srgbClr val="FF0000"/>
                </a:solidFill>
                <a:latin typeface="思源黑体 CN Medium" panose="020B0600000000000000" pitchFamily="34" charset="-122"/>
                <a:ea typeface="思源黑体 CN Medium" panose="020B0600000000000000" pitchFamily="34" charset="-122"/>
              </a:rPr>
              <a:t> </a:t>
            </a:r>
            <a:r>
              <a:rPr lang="en-US" altLang="zh-CN" dirty="0">
                <a:solidFill>
                  <a:schemeClr val="accent5">
                    <a:lumMod val="10000"/>
                  </a:schemeClr>
                </a:solidFill>
                <a:latin typeface="思源黑体 CN Medium" panose="020B0600000000000000" pitchFamily="34" charset="-122"/>
                <a:ea typeface="思源黑体 CN Medium" panose="020B0600000000000000" pitchFamily="34" charset="-122"/>
              </a:rPr>
              <a:t>    s</a:t>
            </a:r>
            <a:r>
              <a:rPr lang="en-US" altLang="en-US" dirty="0">
                <a:solidFill>
                  <a:schemeClr val="accent5">
                    <a:lumMod val="10000"/>
                  </a:schemeClr>
                </a:solidFill>
                <a:latin typeface="思源黑体 CN Medium" panose="020B0600000000000000" pitchFamily="34" charset="-122"/>
                <a:ea typeface="思源黑体 CN Medium" panose="020B0600000000000000" pitchFamily="34" charset="-122"/>
              </a:rPr>
              <a:t>tudents  s   </a:t>
            </a:r>
            <a:r>
              <a:rPr lang="en-US" altLang="en-US" dirty="0">
                <a:solidFill>
                  <a:srgbClr val="FF0000"/>
                </a:solidFill>
                <a:latin typeface="思源黑体 CN Medium" panose="020B0600000000000000" pitchFamily="34" charset="-122"/>
                <a:ea typeface="思源黑体 CN Medium" panose="020B0600000000000000" pitchFamily="34" charset="-122"/>
              </a:rPr>
              <a:t>left join </a:t>
            </a:r>
            <a:r>
              <a:rPr lang="en-US" altLang="zh-CN" dirty="0">
                <a:solidFill>
                  <a:schemeClr val="accent5">
                    <a:lumMod val="10000"/>
                  </a:schemeClr>
                </a:solidFill>
                <a:latin typeface="思源黑体 CN Medium" panose="020B0600000000000000" pitchFamily="34" charset="-122"/>
                <a:ea typeface="思源黑体 CN Medium" panose="020B0600000000000000" pitchFamily="34" charset="-122"/>
              </a:rPr>
              <a:t>   s</a:t>
            </a:r>
            <a:r>
              <a:rPr lang="en-US" altLang="en-US" dirty="0">
                <a:solidFill>
                  <a:schemeClr val="accent5">
                    <a:lumMod val="10000"/>
                  </a:schemeClr>
                </a:solidFill>
                <a:latin typeface="思源黑体 CN Medium" panose="020B0600000000000000" pitchFamily="34" charset="-122"/>
                <a:ea typeface="思源黑体 CN Medium" panose="020B0600000000000000" pitchFamily="34" charset="-122"/>
              </a:rPr>
              <a:t>core  c</a:t>
            </a:r>
            <a:endParaRPr lang="en-US" altLang="en-US" dirty="0">
              <a:solidFill>
                <a:schemeClr val="accent5">
                  <a:lumMod val="10000"/>
                </a:schemeClr>
              </a:solidFill>
              <a:latin typeface="思源黑体 CN Medium" panose="020B0600000000000000" pitchFamily="34" charset="-122"/>
              <a:ea typeface="思源黑体 CN Medium" panose="020B0600000000000000" pitchFamily="34" charset="-122"/>
            </a:endParaRPr>
          </a:p>
          <a:p>
            <a:pPr defTabSz="723900">
              <a:spcAft>
                <a:spcPts val="0"/>
              </a:spcAft>
              <a:buClr>
                <a:schemeClr val="folHlink"/>
              </a:buClr>
              <a:buSzPct val="60000"/>
              <a:tabLst>
                <a:tab pos="444500" algn="l"/>
              </a:tabLst>
              <a:defRPr/>
            </a:pPr>
            <a:r>
              <a:rPr lang="en-US" altLang="en-US" dirty="0">
                <a:solidFill>
                  <a:srgbClr val="FF0000"/>
                </a:solidFill>
                <a:latin typeface="思源黑体 CN Medium" panose="020B0600000000000000" pitchFamily="34" charset="-122"/>
                <a:ea typeface="思源黑体 CN Medium" panose="020B0600000000000000" pitchFamily="34" charset="-122"/>
              </a:rPr>
              <a:t>on </a:t>
            </a:r>
            <a:r>
              <a:rPr lang="en-US" altLang="zh-CN" dirty="0">
                <a:solidFill>
                  <a:srgbClr val="3333CC"/>
                </a:solidFill>
                <a:latin typeface="思源黑体 CN Medium" panose="020B0600000000000000" pitchFamily="34" charset="-122"/>
                <a:ea typeface="思源黑体 CN Medium" panose="020B0600000000000000" pitchFamily="34" charset="-122"/>
              </a:rPr>
              <a:t>	       </a:t>
            </a:r>
            <a:r>
              <a:rPr lang="en-US" altLang="en-US" dirty="0">
                <a:solidFill>
                  <a:schemeClr val="accent5">
                    <a:lumMod val="10000"/>
                  </a:schemeClr>
                </a:solidFill>
                <a:latin typeface="思源黑体 CN Medium" panose="020B0600000000000000" pitchFamily="34" charset="-122"/>
                <a:ea typeface="思源黑体 CN Medium" panose="020B0600000000000000" pitchFamily="34" charset="-122"/>
              </a:rPr>
              <a:t>c</a:t>
            </a:r>
            <a:r>
              <a:rPr lang="en-US" altLang="en-US" dirty="0" err="1">
                <a:solidFill>
                  <a:schemeClr val="accent5">
                    <a:lumMod val="10000"/>
                  </a:schemeClr>
                </a:solidFill>
                <a:latin typeface="思源黑体 CN Medium" panose="020B0600000000000000" pitchFamily="34" charset="-122"/>
                <a:ea typeface="思源黑体 CN Medium" panose="020B0600000000000000" pitchFamily="34" charset="-122"/>
              </a:rPr>
              <a:t>.studentid</a:t>
            </a:r>
            <a:r>
              <a:rPr lang="en-US" altLang="en-US" dirty="0">
                <a:solidFill>
                  <a:schemeClr val="accent5">
                    <a:lumMod val="10000"/>
                  </a:schemeClr>
                </a:solidFill>
                <a:latin typeface="思源黑体 CN Medium" panose="020B0600000000000000" pitchFamily="34" charset="-122"/>
                <a:ea typeface="思源黑体 CN Medium" panose="020B0600000000000000" pitchFamily="34" charset="-122"/>
              </a:rPr>
              <a:t> = s</a:t>
            </a:r>
            <a:r>
              <a:rPr lang="en-US" altLang="en-US" dirty="0" err="1">
                <a:solidFill>
                  <a:schemeClr val="accent5">
                    <a:lumMod val="10000"/>
                  </a:schemeClr>
                </a:solidFill>
                <a:latin typeface="思源黑体 CN Medium" panose="020B0600000000000000" pitchFamily="34" charset="-122"/>
                <a:ea typeface="思源黑体 CN Medium" panose="020B0600000000000000" pitchFamily="34" charset="-122"/>
              </a:rPr>
              <a:t>.scode</a:t>
            </a:r>
            <a:endParaRPr lang="en-US" altLang="zh-CN" dirty="0">
              <a:solidFill>
                <a:schemeClr val="accent5">
                  <a:lumMod val="10000"/>
                </a:schemeClr>
              </a:solidFill>
              <a:latin typeface="思源黑体 CN Medium" panose="020B0600000000000000" pitchFamily="34" charset="-122"/>
              <a:ea typeface="思源黑体 CN Medium" panose="020B0600000000000000" pitchFamily="34" charset="-122"/>
            </a:endParaRPr>
          </a:p>
        </p:txBody>
      </p:sp>
      <p:grpSp>
        <p:nvGrpSpPr>
          <p:cNvPr id="49252" name="组合 70"/>
          <p:cNvGrpSpPr/>
          <p:nvPr/>
        </p:nvGrpSpPr>
        <p:grpSpPr bwMode="auto">
          <a:xfrm>
            <a:off x="627698" y="516255"/>
            <a:ext cx="1000125" cy="414338"/>
            <a:chOff x="1000100" y="2528843"/>
            <a:chExt cx="1000132" cy="414475"/>
          </a:xfrm>
        </p:grpSpPr>
        <p:pic>
          <p:nvPicPr>
            <p:cNvPr id="49268" name="Picture 8" descr="E:\设计支持\模板设计\sl.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a:xfrm>
              <a:off x="1300139" y="2536784"/>
              <a:ext cx="700093" cy="398594"/>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charset="-122"/>
                  <a:ea typeface="黑体" panose="02010609060101010101" charset="-122"/>
                </a:rPr>
                <a:t>示例</a:t>
              </a:r>
              <a:endParaRPr lang="zh-CN" altLang="en-US" sz="2000" b="1" dirty="0">
                <a:latin typeface="黑体" panose="02010609060101010101" charset="-122"/>
                <a:ea typeface="黑体" panose="02010609060101010101" charset="-122"/>
              </a:endParaRPr>
            </a:p>
          </p:txBody>
        </p:sp>
      </p:grpSp>
      <p:grpSp>
        <p:nvGrpSpPr>
          <p:cNvPr id="4" name="组合 58"/>
          <p:cNvGrpSpPr/>
          <p:nvPr/>
        </p:nvGrpSpPr>
        <p:grpSpPr bwMode="auto">
          <a:xfrm>
            <a:off x="556260" y="2873693"/>
            <a:ext cx="958850" cy="430212"/>
            <a:chOff x="3643306" y="2500357"/>
            <a:chExt cx="958752" cy="430730"/>
          </a:xfrm>
        </p:grpSpPr>
        <p:pic>
          <p:nvPicPr>
            <p:cNvPr id="49266" name="Picture 6" descr="E:\设计支持\模板设计\T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3306" y="2500357"/>
              <a:ext cx="463239" cy="430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p:cNvSpPr txBox="1"/>
            <p:nvPr/>
          </p:nvSpPr>
          <p:spPr>
            <a:xfrm>
              <a:off x="3900455" y="2501946"/>
              <a:ext cx="701603" cy="400532"/>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anose="02010609060101010101" charset="-122"/>
                  <a:ea typeface="黑体" panose="02010609060101010101" charset="-122"/>
                </a:rPr>
                <a:t>提问</a:t>
              </a:r>
              <a:endParaRPr lang="zh-CN" altLang="en-US" sz="2000" b="1" dirty="0">
                <a:latin typeface="黑体" panose="02010609060101010101" charset="-122"/>
                <a:ea typeface="黑体" panose="02010609060101010101" charset="-122"/>
              </a:endParaRPr>
            </a:p>
          </p:txBody>
        </p:sp>
      </p:grpSp>
      <p:cxnSp>
        <p:nvCxnSpPr>
          <p:cNvPr id="34" name="直接箭头连接符 33"/>
          <p:cNvCxnSpPr/>
          <p:nvPr/>
        </p:nvCxnSpPr>
        <p:spPr>
          <a:xfrm flipV="1">
            <a:off x="7159001" y="5524199"/>
            <a:ext cx="428628" cy="32639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5" name="AutoShape 11"/>
          <p:cNvSpPr>
            <a:spLocks noChangeArrowheads="1"/>
          </p:cNvSpPr>
          <p:nvPr/>
        </p:nvSpPr>
        <p:spPr bwMode="gray">
          <a:xfrm>
            <a:off x="7679373" y="3921760"/>
            <a:ext cx="2871787" cy="1928813"/>
          </a:xfrm>
          <a:prstGeom prst="roundRect">
            <a:avLst>
              <a:gd name="adj" fmla="val 16667"/>
            </a:avLst>
          </a:prstGeom>
          <a:solidFill>
            <a:srgbClr val="1E8380"/>
          </a:solidFill>
          <a:ln w="38100" algn="ctr">
            <a:solidFill>
              <a:srgbClr val="0070C0"/>
            </a:solidFill>
            <a:round/>
            <a:headEnd type="none"/>
            <a:tailEnd type="triangle" w="med" len="med"/>
          </a:ln>
          <a:effectLst>
            <a:outerShdw blurRad="50800" dist="12700" dir="5400000" algn="t" rotWithShape="0">
              <a:prstClr val="black">
                <a:alpha val="40000"/>
              </a:prstClr>
            </a:outerShdw>
          </a:effectLst>
        </p:spPr>
        <p:txBody>
          <a:bodyPr anchor="ctr" anchorCtr="1"/>
          <a:lstStyle/>
          <a:p>
            <a:pPr marL="285750" indent="-285750" eaLnBrk="0" hangingPunct="0">
              <a:spcBef>
                <a:spcPct val="20000"/>
              </a:spcBef>
              <a:buClr>
                <a:srgbClr val="233DA9"/>
              </a:buClr>
              <a:buSzPct val="80000"/>
              <a:defRPr/>
            </a:pPr>
            <a:r>
              <a:rPr lang="zh-CN" altLang="en-US" sz="18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主表（左表）</a:t>
            </a:r>
            <a:r>
              <a:rPr lang="en-US" altLang="zh-CN" sz="18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students</a:t>
            </a:r>
            <a:r>
              <a:rPr lang="zh-CN" altLang="en-US" sz="18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中的数据逐条匹配表</a:t>
            </a:r>
            <a:r>
              <a:rPr lang="en-US" altLang="zh-CN" sz="18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score</a:t>
            </a:r>
            <a:r>
              <a:rPr lang="zh-CN" altLang="en-US" sz="18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中的数据</a:t>
            </a:r>
            <a:endParaRPr lang="zh-CN" altLang="en-US" sz="18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a:p>
            <a:pPr marL="285750" indent="-285750" eaLnBrk="0" hangingPunct="0">
              <a:spcBef>
                <a:spcPct val="20000"/>
              </a:spcBef>
              <a:buClr>
                <a:srgbClr val="233DA9"/>
              </a:buClr>
              <a:buSzPct val="80000"/>
              <a:defRPr/>
            </a:pPr>
            <a:r>
              <a:rPr lang="en-US" altLang="zh-CN" sz="18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1</a:t>
            </a:r>
            <a:r>
              <a:rPr lang="zh-CN" altLang="en-US" sz="18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、匹配，返回到结果集</a:t>
            </a:r>
            <a:endParaRPr lang="zh-CN" altLang="en-US" sz="18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a:p>
            <a:pPr marL="285750" indent="-285750" eaLnBrk="0" hangingPunct="0">
              <a:spcBef>
                <a:spcPct val="20000"/>
              </a:spcBef>
              <a:buClr>
                <a:srgbClr val="233DA9"/>
              </a:buClr>
              <a:buSzPct val="80000"/>
              <a:defRPr/>
            </a:pPr>
            <a:r>
              <a:rPr lang="en-US" altLang="zh-CN" sz="18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2</a:t>
            </a:r>
            <a:r>
              <a:rPr lang="zh-CN" altLang="en-US" sz="18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、无匹配，</a:t>
            </a:r>
            <a:r>
              <a:rPr lang="en-US" altLang="zh-CN" sz="18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NULL</a:t>
            </a:r>
            <a:r>
              <a:rPr lang="zh-CN" altLang="en-US" sz="18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值返回到结果集</a:t>
            </a:r>
            <a:endParaRPr lang="zh-CN" altLang="en-US" sz="18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0207"/>
                                        </p:tgtEl>
                                        <p:attrNameLst>
                                          <p:attrName>style.visibility</p:attrName>
                                        </p:attrNameLst>
                                      </p:cBhvr>
                                      <p:to>
                                        <p:strVal val="visible"/>
                                      </p:to>
                                    </p:set>
                                    <p:animEffect transition="in" filter="wipe(left)">
                                      <p:cBhvr>
                                        <p:cTn id="7" dur="500"/>
                                        <p:tgtEl>
                                          <p:spTgt spid="26020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0208"/>
                                        </p:tgtEl>
                                        <p:attrNameLst>
                                          <p:attrName>style.visibility</p:attrName>
                                        </p:attrNameLst>
                                      </p:cBhvr>
                                      <p:to>
                                        <p:strVal val="visible"/>
                                      </p:to>
                                    </p:set>
                                    <p:animEffect transition="in" filter="wipe(left)">
                                      <p:cBhvr>
                                        <p:cTn id="11" dur="500"/>
                                        <p:tgtEl>
                                          <p:spTgt spid="26020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0209"/>
                                        </p:tgtEl>
                                        <p:attrNameLst>
                                          <p:attrName>style.visibility</p:attrName>
                                        </p:attrNameLst>
                                      </p:cBhvr>
                                      <p:to>
                                        <p:strVal val="visible"/>
                                      </p:to>
                                    </p:set>
                                    <p:animEffect transition="in" filter="wipe(left)">
                                      <p:cBhvr>
                                        <p:cTn id="15" dur="500"/>
                                        <p:tgtEl>
                                          <p:spTgt spid="26020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60210"/>
                                        </p:tgtEl>
                                        <p:attrNameLst>
                                          <p:attrName>style.visibility</p:attrName>
                                        </p:attrNameLst>
                                      </p:cBhvr>
                                      <p:to>
                                        <p:strVal val="visible"/>
                                      </p:to>
                                    </p:set>
                                    <p:animEffect transition="in" filter="wipe(left)">
                                      <p:cBhvr>
                                        <p:cTn id="19" dur="500"/>
                                        <p:tgtEl>
                                          <p:spTgt spid="2602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60211"/>
                                        </p:tgtEl>
                                        <p:attrNameLst>
                                          <p:attrName>style.visibility</p:attrName>
                                        </p:attrNameLst>
                                      </p:cBhvr>
                                      <p:to>
                                        <p:strVal val="visible"/>
                                      </p:to>
                                    </p:set>
                                    <p:animEffect transition="in" filter="wipe(left)">
                                      <p:cBhvr>
                                        <p:cTn id="23" dur="500"/>
                                        <p:tgtEl>
                                          <p:spTgt spid="26021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left)">
                                      <p:cBhvr>
                                        <p:cTn id="28" dur="500"/>
                                        <p:tgtEl>
                                          <p:spTgt spid="34"/>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500"/>
                                        <p:tgtEl>
                                          <p:spTgt spid="35"/>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260204"/>
                                        </p:tgtEl>
                                        <p:attrNameLst>
                                          <p:attrName>style.visibility</p:attrName>
                                        </p:attrNameLst>
                                      </p:cBhvr>
                                      <p:to>
                                        <p:strVal val="visible"/>
                                      </p:to>
                                    </p:set>
                                    <p:animEffect transition="in" filter="wipe(left)">
                                      <p:cBhvr>
                                        <p:cTn id="36" dur="500"/>
                                        <p:tgtEl>
                                          <p:spTgt spid="26020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207" grpId="0" bldLvl="0" animBg="1"/>
      <p:bldP spid="260208" grpId="0" bldLvl="0" animBg="1"/>
      <p:bldP spid="260209" grpId="0" bldLvl="0" animBg="1"/>
      <p:bldP spid="260210" grpId="0" bldLvl="0" animBg="1"/>
      <p:bldP spid="260211" grpId="0" bldLvl="0" animBg="1"/>
      <p:bldP spid="260204" grpId="0" bldLvl="0" animBg="1"/>
      <p:bldP spid="3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r"/>
            <a:r>
              <a:rPr lang="zh-CN" altLang="en-US" sz="5630" dirty="0">
                <a:effectLst/>
                <a:sym typeface="+mn-ea"/>
              </a:rPr>
              <a:t>回顾</a:t>
            </a:r>
            <a:endParaRPr lang="zh-CN" altLang="en-US">
              <a:effectLst/>
            </a:endParaRPr>
          </a:p>
        </p:txBody>
      </p:sp>
      <p:grpSp>
        <p:nvGrpSpPr>
          <p:cNvPr id="5" name="组合 4"/>
          <p:cNvGrpSpPr/>
          <p:nvPr/>
        </p:nvGrpSpPr>
        <p:grpSpPr>
          <a:xfrm>
            <a:off x="526066" y="950577"/>
            <a:ext cx="1081307" cy="430730"/>
            <a:chOff x="3643306" y="2500357"/>
            <a:chExt cx="1081307" cy="430730"/>
          </a:xfrm>
        </p:grpSpPr>
        <p:pic>
          <p:nvPicPr>
            <p:cNvPr id="6" name="Picture 6" descr="E:\设计支持\模板设计\TW.png"/>
            <p:cNvPicPr>
              <a:picLocks noChangeAspect="1" noChangeArrowheads="1"/>
            </p:cNvPicPr>
            <p:nvPr/>
          </p:nvPicPr>
          <p:blipFill>
            <a:blip r:embed="rId1"/>
            <a:srcRect/>
            <a:stretch>
              <a:fillRect/>
            </a:stretch>
          </p:blipFill>
          <p:spPr bwMode="auto">
            <a:xfrm>
              <a:off x="3643306" y="2500357"/>
              <a:ext cx="463239" cy="430730"/>
            </a:xfrm>
            <a:prstGeom prst="rect">
              <a:avLst/>
            </a:prstGeom>
            <a:noFill/>
          </p:spPr>
        </p:pic>
        <p:sp>
          <p:nvSpPr>
            <p:cNvPr id="7" name="TextBox 6"/>
            <p:cNvSpPr txBox="1"/>
            <p:nvPr/>
          </p:nvSpPr>
          <p:spPr>
            <a:xfrm>
              <a:off x="4023779" y="2500554"/>
              <a:ext cx="700834" cy="400110"/>
            </a:xfrm>
            <a:prstGeom prst="rect">
              <a:avLst/>
            </a:prstGeom>
            <a:noFill/>
            <a:effectLst>
              <a:outerShdw blurRad="25400" dist="12700" dir="5400000" algn="t" rotWithShape="0">
                <a:prstClr val="black">
                  <a:alpha val="40000"/>
                </a:prstClr>
              </a:outerShdw>
            </a:effectLst>
          </p:spPr>
          <p:txBody>
            <a:bodyPr wrap="none" rtlCol="0">
              <a:spAutoFit/>
            </a:bodyPr>
            <a:p>
              <a:r>
                <a:rPr lang="zh-CN" altLang="en-US" sz="2000" b="1" dirty="0" smtClean="0">
                  <a:solidFill>
                    <a:schemeClr val="tx1"/>
                  </a:solidFill>
                  <a:latin typeface="黑体" panose="02010609060101010101" charset="-122"/>
                  <a:ea typeface="黑体" panose="02010609060101010101" charset="-122"/>
                </a:rPr>
                <a:t>提问</a:t>
              </a:r>
              <a:endParaRPr lang="zh-CN" altLang="en-US" sz="2000" b="1" dirty="0">
                <a:solidFill>
                  <a:schemeClr val="tx1"/>
                </a:solidFill>
                <a:latin typeface="黑体" panose="02010609060101010101" charset="-122"/>
                <a:ea typeface="黑体" panose="02010609060101010101" charset="-122"/>
              </a:endParaRPr>
            </a:p>
          </p:txBody>
        </p:sp>
      </p:grpSp>
      <p:sp>
        <p:nvSpPr>
          <p:cNvPr id="34873" name="AutoShape 57"/>
          <p:cNvSpPr>
            <a:spLocks noChangeArrowheads="1"/>
          </p:cNvSpPr>
          <p:nvPr/>
        </p:nvSpPr>
        <p:spPr bwMode="auto">
          <a:xfrm>
            <a:off x="1914208" y="1350645"/>
            <a:ext cx="7786687" cy="1320306"/>
          </a:xfrm>
          <a:prstGeom prst="roundRect">
            <a:avLst>
              <a:gd name="adj" fmla="val 3713"/>
            </a:avLst>
          </a:prstGeom>
          <a:solidFill>
            <a:srgbClr val="EDF5FD"/>
          </a:solidFill>
          <a:ln w="50800" cap="flat" cmpd="sng" algn="ctr">
            <a:solidFill>
              <a:srgbClr val="1E838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p>
            <a:pPr defTabSz="723900">
              <a:lnSpc>
                <a:spcPct val="130000"/>
              </a:lnSpc>
              <a:spcAft>
                <a:spcPts val="0"/>
              </a:spcAft>
              <a:buClr>
                <a:schemeClr val="folHlink"/>
              </a:buClr>
              <a:buSzPct val="60000"/>
              <a:tabLst>
                <a:tab pos="444500" algn="l"/>
              </a:tabLst>
              <a:defRPr/>
            </a:pPr>
            <a:r>
              <a:rPr lang="en-US" altLang="zh-CN" sz="2000" b="1" dirty="0">
                <a:solidFill>
                  <a:schemeClr val="accent5">
                    <a:lumMod val="10000"/>
                  </a:schemeClr>
                </a:solidFill>
                <a:latin typeface="思源黑体 CN Medium" panose="020B0600000000000000" pitchFamily="34" charset="-122"/>
                <a:ea typeface="思源黑体 CN Medium" panose="020B0600000000000000" pitchFamily="34" charset="-122"/>
              </a:rPr>
              <a:t>select scode,sname,saddress from students </a:t>
            </a:r>
            <a:endParaRPr lang="en-US" altLang="zh-CN" sz="2000" b="1" dirty="0">
              <a:solidFill>
                <a:schemeClr val="accent5">
                  <a:lumMod val="10000"/>
                </a:schemeClr>
              </a:solidFill>
              <a:latin typeface="思源黑体 CN Medium" panose="020B0600000000000000" pitchFamily="34" charset="-122"/>
              <a:ea typeface="思源黑体 CN Medium" panose="020B0600000000000000" pitchFamily="34" charset="-122"/>
            </a:endParaRPr>
          </a:p>
          <a:p>
            <a:pPr defTabSz="723900">
              <a:lnSpc>
                <a:spcPct val="130000"/>
              </a:lnSpc>
              <a:spcAft>
                <a:spcPts val="0"/>
              </a:spcAft>
              <a:buClr>
                <a:schemeClr val="folHlink"/>
              </a:buClr>
              <a:buSzPct val="60000"/>
              <a:tabLst>
                <a:tab pos="444500" algn="l"/>
              </a:tabLst>
              <a:defRPr/>
            </a:pPr>
            <a:r>
              <a:rPr lang="en-US" altLang="zh-CN" sz="2000" b="1" dirty="0">
                <a:solidFill>
                  <a:schemeClr val="accent5">
                    <a:lumMod val="10000"/>
                  </a:schemeClr>
                </a:solidFill>
                <a:latin typeface="思源黑体 CN Medium" panose="020B0600000000000000" pitchFamily="34" charset="-122"/>
                <a:ea typeface="思源黑体 CN Medium" panose="020B0600000000000000" pitchFamily="34" charset="-122"/>
              </a:rPr>
              <a:t>order by scode </a:t>
            </a:r>
            <a:endParaRPr lang="en-US" altLang="zh-CN" sz="2000" b="1" dirty="0">
              <a:solidFill>
                <a:schemeClr val="accent5">
                  <a:lumMod val="10000"/>
                </a:schemeClr>
              </a:solidFill>
              <a:latin typeface="思源黑体 CN Medium" panose="020B0600000000000000" pitchFamily="34" charset="-122"/>
              <a:ea typeface="思源黑体 CN Medium" panose="020B0600000000000000" pitchFamily="34" charset="-122"/>
            </a:endParaRPr>
          </a:p>
          <a:p>
            <a:pPr defTabSz="723900">
              <a:lnSpc>
                <a:spcPct val="130000"/>
              </a:lnSpc>
              <a:spcAft>
                <a:spcPts val="0"/>
              </a:spcAft>
              <a:buClr>
                <a:schemeClr val="folHlink"/>
              </a:buClr>
              <a:buSzPct val="60000"/>
              <a:tabLst>
                <a:tab pos="444500" algn="l"/>
              </a:tabLst>
              <a:defRPr/>
            </a:pPr>
            <a:r>
              <a:rPr lang="en-US" altLang="zh-CN" sz="2000" b="1" dirty="0">
                <a:solidFill>
                  <a:schemeClr val="accent5">
                    <a:lumMod val="10000"/>
                  </a:schemeClr>
                </a:solidFill>
                <a:latin typeface="思源黑体 CN Medium" panose="020B0600000000000000" pitchFamily="34" charset="-122"/>
                <a:ea typeface="思源黑体 CN Medium" panose="020B0600000000000000" pitchFamily="34" charset="-122"/>
              </a:rPr>
              <a:t>where sex = 0</a:t>
            </a:r>
            <a:endParaRPr lang="en-US" altLang="zh-CN" sz="2000" b="1" dirty="0">
              <a:solidFill>
                <a:schemeClr val="accent5">
                  <a:lumMod val="10000"/>
                </a:schemeClr>
              </a:solidFill>
              <a:latin typeface="思源黑体 CN Medium" panose="020B0600000000000000" pitchFamily="34" charset="-122"/>
              <a:ea typeface="思源黑体 CN Medium" panose="020B0600000000000000" pitchFamily="34" charset="-122"/>
            </a:endParaRPr>
          </a:p>
        </p:txBody>
      </p:sp>
      <p:sp>
        <p:nvSpPr>
          <p:cNvPr id="34877" name="AutoShape 61"/>
          <p:cNvSpPr>
            <a:spLocks noChangeArrowheads="1"/>
          </p:cNvSpPr>
          <p:nvPr/>
        </p:nvSpPr>
        <p:spPr bwMode="auto">
          <a:xfrm>
            <a:off x="1878013" y="1341755"/>
            <a:ext cx="7858125" cy="1320306"/>
          </a:xfrm>
          <a:prstGeom prst="roundRect">
            <a:avLst>
              <a:gd name="adj" fmla="val 3713"/>
            </a:avLst>
          </a:prstGeom>
          <a:solidFill>
            <a:srgbClr val="EDF5FD"/>
          </a:solidFill>
          <a:ln w="50800" cap="flat" cmpd="sng" algn="ctr">
            <a:solidFill>
              <a:srgbClr val="1E838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p>
            <a:pPr defTabSz="723900">
              <a:lnSpc>
                <a:spcPct val="130000"/>
              </a:lnSpc>
              <a:spcAft>
                <a:spcPts val="0"/>
              </a:spcAft>
              <a:buClr>
                <a:schemeClr val="folHlink"/>
              </a:buClr>
              <a:buSzPct val="60000"/>
              <a:tabLst>
                <a:tab pos="444500" algn="l"/>
              </a:tabLst>
              <a:defRPr/>
            </a:pPr>
            <a:r>
              <a:rPr lang="en-US" altLang="zh-CN" sz="2000" dirty="0">
                <a:solidFill>
                  <a:schemeClr val="accent5">
                    <a:lumMod val="10000"/>
                  </a:schemeClr>
                </a:solidFill>
                <a:latin typeface="思源黑体 CN Medium" panose="020B0600000000000000" pitchFamily="34" charset="-122"/>
                <a:ea typeface="思源黑体 CN Medium" panose="020B0600000000000000" pitchFamily="34" charset="-122"/>
              </a:rPr>
              <a:t>select sc</a:t>
            </a:r>
            <a:r>
              <a:rPr lang="en-US" altLang="zh-CN" sz="2000" dirty="0" err="1">
                <a:solidFill>
                  <a:schemeClr val="accent5">
                    <a:lumMod val="10000"/>
                  </a:schemeClr>
                </a:solidFill>
                <a:latin typeface="思源黑体 CN Medium" panose="020B0600000000000000" pitchFamily="34" charset="-122"/>
                <a:ea typeface="思源黑体 CN Medium" panose="020B0600000000000000" pitchFamily="34" charset="-122"/>
              </a:rPr>
              <a:t>ode,sname,saddress</a:t>
            </a:r>
            <a:r>
              <a:rPr lang="en-US" altLang="zh-CN" sz="2000" dirty="0">
                <a:solidFill>
                  <a:schemeClr val="accent5">
                    <a:lumMod val="10000"/>
                  </a:schemeClr>
                </a:solidFill>
                <a:latin typeface="思源黑体 CN Medium" panose="020B0600000000000000" pitchFamily="34" charset="-122"/>
                <a:ea typeface="思源黑体 CN Medium" panose="020B0600000000000000" pitchFamily="34" charset="-122"/>
              </a:rPr>
              <a:t> from students </a:t>
            </a:r>
            <a:endParaRPr lang="en-US" altLang="zh-CN" sz="2000" dirty="0">
              <a:solidFill>
                <a:schemeClr val="accent5">
                  <a:lumMod val="10000"/>
                </a:schemeClr>
              </a:solidFill>
              <a:latin typeface="思源黑体 CN Medium" panose="020B0600000000000000" pitchFamily="34" charset="-122"/>
              <a:ea typeface="思源黑体 CN Medium" panose="020B0600000000000000" pitchFamily="34" charset="-122"/>
            </a:endParaRPr>
          </a:p>
          <a:p>
            <a:pPr defTabSz="723900">
              <a:lnSpc>
                <a:spcPct val="130000"/>
              </a:lnSpc>
              <a:spcAft>
                <a:spcPts val="0"/>
              </a:spcAft>
              <a:buClr>
                <a:schemeClr val="folHlink"/>
              </a:buClr>
              <a:buSzPct val="60000"/>
              <a:tabLst>
                <a:tab pos="444500" algn="l"/>
              </a:tabLst>
              <a:defRPr/>
            </a:pPr>
            <a:r>
              <a:rPr lang="en-US" altLang="zh-CN" sz="2000" dirty="0">
                <a:solidFill>
                  <a:srgbClr val="FF0000"/>
                </a:solidFill>
                <a:latin typeface="思源黑体 CN Medium" panose="020B0600000000000000" pitchFamily="34" charset="-122"/>
                <a:ea typeface="思源黑体 CN Medium" panose="020B0600000000000000" pitchFamily="34" charset="-122"/>
              </a:rPr>
              <a:t>where sex = 0</a:t>
            </a:r>
            <a:endParaRPr lang="en-US" altLang="zh-CN" sz="2000" dirty="0">
              <a:solidFill>
                <a:srgbClr val="FF0000"/>
              </a:solidFill>
              <a:latin typeface="思源黑体 CN Medium" panose="020B0600000000000000" pitchFamily="34" charset="-122"/>
              <a:ea typeface="思源黑体 CN Medium" panose="020B0600000000000000" pitchFamily="34" charset="-122"/>
            </a:endParaRPr>
          </a:p>
          <a:p>
            <a:pPr defTabSz="723900">
              <a:lnSpc>
                <a:spcPct val="130000"/>
              </a:lnSpc>
              <a:spcAft>
                <a:spcPts val="0"/>
              </a:spcAft>
              <a:buClr>
                <a:schemeClr val="folHlink"/>
              </a:buClr>
              <a:buSzPct val="60000"/>
              <a:tabLst>
                <a:tab pos="444500" algn="l"/>
              </a:tabLst>
              <a:defRPr/>
            </a:pPr>
            <a:r>
              <a:rPr lang="en-US" altLang="zh-CN" sz="2000" dirty="0">
                <a:solidFill>
                  <a:srgbClr val="FF0000"/>
                </a:solidFill>
                <a:latin typeface="思源黑体 CN Medium" panose="020B0600000000000000" pitchFamily="34" charset="-122"/>
                <a:ea typeface="思源黑体 CN Medium" panose="020B0600000000000000" pitchFamily="34" charset="-122"/>
              </a:rPr>
              <a:t>order by scode</a:t>
            </a:r>
            <a:endParaRPr lang="en-US" altLang="zh-CN" sz="2000" dirty="0" err="1">
              <a:solidFill>
                <a:srgbClr val="FF0000"/>
              </a:solidFill>
              <a:latin typeface="思源黑体 CN Medium" panose="020B0600000000000000" pitchFamily="34" charset="-122"/>
              <a:ea typeface="思源黑体 CN Medium" panose="020B0600000000000000" pitchFamily="34" charset="-122"/>
            </a:endParaRPr>
          </a:p>
        </p:txBody>
      </p:sp>
      <p:sp>
        <p:nvSpPr>
          <p:cNvPr id="34876" name="AutoShape 60"/>
          <p:cNvSpPr>
            <a:spLocks noChangeArrowheads="1"/>
          </p:cNvSpPr>
          <p:nvPr/>
        </p:nvSpPr>
        <p:spPr bwMode="auto">
          <a:xfrm>
            <a:off x="7041833" y="2525713"/>
            <a:ext cx="2571750" cy="646699"/>
          </a:xfrm>
          <a:prstGeom prst="wedgeRoundRectCallout">
            <a:avLst>
              <a:gd name="adj1" fmla="val -50656"/>
              <a:gd name="adj2" fmla="val -16503"/>
              <a:gd name="adj3" fmla="val 16667"/>
            </a:avLst>
          </a:prstGeom>
          <a:solidFill>
            <a:srgbClr val="1E838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spAutoFit/>
          </a:bodyPr>
          <a:p>
            <a:pPr marL="285750" indent="-285750" eaLnBrk="0" hangingPunct="0">
              <a:spcBef>
                <a:spcPct val="20000"/>
              </a:spcBef>
              <a:buClr>
                <a:srgbClr val="233DA9"/>
              </a:buClr>
              <a:buSzPct val="80000"/>
              <a:defRPr/>
            </a:pPr>
            <a:r>
              <a:rPr lang="en-US" altLang="zh-CN" sz="1600" b="1" kern="0" dirty="0">
                <a:solidFill>
                  <a:schemeClr val="bg1"/>
                </a:solidFill>
                <a:latin typeface="Arial" panose="020B0604020202020204"/>
                <a:ea typeface="黑体" panose="02010609060101010101" charset="-122"/>
              </a:rPr>
              <a:t>order by</a:t>
            </a:r>
            <a:r>
              <a:rPr lang="zh-CN" altLang="en-US" sz="1600" b="1" kern="0" dirty="0">
                <a:solidFill>
                  <a:schemeClr val="bg1"/>
                </a:solidFill>
                <a:latin typeface="Arial" panose="020B0604020202020204"/>
                <a:ea typeface="黑体" panose="02010609060101010101" charset="-122"/>
              </a:rPr>
              <a:t>和 </a:t>
            </a:r>
            <a:r>
              <a:rPr lang="en-US" altLang="zh-CN" sz="1600" b="1" kern="0" dirty="0">
                <a:solidFill>
                  <a:schemeClr val="bg1"/>
                </a:solidFill>
                <a:latin typeface="Arial" panose="020B0604020202020204"/>
                <a:ea typeface="黑体" panose="02010609060101010101" charset="-122"/>
              </a:rPr>
              <a:t>where</a:t>
            </a:r>
            <a:r>
              <a:rPr lang="zh-CN" altLang="en-US" sz="1600" b="1" kern="0" dirty="0">
                <a:solidFill>
                  <a:schemeClr val="bg1"/>
                </a:solidFill>
                <a:latin typeface="Arial" panose="020B0604020202020204"/>
                <a:ea typeface="黑体" panose="02010609060101010101" charset="-122"/>
              </a:rPr>
              <a:t>子句的次序错误</a:t>
            </a:r>
            <a:endParaRPr lang="zh-CN" altLang="en-US" sz="1600" b="1" kern="0" dirty="0">
              <a:solidFill>
                <a:schemeClr val="bg1"/>
              </a:solidFill>
              <a:latin typeface="Arial" panose="020B0604020202020204"/>
              <a:ea typeface="黑体" panose="02010609060101010101" charset="-122"/>
            </a:endParaRPr>
          </a:p>
        </p:txBody>
      </p:sp>
      <p:grpSp>
        <p:nvGrpSpPr>
          <p:cNvPr id="10" name="组合 9"/>
          <p:cNvGrpSpPr/>
          <p:nvPr/>
        </p:nvGrpSpPr>
        <p:grpSpPr>
          <a:xfrm>
            <a:off x="1878965" y="2797810"/>
            <a:ext cx="5935980" cy="1125855"/>
            <a:chOff x="2959" y="4742"/>
            <a:chExt cx="9348" cy="1773"/>
          </a:xfrm>
        </p:grpSpPr>
        <p:sp>
          <p:nvSpPr>
            <p:cNvPr id="8" name="AutoShape 57"/>
            <p:cNvSpPr>
              <a:spLocks noChangeArrowheads="1"/>
            </p:cNvSpPr>
            <p:nvPr/>
          </p:nvSpPr>
          <p:spPr bwMode="auto">
            <a:xfrm>
              <a:off x="2959" y="5402"/>
              <a:ext cx="9348" cy="1113"/>
            </a:xfrm>
            <a:prstGeom prst="roundRect">
              <a:avLst>
                <a:gd name="adj" fmla="val 0"/>
              </a:avLst>
            </a:prstGeom>
            <a:solidFill>
              <a:srgbClr val="EDF5FD"/>
            </a:solidFill>
            <a:ln w="50800" cap="flat" cmpd="sng" algn="ctr">
              <a:solidFill>
                <a:srgbClr val="1E838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defTabSz="723900">
                <a:spcAft>
                  <a:spcPts val="0"/>
                </a:spcAft>
                <a:buClr>
                  <a:schemeClr val="folHlink"/>
                </a:buClr>
                <a:buSzPct val="60000"/>
                <a:tabLst>
                  <a:tab pos="444500" algn="l"/>
                </a:tabLst>
                <a:defRPr/>
              </a:pPr>
              <a:r>
                <a:rPr lang="en-US" altLang="zh-CN" sz="2000" dirty="0">
                  <a:solidFill>
                    <a:schemeClr val="accent5">
                      <a:lumMod val="10000"/>
                    </a:schemeClr>
                  </a:solidFill>
                  <a:latin typeface="思源黑体 CN Medium" panose="020B0600000000000000" pitchFamily="34" charset="-122"/>
                  <a:ea typeface="思源黑体 CN Medium" panose="020B0600000000000000" pitchFamily="34" charset="-122"/>
                </a:rPr>
                <a:t>select telephone from students</a:t>
              </a:r>
              <a:endParaRPr lang="en-US" altLang="zh-CN" sz="2000" dirty="0">
                <a:solidFill>
                  <a:schemeClr val="accent5">
                    <a:lumMod val="10000"/>
                  </a:schemeClr>
                </a:solidFill>
                <a:latin typeface="思源黑体 CN Medium" panose="020B0600000000000000" pitchFamily="34" charset="-122"/>
                <a:ea typeface="思源黑体 CN Medium" panose="020B0600000000000000" pitchFamily="34" charset="-122"/>
              </a:endParaRPr>
            </a:p>
            <a:p>
              <a:pPr defTabSz="723900">
                <a:spcAft>
                  <a:spcPts val="0"/>
                </a:spcAft>
                <a:buClr>
                  <a:schemeClr val="folHlink"/>
                </a:buClr>
                <a:buSzPct val="60000"/>
                <a:tabLst>
                  <a:tab pos="444500" algn="l"/>
                </a:tabLst>
                <a:defRPr/>
              </a:pPr>
              <a:r>
                <a:rPr lang="en-US" altLang="zh-CN" sz="2000" dirty="0">
                  <a:solidFill>
                    <a:schemeClr val="accent5">
                      <a:lumMod val="10000"/>
                    </a:schemeClr>
                  </a:solidFill>
                  <a:latin typeface="思源黑体 CN Medium" panose="020B0600000000000000" pitchFamily="34" charset="-122"/>
                  <a:ea typeface="思源黑体 CN Medium" panose="020B0600000000000000" pitchFamily="34" charset="-122"/>
                </a:rPr>
                <a:t>where telephone not like '6%'</a:t>
              </a:r>
              <a:endParaRPr lang="en-US" altLang="zh-CN" sz="2000" dirty="0">
                <a:solidFill>
                  <a:schemeClr val="accent5">
                    <a:lumMod val="10000"/>
                  </a:schemeClr>
                </a:solidFill>
                <a:latin typeface="思源黑体 CN Medium" panose="020B0600000000000000" pitchFamily="34" charset="-122"/>
                <a:ea typeface="思源黑体 CN Medium" panose="020B0600000000000000" pitchFamily="34" charset="-122"/>
              </a:endParaRPr>
            </a:p>
          </p:txBody>
        </p:sp>
        <p:sp>
          <p:nvSpPr>
            <p:cNvPr id="9" name="AutoShape 60"/>
            <p:cNvSpPr>
              <a:spLocks noChangeArrowheads="1"/>
            </p:cNvSpPr>
            <p:nvPr/>
          </p:nvSpPr>
          <p:spPr bwMode="auto">
            <a:xfrm>
              <a:off x="2959" y="4742"/>
              <a:ext cx="2224" cy="638"/>
            </a:xfrm>
            <a:prstGeom prst="wedgeRoundRectCallout">
              <a:avLst>
                <a:gd name="adj1" fmla="val -50656"/>
                <a:gd name="adj2" fmla="val -16503"/>
                <a:gd name="adj3" fmla="val 16667"/>
              </a:avLst>
            </a:prstGeom>
            <a:solidFill>
              <a:srgbClr val="1E838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spAutoFit/>
            </a:bodyPr>
            <a:p>
              <a:pPr marL="285750" indent="-285750" eaLnBrk="0" hangingPunct="0">
                <a:spcBef>
                  <a:spcPct val="20000"/>
                </a:spcBef>
                <a:buClr>
                  <a:srgbClr val="233DA9"/>
                </a:buClr>
                <a:buSzPct val="80000"/>
                <a:defRPr/>
              </a:pPr>
              <a:r>
                <a:rPr lang="zh-CN" altLang="en-US" sz="1800" b="1" kern="0" dirty="0">
                  <a:solidFill>
                    <a:schemeClr val="bg1"/>
                  </a:solidFill>
                  <a:latin typeface="Arial" panose="020B0604020202020204"/>
                  <a:ea typeface="黑体" panose="02010609060101010101" charset="-122"/>
                </a:rPr>
                <a:t>在查什么？</a:t>
              </a:r>
              <a:endParaRPr lang="zh-CN" altLang="en-US" sz="1800" b="1" kern="0" dirty="0">
                <a:solidFill>
                  <a:schemeClr val="bg1"/>
                </a:solidFill>
                <a:latin typeface="Arial" panose="020B0604020202020204"/>
                <a:ea typeface="黑体" panose="02010609060101010101" charset="-122"/>
              </a:endParaRPr>
            </a:p>
          </p:txBody>
        </p:sp>
      </p:grpSp>
      <p:cxnSp>
        <p:nvCxnSpPr>
          <p:cNvPr id="13" name="直接箭头连接符 12"/>
          <p:cNvCxnSpPr/>
          <p:nvPr/>
        </p:nvCxnSpPr>
        <p:spPr>
          <a:xfrm>
            <a:off x="5972175" y="2328545"/>
            <a:ext cx="1069975" cy="34226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5" name="AutoShape 57"/>
          <p:cNvSpPr>
            <a:spLocks noChangeArrowheads="1"/>
          </p:cNvSpPr>
          <p:nvPr/>
        </p:nvSpPr>
        <p:spPr bwMode="auto">
          <a:xfrm>
            <a:off x="1914525" y="4160520"/>
            <a:ext cx="6553200" cy="398779"/>
          </a:xfrm>
          <a:prstGeom prst="roundRect">
            <a:avLst>
              <a:gd name="adj" fmla="val 0"/>
            </a:avLst>
          </a:prstGeom>
          <a:solidFill>
            <a:srgbClr val="EDF5FD"/>
          </a:solidFill>
          <a:ln w="50800" cap="flat" cmpd="sng" algn="ctr">
            <a:solidFill>
              <a:srgbClr val="1E838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algn="l" defTabSz="723900">
              <a:spcAft>
                <a:spcPts val="0"/>
              </a:spcAft>
              <a:buClr>
                <a:schemeClr val="folHlink"/>
              </a:buClr>
              <a:tabLst>
                <a:tab pos="444500" algn="l"/>
              </a:tabLst>
              <a:defRPr/>
            </a:pPr>
            <a:r>
              <a:rPr lang="en-US" altLang="zh-CN" sz="2000" dirty="0">
                <a:solidFill>
                  <a:schemeClr val="accent5">
                    <a:lumMod val="10000"/>
                  </a:schemeClr>
                </a:solidFill>
                <a:latin typeface="思源黑体 CN Medium" panose="020B0600000000000000" pitchFamily="34" charset="-122"/>
                <a:ea typeface="思源黑体 CN Medium" panose="020B0600000000000000" pitchFamily="34" charset="-122"/>
                <a:sym typeface="+mn-ea"/>
              </a:rPr>
              <a:t>聚合函数count()和sum()各代表什么意思？</a:t>
            </a:r>
            <a:endParaRPr lang="en-US" altLang="zh-CN" sz="2000" dirty="0">
              <a:solidFill>
                <a:schemeClr val="accent5">
                  <a:lumMod val="10000"/>
                </a:schemeClr>
              </a:solidFill>
              <a:latin typeface="思源黑体 CN Medium" panose="020B0600000000000000" pitchFamily="34" charset="-122"/>
              <a:ea typeface="思源黑体 CN Medium" panose="020B0600000000000000" pitchFamily="34" charset="-122"/>
              <a:sym typeface="+mn-ea"/>
            </a:endParaRPr>
          </a:p>
        </p:txBody>
      </p:sp>
      <p:grpSp>
        <p:nvGrpSpPr>
          <p:cNvPr id="17" name="组合 16"/>
          <p:cNvGrpSpPr/>
          <p:nvPr/>
        </p:nvGrpSpPr>
        <p:grpSpPr>
          <a:xfrm>
            <a:off x="1914525" y="4838065"/>
            <a:ext cx="5935980" cy="972185"/>
            <a:chOff x="2959" y="4742"/>
            <a:chExt cx="9348" cy="1531"/>
          </a:xfrm>
        </p:grpSpPr>
        <p:sp>
          <p:nvSpPr>
            <p:cNvPr id="18" name="AutoShape 57"/>
            <p:cNvSpPr>
              <a:spLocks noChangeArrowheads="1"/>
            </p:cNvSpPr>
            <p:nvPr/>
          </p:nvSpPr>
          <p:spPr bwMode="auto">
            <a:xfrm>
              <a:off x="2959" y="5402"/>
              <a:ext cx="9348" cy="871"/>
            </a:xfrm>
            <a:prstGeom prst="roundRect">
              <a:avLst>
                <a:gd name="adj" fmla="val 0"/>
              </a:avLst>
            </a:prstGeom>
            <a:solidFill>
              <a:srgbClr val="EDF5FD"/>
            </a:solidFill>
            <a:ln w="50800" cap="flat" cmpd="sng" algn="ctr">
              <a:solidFill>
                <a:srgbClr val="1E838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defTabSz="723900">
                <a:lnSpc>
                  <a:spcPct val="150000"/>
                </a:lnSpc>
                <a:buClr>
                  <a:schemeClr val="folHlink"/>
                </a:buClr>
                <a:buSzPct val="60000"/>
                <a:tabLst>
                  <a:tab pos="444500" algn="l"/>
                </a:tabLst>
                <a:defRPr/>
              </a:pPr>
              <a:r>
                <a:rPr lang="en-US" altLang="zh-CN" sz="2000" dirty="0">
                  <a:solidFill>
                    <a:schemeClr val="accent5">
                      <a:lumMod val="10000"/>
                    </a:schemeClr>
                  </a:solidFill>
                  <a:latin typeface="思源黑体 CN Medium" panose="020B0600000000000000" pitchFamily="34" charset="-122"/>
                  <a:ea typeface="思源黑体 CN Medium" panose="020B0600000000000000" pitchFamily="34" charset="-122"/>
                  <a:sym typeface="+mn-ea"/>
                </a:rPr>
                <a:t>select * from Info where age between 50 and 20</a:t>
              </a:r>
              <a:endParaRPr lang="en-US" altLang="zh-CN" sz="2000" dirty="0">
                <a:solidFill>
                  <a:schemeClr val="accent5">
                    <a:lumMod val="10000"/>
                  </a:schemeClr>
                </a:solidFill>
                <a:latin typeface="思源黑体 CN Medium" panose="020B0600000000000000" pitchFamily="34" charset="-122"/>
                <a:ea typeface="思源黑体 CN Medium" panose="020B0600000000000000" pitchFamily="34" charset="-122"/>
              </a:endParaRPr>
            </a:p>
          </p:txBody>
        </p:sp>
        <p:sp>
          <p:nvSpPr>
            <p:cNvPr id="19" name="AutoShape 60"/>
            <p:cNvSpPr>
              <a:spLocks noChangeArrowheads="1"/>
            </p:cNvSpPr>
            <p:nvPr/>
          </p:nvSpPr>
          <p:spPr bwMode="auto">
            <a:xfrm>
              <a:off x="2959" y="4742"/>
              <a:ext cx="2855" cy="647"/>
            </a:xfrm>
            <a:prstGeom prst="wedgeRoundRectCallout">
              <a:avLst>
                <a:gd name="adj1" fmla="val -50656"/>
                <a:gd name="adj2" fmla="val -16503"/>
                <a:gd name="adj3" fmla="val 16667"/>
              </a:avLst>
            </a:prstGeom>
            <a:solidFill>
              <a:srgbClr val="1E838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spAutoFit/>
            </a:bodyPr>
            <a:p>
              <a:pPr marL="285750" indent="-285750" eaLnBrk="0" hangingPunct="0">
                <a:spcBef>
                  <a:spcPct val="20000"/>
                </a:spcBef>
                <a:buClr>
                  <a:srgbClr val="233DA9"/>
                </a:buClr>
                <a:buSzPct val="80000"/>
                <a:defRPr/>
              </a:pPr>
              <a:r>
                <a:rPr lang="zh-CN" altLang="en-US" sz="1800" b="1" kern="0" dirty="0">
                  <a:solidFill>
                    <a:schemeClr val="bg1"/>
                  </a:solidFill>
                  <a:latin typeface="Arial" panose="020B0604020202020204"/>
                  <a:ea typeface="黑体" panose="02010609060101010101" charset="-122"/>
                </a:rPr>
                <a:t>结果是什么？</a:t>
              </a:r>
              <a:endParaRPr lang="zh-CN" altLang="en-US" sz="1800" b="1" kern="0" dirty="0">
                <a:solidFill>
                  <a:schemeClr val="bg1"/>
                </a:solidFill>
                <a:latin typeface="Arial" panose="020B0604020202020204"/>
                <a:ea typeface="黑体" panose="02010609060101010101" charset="-122"/>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4876"/>
                                        </p:tgtEl>
                                        <p:attrNameLst>
                                          <p:attrName>style.visibility</p:attrName>
                                        </p:attrNameLst>
                                      </p:cBhvr>
                                      <p:to>
                                        <p:strVal val="visible"/>
                                      </p:to>
                                    </p:set>
                                    <p:animEffect transition="in" filter="wipe(left)">
                                      <p:cBhvr>
                                        <p:cTn id="10" dur="500"/>
                                        <p:tgtEl>
                                          <p:spTgt spid="3487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4877"/>
                                        </p:tgtEl>
                                        <p:attrNameLst>
                                          <p:attrName>style.visibility</p:attrName>
                                        </p:attrNameLst>
                                      </p:cBhvr>
                                      <p:to>
                                        <p:strVal val="visible"/>
                                      </p:to>
                                    </p:set>
                                    <p:animEffect transition="in" filter="wipe(left)">
                                      <p:cBhvr>
                                        <p:cTn id="15" dur="500"/>
                                        <p:tgtEl>
                                          <p:spTgt spid="34877"/>
                                        </p:tgtEl>
                                      </p:cBhvr>
                                    </p:animEffect>
                                  </p:childTnLst>
                                </p:cTn>
                              </p:par>
                              <p:par>
                                <p:cTn id="16" presetID="1" presetClass="exit" presetSubtype="0" fill="hold" grpId="1" nodeType="withEffect">
                                  <p:stCondLst>
                                    <p:cond delay="0"/>
                                  </p:stCondLst>
                                  <p:childTnLst>
                                    <p:set>
                                      <p:cBhvr>
                                        <p:cTn id="17" dur="1" fill="hold">
                                          <p:stCondLst>
                                            <p:cond delay="0"/>
                                          </p:stCondLst>
                                        </p:cTn>
                                        <p:tgtEl>
                                          <p:spTgt spid="34876"/>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1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checkerboard(across)">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checkerboard(across)">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checkerboard(across)">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76" grpId="0" bldLvl="0" animBg="1"/>
      <p:bldP spid="34876" grpId="1" bldLvl="0" animBg="1"/>
      <p:bldP spid="34877" grpId="0" bldLvl="0" animBg="1"/>
      <p:bldP spid="1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pPr>
              <a:defRPr/>
            </a:pPr>
            <a:r>
              <a:rPr lang="zh-CN" altLang="en-US" sz="3600" smtClean="0">
                <a:sym typeface="+mn-ea"/>
              </a:rPr>
              <a:t>右外连接的原理与左外连接相同</a:t>
            </a:r>
            <a:endParaRPr lang="zh-CN" altLang="en-US" sz="3600" smtClean="0"/>
          </a:p>
          <a:p>
            <a:pPr>
              <a:defRPr/>
            </a:pPr>
            <a:r>
              <a:rPr lang="zh-CN" altLang="en-US" sz="3600" smtClean="0">
                <a:sym typeface="+mn-ea"/>
              </a:rPr>
              <a:t>右表逐条去匹配记录；否则</a:t>
            </a:r>
            <a:r>
              <a:rPr lang="en-US" altLang="zh-CN" sz="3600" smtClean="0">
                <a:sym typeface="+mn-ea"/>
              </a:rPr>
              <a:t>NULL</a:t>
            </a:r>
            <a:r>
              <a:rPr lang="zh-CN" altLang="en-US" sz="3600" smtClean="0">
                <a:sym typeface="+mn-ea"/>
              </a:rPr>
              <a:t>填充</a:t>
            </a:r>
            <a:endParaRPr lang="zh-CN" altLang="en-US" sz="3600" smtClean="0"/>
          </a:p>
          <a:p>
            <a:endParaRPr lang="zh-CN" altLang="en-US" sz="3600" smtClean="0"/>
          </a:p>
        </p:txBody>
      </p:sp>
      <p:sp>
        <p:nvSpPr>
          <p:cNvPr id="3" name="标题 2"/>
          <p:cNvSpPr>
            <a:spLocks noGrp="1"/>
          </p:cNvSpPr>
          <p:nvPr>
            <p:ph type="title"/>
          </p:nvPr>
        </p:nvSpPr>
        <p:spPr/>
        <p:txBody>
          <a:bodyPr/>
          <a:p>
            <a:r>
              <a:rPr sz="5630" smtClean="0">
                <a:sym typeface="+mn-ea"/>
              </a:rPr>
              <a:t>右外连接</a:t>
            </a:r>
            <a:endParaRPr lang="zh-CN" altLang="en-US"/>
          </a:p>
        </p:txBody>
      </p:sp>
      <p:graphicFrame>
        <p:nvGraphicFramePr>
          <p:cNvPr id="11" name="表格 10"/>
          <p:cNvGraphicFramePr>
            <a:graphicFrameLocks noGrp="1"/>
          </p:cNvGraphicFramePr>
          <p:nvPr/>
        </p:nvGraphicFramePr>
        <p:xfrm>
          <a:off x="1366520" y="3513773"/>
          <a:ext cx="7215505" cy="2164715"/>
        </p:xfrm>
        <a:graphic>
          <a:graphicData uri="http://schemas.openxmlformats.org/drawingml/2006/table">
            <a:tbl>
              <a:tblPr/>
              <a:tblGrid>
                <a:gridCol w="1331913"/>
                <a:gridCol w="3022600"/>
                <a:gridCol w="2860675"/>
              </a:tblGrid>
              <a:tr h="321310">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1800" b="1" i="0" u="none" strike="noStrike" cap="none" normalizeH="0" baseline="0" smtClean="0">
                          <a:ln>
                            <a:noFill/>
                          </a:ln>
                          <a:solidFill>
                            <a:schemeClr val="bg1"/>
                          </a:solidFill>
                          <a:effectLst/>
                          <a:latin typeface="Arial" panose="020B0604020202020204" pitchFamily="34" charset="0"/>
                          <a:ea typeface="黑体" panose="02010609060101010101" charset="-122"/>
                        </a:rPr>
                        <a:t>图书编号</a:t>
                      </a:r>
                      <a:endParaRPr kumimoji="0" lang="zh-CN" altLang="en-US" sz="1800" b="1" i="0" u="none" strike="noStrike" cap="none" normalizeH="0" baseline="0" smtClean="0">
                        <a:ln>
                          <a:noFill/>
                        </a:ln>
                        <a:solidFill>
                          <a:schemeClr val="bg1"/>
                        </a:solidFill>
                        <a:effectLst/>
                        <a:latin typeface="Arial" panose="020B0604020202020204" pitchFamily="34" charset="0"/>
                        <a:ea typeface="黑体" panose="02010609060101010101" charset="-122"/>
                      </a:endParaRPr>
                    </a:p>
                  </a:txBody>
                  <a:tcPr marL="90000" marR="90000" marT="0" marB="46794"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1E8380"/>
                    </a:solidFill>
                  </a:tcPr>
                </a:tc>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1800" b="1" i="0" u="none" strike="noStrike" cap="none" normalizeH="0" baseline="0" smtClean="0">
                          <a:ln>
                            <a:noFill/>
                          </a:ln>
                          <a:solidFill>
                            <a:schemeClr val="bg1"/>
                          </a:solidFill>
                          <a:effectLst/>
                          <a:latin typeface="Arial" panose="020B0604020202020204" pitchFamily="34" charset="0"/>
                          <a:ea typeface="黑体" panose="02010609060101010101" charset="-122"/>
                        </a:rPr>
                        <a:t>图书名称</a:t>
                      </a:r>
                      <a:endParaRPr kumimoji="0" lang="zh-CN" altLang="en-US" sz="1800" b="1" i="0" u="none" strike="noStrike" cap="none" normalizeH="0" baseline="0" smtClean="0">
                        <a:ln>
                          <a:noFill/>
                        </a:ln>
                        <a:solidFill>
                          <a:schemeClr val="bg1"/>
                        </a:solidFill>
                        <a:effectLst/>
                        <a:latin typeface="Arial" panose="020B0604020202020204" pitchFamily="34" charset="0"/>
                        <a:ea typeface="黑体" panose="02010609060101010101" charset="-122"/>
                      </a:endParaRPr>
                    </a:p>
                  </a:txBody>
                  <a:tcPr marL="90000" marR="90000" marT="0" marB="46794"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1E8380"/>
                    </a:solidFill>
                  </a:tcPr>
                </a:tc>
                <a:tc>
                  <a:txBody>
                    <a:bodyPr/>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1800" b="1" i="0" u="none" strike="noStrike" cap="none" normalizeH="0" baseline="0" smtClean="0">
                          <a:ln>
                            <a:noFill/>
                          </a:ln>
                          <a:solidFill>
                            <a:schemeClr val="bg1"/>
                          </a:solidFill>
                          <a:effectLst/>
                          <a:latin typeface="Arial" panose="020B0604020202020204" pitchFamily="34" charset="0"/>
                          <a:ea typeface="黑体" panose="02010609060101010101" charset="-122"/>
                        </a:rPr>
                        <a:t>出版社名称</a:t>
                      </a:r>
                      <a:endParaRPr kumimoji="0" lang="zh-CN" altLang="en-US" sz="1800" b="1" i="0" u="none" strike="noStrike" cap="none" normalizeH="0" baseline="0" smtClean="0">
                        <a:ln>
                          <a:noFill/>
                        </a:ln>
                        <a:solidFill>
                          <a:schemeClr val="bg1"/>
                        </a:solidFill>
                        <a:effectLst/>
                        <a:latin typeface="Arial" panose="020B0604020202020204" pitchFamily="34" charset="0"/>
                        <a:ea typeface="黑体" panose="02010609060101010101" charset="-122"/>
                      </a:endParaRPr>
                    </a:p>
                  </a:txBody>
                  <a:tcPr marL="90000" marR="90000" marT="0" marB="46794"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1E8380"/>
                    </a:solidFill>
                  </a:tcPr>
                </a:tc>
              </a:tr>
              <a:tr h="457138">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90000" marR="90000" marT="0" marB="46794"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走进</a:t>
                      </a: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Java</a:t>
                      </a: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编程世界</a:t>
                      </a:r>
                      <a:endPar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90000" marR="90000" marT="0" marB="46794"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北大出版社</a:t>
                      </a:r>
                      <a:endPar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90000" marR="90000" marT="0" marB="46794"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r>
              <a:tr h="422218">
                <a:tc>
                  <a:txBody>
                    <a:bodyPr/>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2</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90000" marR="90000" marT="0" marB="46794"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HTML</a:t>
                      </a: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和</a:t>
                      </a: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CSS</a:t>
                      </a: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网页技术</a:t>
                      </a:r>
                      <a:endPar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90000" marR="90000" marT="0" marB="46794"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清华出版社</a:t>
                      </a:r>
                      <a:endPar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90000" marR="90000" marT="0" marB="46794"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r>
              <a:tr h="321101">
                <a:tc>
                  <a:txBody>
                    <a:bodyPr/>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90000" marR="90000" marT="0" marB="46794"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90000" marR="90000" marT="0" marB="46794"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90000" marR="90000" marT="0" marB="46794"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r>
              <a:tr h="321101">
                <a:tc>
                  <a:txBody>
                    <a:bodyPr/>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NULL</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90000" marR="90000" marT="0" marB="46794"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NULL</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90000" marR="90000" marT="0" marB="46794"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新知出版社</a:t>
                      </a:r>
                      <a:endPar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90000" marR="90000" marT="0" marB="46794"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r>
              <a:tr h="321101">
                <a:tc>
                  <a:txBody>
                    <a:bodyPr/>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90000" marR="90000" marT="0" marB="46794"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90000" marR="90000" marT="0" marB="46794"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rPr>
                        <a:t>……</a:t>
                      </a:r>
                      <a:endPar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90000" marR="90000" marT="0" marB="46794" anchor="ctr" anchorCtr="1"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r>
            </a:tbl>
          </a:graphicData>
        </a:graphic>
      </p:graphicFrame>
      <p:sp>
        <p:nvSpPr>
          <p:cNvPr id="191537" name="AutoShape 49"/>
          <p:cNvSpPr>
            <a:spLocks noChangeArrowheads="1"/>
          </p:cNvSpPr>
          <p:nvPr/>
        </p:nvSpPr>
        <p:spPr bwMode="auto">
          <a:xfrm>
            <a:off x="9276715" y="4103370"/>
            <a:ext cx="2105025" cy="941070"/>
          </a:xfrm>
          <a:prstGeom prst="wedgeRoundRectCallout">
            <a:avLst>
              <a:gd name="adj1" fmla="val -19417"/>
              <a:gd name="adj2" fmla="val 49849"/>
              <a:gd name="adj3" fmla="val 16667"/>
            </a:avLst>
          </a:prstGeom>
          <a:solidFill>
            <a:srgbClr val="1E8380"/>
          </a:solidFill>
          <a:ln w="38100" algn="ctr">
            <a:solidFill>
              <a:schemeClr val="bg1"/>
            </a:solidFill>
            <a:round/>
            <a:headEnd type="none"/>
            <a:tailEnd type="triangle" w="med" len="med"/>
          </a:ln>
          <a:effectLst>
            <a:outerShdw blurRad="50800" dist="12700" dir="5400000" algn="t" rotWithShape="0">
              <a:prstClr val="black">
                <a:alpha val="40000"/>
              </a:prstClr>
            </a:outerShdw>
          </a:effectLst>
        </p:spPr>
        <p:txBody>
          <a:bodyPr anchor="ctr" anchorCtr="1"/>
          <a:p>
            <a:pPr indent="-285750" eaLnBrk="0" hangingPunct="0">
              <a:spcBef>
                <a:spcPts val="0"/>
              </a:spcBef>
              <a:buClr>
                <a:srgbClr val="233DA9"/>
              </a:buClr>
              <a:buSzPct val="80000"/>
              <a:defRPr/>
            </a:pPr>
            <a:r>
              <a:rPr lang="zh-CN" altLang="en-US" sz="2000" b="1" kern="0" dirty="0">
                <a:solidFill>
                  <a:schemeClr val="bg1"/>
                </a:solidFill>
                <a:latin typeface="思源黑体 CN Medium" panose="020B0600000000000000" pitchFamily="34" charset="-122"/>
                <a:ea typeface="思源黑体 CN Medium" panose="020B0600000000000000" pitchFamily="34" charset="-122"/>
              </a:rPr>
              <a:t>也许很久没出</a:t>
            </a:r>
            <a:endParaRPr lang="en-US" altLang="zh-CN" sz="2000" b="1" kern="0" dirty="0">
              <a:solidFill>
                <a:schemeClr val="bg1"/>
              </a:solidFill>
              <a:latin typeface="思源黑体 CN Medium" panose="020B0600000000000000" pitchFamily="34" charset="-122"/>
              <a:ea typeface="思源黑体 CN Medium" panose="020B0600000000000000" pitchFamily="34" charset="-122"/>
            </a:endParaRPr>
          </a:p>
          <a:p>
            <a:pPr indent="-285750" eaLnBrk="0" hangingPunct="0">
              <a:spcBef>
                <a:spcPts val="0"/>
              </a:spcBef>
              <a:buClr>
                <a:srgbClr val="233DA9"/>
              </a:buClr>
              <a:buSzPct val="80000"/>
              <a:defRPr/>
            </a:pPr>
            <a:r>
              <a:rPr lang="zh-CN" altLang="en-US" sz="2000" b="1" kern="0" dirty="0">
                <a:solidFill>
                  <a:schemeClr val="bg1"/>
                </a:solidFill>
                <a:latin typeface="思源黑体 CN Medium" panose="020B0600000000000000" pitchFamily="34" charset="-122"/>
                <a:ea typeface="思源黑体 CN Medium" panose="020B0600000000000000" pitchFamily="34" charset="-122"/>
              </a:rPr>
              <a:t>版书籍了</a:t>
            </a:r>
            <a:endParaRPr lang="zh-CN" altLang="en-US" sz="2000" b="1" kern="0" dirty="0">
              <a:solidFill>
                <a:schemeClr val="bg1"/>
              </a:solidFill>
              <a:latin typeface="思源黑体 CN Medium" panose="020B0600000000000000" pitchFamily="34" charset="-122"/>
              <a:ea typeface="思源黑体 CN Medium" panose="020B0600000000000000" pitchFamily="34" charset="-122"/>
            </a:endParaRPr>
          </a:p>
        </p:txBody>
      </p:sp>
      <p:sp>
        <p:nvSpPr>
          <p:cNvPr id="191493" name="AutoShape 5"/>
          <p:cNvSpPr>
            <a:spLocks noChangeArrowheads="1"/>
          </p:cNvSpPr>
          <p:nvPr/>
        </p:nvSpPr>
        <p:spPr bwMode="auto">
          <a:xfrm>
            <a:off x="1623695" y="1219200"/>
            <a:ext cx="6743700" cy="1938020"/>
          </a:xfrm>
          <a:prstGeom prst="roundRect">
            <a:avLst>
              <a:gd name="adj" fmla="val 0"/>
            </a:avLst>
          </a:prstGeom>
          <a:solidFill>
            <a:srgbClr val="EDF5FD"/>
          </a:solidFill>
          <a:ln w="50800" cap="flat" cmpd="sng" algn="ctr">
            <a:solidFill>
              <a:srgbClr val="1E8380"/>
            </a:solidFill>
            <a:prstDash val="solid"/>
            <a:round/>
            <a:headEnd type="none" w="med" len="med"/>
            <a:tailEnd type="none" w="med" len="med"/>
          </a:ln>
          <a:effectLst>
            <a:outerShdw blurRad="38100" sx="101000" sy="101000" algn="ctr" rotWithShape="0">
              <a:prstClr val="black">
                <a:alpha val="10000"/>
              </a:prstClr>
            </a:outerShdw>
          </a:effectLst>
        </p:spPr>
        <p:txBody>
          <a:bodyPr/>
          <a:p>
            <a:pPr defTabSz="723900">
              <a:lnSpc>
                <a:spcPct val="150000"/>
              </a:lnSpc>
              <a:buClr>
                <a:schemeClr val="folHlink"/>
              </a:buClr>
              <a:buSzPct val="60000"/>
              <a:tabLst>
                <a:tab pos="444500" algn="l"/>
              </a:tabLst>
              <a:defRPr/>
            </a:pPr>
            <a:r>
              <a:rPr lang="en-US" altLang="zh-CN" sz="2000" dirty="0">
                <a:solidFill>
                  <a:srgbClr val="FF0000"/>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select </a:t>
            </a:r>
            <a:r>
              <a:rPr lang="zh-CN" altLang="en-US" sz="2000" dirty="0">
                <a:solidFill>
                  <a:schemeClr val="accent5">
                    <a:lumMod val="10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图书编号</a:t>
            </a:r>
            <a:r>
              <a:rPr lang="en-US" altLang="zh-CN" sz="2000" dirty="0">
                <a:solidFill>
                  <a:schemeClr val="accent5">
                    <a:lumMod val="10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zh-CN" altLang="en-US" sz="2000" dirty="0">
                <a:solidFill>
                  <a:schemeClr val="accent5">
                    <a:lumMod val="10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图书名称</a:t>
            </a:r>
            <a:r>
              <a:rPr lang="en-US" altLang="zh-CN" sz="2000" dirty="0">
                <a:solidFill>
                  <a:schemeClr val="accent5">
                    <a:lumMod val="10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zh-CN" altLang="en-US" sz="2000" dirty="0">
                <a:solidFill>
                  <a:schemeClr val="accent5">
                    <a:lumMod val="10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出版社名称</a:t>
            </a:r>
            <a:endParaRPr lang="zh-CN" altLang="en-US" sz="2000" dirty="0">
              <a:solidFill>
                <a:schemeClr val="accent5">
                  <a:lumMod val="10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a:p>
            <a:pPr defTabSz="723900">
              <a:lnSpc>
                <a:spcPct val="150000"/>
              </a:lnSpc>
              <a:buClr>
                <a:schemeClr val="folHlink"/>
              </a:buClr>
              <a:buSzPct val="60000"/>
              <a:tabLst>
                <a:tab pos="444500" algn="l"/>
              </a:tabLst>
              <a:defRPr/>
            </a:pPr>
            <a:r>
              <a:rPr lang="en-US" altLang="zh-CN" sz="2000" dirty="0">
                <a:solidFill>
                  <a:srgbClr val="FF0000"/>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from </a:t>
            </a:r>
            <a:r>
              <a:rPr lang="zh-CN" altLang="en-US" sz="2000" dirty="0">
                <a:solidFill>
                  <a:schemeClr val="accent5">
                    <a:lumMod val="10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图书表</a:t>
            </a:r>
            <a:endParaRPr lang="zh-CN" altLang="en-US" sz="2000" dirty="0">
              <a:solidFill>
                <a:schemeClr val="accent5">
                  <a:lumMod val="10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a:p>
            <a:pPr defTabSz="723900">
              <a:lnSpc>
                <a:spcPct val="150000"/>
              </a:lnSpc>
              <a:buClr>
                <a:schemeClr val="folHlink"/>
              </a:buClr>
              <a:buSzPct val="60000"/>
              <a:tabLst>
                <a:tab pos="444500" algn="l"/>
              </a:tabLst>
              <a:defRPr/>
            </a:pPr>
            <a:r>
              <a:rPr lang="en-US" altLang="zh-CN" sz="2000" dirty="0">
                <a:solidFill>
                  <a:srgbClr val="3333CC"/>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right join </a:t>
            </a:r>
            <a:r>
              <a:rPr lang="zh-CN" altLang="en-US" sz="2000" dirty="0">
                <a:solidFill>
                  <a:schemeClr val="accent5">
                    <a:lumMod val="10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出版社表 </a:t>
            </a:r>
            <a:endParaRPr lang="zh-CN" altLang="en-US" sz="2000" dirty="0">
              <a:solidFill>
                <a:schemeClr val="accent5">
                  <a:lumMod val="10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a:p>
            <a:pPr defTabSz="723900">
              <a:lnSpc>
                <a:spcPct val="150000"/>
              </a:lnSpc>
              <a:buClr>
                <a:schemeClr val="folHlink"/>
              </a:buClr>
              <a:buSzPct val="60000"/>
              <a:tabLst>
                <a:tab pos="444500" algn="l"/>
              </a:tabLst>
              <a:defRPr/>
            </a:pPr>
            <a:r>
              <a:rPr lang="en-US" altLang="zh-CN" sz="2000" dirty="0">
                <a:solidFill>
                  <a:schemeClr val="accent5">
                    <a:lumMod val="10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on </a:t>
            </a:r>
            <a:r>
              <a:rPr lang="zh-CN" altLang="en-US" sz="2000" dirty="0">
                <a:solidFill>
                  <a:schemeClr val="accent5">
                    <a:lumMod val="10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图书表</a:t>
            </a:r>
            <a:r>
              <a:rPr lang="en-US" altLang="zh-CN" sz="2000" dirty="0">
                <a:solidFill>
                  <a:schemeClr val="accent5">
                    <a:lumMod val="10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zh-CN" altLang="en-US" sz="2000" dirty="0">
                <a:solidFill>
                  <a:schemeClr val="accent5">
                    <a:lumMod val="10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出版社编号 </a:t>
            </a:r>
            <a:r>
              <a:rPr lang="en-US" altLang="zh-CN" sz="2000" dirty="0">
                <a:solidFill>
                  <a:schemeClr val="accent5">
                    <a:lumMod val="10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 </a:t>
            </a:r>
            <a:r>
              <a:rPr lang="zh-CN" altLang="en-US" sz="2000" dirty="0">
                <a:solidFill>
                  <a:schemeClr val="accent5">
                    <a:lumMod val="10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出版社表</a:t>
            </a:r>
            <a:r>
              <a:rPr lang="en-US" altLang="zh-CN" sz="2000" dirty="0">
                <a:solidFill>
                  <a:schemeClr val="accent5">
                    <a:lumMod val="10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zh-CN" altLang="en-US" sz="2000" dirty="0">
                <a:solidFill>
                  <a:schemeClr val="accent5">
                    <a:lumMod val="10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出版社编号</a:t>
            </a:r>
            <a:endParaRPr lang="zh-CN" altLang="en-US" sz="2000" dirty="0">
              <a:solidFill>
                <a:schemeClr val="accent5">
                  <a:lumMod val="10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cxnSp>
        <p:nvCxnSpPr>
          <p:cNvPr id="12" name="直接箭头连接符 11"/>
          <p:cNvCxnSpPr/>
          <p:nvPr/>
        </p:nvCxnSpPr>
        <p:spPr>
          <a:xfrm flipV="1">
            <a:off x="8582048" y="4787915"/>
            <a:ext cx="571504" cy="428628"/>
          </a:xfrm>
          <a:prstGeom prst="straightConnector1">
            <a:avLst/>
          </a:prstGeom>
          <a:ln cmpd="sng">
            <a:solidFill>
              <a:srgbClr val="1E838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1493"/>
                                        </p:tgtEl>
                                        <p:attrNameLst>
                                          <p:attrName>style.visibility</p:attrName>
                                        </p:attrNameLst>
                                      </p:cBhvr>
                                      <p:to>
                                        <p:strVal val="visible"/>
                                      </p:to>
                                    </p:set>
                                    <p:animEffect transition="in" filter="wipe(up)">
                                      <p:cBhvr>
                                        <p:cTn id="7" dur="500"/>
                                        <p:tgtEl>
                                          <p:spTgt spid="19149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1537"/>
                                        </p:tgtEl>
                                        <p:attrNameLst>
                                          <p:attrName>style.visibility</p:attrName>
                                        </p:attrNameLst>
                                      </p:cBhvr>
                                      <p:to>
                                        <p:strVal val="visible"/>
                                      </p:to>
                                    </p:set>
                                    <p:animEffect transition="in" filter="wipe(left)">
                                      <p:cBhvr>
                                        <p:cTn id="19" dur="500"/>
                                        <p:tgtEl>
                                          <p:spTgt spid="191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37" grpId="0" bldLvl="0" animBg="1"/>
      <p:bldP spid="19149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pPr lvl="1">
              <a:buFont typeface="Wingdings" panose="05000000000000000000" charset="0"/>
              <a:buChar char="n"/>
              <a:defRPr/>
            </a:pPr>
            <a:r>
              <a:rPr lang="zh-CN" altLang="en-US" sz="4000" smtClean="0">
                <a:sym typeface="+mn-ea"/>
              </a:rPr>
              <a:t>查询所有科目的参考信息 </a:t>
            </a:r>
            <a:endParaRPr lang="zh-CN" altLang="en-US" sz="4000" smtClean="0"/>
          </a:p>
          <a:p>
            <a:pPr lvl="1">
              <a:buFont typeface="Wingdings" panose="05000000000000000000" charset="0"/>
              <a:buChar char="n"/>
              <a:defRPr/>
            </a:pPr>
            <a:r>
              <a:rPr lang="zh-CN" altLang="en-US" sz="4000" smtClean="0">
                <a:sym typeface="+mn-ea"/>
              </a:rPr>
              <a:t>查询从未考试的科目信息</a:t>
            </a:r>
            <a:endParaRPr lang="zh-CN" altLang="en-US" sz="4000" smtClean="0"/>
          </a:p>
          <a:p>
            <a:pPr lvl="1">
              <a:buFont typeface="Wingdings" panose="05000000000000000000" charset="0"/>
              <a:buChar char="n"/>
              <a:defRPr/>
            </a:pPr>
            <a:r>
              <a:rPr lang="zh-CN" altLang="en-US" sz="4000" smtClean="0">
                <a:sym typeface="+mn-ea"/>
              </a:rPr>
              <a:t>查询所有年级对应的学生信息</a:t>
            </a:r>
            <a:endParaRPr lang="zh-CN" altLang="en-US"/>
          </a:p>
        </p:txBody>
      </p:sp>
      <p:sp>
        <p:nvSpPr>
          <p:cNvPr id="3" name="标题 2"/>
          <p:cNvSpPr>
            <a:spLocks noGrp="1"/>
          </p:cNvSpPr>
          <p:nvPr>
            <p:ph type="title"/>
          </p:nvPr>
        </p:nvSpPr>
        <p:spPr/>
        <p:txBody>
          <a:bodyPr/>
          <a:p>
            <a:r>
              <a:rPr lang="zh-CN" altLang="en-US"/>
              <a:t>学员操作</a:t>
            </a:r>
            <a:endParaRPr lang="zh-CN" altLang="en-US"/>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pPr marL="342900" indent="-342900" algn="l">
              <a:spcBef>
                <a:spcPct val="20000"/>
              </a:spcBef>
              <a:buClr>
                <a:srgbClr val="1E8380"/>
              </a:buClr>
            </a:pPr>
            <a:r>
              <a:rPr lang="zh-CN" altLang="en-US" sz="3200" b="1" dirty="0" smtClean="0">
                <a:latin typeface="+mn-lt"/>
                <a:ea typeface="黑体" panose="02010609060101010101" charset="-122"/>
                <a:sym typeface="+mn-ea"/>
              </a:rPr>
              <a:t>什么是</a:t>
            </a:r>
            <a:r>
              <a:rPr lang="en-US" altLang="zh-CN" sz="3200" b="1" dirty="0" smtClean="0">
                <a:latin typeface="+mn-lt"/>
                <a:ea typeface="黑体" panose="02010609060101010101" charset="-122"/>
                <a:sym typeface="+mn-ea"/>
              </a:rPr>
              <a:t>oracle</a:t>
            </a:r>
            <a:r>
              <a:rPr lang="zh-CN" altLang="en-US" sz="3200" b="1" dirty="0" smtClean="0">
                <a:latin typeface="+mn-lt"/>
                <a:ea typeface="黑体" panose="02010609060101010101" charset="-122"/>
                <a:sym typeface="+mn-ea"/>
              </a:rPr>
              <a:t>伪列？</a:t>
            </a:r>
            <a:endParaRPr lang="en-US" altLang="zh-CN" sz="3200" b="1" dirty="0" smtClean="0">
              <a:latin typeface="+mn-lt"/>
              <a:ea typeface="黑体" panose="02010609060101010101" charset="-122"/>
            </a:endParaRPr>
          </a:p>
          <a:p>
            <a:pPr marL="742950" lvl="1" indent="-285750" algn="l">
              <a:spcBef>
                <a:spcPct val="20000"/>
              </a:spcBef>
              <a:buClr>
                <a:srgbClr val="1E8380"/>
              </a:buClr>
            </a:pPr>
            <a:r>
              <a:rPr lang="zh-CN" altLang="en-US" sz="3000">
                <a:sym typeface="+mn-ea"/>
              </a:rPr>
              <a:t> </a:t>
            </a:r>
            <a:r>
              <a:rPr lang="en-US" altLang="zh-CN" sz="3000">
                <a:sym typeface="+mn-ea"/>
              </a:rPr>
              <a:t>o</a:t>
            </a:r>
            <a:r>
              <a:rPr lang="zh-CN" altLang="en-US" sz="3000">
                <a:sym typeface="+mn-ea"/>
              </a:rPr>
              <a:t>racle 中伪列就像一个表列，但是它并没有存储在表中</a:t>
            </a:r>
            <a:endParaRPr lang="zh-CN" altLang="en-US" sz="3000"/>
          </a:p>
          <a:p>
            <a:pPr marL="742950" lvl="1" indent="-285750" algn="l">
              <a:spcBef>
                <a:spcPct val="20000"/>
              </a:spcBef>
            </a:pPr>
            <a:r>
              <a:rPr lang="zh-CN" altLang="en-US" sz="3000">
                <a:sym typeface="+mn-ea"/>
              </a:rPr>
              <a:t> 伪列可以从表中查询，但不能插入、更新和删除它们的值</a:t>
            </a:r>
            <a:endParaRPr lang="zh-CN" altLang="en-US" sz="3000">
              <a:sym typeface="+mn-ea"/>
            </a:endParaRPr>
          </a:p>
          <a:p>
            <a:pPr marL="742950" lvl="1" indent="-285750" algn="l">
              <a:spcBef>
                <a:spcPct val="20000"/>
              </a:spcBef>
            </a:pPr>
            <a:r>
              <a:rPr lang="zh-CN" altLang="en-US" sz="3000"/>
              <a:t> 常用伪列</a:t>
            </a:r>
            <a:endParaRPr lang="zh-CN" altLang="en-US" sz="3000"/>
          </a:p>
        </p:txBody>
      </p:sp>
      <p:sp>
        <p:nvSpPr>
          <p:cNvPr id="3" name="标题 2"/>
          <p:cNvSpPr>
            <a:spLocks noGrp="1"/>
          </p:cNvSpPr>
          <p:nvPr>
            <p:ph type="title"/>
          </p:nvPr>
        </p:nvSpPr>
        <p:spPr/>
        <p:txBody>
          <a:bodyPr/>
          <a:p>
            <a:r>
              <a:rPr lang="zh-CN" altLang="en-US" sz="5625" b="1" dirty="0" smtClean="0">
                <a:sym typeface="+mn-ea"/>
              </a:rPr>
              <a:t>分页查询</a:t>
            </a:r>
            <a:endParaRPr lang="zh-CN" altLang="en-US"/>
          </a:p>
        </p:txBody>
      </p:sp>
      <p:sp>
        <p:nvSpPr>
          <p:cNvPr id="191493" name="AutoShape 5"/>
          <p:cNvSpPr>
            <a:spLocks noChangeArrowheads="1"/>
          </p:cNvSpPr>
          <p:nvPr/>
        </p:nvSpPr>
        <p:spPr bwMode="auto">
          <a:xfrm>
            <a:off x="1474470" y="3658235"/>
            <a:ext cx="6743700" cy="775970"/>
          </a:xfrm>
          <a:prstGeom prst="roundRect">
            <a:avLst>
              <a:gd name="adj" fmla="val 0"/>
            </a:avLst>
          </a:prstGeom>
          <a:solidFill>
            <a:srgbClr val="EDF5FD"/>
          </a:solidFill>
          <a:ln w="50800" cap="flat" cmpd="sng" algn="ctr">
            <a:solidFill>
              <a:srgbClr val="1E8380"/>
            </a:solidFill>
            <a:prstDash val="solid"/>
            <a:round/>
            <a:headEnd type="none" w="med" len="med"/>
            <a:tailEnd type="none" w="med" len="med"/>
          </a:ln>
          <a:effectLst>
            <a:outerShdw blurRad="38100" sx="101000" sy="101000" algn="ctr" rotWithShape="0">
              <a:prstClr val="black">
                <a:alpha val="10000"/>
              </a:prstClr>
            </a:outerShdw>
          </a:effectLst>
        </p:spPr>
        <p:txBody>
          <a:bodyPr/>
          <a:p>
            <a:pPr indent="-285750" algn="l">
              <a:buClr>
                <a:srgbClr val="233DA9"/>
              </a:buClr>
              <a:buSzPct val="80000"/>
              <a:defRPr/>
            </a:pPr>
            <a:r>
              <a:rPr lang="en-US" altLang="zh-CN" sz="2000" dirty="0">
                <a:solidFill>
                  <a:schemeClr val="tx1"/>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rownum </a:t>
            </a:r>
            <a:r>
              <a:rPr lang="zh-CN" altLang="en-US" sz="2000" dirty="0">
                <a:solidFill>
                  <a:schemeClr val="tx1"/>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：是查询返回的结果集中行的序号，可以使用它来限制</a:t>
            </a:r>
            <a:r>
              <a:rPr lang="zh-CN" altLang="en-US" sz="2000" dirty="0" smtClean="0">
                <a:solidFill>
                  <a:schemeClr val="tx1"/>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查询返回的</a:t>
            </a:r>
            <a:r>
              <a:rPr lang="zh-CN" altLang="en-US" sz="2000" dirty="0">
                <a:solidFill>
                  <a:schemeClr val="tx1"/>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行数</a:t>
            </a:r>
            <a:endParaRPr lang="zh-CN" altLang="en-US" sz="2000" dirty="0">
              <a:solidFill>
                <a:schemeClr val="tx1"/>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b="1" dirty="0" smtClean="0">
                <a:latin typeface="+mn-lt"/>
                <a:ea typeface="黑体" panose="02010609060101010101" charset="-122"/>
                <a:sym typeface="+mn-ea"/>
              </a:rPr>
              <a:t>如何获取雇员表中薪水最高的前</a:t>
            </a:r>
            <a:r>
              <a:rPr lang="en-US" altLang="en-US" b="1" dirty="0" smtClean="0">
                <a:latin typeface="+mn-lt"/>
                <a:ea typeface="黑体" panose="02010609060101010101" charset="-122"/>
                <a:sym typeface="+mn-ea"/>
              </a:rPr>
              <a:t>5</a:t>
            </a:r>
            <a:r>
              <a:rPr lang="zh-CN" altLang="en-US" b="1" dirty="0" smtClean="0">
                <a:latin typeface="+mn-lt"/>
                <a:ea typeface="黑体" panose="02010609060101010101" charset="-122"/>
                <a:sym typeface="+mn-ea"/>
              </a:rPr>
              <a:t>人</a:t>
            </a:r>
            <a:endParaRPr lang="zh-CN" altLang="en-US" b="1" dirty="0" smtClean="0">
              <a:latin typeface="+mn-lt"/>
              <a:ea typeface="黑体" panose="02010609060101010101" charset="-122"/>
              <a:sym typeface="+mn-ea"/>
            </a:endParaRPr>
          </a:p>
          <a:p>
            <a:endParaRPr lang="en-US" altLang="zh-CN"/>
          </a:p>
        </p:txBody>
      </p:sp>
      <p:sp>
        <p:nvSpPr>
          <p:cNvPr id="3" name="标题 2"/>
          <p:cNvSpPr>
            <a:spLocks noGrp="1"/>
          </p:cNvSpPr>
          <p:nvPr>
            <p:ph type="title"/>
          </p:nvPr>
        </p:nvSpPr>
        <p:spPr/>
        <p:txBody>
          <a:bodyPr/>
          <a:p>
            <a:r>
              <a:rPr lang="zh-CN" altLang="en-US"/>
              <a:t>分页实例</a:t>
            </a:r>
            <a:endParaRPr lang="zh-CN" altLang="en-US"/>
          </a:p>
        </p:txBody>
      </p:sp>
      <p:sp>
        <p:nvSpPr>
          <p:cNvPr id="4" name="文本框 3"/>
          <p:cNvSpPr txBox="1"/>
          <p:nvPr/>
        </p:nvSpPr>
        <p:spPr>
          <a:xfrm>
            <a:off x="1209040" y="2182495"/>
            <a:ext cx="6384290" cy="1936750"/>
          </a:xfrm>
          <a:prstGeom prst="rect">
            <a:avLst/>
          </a:prstGeom>
          <a:noFill/>
          <a:ln w="38100" cap="flat">
            <a:solidFill>
              <a:srgbClr val="1E8380"/>
            </a:solid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n-lt"/>
                <a:ea typeface="+mn-ea"/>
                <a:cs typeface="+mn-cs"/>
                <a:sym typeface="Calibri" panose="020F0502020204030204"/>
              </a:rPr>
              <a:t>select id,salary from(</a:t>
            </a:r>
            <a:endParaRPr kumimoji="0" lang="zh-CN" altLang="en-US" sz="24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n-lt"/>
                <a:ea typeface="+mn-ea"/>
                <a:cs typeface="+mn-cs"/>
                <a:sym typeface="Calibri" panose="020F0502020204030204"/>
              </a:rPr>
              <a:t>    select e.*，rownum r from (</a:t>
            </a:r>
            <a:endParaRPr kumimoji="0" lang="zh-CN" altLang="en-US" sz="24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n-lt"/>
                <a:ea typeface="+mn-ea"/>
                <a:cs typeface="+mn-cs"/>
                <a:sym typeface="Calibri" panose="020F0502020204030204"/>
              </a:rPr>
              <a:t>        select  * from s_emp order by salary desc</a:t>
            </a:r>
            <a:endParaRPr kumimoji="0" lang="zh-CN" altLang="en-US" sz="24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n-lt"/>
                <a:ea typeface="+mn-ea"/>
                <a:cs typeface="+mn-cs"/>
                <a:sym typeface="Calibri" panose="020F0502020204030204"/>
              </a:rPr>
              <a:t>    ) e </a:t>
            </a:r>
            <a:endParaRPr kumimoji="0" lang="zh-CN" altLang="en-US" sz="24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n-lt"/>
                <a:ea typeface="+mn-ea"/>
                <a:cs typeface="+mn-cs"/>
                <a:sym typeface="Calibri" panose="020F0502020204030204"/>
              </a:rPr>
              <a:t>) where r &gt; 0  </a:t>
            </a:r>
            <a:r>
              <a:rPr kumimoji="0" lang="en-US" altLang="zh-CN" sz="2400" b="0" i="0" u="none" strike="noStrike" cap="none" spc="0" normalizeH="0" baseline="0">
                <a:ln>
                  <a:noFill/>
                </a:ln>
                <a:solidFill>
                  <a:srgbClr val="000000"/>
                </a:solidFill>
                <a:effectLst/>
                <a:uFillTx/>
                <a:latin typeface="+mn-lt"/>
                <a:ea typeface="+mn-ea"/>
                <a:cs typeface="+mn-cs"/>
                <a:sym typeface="Calibri" panose="020F0502020204030204"/>
              </a:rPr>
              <a:t>and </a:t>
            </a:r>
            <a:r>
              <a:rPr lang="zh-CN" altLang="en-US">
                <a:sym typeface="Calibri" panose="020F0502020204030204"/>
              </a:rPr>
              <a:t>r &lt;</a:t>
            </a:r>
            <a:r>
              <a:rPr lang="en-US" altLang="zh-CN">
                <a:sym typeface="Calibri" panose="020F0502020204030204"/>
              </a:rPr>
              <a:t>= </a:t>
            </a:r>
            <a:r>
              <a:rPr lang="zh-CN" altLang="en-US">
                <a:sym typeface="Calibri" panose="020F0502020204030204"/>
              </a:rPr>
              <a:t>5</a:t>
            </a:r>
            <a:endParaRPr kumimoji="0" lang="en-US" altLang="zh-CN" sz="24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5" name="矩形 4"/>
          <p:cNvSpPr/>
          <p:nvPr/>
        </p:nvSpPr>
        <p:spPr>
          <a:xfrm>
            <a:off x="1729740" y="2935605"/>
            <a:ext cx="5320030" cy="429895"/>
          </a:xfrm>
          <a:prstGeom prst="rect">
            <a:avLst/>
          </a:prstGeom>
          <a:noFill/>
          <a:ln w="25400" cap="flat">
            <a:solidFill>
              <a:srgbClr val="FF0000"/>
            </a:solidFill>
            <a:prstDash val="solid"/>
            <a:round/>
          </a:ln>
          <a:effectLst>
            <a:outerShdw blurRad="63500" dist="23000" dir="5400000" rotWithShape="0">
              <a:srgbClr val="000000">
                <a:alpha val="33999"/>
              </a:srgbClr>
            </a:outerShdw>
          </a:effectLst>
          <a:extLst>
            <a:ext uri="{909E8E84-426E-40DD-AFC4-6F175D3DCCD1}">
              <a14:hiddenFill xmlns:a14="http://schemas.microsoft.com/office/drawing/2010/main">
                <a:solidFill>
                  <a:srgbClr val="FFFFFF"/>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10" name="矩形 9"/>
          <p:cNvSpPr/>
          <p:nvPr/>
        </p:nvSpPr>
        <p:spPr>
          <a:xfrm>
            <a:off x="1421130" y="2604135"/>
            <a:ext cx="5872480" cy="1174115"/>
          </a:xfrm>
          <a:prstGeom prst="rect">
            <a:avLst/>
          </a:prstGeom>
          <a:noFill/>
          <a:ln w="25400" cap="flat">
            <a:solidFill>
              <a:schemeClr val="accent1"/>
            </a:solidFill>
            <a:prstDash val="solid"/>
            <a:round/>
          </a:ln>
          <a:effectLst>
            <a:outerShdw blurRad="63500" dist="23000" dir="5400000" rotWithShape="0">
              <a:srgbClr val="000000">
                <a:alpha val="33999"/>
              </a:srgbClr>
            </a:outerShdw>
          </a:effectLst>
          <a:extLst>
            <a:ext uri="{909E8E84-426E-40DD-AFC4-6F175D3DCCD1}">
              <a14:hiddenFill xmlns:a14="http://schemas.microsoft.com/office/drawing/2010/main">
                <a:solidFill>
                  <a:srgbClr val="FFFFFF"/>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en-US" altLang="zh-CN" sz="3200"/>
              <a:t>通过to_date将日期插入数据库</a:t>
            </a:r>
            <a:endParaRPr lang="en-US" altLang="zh-CN" sz="3200"/>
          </a:p>
          <a:p>
            <a:r>
              <a:rPr lang="en-US" altLang="zh-CN" sz="3200"/>
              <a:t>通过to_char将日期数据取出</a:t>
            </a:r>
            <a:endParaRPr lang="en-US" altLang="zh-CN" sz="3200"/>
          </a:p>
          <a:p>
            <a:r>
              <a:rPr lang="zh-CN" altLang="en-US" sz="3200">
                <a:sym typeface="+mn-ea"/>
              </a:rPr>
              <a:t>系统时间</a:t>
            </a:r>
            <a:endParaRPr lang="zh-CN" altLang="en-US" sz="3200"/>
          </a:p>
          <a:p>
            <a:pPr lvl="1"/>
            <a:r>
              <a:rPr lang="en-US" altLang="zh-CN" sz="3200">
                <a:sym typeface="+mn-ea"/>
              </a:rPr>
              <a:t>sysdate + 1</a:t>
            </a:r>
            <a:r>
              <a:rPr lang="zh-CN" altLang="en-US" sz="3200">
                <a:sym typeface="+mn-ea"/>
              </a:rPr>
              <a:t>：明天</a:t>
            </a:r>
            <a:endParaRPr lang="zh-CN" altLang="en-US" sz="3200"/>
          </a:p>
          <a:p>
            <a:pPr lvl="1"/>
            <a:r>
              <a:rPr lang="en-US" altLang="zh-CN" sz="3200">
                <a:sym typeface="+mn-ea"/>
              </a:rPr>
              <a:t>sysdate -  1</a:t>
            </a:r>
            <a:r>
              <a:rPr lang="zh-CN" altLang="en-US" sz="3200">
                <a:sym typeface="+mn-ea"/>
              </a:rPr>
              <a:t>：昨天</a:t>
            </a:r>
            <a:endParaRPr lang="en-US" altLang="zh-CN" sz="2800"/>
          </a:p>
          <a:p>
            <a:r>
              <a:rPr lang="zh-CN" altLang="en-US" sz="3200"/>
              <a:t>添加月份</a:t>
            </a:r>
            <a:r>
              <a:rPr lang="zh-CN" altLang="en-US" sz="3200">
                <a:sym typeface="+mn-ea"/>
              </a:rPr>
              <a:t>：</a:t>
            </a:r>
            <a:r>
              <a:rPr lang="en-US" altLang="zh-CN" sz="3200"/>
              <a:t>add_months(参数1,参数2);</a:t>
            </a:r>
            <a:endParaRPr lang="en-US" altLang="zh-CN" sz="3200"/>
          </a:p>
          <a:p>
            <a:r>
              <a:rPr lang="zh-CN" altLang="en-US" sz="3200"/>
              <a:t>截取日期：trunc</a:t>
            </a:r>
            <a:r>
              <a:rPr lang="en-US" altLang="zh-CN" sz="3200"/>
              <a:t>( </a:t>
            </a:r>
            <a:r>
              <a:rPr lang="en-US" altLang="zh-CN" sz="3200">
                <a:sym typeface="+mn-ea"/>
              </a:rPr>
              <a:t>参数1,参数2);</a:t>
            </a:r>
            <a:endParaRPr lang="en-US" altLang="zh-CN" sz="3200"/>
          </a:p>
        </p:txBody>
      </p:sp>
      <p:sp>
        <p:nvSpPr>
          <p:cNvPr id="3" name="标题 2"/>
          <p:cNvSpPr>
            <a:spLocks noGrp="1"/>
          </p:cNvSpPr>
          <p:nvPr>
            <p:ph type="title"/>
          </p:nvPr>
        </p:nvSpPr>
        <p:spPr/>
        <p:txBody>
          <a:bodyPr/>
          <a:p>
            <a:r>
              <a:rPr lang="zh-CN" altLang="en-US"/>
              <a:t>玩转日期</a:t>
            </a:r>
            <a:endParaRPr lang="zh-CN" altLang="en-US"/>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en-US" altLang="zh-CN" sz="3000"/>
              <a:t>to_char(参数1,参数2);   类似Java中的SimpleDateFormat类</a:t>
            </a:r>
            <a:endParaRPr lang="en-US" altLang="zh-CN" sz="3000"/>
          </a:p>
          <a:p>
            <a:r>
              <a:rPr lang="zh-CN" altLang="zh-CN" sz="2800"/>
              <a:t>将日期类型转成指定格式</a:t>
            </a:r>
            <a:endParaRPr lang="en-US" altLang="zh-CN" sz="2800"/>
          </a:p>
          <a:p>
            <a:pPr lvl="1"/>
            <a:r>
              <a:rPr lang="en-US" altLang="zh-CN" sz="2400"/>
              <a:t>参数1. 日期类型的数据</a:t>
            </a:r>
            <a:endParaRPr lang="en-US" altLang="zh-CN" sz="2400"/>
          </a:p>
          <a:p>
            <a:pPr lvl="1"/>
            <a:r>
              <a:rPr lang="en-US" altLang="zh-CN" sz="2400"/>
              <a:t>参数2. 日期格式化的模版</a:t>
            </a:r>
            <a:endParaRPr lang="en-US" altLang="zh-CN" sz="2400"/>
          </a:p>
          <a:p>
            <a:pPr lvl="2"/>
            <a:endParaRPr lang="en-US" altLang="zh-CN" sz="1600"/>
          </a:p>
        </p:txBody>
      </p:sp>
      <p:sp>
        <p:nvSpPr>
          <p:cNvPr id="3" name="标题 2"/>
          <p:cNvSpPr>
            <a:spLocks noGrp="1"/>
          </p:cNvSpPr>
          <p:nvPr>
            <p:ph type="title"/>
          </p:nvPr>
        </p:nvSpPr>
        <p:spPr/>
        <p:txBody>
          <a:bodyPr/>
          <a:p>
            <a:r>
              <a:rPr lang="en-US" altLang="zh-CN"/>
              <a:t>to_char()</a:t>
            </a:r>
            <a:endParaRPr lang="en-US" altLang="zh-CN"/>
          </a:p>
        </p:txBody>
      </p:sp>
      <p:graphicFrame>
        <p:nvGraphicFramePr>
          <p:cNvPr id="7" name="Group 29"/>
          <p:cNvGraphicFramePr>
            <a:graphicFrameLocks noGrp="1"/>
          </p:cNvGraphicFramePr>
          <p:nvPr/>
        </p:nvGraphicFramePr>
        <p:xfrm>
          <a:off x="5295900" y="1836420"/>
          <a:ext cx="6549390" cy="4071620"/>
        </p:xfrm>
        <a:graphic>
          <a:graphicData uri="http://schemas.openxmlformats.org/drawingml/2006/table">
            <a:tbl>
              <a:tblPr firstRow="1" bandRow="1">
                <a:tableStyleId>{5C22544A-7EE6-4342-B048-85BDC9FD1C3A}</a:tableStyleId>
              </a:tblPr>
              <a:tblGrid>
                <a:gridCol w="1013460"/>
                <a:gridCol w="5535930"/>
              </a:tblGrid>
              <a:tr h="474980">
                <a:tc>
                  <a:txBody>
                    <a:bodyPr/>
                    <a:p>
                      <a:pPr marL="0" marR="0" lvl="0" algn="ctr" defTabSz="914400" rtl="0" eaLnBrk="1" fontAlgn="base" latinLnBrk="0" hangingPunct="1">
                        <a:lnSpc>
                          <a:spcPct val="140000"/>
                        </a:lnSpc>
                        <a:spcBef>
                          <a:spcPct val="20000"/>
                        </a:spcBef>
                        <a:buClrTx/>
                        <a:buSzTx/>
                        <a:buFont typeface="Wingdings" panose="05000000000000000000" pitchFamily="2" charset="2"/>
                        <a:buNone/>
                      </a:pPr>
                      <a:r>
                        <a:rPr kumimoji="0" lang="zh-CN" altLang="en-US" sz="1800" b="1" i="0" u="none" strike="noStrike" cap="none" normalizeH="0" baseline="0" dirty="0" smtClean="0">
                          <a:ln>
                            <a:noFill/>
                          </a:ln>
                          <a:solidFill>
                            <a:schemeClr val="bg1"/>
                          </a:solidFill>
                          <a:effectLst/>
                          <a:latin typeface="Arial" panose="020B0604020202020204" pitchFamily="34" charset="0"/>
                          <a:ea typeface="黑体" panose="02010609060101010101" charset="-122"/>
                        </a:rPr>
                        <a:t>运算符</a:t>
                      </a:r>
                      <a:endParaRPr kumimoji="0" lang="zh-CN" altLang="en-US" sz="1800" b="1" i="0" u="none" strike="noStrike" cap="none" normalizeH="0" baseline="0" dirty="0" smtClean="0">
                        <a:ln>
                          <a:noFill/>
                        </a:ln>
                        <a:solidFill>
                          <a:schemeClr val="bg1"/>
                        </a:solidFill>
                        <a:effectLst/>
                        <a:latin typeface="Arial" panose="020B0604020202020204" pitchFamily="34" charset="0"/>
                        <a:ea typeface="黑体" panose="02010609060101010101"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1E8380"/>
                    </a:solidFill>
                  </a:tcPr>
                </a:tc>
                <a:tc>
                  <a:txBody>
                    <a:bodyPr/>
                    <a:p>
                      <a:pPr marL="0" marR="0" lvl="0" algn="ctr" defTabSz="914400" rtl="0" eaLnBrk="1" fontAlgn="base" latinLnBrk="0" hangingPunct="1">
                        <a:lnSpc>
                          <a:spcPct val="130000"/>
                        </a:lnSpc>
                        <a:spcBef>
                          <a:spcPct val="20000"/>
                        </a:spcBef>
                        <a:buClrTx/>
                        <a:buSzTx/>
                        <a:buFont typeface="Wingdings" panose="05000000000000000000" pitchFamily="2" charset="2"/>
                        <a:buNone/>
                      </a:pPr>
                      <a:r>
                        <a:rPr kumimoji="0" lang="zh-CN" altLang="en-US" sz="1800" b="1" i="0" u="none" strike="noStrike" cap="none" normalizeH="0" baseline="0" dirty="0" smtClean="0">
                          <a:ln>
                            <a:noFill/>
                          </a:ln>
                          <a:solidFill>
                            <a:schemeClr val="bg1"/>
                          </a:solidFill>
                          <a:effectLst/>
                          <a:latin typeface="Arial" panose="020B0604020202020204" pitchFamily="34" charset="0"/>
                          <a:ea typeface="黑体" panose="02010609060101010101" charset="-122"/>
                        </a:rPr>
                        <a:t>说     明</a:t>
                      </a:r>
                      <a:endParaRPr kumimoji="0" lang="zh-CN" altLang="en-US" sz="1800" b="1" i="0" u="none" strike="noStrike" cap="none" normalizeH="0" baseline="0" dirty="0" smtClean="0">
                        <a:ln>
                          <a:noFill/>
                        </a:ln>
                        <a:solidFill>
                          <a:schemeClr val="bg1"/>
                        </a:solidFill>
                        <a:effectLst/>
                        <a:latin typeface="Arial" panose="020B0604020202020204" pitchFamily="34" charset="0"/>
                        <a:ea typeface="黑体" panose="02010609060101010101"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1E8380"/>
                    </a:solidFill>
                  </a:tcPr>
                </a:tc>
              </a:tr>
              <a:tr h="220663">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i="0" u="none" strike="noStrike" cap="none" normalizeH="0" baseline="0" dirty="0" smtClean="0">
                          <a:ln>
                            <a:noFill/>
                          </a:ln>
                          <a:solidFill>
                            <a:srgbClr val="C00000"/>
                          </a:solidFill>
                          <a:effectLst/>
                          <a:latin typeface="Arial" panose="020B0604020202020204" pitchFamily="34" charset="0"/>
                          <a:ea typeface="黑体" panose="02010609060101010101" charset="-122"/>
                          <a:cs typeface="Times New Roman" panose="02020603050405020304" pitchFamily="18" charset="0"/>
                        </a:rPr>
                        <a:t>yyyy</a:t>
                      </a:r>
                      <a:endParaRPr kumimoji="0" lang="en-US" altLang="zh-CN" sz="1600" b="1" i="0" u="none" strike="noStrike" cap="none" normalizeH="0" baseline="0" dirty="0" smtClean="0">
                        <a:ln>
                          <a:noFill/>
                        </a:ln>
                        <a:solidFill>
                          <a:srgbClr val="C00000"/>
                        </a:solidFill>
                        <a:effectLst/>
                        <a:latin typeface="Arial" panose="020B0604020202020204" pitchFamily="34" charset="0"/>
                        <a:ea typeface="黑体" panose="02010609060101010101" charset="-122"/>
                        <a:cs typeface="Times New Roman" panose="02020603050405020304"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sz="1600" b="1" i="0" u="none" strike="noStrike" cap="none" normalizeH="0" baseline="0" dirty="0" smtClean="0">
                          <a:ln>
                            <a:noFill/>
                          </a:ln>
                          <a:solidFill>
                            <a:schemeClr val="tx1"/>
                          </a:solidFill>
                          <a:effectLst/>
                          <a:latin typeface="Arial" panose="020B0604020202020204" pitchFamily="34" charset="0"/>
                          <a:ea typeface="黑体" panose="02010609060101010101" charset="-122"/>
                        </a:rPr>
                        <a:t>四位年</a:t>
                      </a:r>
                      <a:r>
                        <a:rPr kumimoji="0" lang="en-US" altLang="zh-CN" sz="1600" b="1" i="0" u="none" strike="noStrike" cap="none" normalizeH="0" baseline="0" dirty="0" smtClean="0">
                          <a:ln>
                            <a:noFill/>
                          </a:ln>
                          <a:solidFill>
                            <a:schemeClr val="tx1"/>
                          </a:solidFill>
                          <a:effectLst/>
                          <a:latin typeface="Arial" panose="020B0604020202020204" pitchFamily="34" charset="0"/>
                          <a:ea typeface="黑体" panose="02010609060101010101" charset="-122"/>
                        </a:rPr>
                        <a:t> </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i="0" u="none" strike="noStrike" cap="none" normalizeH="0" baseline="0" dirty="0" smtClean="0">
                          <a:ln>
                            <a:noFill/>
                          </a:ln>
                          <a:solidFill>
                            <a:srgbClr val="C00000"/>
                          </a:solidFill>
                          <a:effectLst/>
                          <a:latin typeface="Arial" panose="020B0604020202020204" pitchFamily="34" charset="0"/>
                          <a:ea typeface="黑体" panose="02010609060101010101" charset="-122"/>
                          <a:cs typeface="Times New Roman" panose="02020603050405020304" pitchFamily="18" charset="0"/>
                        </a:rPr>
                        <a:t>mm</a:t>
                      </a:r>
                      <a:endParaRPr kumimoji="0" lang="en-US" altLang="zh-CN" sz="1600" b="1" i="0" u="none" strike="noStrike" cap="none" normalizeH="0" baseline="0" dirty="0" smtClean="0">
                        <a:ln>
                          <a:noFill/>
                        </a:ln>
                        <a:solidFill>
                          <a:srgbClr val="C00000"/>
                        </a:solidFill>
                        <a:effectLst/>
                        <a:latin typeface="Arial" panose="020B0604020202020204" pitchFamily="34" charset="0"/>
                        <a:ea typeface="黑体" panose="02010609060101010101" charset="-122"/>
                        <a:cs typeface="Times New Roman" panose="02020603050405020304"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sz="1600" b="1" i="0" u="none" strike="noStrike" cap="none" normalizeH="0" baseline="0" dirty="0" smtClean="0">
                          <a:ln>
                            <a:noFill/>
                          </a:ln>
                          <a:solidFill>
                            <a:schemeClr val="tx1"/>
                          </a:solidFill>
                          <a:effectLst/>
                          <a:latin typeface="Arial" panose="020B0604020202020204" pitchFamily="34" charset="0"/>
                          <a:ea typeface="黑体" panose="02010609060101010101" charset="-122"/>
                        </a:rPr>
                        <a:t>月份(英文环境下 显示为月份单词前三个字母)</a:t>
                      </a:r>
                      <a:r>
                        <a:rPr kumimoji="0" lang="en-US" altLang="zh-CN" sz="1600" b="1" i="0" u="none" strike="noStrike" cap="none" normalizeH="0" baseline="0" dirty="0" smtClean="0">
                          <a:ln>
                            <a:noFill/>
                          </a:ln>
                          <a:solidFill>
                            <a:schemeClr val="tx1"/>
                          </a:solidFill>
                          <a:effectLst/>
                          <a:latin typeface="Arial" panose="020B0604020202020204" pitchFamily="34" charset="0"/>
                          <a:ea typeface="黑体" panose="02010609060101010101" charset="-122"/>
                        </a:rPr>
                        <a:t> </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i="0" u="none" strike="noStrike" cap="none" normalizeH="0" baseline="0" dirty="0" smtClean="0">
                          <a:ln>
                            <a:noFill/>
                          </a:ln>
                          <a:solidFill>
                            <a:srgbClr val="C00000"/>
                          </a:solidFill>
                          <a:effectLst/>
                          <a:latin typeface="Arial" panose="020B0604020202020204" pitchFamily="34" charset="0"/>
                          <a:ea typeface="黑体" panose="02010609060101010101" charset="-122"/>
                          <a:cs typeface="Times New Roman" panose="02020603050405020304" pitchFamily="18" charset="0"/>
                        </a:rPr>
                        <a:t>dd</a:t>
                      </a:r>
                      <a:endParaRPr kumimoji="0" lang="en-US" altLang="zh-CN" sz="1600" b="1" i="0" u="none" strike="noStrike" cap="none" normalizeH="0" baseline="0" dirty="0" smtClean="0">
                        <a:ln>
                          <a:noFill/>
                        </a:ln>
                        <a:solidFill>
                          <a:srgbClr val="C00000"/>
                        </a:solidFill>
                        <a:effectLst/>
                        <a:latin typeface="Arial" panose="020B0604020202020204" pitchFamily="34" charset="0"/>
                        <a:ea typeface="黑体" panose="02010609060101010101" charset="-122"/>
                        <a:cs typeface="Times New Roman" panose="02020603050405020304"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Arial" panose="020B0604020202020204" pitchFamily="34" charset="0"/>
                          <a:ea typeface="黑体" panose="02010609060101010101" charset="-122"/>
                        </a:rPr>
                        <a:t>日</a:t>
                      </a:r>
                      <a:endParaRPr kumimoji="0" lang="zh-CN" altLang="en-US" sz="16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en-US" altLang="zh-CN" sz="1600" b="1" i="0" u="none" strike="noStrike" cap="none" normalizeH="0" baseline="0" dirty="0" smtClean="0">
                          <a:ln>
                            <a:noFill/>
                          </a:ln>
                          <a:solidFill>
                            <a:srgbClr val="C00000"/>
                          </a:solidFill>
                          <a:effectLst/>
                          <a:latin typeface="Arial" panose="020B0604020202020204" pitchFamily="34" charset="0"/>
                          <a:ea typeface="黑体" panose="02010609060101010101" charset="-122"/>
                          <a:cs typeface="Times New Roman" panose="02020603050405020304" pitchFamily="18" charset="0"/>
                        </a:rPr>
                        <a:t>hh</a:t>
                      </a:r>
                      <a:endParaRPr kumimoji="0" lang="en-US" altLang="zh-CN" sz="1600" b="1" i="0" u="none" strike="noStrike" cap="none" normalizeH="0" baseline="0" dirty="0" smtClean="0">
                        <a:ln>
                          <a:noFill/>
                        </a:ln>
                        <a:solidFill>
                          <a:srgbClr val="C00000"/>
                        </a:solidFill>
                        <a:effectLst/>
                        <a:latin typeface="Arial" panose="020B0604020202020204" pitchFamily="34" charset="0"/>
                        <a:ea typeface="黑体" panose="02010609060101010101" charset="-122"/>
                        <a:cs typeface="Times New Roman" panose="02020603050405020304"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zh-CN" altLang="en-US" sz="1600" b="1" i="0" u="none" strike="noStrike" cap="none" normalizeH="0" baseline="0" dirty="0" smtClean="0">
                          <a:ln>
                            <a:noFill/>
                          </a:ln>
                          <a:solidFill>
                            <a:schemeClr val="tx1"/>
                          </a:solidFill>
                          <a:effectLst/>
                          <a:latin typeface="Arial" panose="020B0604020202020204" pitchFamily="34" charset="0"/>
                          <a:ea typeface="黑体" panose="02010609060101010101" charset="-122"/>
                        </a:rPr>
                        <a:t>12小时制的时</a:t>
                      </a:r>
                      <a:endParaRPr kumimoji="0" lang="zh-CN" altLang="en-US" sz="16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en-US" altLang="zh-CN" sz="1600" b="1" i="0" u="none" strike="noStrike" cap="none" normalizeH="0" baseline="0" dirty="0" smtClean="0">
                          <a:ln>
                            <a:noFill/>
                          </a:ln>
                          <a:solidFill>
                            <a:srgbClr val="C00000"/>
                          </a:solidFill>
                          <a:effectLst/>
                          <a:latin typeface="Arial" panose="020B0604020202020204" pitchFamily="34" charset="0"/>
                          <a:ea typeface="黑体" panose="02010609060101010101" charset="-122"/>
                          <a:cs typeface="Times New Roman" panose="02020603050405020304" pitchFamily="18" charset="0"/>
                        </a:rPr>
                        <a:t>hh24</a:t>
                      </a:r>
                      <a:endParaRPr kumimoji="0" lang="en-US" altLang="zh-CN" sz="1600" b="1" i="0" u="none" strike="noStrike" cap="none" normalizeH="0" baseline="0" dirty="0" smtClean="0">
                        <a:ln>
                          <a:noFill/>
                        </a:ln>
                        <a:solidFill>
                          <a:srgbClr val="C00000"/>
                        </a:solidFill>
                        <a:effectLst/>
                        <a:latin typeface="Arial" panose="020B0604020202020204" pitchFamily="34" charset="0"/>
                        <a:ea typeface="黑体" panose="02010609060101010101" charset="-122"/>
                        <a:cs typeface="Times New Roman" panose="02020603050405020304"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en-US" altLang="zh-CN" sz="1600" b="1" i="0" u="none" strike="noStrike" cap="none" normalizeH="0" baseline="0" dirty="0" smtClean="0">
                          <a:ln>
                            <a:noFill/>
                          </a:ln>
                          <a:solidFill>
                            <a:schemeClr val="tx1"/>
                          </a:solidFill>
                          <a:effectLst/>
                          <a:latin typeface="Arial" panose="020B0604020202020204" pitchFamily="34" charset="0"/>
                          <a:ea typeface="黑体" panose="02010609060101010101" charset="-122"/>
                        </a:rPr>
                        <a:t>24</a:t>
                      </a:r>
                      <a:r>
                        <a:rPr kumimoji="0" lang="zh-CN" altLang="en-US" sz="1600" b="1" i="0" u="none" strike="noStrike" cap="none" normalizeH="0" baseline="0" dirty="0" smtClean="0">
                          <a:ln>
                            <a:noFill/>
                          </a:ln>
                          <a:solidFill>
                            <a:schemeClr val="tx1"/>
                          </a:solidFill>
                          <a:effectLst/>
                          <a:latin typeface="Arial" panose="020B0604020202020204" pitchFamily="34" charset="0"/>
                          <a:ea typeface="黑体" panose="02010609060101010101" charset="-122"/>
                        </a:rPr>
                        <a:t>小时制的时</a:t>
                      </a:r>
                      <a:endParaRPr kumimoji="0" lang="zh-CN" altLang="en-US" sz="16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en-US" altLang="zh-CN" sz="1600" b="1" i="0" u="none" strike="noStrike" cap="none" normalizeH="0" baseline="0" dirty="0" smtClean="0">
                          <a:ln>
                            <a:noFill/>
                          </a:ln>
                          <a:solidFill>
                            <a:srgbClr val="C00000"/>
                          </a:solidFill>
                          <a:effectLst/>
                          <a:latin typeface="Arial" panose="020B0604020202020204" pitchFamily="34" charset="0"/>
                          <a:ea typeface="黑体" panose="02010609060101010101" charset="-122"/>
                          <a:cs typeface="Times New Roman" panose="02020603050405020304" pitchFamily="18" charset="0"/>
                        </a:rPr>
                        <a:t>mi</a:t>
                      </a:r>
                      <a:endParaRPr kumimoji="0" lang="en-US" altLang="zh-CN" sz="1600" b="1" i="0" u="none" strike="noStrike" cap="none" normalizeH="0" baseline="0" dirty="0" smtClean="0">
                        <a:ln>
                          <a:noFill/>
                        </a:ln>
                        <a:solidFill>
                          <a:srgbClr val="C00000"/>
                        </a:solidFill>
                        <a:effectLst/>
                        <a:latin typeface="Arial" panose="020B0604020202020204" pitchFamily="34" charset="0"/>
                        <a:ea typeface="黑体" panose="02010609060101010101" charset="-122"/>
                        <a:cs typeface="Times New Roman" panose="02020603050405020304"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zh-CN" altLang="en-US" sz="1600" b="1" i="0" u="none" strike="noStrike" cap="none" normalizeH="0" baseline="0" dirty="0" smtClean="0">
                          <a:ln>
                            <a:noFill/>
                          </a:ln>
                          <a:solidFill>
                            <a:schemeClr val="tx1"/>
                          </a:solidFill>
                          <a:effectLst/>
                          <a:latin typeface="Arial" panose="020B0604020202020204" pitchFamily="34" charset="0"/>
                          <a:ea typeface="黑体" panose="02010609060101010101" charset="-122"/>
                        </a:rPr>
                        <a:t>分钟（java中mm是分钟，MM是月份，数据库不区分大小写，</a:t>
                      </a:r>
                      <a:r>
                        <a:rPr kumimoji="0" lang="en-US" altLang="zh-CN" sz="1600" b="1" i="0" u="none" strike="noStrike" cap="none" normalizeH="0" baseline="0" dirty="0" smtClean="0">
                          <a:ln>
                            <a:noFill/>
                          </a:ln>
                          <a:solidFill>
                            <a:schemeClr val="tx1"/>
                          </a:solidFill>
                          <a:effectLst/>
                          <a:latin typeface="Arial" panose="020B0604020202020204" pitchFamily="34" charset="0"/>
                          <a:ea typeface="黑体" panose="02010609060101010101" charset="-122"/>
                        </a:rPr>
                        <a:t>mm</a:t>
                      </a:r>
                      <a:r>
                        <a:rPr kumimoji="0" lang="zh-CN" altLang="en-US" sz="1600" b="1" i="0" u="none" strike="noStrike" cap="none" normalizeH="0" baseline="0" dirty="0" smtClean="0">
                          <a:ln>
                            <a:noFill/>
                          </a:ln>
                          <a:solidFill>
                            <a:schemeClr val="tx1"/>
                          </a:solidFill>
                          <a:effectLst/>
                          <a:latin typeface="Arial" panose="020B0604020202020204" pitchFamily="34" charset="0"/>
                          <a:ea typeface="黑体" panose="02010609060101010101" charset="-122"/>
                        </a:rPr>
                        <a:t>都是月）</a:t>
                      </a:r>
                      <a:endParaRPr kumimoji="0" lang="zh-CN" altLang="en-US" sz="16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en-US" altLang="zh-CN" sz="1600" b="1" i="0" u="none" strike="noStrike" cap="none" normalizeH="0" baseline="0" dirty="0" smtClean="0">
                          <a:ln>
                            <a:noFill/>
                          </a:ln>
                          <a:solidFill>
                            <a:srgbClr val="C00000"/>
                          </a:solidFill>
                          <a:effectLst/>
                          <a:latin typeface="Arial" panose="020B0604020202020204" pitchFamily="34" charset="0"/>
                          <a:ea typeface="黑体" panose="02010609060101010101" charset="-122"/>
                          <a:cs typeface="Times New Roman" panose="02020603050405020304" pitchFamily="18" charset="0"/>
                        </a:rPr>
                        <a:t>ss</a:t>
                      </a:r>
                      <a:endParaRPr kumimoji="0" lang="en-US" altLang="zh-CN" sz="1600" b="1" i="0" u="none" strike="noStrike" cap="none" normalizeH="0" baseline="0" dirty="0" smtClean="0">
                        <a:ln>
                          <a:noFill/>
                        </a:ln>
                        <a:solidFill>
                          <a:srgbClr val="C00000"/>
                        </a:solidFill>
                        <a:effectLst/>
                        <a:latin typeface="Arial" panose="020B0604020202020204" pitchFamily="34" charset="0"/>
                        <a:ea typeface="黑体" panose="02010609060101010101" charset="-122"/>
                        <a:cs typeface="Times New Roman" panose="02020603050405020304"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sz="1600" b="1" i="0" u="none" strike="noStrike" cap="none" normalizeH="0" baseline="0" dirty="0" smtClean="0">
                          <a:ln>
                            <a:noFill/>
                          </a:ln>
                          <a:solidFill>
                            <a:schemeClr val="tx1"/>
                          </a:solidFill>
                          <a:effectLst/>
                          <a:latin typeface="Arial" panose="020B0604020202020204" pitchFamily="34" charset="0"/>
                          <a:ea typeface="黑体" panose="02010609060101010101" charset="-122"/>
                        </a:rPr>
                        <a:t>秒</a:t>
                      </a:r>
                      <a:endParaRPr kumimoji="0" sz="16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en-US" altLang="zh-CN" sz="1600" b="1" i="0" u="none" strike="noStrike" cap="none" normalizeH="0" baseline="0" dirty="0" smtClean="0">
                          <a:ln>
                            <a:noFill/>
                          </a:ln>
                          <a:solidFill>
                            <a:srgbClr val="C00000"/>
                          </a:solidFill>
                          <a:effectLst/>
                          <a:latin typeface="Arial" panose="020B0604020202020204" pitchFamily="34" charset="0"/>
                          <a:ea typeface="黑体" panose="02010609060101010101" charset="-122"/>
                          <a:cs typeface="Times New Roman" panose="02020603050405020304" pitchFamily="18" charset="0"/>
                        </a:rPr>
                        <a:t> day</a:t>
                      </a:r>
                      <a:endParaRPr kumimoji="0" lang="en-US" altLang="zh-CN" sz="1600" b="1" i="0" u="none" strike="noStrike" cap="none" normalizeH="0" baseline="0" dirty="0" smtClean="0">
                        <a:ln>
                          <a:noFill/>
                        </a:ln>
                        <a:solidFill>
                          <a:srgbClr val="C00000"/>
                        </a:solidFill>
                        <a:effectLst/>
                        <a:latin typeface="Arial" panose="020B0604020202020204" pitchFamily="34" charset="0"/>
                        <a:ea typeface="黑体" panose="02010609060101010101" charset="-122"/>
                        <a:cs typeface="Times New Roman" panose="02020603050405020304"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zh-CN" altLang="en-US" sz="1600" b="1" i="0" u="none" strike="noStrike" cap="none" normalizeH="0" baseline="0" dirty="0" smtClean="0">
                          <a:ln>
                            <a:noFill/>
                          </a:ln>
                          <a:solidFill>
                            <a:schemeClr val="tx1"/>
                          </a:solidFill>
                          <a:effectLst/>
                          <a:latin typeface="Arial" panose="020B0604020202020204" pitchFamily="34" charset="0"/>
                          <a:ea typeface="黑体" panose="02010609060101010101" charset="-122"/>
                        </a:rPr>
                        <a:t>星期几</a:t>
                      </a:r>
                      <a:endParaRPr kumimoji="0" lang="zh-CN" altLang="en-US" sz="16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en-US" altLang="zh-CN" sz="1600" b="1" i="0" u="none" strike="noStrike" cap="none" normalizeH="0" baseline="0" dirty="0" smtClean="0">
                          <a:ln>
                            <a:noFill/>
                          </a:ln>
                          <a:solidFill>
                            <a:srgbClr val="C00000"/>
                          </a:solidFill>
                          <a:effectLst/>
                          <a:latin typeface="Arial" panose="020B0604020202020204" pitchFamily="34" charset="0"/>
                          <a:ea typeface="黑体" panose="02010609060101010101" charset="-122"/>
                          <a:cs typeface="Times New Roman" panose="02020603050405020304" pitchFamily="18" charset="0"/>
                        </a:rPr>
                        <a:t>month  </a:t>
                      </a:r>
                      <a:endParaRPr kumimoji="0" lang="en-US" altLang="zh-CN" sz="1600" b="1" i="0" u="none" strike="noStrike" cap="none" normalizeH="0" baseline="0" dirty="0" smtClean="0">
                        <a:ln>
                          <a:noFill/>
                        </a:ln>
                        <a:solidFill>
                          <a:srgbClr val="C00000"/>
                        </a:solidFill>
                        <a:effectLst/>
                        <a:latin typeface="Arial" panose="020B0604020202020204" pitchFamily="34" charset="0"/>
                        <a:ea typeface="黑体" panose="02010609060101010101" charset="-122"/>
                        <a:cs typeface="Times New Roman" panose="02020603050405020304"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zh-CN" altLang="en-US" sz="1600" b="1" i="0" u="none" strike="noStrike" cap="none" normalizeH="0" baseline="0" dirty="0" smtClean="0">
                          <a:ln>
                            <a:noFill/>
                          </a:ln>
                          <a:solidFill>
                            <a:schemeClr val="tx1"/>
                          </a:solidFill>
                          <a:effectLst/>
                          <a:latin typeface="Arial" panose="020B0604020202020204" pitchFamily="34" charset="0"/>
                          <a:ea typeface="黑体" panose="02010609060101010101" charset="-122"/>
                        </a:rPr>
                        <a:t>月(月份, 在英文环境下显示为月份完整单词)</a:t>
                      </a:r>
                      <a:endParaRPr kumimoji="0" lang="zh-CN" altLang="en-US" sz="16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en-US" altLang="zh-CN" sz="1600" b="1" i="0" u="none" strike="noStrike" cap="none" normalizeH="0" baseline="0" dirty="0" smtClean="0">
                          <a:ln>
                            <a:noFill/>
                          </a:ln>
                          <a:solidFill>
                            <a:srgbClr val="C00000"/>
                          </a:solidFill>
                          <a:effectLst/>
                          <a:latin typeface="Arial" panose="020B0604020202020204" pitchFamily="34" charset="0"/>
                          <a:ea typeface="黑体" panose="02010609060101010101" charset="-122"/>
                          <a:cs typeface="Times New Roman" panose="02020603050405020304" pitchFamily="18" charset="0"/>
                        </a:rPr>
                        <a:t>am     </a:t>
                      </a:r>
                      <a:endParaRPr kumimoji="0" lang="en-US" altLang="zh-CN" sz="1600" b="1" i="0" u="none" strike="noStrike" cap="none" normalizeH="0" baseline="0" dirty="0" smtClean="0">
                        <a:ln>
                          <a:noFill/>
                        </a:ln>
                        <a:solidFill>
                          <a:srgbClr val="C00000"/>
                        </a:solidFill>
                        <a:effectLst/>
                        <a:latin typeface="Arial" panose="020B0604020202020204" pitchFamily="34" charset="0"/>
                        <a:ea typeface="黑体" panose="02010609060101010101" charset="-122"/>
                        <a:cs typeface="Times New Roman" panose="02020603050405020304"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zh-CN" altLang="en-US" sz="1600" b="1" i="0" u="none" strike="noStrike" cap="none" normalizeH="0" baseline="0" dirty="0" smtClean="0">
                          <a:ln>
                            <a:noFill/>
                          </a:ln>
                          <a:solidFill>
                            <a:schemeClr val="tx1"/>
                          </a:solidFill>
                          <a:effectLst/>
                          <a:latin typeface="Arial" panose="020B0604020202020204" pitchFamily="34" charset="0"/>
                          <a:ea typeface="黑体" panose="02010609060101010101" charset="-122"/>
                        </a:rPr>
                        <a:t>在12小时制中, 中文显示上午/下午  | 英文显示am/pm</a:t>
                      </a:r>
                      <a:endParaRPr kumimoji="0" lang="zh-CN" altLang="en-US" sz="16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500"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en-US" altLang="zh-CN" sz="2800"/>
              <a:t>用to_date函数来插入日期</a:t>
            </a:r>
            <a:endParaRPr lang="en-US" altLang="zh-CN" sz="2800"/>
          </a:p>
          <a:p>
            <a:r>
              <a:rPr lang="en-US" altLang="zh-CN" sz="2800">
                <a:sym typeface="+mn-ea"/>
              </a:rPr>
              <a:t>与to_char功能刚好相反</a:t>
            </a:r>
            <a:endParaRPr lang="en-US" altLang="zh-CN" sz="2800"/>
          </a:p>
          <a:p>
            <a:r>
              <a:rPr lang="en-US" altLang="zh-CN" sz="2800">
                <a:sym typeface="+mn-ea"/>
              </a:rPr>
              <a:t>to_char日期类型—&gt;字符串</a:t>
            </a:r>
            <a:endParaRPr lang="en-US" altLang="zh-CN" sz="2800"/>
          </a:p>
          <a:p>
            <a:r>
              <a:rPr lang="en-US" altLang="zh-CN" sz="2800">
                <a:sym typeface="+mn-ea"/>
              </a:rPr>
              <a:t>to_date日期字符—&gt;日期类型</a:t>
            </a:r>
            <a:endParaRPr lang="en-US" altLang="zh-CN" sz="2800">
              <a:sym typeface="+mn-ea"/>
            </a:endParaRPr>
          </a:p>
          <a:p>
            <a:r>
              <a:rPr lang="zh-CN" altLang="en-US" sz="2800">
                <a:sym typeface="+mn-ea"/>
              </a:rPr>
              <a:t>类型</a:t>
            </a:r>
            <a:r>
              <a:rPr lang="en-US" altLang="zh-CN" sz="2800">
                <a:sym typeface="+mn-ea"/>
              </a:rPr>
              <a:t>要兼容，“王八蛋”是转不了日期的</a:t>
            </a:r>
            <a:endParaRPr lang="en-US" altLang="zh-CN" sz="2800"/>
          </a:p>
          <a:p>
            <a:r>
              <a:rPr lang="en-US" altLang="zh-CN" sz="2800"/>
              <a:t>to_date(参数1,参数2) :  </a:t>
            </a:r>
            <a:endParaRPr lang="en-US" altLang="zh-CN" sz="2800"/>
          </a:p>
          <a:p>
            <a:pPr lvl="1"/>
            <a:r>
              <a:rPr lang="en-US" altLang="zh-CN" sz="2400"/>
              <a:t>参数1. 具备参数2格式的字符串类型的 时间</a:t>
            </a:r>
            <a:endParaRPr lang="en-US" altLang="zh-CN" sz="2400"/>
          </a:p>
          <a:p>
            <a:pPr lvl="1"/>
            <a:r>
              <a:rPr lang="en-US" altLang="zh-CN" sz="2400"/>
              <a:t>参数2. 日期 时间格式模板</a:t>
            </a:r>
            <a:endParaRPr lang="en-US" altLang="zh-CN" sz="2400"/>
          </a:p>
        </p:txBody>
      </p:sp>
      <p:sp>
        <p:nvSpPr>
          <p:cNvPr id="3" name="标题 2"/>
          <p:cNvSpPr>
            <a:spLocks noGrp="1"/>
          </p:cNvSpPr>
          <p:nvPr>
            <p:ph type="title"/>
          </p:nvPr>
        </p:nvSpPr>
        <p:spPr/>
        <p:txBody>
          <a:bodyPr/>
          <a:p>
            <a:r>
              <a:rPr lang="zh-CN" altLang="en-US"/>
              <a:t>to_date</a:t>
            </a:r>
            <a:r>
              <a:rPr lang="en-US" altLang="zh-CN"/>
              <a:t>()</a:t>
            </a:r>
            <a:endParaRPr lang="en-US" altLang="zh-CN"/>
          </a:p>
        </p:txBody>
      </p:sp>
      <p:sp>
        <p:nvSpPr>
          <p:cNvPr id="4" name="矩形 3"/>
          <p:cNvSpPr/>
          <p:nvPr/>
        </p:nvSpPr>
        <p:spPr>
          <a:xfrm>
            <a:off x="2045970" y="2503805"/>
            <a:ext cx="8748395" cy="951865"/>
          </a:xfrm>
          <a:prstGeom prst="rect">
            <a:avLst/>
          </a:prstGeom>
          <a:solidFill>
            <a:srgbClr val="FFFFFF"/>
          </a:solidFill>
          <a:ln w="57150" cap="flat">
            <a:solidFill>
              <a:srgbClr val="1E8380"/>
            </a:solidFill>
            <a:prstDash val="solid"/>
            <a:round/>
          </a:ln>
          <a:effectLst>
            <a:outerShdw blurRad="63500" dist="23000" dir="5400000" rotWithShape="0">
              <a:srgbClr val="000000">
                <a:alpha val="33999"/>
              </a:srgbClr>
            </a:outerShdw>
            <a:softEdge rad="31750"/>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rgbClr val="000000"/>
                </a:solidFill>
                <a:effectLst/>
                <a:uFillTx/>
                <a:latin typeface="+mn-lt"/>
                <a:ea typeface="+mn-ea"/>
                <a:cs typeface="+mn-cs"/>
                <a:sym typeface="Calibri" panose="020F0502020204030204"/>
              </a:rPr>
              <a:t> </a:t>
            </a:r>
            <a:r>
              <a:rPr kumimoji="0" lang="zh-CN" altLang="en-US" sz="2800" b="0" i="0" u="none" strike="noStrike" cap="none" spc="0" normalizeH="0" baseline="0">
                <a:ln>
                  <a:noFill/>
                </a:ln>
                <a:solidFill>
                  <a:srgbClr val="000000"/>
                </a:solidFill>
                <a:effectLst/>
                <a:uFillTx/>
                <a:latin typeface="+mn-lt"/>
                <a:ea typeface="+mn-ea"/>
                <a:cs typeface="+mn-cs"/>
                <a:sym typeface="Calibri" panose="020F0502020204030204"/>
              </a:rPr>
              <a:t>insert into book values(1,'生活终究对我下手了',</a:t>
            </a:r>
            <a:endParaRPr kumimoji="0" lang="zh-CN" altLang="en-US" sz="2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C00000"/>
                </a:solidFill>
                <a:effectLst/>
                <a:uFillTx/>
                <a:latin typeface="+mn-lt"/>
                <a:ea typeface="+mn-ea"/>
                <a:cs typeface="+mn-cs"/>
                <a:sym typeface="Calibri" panose="020F0502020204030204"/>
              </a:rPr>
              <a:t> to_date('2017-10-17 11:11:11','yyyy-MM-dd hh24:mi:ss'));</a:t>
            </a:r>
            <a:endParaRPr kumimoji="0" lang="zh-CN" altLang="en-US" sz="2800" b="0" i="0" u="none" strike="noStrike" cap="none" spc="0" normalizeH="0" baseline="0">
              <a:ln>
                <a:noFill/>
              </a:ln>
              <a:solidFill>
                <a:srgbClr val="C00000"/>
              </a:solidFill>
              <a:effectLst/>
              <a:uFillTx/>
              <a:latin typeface="+mn-lt"/>
              <a:ea typeface="+mn-ea"/>
              <a:cs typeface="+mn-cs"/>
              <a:sym typeface="Calibri" panose="020F0502020204030204"/>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en-US" altLang="zh-CN" sz="2800"/>
              <a:t>添加月份</a:t>
            </a:r>
            <a:endParaRPr lang="en-US" altLang="zh-CN" sz="2800"/>
          </a:p>
          <a:p>
            <a:r>
              <a:rPr lang="en-US" altLang="zh-CN" sz="2800"/>
              <a:t>add_months(参数1,参数2)</a:t>
            </a:r>
            <a:endParaRPr lang="en-US" altLang="zh-CN" sz="2800"/>
          </a:p>
          <a:p>
            <a:pPr lvl="1"/>
            <a:r>
              <a:rPr lang="en-US" altLang="zh-CN" sz="2400"/>
              <a:t>参数1. date类型的数据</a:t>
            </a:r>
            <a:endParaRPr lang="en-US" altLang="zh-CN" sz="2400"/>
          </a:p>
          <a:p>
            <a:pPr lvl="1"/>
            <a:r>
              <a:rPr lang="en-US" altLang="zh-CN" sz="2400"/>
              <a:t>参数2. number类型</a:t>
            </a:r>
            <a:endParaRPr lang="en-US" altLang="zh-CN" sz="2400"/>
          </a:p>
          <a:p>
            <a:pPr lvl="2"/>
            <a:r>
              <a:rPr lang="en-US" altLang="zh-CN" sz="2000"/>
              <a:t>1表示添加1个月 , 2表示添加2个月</a:t>
            </a:r>
            <a:endParaRPr lang="en-US" altLang="zh-CN" sz="2000"/>
          </a:p>
          <a:p>
            <a:pPr lvl="2"/>
            <a:r>
              <a:rPr lang="en-US" altLang="zh-CN" sz="2000"/>
              <a:t>-1表示减少一个月</a:t>
            </a:r>
            <a:endParaRPr lang="en-US" altLang="zh-CN" sz="1600"/>
          </a:p>
          <a:p>
            <a:r>
              <a:rPr lang="en-US" altLang="zh-CN" sz="2800"/>
              <a:t>返回date类型的数据</a:t>
            </a:r>
            <a:endParaRPr lang="en-US" altLang="zh-CN" sz="2800"/>
          </a:p>
        </p:txBody>
      </p:sp>
      <p:sp>
        <p:nvSpPr>
          <p:cNvPr id="3" name="标题 2"/>
          <p:cNvSpPr>
            <a:spLocks noGrp="1"/>
          </p:cNvSpPr>
          <p:nvPr>
            <p:ph type="title"/>
          </p:nvPr>
        </p:nvSpPr>
        <p:spPr/>
        <p:txBody>
          <a:bodyPr/>
          <a:p>
            <a:r>
              <a:rPr lang="zh-CN" altLang="en-US"/>
              <a:t>add_months</a:t>
            </a:r>
            <a:r>
              <a:rPr lang="en-US" altLang="zh-CN"/>
              <a:t>()</a:t>
            </a:r>
            <a:endParaRPr lang="en-US" altLang="zh-CN"/>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en-US" altLang="zh-CN" sz="3600"/>
              <a:t>求出当前日期+1个月+1天+1个小时+1分钟的时间</a:t>
            </a:r>
            <a:endParaRPr lang="en-US" altLang="zh-CN" sz="3600"/>
          </a:p>
        </p:txBody>
      </p:sp>
      <p:sp>
        <p:nvSpPr>
          <p:cNvPr id="3" name="标题 2"/>
          <p:cNvSpPr>
            <a:spLocks noGrp="1"/>
          </p:cNvSpPr>
          <p:nvPr>
            <p:ph type="title"/>
          </p:nvPr>
        </p:nvSpPr>
        <p:spPr/>
        <p:txBody>
          <a:bodyPr/>
          <a:p>
            <a:r>
              <a:rPr lang="zh-CN" altLang="zh-CN"/>
              <a:t>时间操作</a:t>
            </a:r>
            <a:endParaRPr lang="zh-CN" altLang="zh-CN"/>
          </a:p>
        </p:txBody>
      </p:sp>
      <p:sp>
        <p:nvSpPr>
          <p:cNvPr id="4" name="AutoShape 4"/>
          <p:cNvSpPr>
            <a:spLocks noChangeArrowheads="1"/>
          </p:cNvSpPr>
          <p:nvPr/>
        </p:nvSpPr>
        <p:spPr bwMode="auto">
          <a:xfrm>
            <a:off x="980440" y="2276475"/>
            <a:ext cx="9515475" cy="502869"/>
          </a:xfrm>
          <a:prstGeom prst="roundRect">
            <a:avLst>
              <a:gd name="adj" fmla="val 1923"/>
            </a:avLst>
          </a:prstGeom>
          <a:solidFill>
            <a:srgbClr val="EDF5FD"/>
          </a:solidFill>
          <a:ln w="50800" cap="flat" cmpd="sng" algn="ctr">
            <a:solidFill>
              <a:srgbClr val="1E838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marL="228600" indent="-228600">
              <a:lnSpc>
                <a:spcPct val="110000"/>
              </a:lnSpc>
            </a:pPr>
            <a:r>
              <a:rPr lang="en-US" altLang="zh-CN">
                <a:latin typeface="思源黑体 CN Medium" panose="020B0600000000000000" pitchFamily="34" charset="-122"/>
                <a:ea typeface="思源黑体 CN Medium" panose="020B0600000000000000" pitchFamily="34" charset="-122"/>
                <a:cs typeface="微软雅黑" panose="020B0503020204020204" charset="-122"/>
              </a:rPr>
              <a:t>select  </a:t>
            </a:r>
            <a:r>
              <a:rPr lang="en-US" altLang="zh-CN">
                <a:solidFill>
                  <a:srgbClr val="FF0000"/>
                </a:solidFill>
                <a:latin typeface="思源黑体 CN Medium" panose="020B0600000000000000" pitchFamily="34" charset="-122"/>
                <a:ea typeface="思源黑体 CN Medium" panose="020B0600000000000000" pitchFamily="34" charset="-122"/>
                <a:cs typeface="微软雅黑" panose="020B0503020204020204" charset="-122"/>
              </a:rPr>
              <a:t>add_months(sysdate,1)+1+(1/24)+(1/1440) </a:t>
            </a:r>
            <a:r>
              <a:rPr lang="en-US" altLang="zh-CN">
                <a:latin typeface="思源黑体 CN Medium" panose="020B0600000000000000" pitchFamily="34" charset="-122"/>
                <a:ea typeface="思源黑体 CN Medium" panose="020B0600000000000000" pitchFamily="34" charset="-122"/>
                <a:cs typeface="微软雅黑" panose="020B0503020204020204" charset="-122"/>
              </a:rPr>
              <a:t>from dual;</a:t>
            </a:r>
            <a:endParaRPr lang="en-US" altLang="zh-CN">
              <a:latin typeface="思源黑体 CN Medium" panose="020B0600000000000000" pitchFamily="34" charset="-122"/>
              <a:ea typeface="思源黑体 CN Medium" panose="020B0600000000000000" pitchFamily="34" charset="-122"/>
              <a:cs typeface="微软雅黑" panose="020B050302020402020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a:xfrm>
            <a:off x="525780" y="1299845"/>
            <a:ext cx="10965815" cy="3537585"/>
          </a:xfrm>
        </p:spPr>
        <p:txBody>
          <a:bodyPr/>
          <a:p>
            <a:r>
              <a:rPr lang="en-US" altLang="zh-CN" sz="3600"/>
              <a:t>trunc(参数1,参数2)</a:t>
            </a:r>
            <a:endParaRPr lang="en-US" altLang="zh-CN" sz="3600"/>
          </a:p>
          <a:p>
            <a:pPr lvl="1"/>
            <a:r>
              <a:rPr lang="en-US" altLang="zh-CN" sz="3200"/>
              <a:t>参数1. 截取的date数据</a:t>
            </a:r>
            <a:endParaRPr lang="en-US" altLang="zh-CN" sz="3200"/>
          </a:p>
          <a:p>
            <a:pPr lvl="1"/>
            <a:r>
              <a:rPr lang="en-US" altLang="zh-CN" sz="3200"/>
              <a:t>参数2. 要截取的日期单位 (模版中的单位) 可忽略不写,  默认dd</a:t>
            </a:r>
            <a:endParaRPr lang="en-US" altLang="zh-CN" sz="3200"/>
          </a:p>
          <a:p>
            <a:r>
              <a:rPr lang="en-US" altLang="zh-CN" sz="3600"/>
              <a:t>返回的是date类型的数据</a:t>
            </a:r>
            <a:endParaRPr lang="en-US" altLang="zh-CN" sz="3600"/>
          </a:p>
          <a:p>
            <a:r>
              <a:rPr lang="en-US" altLang="zh-CN" sz="3600"/>
              <a:t>截取到月</a:t>
            </a:r>
            <a:endParaRPr lang="en-US" altLang="zh-CN" sz="3600"/>
          </a:p>
        </p:txBody>
      </p:sp>
      <p:sp>
        <p:nvSpPr>
          <p:cNvPr id="3" name="标题 2"/>
          <p:cNvSpPr>
            <a:spLocks noGrp="1"/>
          </p:cNvSpPr>
          <p:nvPr>
            <p:ph type="title"/>
          </p:nvPr>
        </p:nvSpPr>
        <p:spPr/>
        <p:txBody>
          <a:bodyPr/>
          <a:p>
            <a:r>
              <a:rPr lang="zh-CN" altLang="en-US"/>
              <a:t>截取日期</a:t>
            </a:r>
            <a:endParaRPr lang="zh-CN" altLang="en-US"/>
          </a:p>
        </p:txBody>
      </p:sp>
      <p:sp>
        <p:nvSpPr>
          <p:cNvPr id="4" name="AutoShape 4"/>
          <p:cNvSpPr>
            <a:spLocks noChangeArrowheads="1"/>
          </p:cNvSpPr>
          <p:nvPr/>
        </p:nvSpPr>
        <p:spPr bwMode="auto">
          <a:xfrm>
            <a:off x="656590" y="5073650"/>
            <a:ext cx="10711180" cy="502869"/>
          </a:xfrm>
          <a:prstGeom prst="roundRect">
            <a:avLst>
              <a:gd name="adj" fmla="val 1923"/>
            </a:avLst>
          </a:prstGeom>
          <a:solidFill>
            <a:srgbClr val="EDF5FD"/>
          </a:solidFill>
          <a:ln w="50800" cap="flat" cmpd="sng" algn="ctr">
            <a:solidFill>
              <a:srgbClr val="1E838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marL="228600" indent="-228600">
              <a:lnSpc>
                <a:spcPct val="110000"/>
              </a:lnSpc>
            </a:pPr>
            <a:r>
              <a:rPr lang="en-US" altLang="zh-CN">
                <a:latin typeface="思源黑体 CN Medium" panose="020B0600000000000000" pitchFamily="34" charset="-122"/>
                <a:ea typeface="思源黑体 CN Medium" panose="020B0600000000000000" pitchFamily="34" charset="-122"/>
                <a:cs typeface="微软雅黑" panose="020B0503020204020204" charset="-122"/>
              </a:rPr>
              <a:t>select  </a:t>
            </a:r>
            <a:r>
              <a:rPr lang="en-US" altLang="zh-CN">
                <a:solidFill>
                  <a:srgbClr val="FF0000"/>
                </a:solidFill>
                <a:latin typeface="思源黑体 CN Medium" panose="020B0600000000000000" pitchFamily="34" charset="-122"/>
                <a:ea typeface="思源黑体 CN Medium" panose="020B0600000000000000" pitchFamily="34" charset="-122"/>
                <a:cs typeface="微软雅黑" panose="020B0503020204020204" charset="-122"/>
              </a:rPr>
              <a:t>trunc(sysdate,'mm') </a:t>
            </a:r>
            <a:r>
              <a:rPr lang="en-US" altLang="zh-CN">
                <a:latin typeface="思源黑体 CN Medium" panose="020B0600000000000000" pitchFamily="34" charset="-122"/>
                <a:ea typeface="思源黑体 CN Medium" panose="020B0600000000000000" pitchFamily="34" charset="-122"/>
                <a:cs typeface="微软雅黑" panose="020B0503020204020204" charset="-122"/>
              </a:rPr>
              <a:t>from dual;</a:t>
            </a:r>
            <a:endParaRPr lang="en-US" altLang="zh-CN">
              <a:latin typeface="思源黑体 CN Medium" panose="020B0600000000000000" pitchFamily="34" charset="-122"/>
              <a:ea typeface="思源黑体 CN Medium" panose="020B0600000000000000" pitchFamily="34" charset="-122"/>
              <a:cs typeface="微软雅黑" panose="020B050302020402020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pPr>
              <a:buFont typeface="Wingdings" panose="05000000000000000000" charset="0"/>
              <a:buChar char="n"/>
            </a:pPr>
            <a:r>
              <a:rPr lang="zh-CN" altLang="en-US" dirty="0">
                <a:sym typeface="+mn-ea"/>
              </a:rPr>
              <a:t>掌握子查询</a:t>
            </a:r>
            <a:endParaRPr lang="zh-CN" altLang="en-US" dirty="0"/>
          </a:p>
          <a:p>
            <a:r>
              <a:rPr lang="zh-CN" altLang="en-US" dirty="0">
                <a:sym typeface="+mn-ea"/>
              </a:rPr>
              <a:t>掌握表连接查询</a:t>
            </a:r>
            <a:endParaRPr lang="zh-CN" altLang="en-US" dirty="0">
              <a:sym typeface="+mn-ea"/>
            </a:endParaRPr>
          </a:p>
          <a:p>
            <a:r>
              <a:rPr lang="zh-CN" altLang="en-US"/>
              <a:t>掌握分页查询</a:t>
            </a:r>
            <a:endParaRPr lang="zh-CN" altLang="en-US"/>
          </a:p>
          <a:p>
            <a:r>
              <a:rPr lang="zh-CN" altLang="en-US"/>
              <a:t>掌握日期类型操作</a:t>
            </a:r>
            <a:endParaRPr lang="en-US" altLang="zh-CN"/>
          </a:p>
          <a:p>
            <a:pPr marL="585470" lvl="1" indent="0">
              <a:buNone/>
            </a:pPr>
            <a:endParaRPr lang="en-US" altLang="zh-CN"/>
          </a:p>
        </p:txBody>
      </p:sp>
      <p:sp>
        <p:nvSpPr>
          <p:cNvPr id="3" name="标题 2"/>
          <p:cNvSpPr>
            <a:spLocks noGrp="1"/>
          </p:cNvSpPr>
          <p:nvPr>
            <p:ph type="title"/>
          </p:nvPr>
        </p:nvSpPr>
        <p:spPr/>
        <p:txBody>
          <a:bodyPr/>
          <a:p>
            <a:pPr algn="r"/>
            <a:r>
              <a:rPr lang="zh-CN" altLang="en-US" sz="5630" dirty="0">
                <a:solidFill>
                  <a:srgbClr val="5E616D"/>
                </a:solidFill>
                <a:effectLst/>
                <a:sym typeface="+mn-ea"/>
              </a:rPr>
              <a:t>本章目标</a:t>
            </a:r>
            <a:endParaRPr lang="zh-CN" altLang="en-US" sz="5630" dirty="0">
              <a:solidFill>
                <a:srgbClr val="5E616D"/>
              </a:solidFill>
              <a:effectLst/>
              <a:sym typeface="+mn-ea"/>
            </a:endParaRPr>
          </a:p>
        </p:txBody>
      </p:sp>
      <p:pic>
        <p:nvPicPr>
          <p:cNvPr id="11" name="Picture 3" descr="C:\Users\meng.zhang\Desktop\ACCP7.0模版图标规范\是.png"/>
          <p:cNvPicPr>
            <a:picLocks noChangeAspect="1" noChangeArrowheads="1"/>
          </p:cNvPicPr>
          <p:nvPr/>
        </p:nvPicPr>
        <p:blipFill>
          <a:blip r:embed="rId1" cstate="print"/>
          <a:srcRect/>
          <a:stretch>
            <a:fillRect/>
          </a:stretch>
        </p:blipFill>
        <p:spPr bwMode="auto">
          <a:xfrm>
            <a:off x="6686570" y="1910078"/>
            <a:ext cx="714380" cy="719772"/>
          </a:xfrm>
          <a:prstGeom prst="rect">
            <a:avLst/>
          </a:prstGeom>
          <a:noFill/>
        </p:spPr>
      </p:pic>
      <p:pic>
        <p:nvPicPr>
          <p:cNvPr id="16" name="Picture 3" descr="C:\Users\meng.zhang\Desktop\ACCP7.0模版图标规范\是.png"/>
          <p:cNvPicPr>
            <a:picLocks noChangeAspect="1" noChangeArrowheads="1"/>
          </p:cNvPicPr>
          <p:nvPr/>
        </p:nvPicPr>
        <p:blipFill>
          <a:blip r:embed="rId1" cstate="print"/>
          <a:srcRect/>
          <a:stretch>
            <a:fillRect/>
          </a:stretch>
        </p:blipFill>
        <p:spPr bwMode="auto">
          <a:xfrm>
            <a:off x="6686570" y="1158238"/>
            <a:ext cx="714380" cy="719772"/>
          </a:xfrm>
          <a:prstGeom prst="rect">
            <a:avLst/>
          </a:prstGeom>
          <a:noFill/>
        </p:spPr>
      </p:pic>
      <p:pic>
        <p:nvPicPr>
          <p:cNvPr id="17" name="Picture 3" descr="C:\Users\meng.zhang\Desktop\ACCP7.0模版图标规范\是.png"/>
          <p:cNvPicPr>
            <a:picLocks noChangeAspect="1" noChangeArrowheads="1"/>
          </p:cNvPicPr>
          <p:nvPr/>
        </p:nvPicPr>
        <p:blipFill>
          <a:blip r:embed="rId1" cstate="print"/>
          <a:srcRect/>
          <a:stretch>
            <a:fillRect/>
          </a:stretch>
        </p:blipFill>
        <p:spPr bwMode="auto">
          <a:xfrm>
            <a:off x="6711970" y="3446778"/>
            <a:ext cx="714380" cy="719772"/>
          </a:xfrm>
          <a:prstGeom prst="rect">
            <a:avLst/>
          </a:prstGeom>
          <a:noFill/>
        </p:spPr>
      </p:pic>
      <p:pic>
        <p:nvPicPr>
          <p:cNvPr id="18" name="Picture 2" descr="C:\Users\meng.zhang\Desktop\ACCP7.0模版图标规范\啊-1.png"/>
          <p:cNvPicPr>
            <a:picLocks noChangeAspect="1" noChangeArrowheads="1"/>
          </p:cNvPicPr>
          <p:nvPr/>
        </p:nvPicPr>
        <p:blipFill>
          <a:blip r:embed="rId2" cstate="print"/>
          <a:srcRect/>
          <a:stretch>
            <a:fillRect/>
          </a:stretch>
        </p:blipFill>
        <p:spPr bwMode="auto">
          <a:xfrm>
            <a:off x="7462010" y="3482027"/>
            <a:ext cx="643477" cy="648334"/>
          </a:xfrm>
          <a:prstGeom prst="rect">
            <a:avLst/>
          </a:prstGeom>
          <a:noFill/>
        </p:spPr>
      </p:pic>
      <p:pic>
        <p:nvPicPr>
          <p:cNvPr id="19" name="Picture 3" descr="C:\Users\meng.zhang\Desktop\ACCP7.0模版图标规范\是.png"/>
          <p:cNvPicPr>
            <a:picLocks noChangeAspect="1" noChangeArrowheads="1"/>
          </p:cNvPicPr>
          <p:nvPr/>
        </p:nvPicPr>
        <p:blipFill>
          <a:blip r:embed="rId1" cstate="print"/>
          <a:srcRect/>
          <a:stretch>
            <a:fillRect/>
          </a:stretch>
        </p:blipFill>
        <p:spPr bwMode="auto">
          <a:xfrm>
            <a:off x="6711970" y="2719068"/>
            <a:ext cx="714380" cy="719772"/>
          </a:xfrm>
          <a:prstGeom prst="rect">
            <a:avLst/>
          </a:prstGeom>
          <a:noFill/>
        </p:spPr>
      </p:pic>
      <p:pic>
        <p:nvPicPr>
          <p:cNvPr id="20" name="Picture 2" descr="C:\Users\meng.zhang\Desktop\ACCP7.0模版图标规范\啊-1.png"/>
          <p:cNvPicPr>
            <a:picLocks noChangeAspect="1" noChangeArrowheads="1"/>
          </p:cNvPicPr>
          <p:nvPr/>
        </p:nvPicPr>
        <p:blipFill>
          <a:blip r:embed="rId2" cstate="print"/>
          <a:srcRect/>
          <a:stretch>
            <a:fillRect/>
          </a:stretch>
        </p:blipFill>
        <p:spPr bwMode="auto">
          <a:xfrm>
            <a:off x="7451850" y="2730187"/>
            <a:ext cx="643477" cy="648334"/>
          </a:xfrm>
          <a:prstGeom prst="rect">
            <a:avLst/>
          </a:prstGeom>
          <a:noFill/>
        </p:spPr>
      </p:pic>
      <p:pic>
        <p:nvPicPr>
          <p:cNvPr id="4" name="Picture 2" descr="C:\Users\meng.zhang\Desktop\ACCP7.0模版图标规范\啊-1.png"/>
          <p:cNvPicPr>
            <a:picLocks noChangeAspect="1" noChangeArrowheads="1"/>
          </p:cNvPicPr>
          <p:nvPr/>
        </p:nvPicPr>
        <p:blipFill>
          <a:blip r:embed="rId2" cstate="print"/>
          <a:srcRect/>
          <a:stretch>
            <a:fillRect/>
          </a:stretch>
        </p:blipFill>
        <p:spPr bwMode="auto">
          <a:xfrm>
            <a:off x="7401050" y="1229047"/>
            <a:ext cx="643477" cy="648334"/>
          </a:xfrm>
          <a:prstGeom prst="rect">
            <a:avLst/>
          </a:prstGeom>
          <a:noFill/>
        </p:spPr>
      </p:pic>
      <p:pic>
        <p:nvPicPr>
          <p:cNvPr id="5" name="Picture 2" descr="C:\Users\meng.zhang\Desktop\ACCP7.0模版图标规范\啊-1.png"/>
          <p:cNvPicPr>
            <a:picLocks noChangeAspect="1" noChangeArrowheads="1"/>
          </p:cNvPicPr>
          <p:nvPr/>
        </p:nvPicPr>
        <p:blipFill>
          <a:blip r:embed="rId2" cstate="print"/>
          <a:srcRect/>
          <a:stretch>
            <a:fillRect/>
          </a:stretch>
        </p:blipFill>
        <p:spPr bwMode="auto">
          <a:xfrm>
            <a:off x="7401050" y="1956757"/>
            <a:ext cx="643477" cy="648334"/>
          </a:xfrm>
          <a:prstGeom prst="rect">
            <a:avLst/>
          </a:prstGeom>
          <a:noFill/>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par>
                                <p:cTn id="14" presetID="22" presetClass="entr" presetSubtype="8"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22" presetClass="entr" presetSubtype="8"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par>
                                <p:cTn id="23" presetID="22" presetClass="entr" presetSubtype="8"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par>
                                <p:cTn id="26" presetID="22" presetClass="entr" presetSubtype="8"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en-US" altLang="zh-CN" sz="3200"/>
              <a:t>求当前月份的最后一分钟0秒表示的date数据</a:t>
            </a:r>
            <a:endParaRPr lang="en-US" altLang="zh-CN" sz="3200"/>
          </a:p>
          <a:p>
            <a:pPr lvl="1"/>
            <a:r>
              <a:rPr lang="en-US" altLang="zh-CN" sz="2880"/>
              <a:t>2011-1-31  23:59:00</a:t>
            </a:r>
            <a:endParaRPr lang="en-US" altLang="zh-CN" sz="2880"/>
          </a:p>
          <a:p>
            <a:r>
              <a:rPr lang="en-US" altLang="zh-CN" sz="3200"/>
              <a:t>求下个月的第三天的倒数十分钟0秒表示的date数据</a:t>
            </a:r>
            <a:endParaRPr lang="en-US" altLang="zh-CN" sz="3200"/>
          </a:p>
          <a:p>
            <a:pPr lvl="1"/>
            <a:endParaRPr lang="en-US" altLang="zh-CN" sz="2880"/>
          </a:p>
          <a:p>
            <a:r>
              <a:rPr lang="en-US" altLang="zh-CN" sz="3200"/>
              <a:t>查询s_emp表格(id,last_name,start_date),按照start_date排序 , 查询的条件为: 入职日期在2018年1月 到2018年12月</a:t>
            </a:r>
            <a:endParaRPr lang="en-US" altLang="zh-CN" sz="3200"/>
          </a:p>
        </p:txBody>
      </p:sp>
      <p:sp>
        <p:nvSpPr>
          <p:cNvPr id="3" name="标题 2"/>
          <p:cNvSpPr>
            <a:spLocks noGrp="1"/>
          </p:cNvSpPr>
          <p:nvPr>
            <p:ph type="title"/>
          </p:nvPr>
        </p:nvSpPr>
        <p:spPr/>
        <p:txBody>
          <a:bodyPr/>
          <a:p>
            <a:r>
              <a:rPr lang="zh-CN" altLang="en-US" sz="5630">
                <a:sym typeface="+mn-ea"/>
              </a:rPr>
              <a:t>学员操作</a:t>
            </a:r>
            <a:endParaRPr lang="zh-CN" altLang="en-US"/>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pPr>
              <a:defRPr/>
            </a:pPr>
            <a:r>
              <a:rPr lang="zh-CN" altLang="en-US" sz="3200" dirty="0" smtClean="0">
                <a:sym typeface="+mn-ea"/>
              </a:rPr>
              <a:t>数据存放在表中</a:t>
            </a:r>
            <a:endParaRPr lang="zh-CN" altLang="en-US" sz="3200" dirty="0" smtClean="0"/>
          </a:p>
          <a:p>
            <a:pPr>
              <a:defRPr/>
            </a:pPr>
            <a:r>
              <a:rPr lang="zh-CN" altLang="en-US" sz="3200" dirty="0" smtClean="0">
                <a:sym typeface="+mn-ea"/>
              </a:rPr>
              <a:t>数据完整性的问题大多是由于设计引起的</a:t>
            </a:r>
            <a:endParaRPr lang="zh-CN" altLang="en-US" sz="3200" dirty="0" smtClean="0"/>
          </a:p>
          <a:p>
            <a:pPr>
              <a:defRPr/>
            </a:pPr>
            <a:r>
              <a:rPr lang="zh-CN" altLang="en-US" sz="3200" dirty="0" smtClean="0">
                <a:sym typeface="+mn-ea"/>
              </a:rPr>
              <a:t>创建表的时候，就应当保证以后数据输入是正确的</a:t>
            </a:r>
            <a:endParaRPr lang="zh-CN" altLang="en-US" sz="3200" dirty="0" smtClean="0"/>
          </a:p>
          <a:p>
            <a:pPr marL="0" indent="0">
              <a:buFont typeface="Wingdings" panose="05000000000000000000" pitchFamily="2" charset="2"/>
              <a:buNone/>
              <a:defRPr/>
            </a:pPr>
            <a:r>
              <a:rPr lang="zh-CN" altLang="en-US" sz="3200" dirty="0" smtClean="0">
                <a:sym typeface="+mn-ea"/>
              </a:rPr>
              <a:t>	 </a:t>
            </a:r>
            <a:r>
              <a:rPr lang="en-US" altLang="zh-CN" sz="3200" dirty="0" smtClean="0">
                <a:sym typeface="+mn-ea"/>
              </a:rPr>
              <a:t>		——</a:t>
            </a:r>
            <a:r>
              <a:rPr lang="zh-CN" altLang="en-US" sz="3200" dirty="0" smtClean="0">
                <a:sym typeface="+mn-ea"/>
              </a:rPr>
              <a:t>错误的数据、不符合要求的数据不允许输入</a:t>
            </a:r>
            <a:endParaRPr lang="zh-CN" altLang="en-US" sz="3200" dirty="0" smtClean="0">
              <a:sym typeface="+mn-ea"/>
            </a:endParaRPr>
          </a:p>
        </p:txBody>
      </p:sp>
      <p:sp>
        <p:nvSpPr>
          <p:cNvPr id="3" name="标题 2"/>
          <p:cNvSpPr>
            <a:spLocks noGrp="1"/>
          </p:cNvSpPr>
          <p:nvPr>
            <p:ph type="title"/>
          </p:nvPr>
        </p:nvSpPr>
        <p:spPr/>
        <p:txBody>
          <a:bodyPr/>
          <a:p>
            <a:r>
              <a:rPr sz="5630" smtClean="0">
                <a:sym typeface="+mn-ea"/>
              </a:rPr>
              <a:t>数据完整性</a:t>
            </a:r>
            <a:endParaRPr lang="zh-CN" altLang="en-US"/>
          </a:p>
        </p:txBody>
      </p:sp>
      <p:graphicFrame>
        <p:nvGraphicFramePr>
          <p:cNvPr id="11" name="图示 10"/>
          <p:cNvGraphicFramePr/>
          <p:nvPr/>
        </p:nvGraphicFramePr>
        <p:xfrm>
          <a:off x="2462510" y="2784791"/>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a:xfrm>
            <a:off x="815610" y="914029"/>
            <a:ext cx="10965638" cy="4788226"/>
          </a:xfrm>
        </p:spPr>
        <p:txBody>
          <a:bodyPr/>
          <a:p>
            <a:pPr>
              <a:defRPr/>
            </a:pPr>
            <a:r>
              <a:rPr lang="zh-CN" altLang="en-US" sz="2400" dirty="0" smtClean="0">
                <a:sym typeface="+mn-ea"/>
              </a:rPr>
              <a:t>输入的类型是否正确？</a:t>
            </a:r>
            <a:endParaRPr lang="zh-CN" altLang="en-US" sz="2400" dirty="0" smtClean="0"/>
          </a:p>
          <a:p>
            <a:pPr lvl="1">
              <a:defRPr/>
            </a:pPr>
            <a:r>
              <a:rPr lang="zh-CN" altLang="en-US" sz="2400" dirty="0" smtClean="0">
                <a:sym typeface="+mn-ea"/>
              </a:rPr>
              <a:t>年龄必须是数字</a:t>
            </a:r>
            <a:endParaRPr lang="zh-CN" altLang="en-US" sz="2400" dirty="0" smtClean="0"/>
          </a:p>
          <a:p>
            <a:pPr>
              <a:defRPr/>
            </a:pPr>
            <a:r>
              <a:rPr lang="zh-CN" altLang="en-US" sz="2400" dirty="0" smtClean="0">
                <a:sym typeface="+mn-ea"/>
              </a:rPr>
              <a:t>输入的格式是否正确？</a:t>
            </a:r>
            <a:endParaRPr lang="zh-CN" altLang="en-US" sz="2400" dirty="0" smtClean="0"/>
          </a:p>
          <a:p>
            <a:pPr lvl="1">
              <a:defRPr/>
            </a:pPr>
            <a:r>
              <a:rPr lang="zh-CN" altLang="en-US" sz="2400" dirty="0" smtClean="0">
                <a:sym typeface="+mn-ea"/>
              </a:rPr>
              <a:t>身份证号码必须是</a:t>
            </a:r>
            <a:r>
              <a:rPr lang="en-US" altLang="zh-CN" sz="2400" dirty="0" smtClean="0">
                <a:sym typeface="+mn-ea"/>
              </a:rPr>
              <a:t>18</a:t>
            </a:r>
            <a:r>
              <a:rPr lang="zh-CN" altLang="en-US" sz="2400" dirty="0" smtClean="0">
                <a:sym typeface="+mn-ea"/>
              </a:rPr>
              <a:t>位</a:t>
            </a:r>
            <a:endParaRPr lang="zh-CN" altLang="en-US" sz="2400" dirty="0" smtClean="0"/>
          </a:p>
          <a:p>
            <a:pPr>
              <a:defRPr/>
            </a:pPr>
            <a:r>
              <a:rPr lang="zh-CN" altLang="en-US" sz="2400" dirty="0" smtClean="0">
                <a:sym typeface="+mn-ea"/>
              </a:rPr>
              <a:t>是否在允许的范围内？</a:t>
            </a:r>
            <a:endParaRPr lang="zh-CN" altLang="en-US" sz="2400" dirty="0" smtClean="0"/>
          </a:p>
          <a:p>
            <a:pPr lvl="1">
              <a:defRPr/>
            </a:pPr>
            <a:r>
              <a:rPr lang="zh-CN" altLang="en-US" sz="2400" dirty="0" smtClean="0">
                <a:sym typeface="+mn-ea"/>
              </a:rPr>
              <a:t>性别只能是“男”或者“女”</a:t>
            </a:r>
            <a:endParaRPr lang="zh-CN" altLang="en-US" sz="2400" dirty="0" smtClean="0"/>
          </a:p>
          <a:p>
            <a:pPr>
              <a:defRPr/>
            </a:pPr>
            <a:r>
              <a:rPr lang="zh-CN" altLang="en-US" sz="2400" dirty="0" smtClean="0">
                <a:sym typeface="+mn-ea"/>
              </a:rPr>
              <a:t>是否存在重复输入？</a:t>
            </a:r>
            <a:endParaRPr lang="zh-CN" altLang="en-US" sz="2400" dirty="0" smtClean="0"/>
          </a:p>
          <a:p>
            <a:pPr lvl="1">
              <a:defRPr/>
            </a:pPr>
            <a:r>
              <a:rPr lang="zh-CN" altLang="en-US" sz="2400" dirty="0" smtClean="0">
                <a:sym typeface="+mn-ea"/>
              </a:rPr>
              <a:t>学员信息输入了两次</a:t>
            </a:r>
            <a:endParaRPr lang="zh-CN" altLang="en-US" sz="2400" dirty="0" smtClean="0"/>
          </a:p>
          <a:p>
            <a:pPr>
              <a:defRPr/>
            </a:pPr>
            <a:r>
              <a:rPr lang="zh-CN" altLang="en-US" sz="2400" dirty="0" smtClean="0">
                <a:sym typeface="+mn-ea"/>
              </a:rPr>
              <a:t>是否符合其他特定要求？</a:t>
            </a:r>
            <a:endParaRPr lang="zh-CN" altLang="en-US" sz="2400" dirty="0" smtClean="0"/>
          </a:p>
          <a:p>
            <a:pPr lvl="1">
              <a:defRPr/>
            </a:pPr>
            <a:r>
              <a:rPr lang="zh-CN" altLang="en-US" sz="2400" dirty="0" smtClean="0">
                <a:sym typeface="+mn-ea"/>
              </a:rPr>
              <a:t>学生的出生日期必须小于入学日期</a:t>
            </a:r>
            <a:endParaRPr lang="zh-CN" altLang="en-US" sz="2400" dirty="0" smtClean="0"/>
          </a:p>
          <a:p>
            <a:pPr>
              <a:defRPr/>
            </a:pPr>
            <a:r>
              <a:rPr lang="en-US" altLang="zh-CN" sz="2400" dirty="0" smtClean="0">
                <a:sym typeface="+mn-ea"/>
              </a:rPr>
              <a:t>……</a:t>
            </a:r>
            <a:endParaRPr lang="en-US" altLang="zh-CN" sz="2400" dirty="0" smtClean="0">
              <a:sym typeface="+mn-ea"/>
            </a:endParaRPr>
          </a:p>
        </p:txBody>
      </p:sp>
      <p:sp>
        <p:nvSpPr>
          <p:cNvPr id="3" name="标题 2"/>
          <p:cNvSpPr>
            <a:spLocks noGrp="1"/>
          </p:cNvSpPr>
          <p:nvPr>
            <p:ph type="title"/>
          </p:nvPr>
        </p:nvSpPr>
        <p:spPr/>
        <p:txBody>
          <a:bodyPr/>
          <a:p>
            <a:r>
              <a:rPr sz="5630" smtClean="0">
                <a:sym typeface="+mn-ea"/>
              </a:rPr>
              <a:t>完整性内容举例</a:t>
            </a:r>
            <a:endParaRPr lang="zh-CN" altLang="en-US"/>
          </a:p>
        </p:txBody>
      </p:sp>
      <p:grpSp>
        <p:nvGrpSpPr>
          <p:cNvPr id="4" name="Group 8"/>
          <p:cNvGrpSpPr/>
          <p:nvPr/>
        </p:nvGrpSpPr>
        <p:grpSpPr bwMode="auto">
          <a:xfrm>
            <a:off x="7020243" y="1176020"/>
            <a:ext cx="3322637" cy="2643188"/>
            <a:chOff x="4105" y="981"/>
            <a:chExt cx="2093" cy="1360"/>
          </a:xfrm>
        </p:grpSpPr>
        <p:sp>
          <p:nvSpPr>
            <p:cNvPr id="20492" name="AutoShape 4"/>
            <p:cNvSpPr/>
            <p:nvPr/>
          </p:nvSpPr>
          <p:spPr bwMode="auto">
            <a:xfrm>
              <a:off x="4105" y="981"/>
              <a:ext cx="317" cy="1360"/>
            </a:xfrm>
            <a:prstGeom prst="rightBrace">
              <a:avLst>
                <a:gd name="adj1" fmla="val 35752"/>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ea typeface="黑体" panose="02010609060101010101" charset="-122"/>
              </a:endParaRPr>
            </a:p>
          </p:txBody>
        </p:sp>
        <p:sp>
          <p:nvSpPr>
            <p:cNvPr id="20493" name="Text Box 6"/>
            <p:cNvSpPr txBox="1">
              <a:spLocks noChangeArrowheads="1"/>
            </p:cNvSpPr>
            <p:nvPr/>
          </p:nvSpPr>
          <p:spPr bwMode="auto">
            <a:xfrm>
              <a:off x="4444" y="1525"/>
              <a:ext cx="1754"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b="1">
                  <a:latin typeface="思源黑体 CN Medium" panose="020B0600000000000000" pitchFamily="34" charset="-122"/>
                  <a:ea typeface="思源黑体 CN Medium" panose="020B0600000000000000" pitchFamily="34" charset="-122"/>
                </a:rPr>
                <a:t>列值要求（约束）</a:t>
              </a:r>
              <a:endParaRPr lang="zh-CN" altLang="en-US" b="1">
                <a:latin typeface="思源黑体 CN Medium" panose="020B0600000000000000" pitchFamily="34" charset="-122"/>
                <a:ea typeface="思源黑体 CN Medium" panose="020B0600000000000000" pitchFamily="34" charset="-122"/>
              </a:endParaRPr>
            </a:p>
          </p:txBody>
        </p:sp>
      </p:grpSp>
      <p:grpSp>
        <p:nvGrpSpPr>
          <p:cNvPr id="5" name="Group 9"/>
          <p:cNvGrpSpPr/>
          <p:nvPr/>
        </p:nvGrpSpPr>
        <p:grpSpPr bwMode="auto">
          <a:xfrm>
            <a:off x="7043103" y="3994150"/>
            <a:ext cx="3287712" cy="1643063"/>
            <a:chOff x="4105" y="2341"/>
            <a:chExt cx="2071" cy="1225"/>
          </a:xfrm>
        </p:grpSpPr>
        <p:sp>
          <p:nvSpPr>
            <p:cNvPr id="20490" name="AutoShape 5"/>
            <p:cNvSpPr/>
            <p:nvPr/>
          </p:nvSpPr>
          <p:spPr bwMode="auto">
            <a:xfrm>
              <a:off x="4105" y="2341"/>
              <a:ext cx="317" cy="1225"/>
            </a:xfrm>
            <a:prstGeom prst="rightBrace">
              <a:avLst>
                <a:gd name="adj1" fmla="val 32203"/>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ea typeface="黑体" panose="02010609060101010101" charset="-122"/>
              </a:endParaRPr>
            </a:p>
          </p:txBody>
        </p:sp>
        <p:sp>
          <p:nvSpPr>
            <p:cNvPr id="20491" name="Text Box 7"/>
            <p:cNvSpPr txBox="1">
              <a:spLocks noChangeArrowheads="1"/>
            </p:cNvSpPr>
            <p:nvPr/>
          </p:nvSpPr>
          <p:spPr bwMode="auto">
            <a:xfrm>
              <a:off x="4444" y="2840"/>
              <a:ext cx="1732"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b="1">
                  <a:latin typeface="思源黑体 CN Medium" panose="020B0600000000000000" pitchFamily="34" charset="-122"/>
                  <a:ea typeface="思源黑体 CN Medium" panose="020B0600000000000000" pitchFamily="34" charset="-122"/>
                </a:rPr>
                <a:t>整行要求（约束）</a:t>
              </a:r>
              <a:endParaRPr lang="zh-CN" altLang="en-US" b="1">
                <a:latin typeface="思源黑体 CN Medium" panose="020B0600000000000000" pitchFamily="34" charset="-122"/>
                <a:ea typeface="思源黑体 CN Medium" panose="020B0600000000000000" pitchFamily="34" charset="-122"/>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sz="5630" smtClean="0">
                <a:sym typeface="+mn-ea"/>
              </a:rPr>
              <a:t>四种完整性约束</a:t>
            </a:r>
            <a:endParaRPr lang="zh-CN" altLang="en-US"/>
          </a:p>
        </p:txBody>
      </p:sp>
      <p:grpSp>
        <p:nvGrpSpPr>
          <p:cNvPr id="4" name="Group 6"/>
          <p:cNvGrpSpPr/>
          <p:nvPr/>
        </p:nvGrpSpPr>
        <p:grpSpPr bwMode="auto">
          <a:xfrm>
            <a:off x="1746885" y="2108835"/>
            <a:ext cx="2971800" cy="3657600"/>
            <a:chOff x="432" y="1392"/>
            <a:chExt cx="1872" cy="2304"/>
          </a:xfrm>
        </p:grpSpPr>
        <p:sp>
          <p:nvSpPr>
            <p:cNvPr id="21531" name="Rectangle 7"/>
            <p:cNvSpPr>
              <a:spLocks noChangeArrowheads="1"/>
            </p:cNvSpPr>
            <p:nvPr/>
          </p:nvSpPr>
          <p:spPr bwMode="auto">
            <a:xfrm>
              <a:off x="432" y="1392"/>
              <a:ext cx="624" cy="240"/>
            </a:xfrm>
            <a:prstGeom prst="rect">
              <a:avLst/>
            </a:prstGeom>
            <a:solidFill>
              <a:schemeClr val="accent1"/>
            </a:solidFill>
            <a:ln w="9525">
              <a:solidFill>
                <a:schemeClr val="tx1"/>
              </a:solidFill>
              <a:miter lim="800000"/>
            </a:ln>
            <a:effectLst>
              <a:outerShdw dist="35921" dir="2700000" algn="ctr" rotWithShape="0">
                <a:schemeClr val="bg2">
                  <a:alpha val="50000"/>
                </a:schemeClr>
              </a:outerShdw>
            </a:effectLst>
          </p:spPr>
          <p:txBody>
            <a:bodyPr wrap="none" anchor="ctr"/>
            <a:lstStyle/>
            <a:p>
              <a:pPr algn="ctr"/>
              <a:endParaRPr lang="zh-CN" altLang="en-US">
                <a:ea typeface="黑体" panose="02010609060101010101" charset="-122"/>
              </a:endParaRPr>
            </a:p>
          </p:txBody>
        </p:sp>
        <p:sp>
          <p:nvSpPr>
            <p:cNvPr id="21532" name="Rectangle 8"/>
            <p:cNvSpPr>
              <a:spLocks noChangeArrowheads="1"/>
            </p:cNvSpPr>
            <p:nvPr/>
          </p:nvSpPr>
          <p:spPr bwMode="auto">
            <a:xfrm>
              <a:off x="1056" y="1392"/>
              <a:ext cx="624" cy="240"/>
            </a:xfrm>
            <a:prstGeom prst="rect">
              <a:avLst/>
            </a:prstGeom>
            <a:solidFill>
              <a:srgbClr val="99CC00"/>
            </a:solidFill>
            <a:ln w="9525">
              <a:solidFill>
                <a:schemeClr val="tx1"/>
              </a:solidFill>
              <a:miter lim="800000"/>
            </a:ln>
            <a:effectLst>
              <a:outerShdw dist="35921" dir="2700000" algn="ctr" rotWithShape="0">
                <a:schemeClr val="bg2">
                  <a:alpha val="50000"/>
                </a:schemeClr>
              </a:outerShdw>
            </a:effectLst>
          </p:spPr>
          <p:txBody>
            <a:bodyPr wrap="none" anchor="ctr"/>
            <a:lstStyle/>
            <a:p>
              <a:pPr algn="ctr"/>
              <a:endParaRPr lang="zh-CN" altLang="en-US">
                <a:ea typeface="黑体" panose="02010609060101010101" charset="-122"/>
              </a:endParaRPr>
            </a:p>
          </p:txBody>
        </p:sp>
        <p:sp>
          <p:nvSpPr>
            <p:cNvPr id="21533" name="Rectangle 9"/>
            <p:cNvSpPr>
              <a:spLocks noChangeArrowheads="1"/>
            </p:cNvSpPr>
            <p:nvPr/>
          </p:nvSpPr>
          <p:spPr bwMode="auto">
            <a:xfrm>
              <a:off x="1680" y="1392"/>
              <a:ext cx="624" cy="240"/>
            </a:xfrm>
            <a:prstGeom prst="rect">
              <a:avLst/>
            </a:prstGeom>
            <a:solidFill>
              <a:schemeClr val="accent1"/>
            </a:solidFill>
            <a:ln w="9525">
              <a:solidFill>
                <a:schemeClr val="tx1"/>
              </a:solidFill>
              <a:miter lim="800000"/>
            </a:ln>
            <a:effectLst>
              <a:outerShdw dist="71842" dir="2700000" algn="ctr" rotWithShape="0">
                <a:schemeClr val="bg2">
                  <a:alpha val="50000"/>
                </a:schemeClr>
              </a:outerShdw>
            </a:effectLst>
          </p:spPr>
          <p:txBody>
            <a:bodyPr wrap="none" anchor="ctr"/>
            <a:lstStyle/>
            <a:p>
              <a:pPr algn="ctr"/>
              <a:endParaRPr lang="zh-CN" altLang="en-US">
                <a:ea typeface="黑体" panose="02010609060101010101" charset="-122"/>
              </a:endParaRPr>
            </a:p>
          </p:txBody>
        </p:sp>
        <p:sp>
          <p:nvSpPr>
            <p:cNvPr id="21534" name="Rectangle 10"/>
            <p:cNvSpPr>
              <a:spLocks noChangeArrowheads="1"/>
            </p:cNvSpPr>
            <p:nvPr/>
          </p:nvSpPr>
          <p:spPr bwMode="auto">
            <a:xfrm>
              <a:off x="432" y="1632"/>
              <a:ext cx="624" cy="2064"/>
            </a:xfrm>
            <a:prstGeom prst="rect">
              <a:avLst/>
            </a:prstGeom>
            <a:solidFill>
              <a:schemeClr val="bg1"/>
            </a:solidFill>
            <a:ln w="9525">
              <a:solidFill>
                <a:schemeClr val="tx1"/>
              </a:solidFill>
              <a:miter lim="800000"/>
            </a:ln>
            <a:effectLst>
              <a:outerShdw dist="71842" dir="2700000" algn="ctr" rotWithShape="0">
                <a:schemeClr val="bg2">
                  <a:alpha val="50000"/>
                </a:schemeClr>
              </a:outerShdw>
            </a:effectLst>
          </p:spPr>
          <p:txBody>
            <a:bodyPr wrap="none" anchor="ctr"/>
            <a:lstStyle/>
            <a:p>
              <a:pPr algn="ctr"/>
              <a:endParaRPr lang="zh-CN" altLang="en-US">
                <a:ea typeface="黑体" panose="02010609060101010101" charset="-122"/>
              </a:endParaRPr>
            </a:p>
          </p:txBody>
        </p:sp>
        <p:sp>
          <p:nvSpPr>
            <p:cNvPr id="21535" name="Rectangle 11"/>
            <p:cNvSpPr>
              <a:spLocks noChangeArrowheads="1"/>
            </p:cNvSpPr>
            <p:nvPr/>
          </p:nvSpPr>
          <p:spPr bwMode="auto">
            <a:xfrm>
              <a:off x="1056" y="1632"/>
              <a:ext cx="624" cy="2064"/>
            </a:xfrm>
            <a:prstGeom prst="rect">
              <a:avLst/>
            </a:prstGeom>
            <a:solidFill>
              <a:srgbClr val="B2B2B2"/>
            </a:solidFill>
            <a:ln w="9525">
              <a:solidFill>
                <a:schemeClr val="tx1"/>
              </a:solidFill>
              <a:miter lim="800000"/>
            </a:ln>
            <a:effectLst>
              <a:outerShdw dist="71842" dir="2700000" algn="ctr" rotWithShape="0">
                <a:schemeClr val="bg2">
                  <a:alpha val="50000"/>
                </a:schemeClr>
              </a:outerShdw>
            </a:effectLst>
          </p:spPr>
          <p:txBody>
            <a:bodyPr wrap="none" anchor="ctr"/>
            <a:lstStyle/>
            <a:p>
              <a:pPr algn="ctr"/>
              <a:endParaRPr lang="zh-CN" altLang="en-US">
                <a:ea typeface="黑体" panose="02010609060101010101" charset="-122"/>
              </a:endParaRPr>
            </a:p>
          </p:txBody>
        </p:sp>
        <p:sp>
          <p:nvSpPr>
            <p:cNvPr id="21536" name="Rectangle 12"/>
            <p:cNvSpPr>
              <a:spLocks noChangeArrowheads="1"/>
            </p:cNvSpPr>
            <p:nvPr/>
          </p:nvSpPr>
          <p:spPr bwMode="auto">
            <a:xfrm>
              <a:off x="1680" y="1632"/>
              <a:ext cx="624" cy="2064"/>
            </a:xfrm>
            <a:prstGeom prst="rect">
              <a:avLst/>
            </a:prstGeom>
            <a:solidFill>
              <a:schemeClr val="bg1"/>
            </a:solidFill>
            <a:ln w="9525">
              <a:solidFill>
                <a:schemeClr val="tx1"/>
              </a:solidFill>
              <a:miter lim="800000"/>
            </a:ln>
            <a:effectLst>
              <a:outerShdw dist="71842" dir="2700000" algn="ctr" rotWithShape="0">
                <a:schemeClr val="bg2">
                  <a:alpha val="50000"/>
                </a:schemeClr>
              </a:outerShdw>
            </a:effectLst>
          </p:spPr>
          <p:txBody>
            <a:bodyPr wrap="none" anchor="ctr"/>
            <a:lstStyle/>
            <a:p>
              <a:pPr algn="ctr"/>
              <a:endParaRPr lang="zh-CN" altLang="en-US">
                <a:ea typeface="黑体" panose="02010609060101010101" charset="-122"/>
              </a:endParaRPr>
            </a:p>
          </p:txBody>
        </p:sp>
        <p:sp>
          <p:nvSpPr>
            <p:cNvPr id="21537" name="Rectangle 13"/>
            <p:cNvSpPr>
              <a:spLocks noChangeArrowheads="1"/>
            </p:cNvSpPr>
            <p:nvPr/>
          </p:nvSpPr>
          <p:spPr bwMode="auto">
            <a:xfrm>
              <a:off x="432" y="1920"/>
              <a:ext cx="624" cy="288"/>
            </a:xfrm>
            <a:prstGeom prst="rect">
              <a:avLst/>
            </a:prstGeom>
            <a:solidFill>
              <a:srgbClr val="B2B2B2"/>
            </a:solidFill>
            <a:ln w="9525">
              <a:solidFill>
                <a:schemeClr val="tx1"/>
              </a:solidFill>
              <a:miter lim="800000"/>
            </a:ln>
            <a:effectLst>
              <a:outerShdw dist="71842" dir="2700000" algn="ctr" rotWithShape="0">
                <a:schemeClr val="bg2">
                  <a:alpha val="50000"/>
                </a:schemeClr>
              </a:outerShdw>
            </a:effectLst>
          </p:spPr>
          <p:txBody>
            <a:bodyPr wrap="none" anchor="ctr"/>
            <a:lstStyle/>
            <a:p>
              <a:pPr algn="ctr"/>
              <a:endParaRPr lang="zh-CN" altLang="en-US">
                <a:ea typeface="黑体" panose="02010609060101010101" charset="-122"/>
              </a:endParaRPr>
            </a:p>
          </p:txBody>
        </p:sp>
        <p:sp>
          <p:nvSpPr>
            <p:cNvPr id="21538" name="Rectangle 14"/>
            <p:cNvSpPr>
              <a:spLocks noChangeArrowheads="1"/>
            </p:cNvSpPr>
            <p:nvPr/>
          </p:nvSpPr>
          <p:spPr bwMode="auto">
            <a:xfrm>
              <a:off x="1680" y="1920"/>
              <a:ext cx="624" cy="288"/>
            </a:xfrm>
            <a:prstGeom prst="rect">
              <a:avLst/>
            </a:prstGeom>
            <a:solidFill>
              <a:srgbClr val="B2B2B2"/>
            </a:solidFill>
            <a:ln w="9525">
              <a:solidFill>
                <a:schemeClr val="tx1"/>
              </a:solidFill>
              <a:miter lim="800000"/>
            </a:ln>
            <a:effectLst>
              <a:outerShdw dist="71842" dir="2700000" algn="ctr" rotWithShape="0">
                <a:schemeClr val="bg2">
                  <a:alpha val="50000"/>
                </a:schemeClr>
              </a:outerShdw>
            </a:effectLst>
          </p:spPr>
          <p:txBody>
            <a:bodyPr wrap="none" anchor="ctr"/>
            <a:lstStyle/>
            <a:p>
              <a:pPr algn="ctr"/>
              <a:endParaRPr lang="zh-CN" altLang="en-US">
                <a:ea typeface="黑体" panose="02010609060101010101" charset="-122"/>
              </a:endParaRPr>
            </a:p>
          </p:txBody>
        </p:sp>
        <p:sp>
          <p:nvSpPr>
            <p:cNvPr id="21539" name="Rectangle 15"/>
            <p:cNvSpPr>
              <a:spLocks noChangeArrowheads="1"/>
            </p:cNvSpPr>
            <p:nvPr/>
          </p:nvSpPr>
          <p:spPr bwMode="auto">
            <a:xfrm>
              <a:off x="432" y="1920"/>
              <a:ext cx="1872" cy="288"/>
            </a:xfrm>
            <a:prstGeom prst="rect">
              <a:avLst/>
            </a:prstGeom>
            <a:noFill/>
            <a:ln w="9525">
              <a:solidFill>
                <a:schemeClr val="tx1"/>
              </a:solidFill>
              <a:miter lim="800000"/>
            </a:ln>
            <a:effectLst>
              <a:outerShdw dist="35921"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ea typeface="黑体" panose="02010609060101010101" charset="-122"/>
              </a:endParaRPr>
            </a:p>
          </p:txBody>
        </p:sp>
      </p:grpSp>
      <p:grpSp>
        <p:nvGrpSpPr>
          <p:cNvPr id="5" name="Group 16"/>
          <p:cNvGrpSpPr/>
          <p:nvPr/>
        </p:nvGrpSpPr>
        <p:grpSpPr bwMode="auto">
          <a:xfrm>
            <a:off x="7230110" y="3542665"/>
            <a:ext cx="2971800" cy="1905000"/>
            <a:chOff x="3504" y="2256"/>
            <a:chExt cx="1872" cy="1200"/>
          </a:xfrm>
        </p:grpSpPr>
        <p:sp>
          <p:nvSpPr>
            <p:cNvPr id="21525" name="Rectangle 17"/>
            <p:cNvSpPr>
              <a:spLocks noChangeArrowheads="1"/>
            </p:cNvSpPr>
            <p:nvPr/>
          </p:nvSpPr>
          <p:spPr bwMode="auto">
            <a:xfrm>
              <a:off x="3504" y="2256"/>
              <a:ext cx="624" cy="222"/>
            </a:xfrm>
            <a:prstGeom prst="rect">
              <a:avLst/>
            </a:prstGeom>
            <a:solidFill>
              <a:schemeClr val="accent1"/>
            </a:solidFill>
            <a:ln w="9525">
              <a:solidFill>
                <a:schemeClr val="tx1"/>
              </a:solidFill>
              <a:miter lim="800000"/>
            </a:ln>
            <a:effectLst>
              <a:outerShdw dist="35921" dir="2700000" algn="ctr" rotWithShape="0">
                <a:schemeClr val="bg2">
                  <a:alpha val="50000"/>
                </a:schemeClr>
              </a:outerShdw>
            </a:effectLst>
          </p:spPr>
          <p:txBody>
            <a:bodyPr wrap="none" anchor="ctr"/>
            <a:lstStyle/>
            <a:p>
              <a:pPr algn="ctr"/>
              <a:endParaRPr lang="zh-CN" altLang="en-US">
                <a:ea typeface="黑体" panose="02010609060101010101" charset="-122"/>
              </a:endParaRPr>
            </a:p>
          </p:txBody>
        </p:sp>
        <p:sp>
          <p:nvSpPr>
            <p:cNvPr id="21526" name="Rectangle 18"/>
            <p:cNvSpPr>
              <a:spLocks noChangeArrowheads="1"/>
            </p:cNvSpPr>
            <p:nvPr/>
          </p:nvSpPr>
          <p:spPr bwMode="auto">
            <a:xfrm>
              <a:off x="4128" y="2256"/>
              <a:ext cx="624" cy="222"/>
            </a:xfrm>
            <a:prstGeom prst="rect">
              <a:avLst/>
            </a:prstGeom>
            <a:solidFill>
              <a:schemeClr val="folHlink"/>
            </a:solidFill>
            <a:ln w="9525">
              <a:solidFill>
                <a:schemeClr val="tx1"/>
              </a:solidFill>
              <a:miter lim="800000"/>
            </a:ln>
            <a:effectLst>
              <a:outerShdw dist="35921" dir="2700000" algn="ctr" rotWithShape="0">
                <a:schemeClr val="bg2">
                  <a:alpha val="50000"/>
                </a:schemeClr>
              </a:outerShdw>
            </a:effectLst>
          </p:spPr>
          <p:txBody>
            <a:bodyPr wrap="none" anchor="ctr"/>
            <a:lstStyle/>
            <a:p>
              <a:pPr algn="ctr"/>
              <a:endParaRPr lang="zh-CN" altLang="en-US">
                <a:ea typeface="黑体" panose="02010609060101010101" charset="-122"/>
              </a:endParaRPr>
            </a:p>
          </p:txBody>
        </p:sp>
        <p:sp>
          <p:nvSpPr>
            <p:cNvPr id="21527" name="Rectangle 19"/>
            <p:cNvSpPr>
              <a:spLocks noChangeArrowheads="1"/>
            </p:cNvSpPr>
            <p:nvPr/>
          </p:nvSpPr>
          <p:spPr bwMode="auto">
            <a:xfrm>
              <a:off x="4752" y="2256"/>
              <a:ext cx="624" cy="222"/>
            </a:xfrm>
            <a:prstGeom prst="rect">
              <a:avLst/>
            </a:prstGeom>
            <a:solidFill>
              <a:schemeClr val="accent1"/>
            </a:solidFill>
            <a:ln w="9525">
              <a:solidFill>
                <a:schemeClr val="tx1"/>
              </a:solidFill>
              <a:miter lim="800000"/>
            </a:ln>
            <a:effectLst>
              <a:outerShdw dist="71842" dir="2700000" algn="ctr" rotWithShape="0">
                <a:schemeClr val="bg2">
                  <a:alpha val="50000"/>
                </a:schemeClr>
              </a:outerShdw>
            </a:effectLst>
          </p:spPr>
          <p:txBody>
            <a:bodyPr wrap="none" anchor="ctr"/>
            <a:lstStyle/>
            <a:p>
              <a:pPr algn="ctr"/>
              <a:endParaRPr lang="zh-CN" altLang="en-US">
                <a:ea typeface="黑体" panose="02010609060101010101" charset="-122"/>
              </a:endParaRPr>
            </a:p>
          </p:txBody>
        </p:sp>
        <p:sp>
          <p:nvSpPr>
            <p:cNvPr id="21528" name="Rectangle 20"/>
            <p:cNvSpPr>
              <a:spLocks noChangeArrowheads="1"/>
            </p:cNvSpPr>
            <p:nvPr/>
          </p:nvSpPr>
          <p:spPr bwMode="auto">
            <a:xfrm>
              <a:off x="3504" y="2478"/>
              <a:ext cx="624" cy="978"/>
            </a:xfrm>
            <a:prstGeom prst="rect">
              <a:avLst/>
            </a:prstGeom>
            <a:solidFill>
              <a:schemeClr val="bg1"/>
            </a:solidFill>
            <a:ln w="9525">
              <a:solidFill>
                <a:schemeClr val="tx1"/>
              </a:solidFill>
              <a:miter lim="800000"/>
            </a:ln>
            <a:effectLst>
              <a:outerShdw dist="71842" dir="2700000" algn="ctr" rotWithShape="0">
                <a:schemeClr val="bg2">
                  <a:alpha val="50000"/>
                </a:schemeClr>
              </a:outerShdw>
            </a:effectLst>
          </p:spPr>
          <p:txBody>
            <a:bodyPr wrap="none" anchor="ctr"/>
            <a:lstStyle/>
            <a:p>
              <a:pPr algn="ctr"/>
              <a:endParaRPr lang="zh-CN" altLang="en-US">
                <a:ea typeface="黑体" panose="02010609060101010101" charset="-122"/>
              </a:endParaRPr>
            </a:p>
          </p:txBody>
        </p:sp>
        <p:sp>
          <p:nvSpPr>
            <p:cNvPr id="21529" name="Rectangle 21"/>
            <p:cNvSpPr>
              <a:spLocks noChangeArrowheads="1"/>
            </p:cNvSpPr>
            <p:nvPr/>
          </p:nvSpPr>
          <p:spPr bwMode="auto">
            <a:xfrm>
              <a:off x="4128" y="2478"/>
              <a:ext cx="624" cy="978"/>
            </a:xfrm>
            <a:prstGeom prst="rect">
              <a:avLst/>
            </a:prstGeom>
            <a:solidFill>
              <a:schemeClr val="bg1"/>
            </a:solidFill>
            <a:ln w="9525">
              <a:solidFill>
                <a:schemeClr val="tx1"/>
              </a:solidFill>
              <a:miter lim="800000"/>
            </a:ln>
            <a:effectLst>
              <a:outerShdw dist="71842" dir="2700000" algn="ctr" rotWithShape="0">
                <a:schemeClr val="bg2">
                  <a:alpha val="50000"/>
                </a:schemeClr>
              </a:outerShdw>
            </a:effectLst>
          </p:spPr>
          <p:txBody>
            <a:bodyPr wrap="none" anchor="ctr"/>
            <a:lstStyle/>
            <a:p>
              <a:pPr algn="ctr"/>
              <a:endParaRPr lang="zh-CN" altLang="en-US">
                <a:ea typeface="黑体" panose="02010609060101010101" charset="-122"/>
              </a:endParaRPr>
            </a:p>
          </p:txBody>
        </p:sp>
        <p:sp>
          <p:nvSpPr>
            <p:cNvPr id="21530" name="Rectangle 22"/>
            <p:cNvSpPr>
              <a:spLocks noChangeArrowheads="1"/>
            </p:cNvSpPr>
            <p:nvPr/>
          </p:nvSpPr>
          <p:spPr bwMode="auto">
            <a:xfrm>
              <a:off x="4752" y="2478"/>
              <a:ext cx="624" cy="978"/>
            </a:xfrm>
            <a:prstGeom prst="rect">
              <a:avLst/>
            </a:prstGeom>
            <a:solidFill>
              <a:schemeClr val="bg1"/>
            </a:solidFill>
            <a:ln w="9525">
              <a:solidFill>
                <a:schemeClr val="tx1"/>
              </a:solidFill>
              <a:miter lim="800000"/>
            </a:ln>
            <a:effectLst>
              <a:outerShdw dist="71842" dir="2700000" algn="ctr" rotWithShape="0">
                <a:schemeClr val="bg2">
                  <a:alpha val="50000"/>
                </a:schemeClr>
              </a:outerShdw>
            </a:effectLst>
          </p:spPr>
          <p:txBody>
            <a:bodyPr wrap="none" anchor="ctr"/>
            <a:lstStyle/>
            <a:p>
              <a:pPr algn="ctr"/>
              <a:endParaRPr lang="zh-CN" altLang="en-US">
                <a:ea typeface="黑体" panose="02010609060101010101" charset="-122"/>
              </a:endParaRPr>
            </a:p>
          </p:txBody>
        </p:sp>
      </p:grpSp>
      <p:grpSp>
        <p:nvGrpSpPr>
          <p:cNvPr id="6" name="Group 23"/>
          <p:cNvGrpSpPr/>
          <p:nvPr/>
        </p:nvGrpSpPr>
        <p:grpSpPr bwMode="auto">
          <a:xfrm>
            <a:off x="1670685" y="1118235"/>
            <a:ext cx="3124200" cy="1143000"/>
            <a:chOff x="384" y="768"/>
            <a:chExt cx="1968" cy="720"/>
          </a:xfrm>
        </p:grpSpPr>
        <p:sp>
          <p:nvSpPr>
            <p:cNvPr id="21523" name="Text Box 24"/>
            <p:cNvSpPr txBox="1">
              <a:spLocks noChangeArrowheads="1"/>
            </p:cNvSpPr>
            <p:nvPr/>
          </p:nvSpPr>
          <p:spPr bwMode="auto">
            <a:xfrm>
              <a:off x="384" y="768"/>
              <a:ext cx="19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b="1">
                  <a:ea typeface="黑体" panose="02010609060101010101" charset="-122"/>
                </a:rPr>
                <a:t>域完整性</a:t>
              </a:r>
              <a:endParaRPr lang="zh-CN" altLang="en-US" b="1">
                <a:ea typeface="黑体" panose="02010609060101010101" charset="-122"/>
              </a:endParaRPr>
            </a:p>
          </p:txBody>
        </p:sp>
        <p:sp>
          <p:nvSpPr>
            <p:cNvPr id="21524" name="AutoShape 25"/>
            <p:cNvSpPr>
              <a:spLocks noChangeArrowheads="1"/>
            </p:cNvSpPr>
            <p:nvPr/>
          </p:nvSpPr>
          <p:spPr bwMode="auto">
            <a:xfrm>
              <a:off x="1200" y="1056"/>
              <a:ext cx="336" cy="432"/>
            </a:xfrm>
            <a:prstGeom prst="downArrow">
              <a:avLst>
                <a:gd name="adj1" fmla="val 45454"/>
                <a:gd name="adj2" fmla="val 72321"/>
              </a:avLst>
            </a:prstGeom>
            <a:solidFill>
              <a:srgbClr val="0070C0"/>
            </a:solidFill>
            <a:ln w="9525">
              <a:solidFill>
                <a:schemeClr val="tx1"/>
              </a:solidFill>
              <a:miter lim="800000"/>
            </a:ln>
            <a:effectLst>
              <a:outerShdw dist="45791" dir="3378596" algn="ctr" rotWithShape="0">
                <a:schemeClr val="bg2">
                  <a:alpha val="50000"/>
                </a:schemeClr>
              </a:outerShdw>
            </a:effectLst>
          </p:spPr>
          <p:txBody>
            <a:bodyPr wrap="none" anchor="ctr"/>
            <a:lstStyle/>
            <a:p>
              <a:pPr algn="ctr"/>
              <a:endParaRPr lang="zh-CN" altLang="en-US">
                <a:ea typeface="黑体" panose="02010609060101010101" charset="-122"/>
              </a:endParaRPr>
            </a:p>
          </p:txBody>
        </p:sp>
      </p:grpSp>
      <p:grpSp>
        <p:nvGrpSpPr>
          <p:cNvPr id="7" name="Group 26"/>
          <p:cNvGrpSpPr/>
          <p:nvPr/>
        </p:nvGrpSpPr>
        <p:grpSpPr bwMode="auto">
          <a:xfrm>
            <a:off x="4840923" y="2870835"/>
            <a:ext cx="2590800" cy="533400"/>
            <a:chOff x="2208" y="1872"/>
            <a:chExt cx="1632" cy="336"/>
          </a:xfrm>
        </p:grpSpPr>
        <p:sp>
          <p:nvSpPr>
            <p:cNvPr id="21521" name="Text Box 27"/>
            <p:cNvSpPr txBox="1">
              <a:spLocks noChangeArrowheads="1"/>
            </p:cNvSpPr>
            <p:nvPr/>
          </p:nvSpPr>
          <p:spPr bwMode="auto">
            <a:xfrm>
              <a:off x="2592" y="192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b="1">
                  <a:ea typeface="黑体" panose="02010609060101010101" charset="-122"/>
                </a:rPr>
                <a:t>实体完整性</a:t>
              </a:r>
              <a:endParaRPr lang="zh-CN" altLang="en-US" b="1">
                <a:ea typeface="黑体" panose="02010609060101010101" charset="-122"/>
              </a:endParaRPr>
            </a:p>
          </p:txBody>
        </p:sp>
        <p:sp>
          <p:nvSpPr>
            <p:cNvPr id="21522" name="AutoShape 28"/>
            <p:cNvSpPr>
              <a:spLocks noChangeArrowheads="1"/>
            </p:cNvSpPr>
            <p:nvPr/>
          </p:nvSpPr>
          <p:spPr bwMode="auto">
            <a:xfrm rot="5400000">
              <a:off x="2256" y="1824"/>
              <a:ext cx="336" cy="432"/>
            </a:xfrm>
            <a:prstGeom prst="downArrow">
              <a:avLst>
                <a:gd name="adj1" fmla="val 45454"/>
                <a:gd name="adj2" fmla="val 72321"/>
              </a:avLst>
            </a:prstGeom>
            <a:solidFill>
              <a:srgbClr val="0070C0"/>
            </a:solidFill>
            <a:ln w="6350" algn="ctr">
              <a:solidFill>
                <a:schemeClr val="tx1"/>
              </a:solidFill>
              <a:miter lim="800000"/>
            </a:ln>
            <a:effectLst>
              <a:outerShdw dist="45791" dir="3378596" algn="ctr" rotWithShape="0">
                <a:schemeClr val="bg2">
                  <a:alpha val="50000"/>
                </a:schemeClr>
              </a:outerShdw>
            </a:effectLst>
          </p:spPr>
          <p:txBody>
            <a:bodyPr wrap="none" anchor="ctr"/>
            <a:lstStyle/>
            <a:p>
              <a:pPr algn="ctr"/>
              <a:endParaRPr lang="zh-CN" altLang="en-US">
                <a:ea typeface="黑体" panose="02010609060101010101" charset="-122"/>
              </a:endParaRPr>
            </a:p>
          </p:txBody>
        </p:sp>
      </p:grpSp>
      <p:grpSp>
        <p:nvGrpSpPr>
          <p:cNvPr id="8" name="Group 29"/>
          <p:cNvGrpSpPr/>
          <p:nvPr/>
        </p:nvGrpSpPr>
        <p:grpSpPr bwMode="auto">
          <a:xfrm>
            <a:off x="4754880" y="4789170"/>
            <a:ext cx="2614613" cy="900113"/>
            <a:chOff x="2112" y="3120"/>
            <a:chExt cx="1647" cy="567"/>
          </a:xfrm>
        </p:grpSpPr>
        <p:sp>
          <p:nvSpPr>
            <p:cNvPr id="21519" name="Text Box 30"/>
            <p:cNvSpPr txBox="1">
              <a:spLocks noChangeArrowheads="1"/>
            </p:cNvSpPr>
            <p:nvPr/>
          </p:nvSpPr>
          <p:spPr bwMode="auto">
            <a:xfrm>
              <a:off x="2112" y="3456"/>
              <a:ext cx="164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b="1">
                  <a:ea typeface="黑体" panose="02010609060101010101" charset="-122"/>
                </a:rPr>
                <a:t>引用完整性</a:t>
              </a:r>
              <a:endParaRPr lang="zh-CN" altLang="en-US" b="1">
                <a:ea typeface="黑体" panose="02010609060101010101" charset="-122"/>
              </a:endParaRPr>
            </a:p>
          </p:txBody>
        </p:sp>
        <p:sp>
          <p:nvSpPr>
            <p:cNvPr id="21520" name="AutoShape 31"/>
            <p:cNvSpPr>
              <a:spLocks noChangeArrowheads="1"/>
            </p:cNvSpPr>
            <p:nvPr/>
          </p:nvSpPr>
          <p:spPr bwMode="auto">
            <a:xfrm>
              <a:off x="2352" y="3120"/>
              <a:ext cx="1104" cy="336"/>
            </a:xfrm>
            <a:prstGeom prst="leftRightArrow">
              <a:avLst>
                <a:gd name="adj1" fmla="val 50000"/>
                <a:gd name="adj2" fmla="val 65714"/>
              </a:avLst>
            </a:prstGeom>
            <a:solidFill>
              <a:srgbClr val="0070C0"/>
            </a:solidFill>
            <a:ln w="9525">
              <a:solidFill>
                <a:schemeClr val="tx1"/>
              </a:solidFill>
              <a:miter lim="800000"/>
            </a:ln>
            <a:effectLst>
              <a:outerShdw dist="63500" dir="3187806" algn="ctr" rotWithShape="0">
                <a:schemeClr val="bg2">
                  <a:alpha val="50000"/>
                </a:schemeClr>
              </a:outerShdw>
            </a:effectLst>
          </p:spPr>
          <p:txBody>
            <a:bodyPr wrap="none" anchor="ctr"/>
            <a:lstStyle/>
            <a:p>
              <a:pPr algn="ctr"/>
              <a:endParaRPr lang="zh-CN" altLang="en-US">
                <a:ea typeface="黑体" panose="02010609060101010101" charset="-122"/>
              </a:endParaRPr>
            </a:p>
          </p:txBody>
        </p:sp>
      </p:grpSp>
      <p:grpSp>
        <p:nvGrpSpPr>
          <p:cNvPr id="9" name="Group 36"/>
          <p:cNvGrpSpPr/>
          <p:nvPr/>
        </p:nvGrpSpPr>
        <p:grpSpPr bwMode="auto">
          <a:xfrm>
            <a:off x="7093585" y="2751773"/>
            <a:ext cx="3124200" cy="1441450"/>
            <a:chOff x="3424" y="1797"/>
            <a:chExt cx="1968" cy="908"/>
          </a:xfrm>
        </p:grpSpPr>
        <p:sp>
          <p:nvSpPr>
            <p:cNvPr id="21515" name="Rectangle 32"/>
            <p:cNvSpPr>
              <a:spLocks noChangeArrowheads="1"/>
            </p:cNvSpPr>
            <p:nvPr/>
          </p:nvSpPr>
          <p:spPr bwMode="auto">
            <a:xfrm>
              <a:off x="4150" y="2523"/>
              <a:ext cx="590" cy="182"/>
            </a:xfrm>
            <a:prstGeom prst="rect">
              <a:avLst/>
            </a:prstGeom>
            <a:solidFill>
              <a:schemeClr val="accent1"/>
            </a:solidFill>
            <a:ln w="9525">
              <a:solidFill>
                <a:schemeClr val="tx1"/>
              </a:solidFill>
              <a:miter lim="800000"/>
            </a:ln>
          </p:spPr>
          <p:txBody>
            <a:bodyPr wrap="none" anchor="ctr"/>
            <a:lstStyle/>
            <a:p>
              <a:pPr algn="ctr"/>
              <a:endParaRPr lang="zh-CN" altLang="en-US">
                <a:ea typeface="黑体" panose="02010609060101010101" charset="-122"/>
              </a:endParaRPr>
            </a:p>
          </p:txBody>
        </p:sp>
        <p:grpSp>
          <p:nvGrpSpPr>
            <p:cNvPr id="21516" name="Group 33"/>
            <p:cNvGrpSpPr/>
            <p:nvPr/>
          </p:nvGrpSpPr>
          <p:grpSpPr bwMode="auto">
            <a:xfrm>
              <a:off x="3424" y="1797"/>
              <a:ext cx="1968" cy="720"/>
              <a:chOff x="384" y="768"/>
              <a:chExt cx="1968" cy="720"/>
            </a:xfrm>
          </p:grpSpPr>
          <p:sp>
            <p:nvSpPr>
              <p:cNvPr id="21517" name="Text Box 34"/>
              <p:cNvSpPr txBox="1">
                <a:spLocks noChangeArrowheads="1"/>
              </p:cNvSpPr>
              <p:nvPr/>
            </p:nvSpPr>
            <p:spPr bwMode="auto">
              <a:xfrm>
                <a:off x="384" y="768"/>
                <a:ext cx="19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b="1">
                    <a:ea typeface="黑体" panose="02010609060101010101" charset="-122"/>
                  </a:rPr>
                  <a:t>自定义完整性</a:t>
                </a:r>
                <a:endParaRPr lang="zh-CN" altLang="en-US" b="1">
                  <a:ea typeface="黑体" panose="02010609060101010101" charset="-122"/>
                </a:endParaRPr>
              </a:p>
            </p:txBody>
          </p:sp>
          <p:sp>
            <p:nvSpPr>
              <p:cNvPr id="21518" name="AutoShape 35"/>
              <p:cNvSpPr>
                <a:spLocks noChangeArrowheads="1"/>
              </p:cNvSpPr>
              <p:nvPr/>
            </p:nvSpPr>
            <p:spPr bwMode="auto">
              <a:xfrm>
                <a:off x="1200" y="1056"/>
                <a:ext cx="336" cy="432"/>
              </a:xfrm>
              <a:prstGeom prst="downArrow">
                <a:avLst>
                  <a:gd name="adj1" fmla="val 45454"/>
                  <a:gd name="adj2" fmla="val 72321"/>
                </a:avLst>
              </a:prstGeom>
              <a:solidFill>
                <a:srgbClr val="0070C0"/>
              </a:solidFill>
              <a:ln w="6350">
                <a:solidFill>
                  <a:schemeClr val="tx1"/>
                </a:solidFill>
                <a:miter lim="800000"/>
              </a:ln>
              <a:effectLst>
                <a:outerShdw dist="53882" dir="2700000" algn="ctr" rotWithShape="0">
                  <a:schemeClr val="bg2">
                    <a:alpha val="50000"/>
                  </a:schemeClr>
                </a:outerShdw>
              </a:effectLst>
            </p:spPr>
            <p:txBody>
              <a:bodyPr wrap="none" anchor="ctr"/>
              <a:lstStyle/>
              <a:p>
                <a:pPr algn="ctr"/>
                <a:endParaRPr lang="zh-CN" altLang="en-US">
                  <a:ea typeface="黑体" panose="02010609060101010101" charset="-122"/>
                </a:endParaRPr>
              </a:p>
            </p:txBody>
          </p:sp>
        </p:gr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500"/>
                                        <p:tgtEl>
                                          <p:spTgt spid="9"/>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sz="5630" smtClean="0">
                <a:sym typeface="+mn-ea"/>
              </a:rPr>
              <a:t>实体完整性</a:t>
            </a:r>
            <a:endParaRPr lang="zh-CN" altLang="en-US" sz="5630" smtClean="0">
              <a:latin typeface="思源黑体 CN Medium" panose="020B0600000000000000" pitchFamily="34" charset="-122"/>
              <a:ea typeface="思源黑体 CN Medium" panose="020B0600000000000000" pitchFamily="34" charset="-122"/>
              <a:sym typeface="+mn-ea"/>
            </a:endParaRPr>
          </a:p>
        </p:txBody>
      </p:sp>
      <p:sp>
        <p:nvSpPr>
          <p:cNvPr id="7" name="Rectangle 32"/>
          <p:cNvSpPr>
            <a:spLocks noChangeArrowheads="1"/>
          </p:cNvSpPr>
          <p:nvPr/>
        </p:nvSpPr>
        <p:spPr bwMode="auto">
          <a:xfrm>
            <a:off x="4437063" y="1881823"/>
            <a:ext cx="644525" cy="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endParaRPr lang="zh-CN" altLang="en-US">
              <a:latin typeface="思源黑体 CN Medium" panose="020B0600000000000000" pitchFamily="34" charset="-122"/>
              <a:ea typeface="思源黑体 CN Medium" panose="020B0600000000000000" pitchFamily="34" charset="-122"/>
            </a:endParaRPr>
          </a:p>
        </p:txBody>
      </p:sp>
      <p:grpSp>
        <p:nvGrpSpPr>
          <p:cNvPr id="8" name="Group 181"/>
          <p:cNvGrpSpPr/>
          <p:nvPr/>
        </p:nvGrpSpPr>
        <p:grpSpPr bwMode="auto">
          <a:xfrm>
            <a:off x="2511425" y="3996373"/>
            <a:ext cx="5832475" cy="407987"/>
            <a:chOff x="815" y="3158"/>
            <a:chExt cx="3674" cy="257"/>
          </a:xfrm>
        </p:grpSpPr>
        <p:sp>
          <p:nvSpPr>
            <p:cNvPr id="9" name="Rectangle 172"/>
            <p:cNvSpPr>
              <a:spLocks noChangeArrowheads="1"/>
            </p:cNvSpPr>
            <p:nvPr/>
          </p:nvSpPr>
          <p:spPr bwMode="auto">
            <a:xfrm>
              <a:off x="3571" y="3158"/>
              <a:ext cx="91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tx2"/>
                </a:buClr>
                <a:buFont typeface="Wingdings" panose="05000000000000000000" pitchFamily="2" charset="2"/>
                <a:buNone/>
              </a:pPr>
              <a:endParaRPr lang="zh-CN" altLang="zh-CN" sz="2000" b="1">
                <a:latin typeface="思源黑体 CN Medium" panose="020B0600000000000000" pitchFamily="34" charset="-122"/>
                <a:ea typeface="思源黑体 CN Medium" panose="020B0600000000000000" pitchFamily="34" charset="-122"/>
              </a:endParaRPr>
            </a:p>
          </p:txBody>
        </p:sp>
        <p:sp>
          <p:nvSpPr>
            <p:cNvPr id="10" name="Rectangle 173"/>
            <p:cNvSpPr>
              <a:spLocks noChangeArrowheads="1"/>
            </p:cNvSpPr>
            <p:nvPr/>
          </p:nvSpPr>
          <p:spPr bwMode="auto">
            <a:xfrm>
              <a:off x="2653" y="3158"/>
              <a:ext cx="91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b="1">
                  <a:latin typeface="思源黑体 CN Medium" panose="020B0600000000000000" pitchFamily="34" charset="-122"/>
                  <a:ea typeface="思源黑体 CN Medium" panose="020B0600000000000000" pitchFamily="34" charset="-122"/>
                </a:rPr>
                <a:t>江西南昌</a:t>
              </a:r>
              <a:endParaRPr lang="zh-CN" altLang="en-US" b="1">
                <a:latin typeface="思源黑体 CN Medium" panose="020B0600000000000000" pitchFamily="34" charset="-122"/>
                <a:ea typeface="思源黑体 CN Medium" panose="020B0600000000000000" pitchFamily="34" charset="-122"/>
              </a:endParaRPr>
            </a:p>
          </p:txBody>
        </p:sp>
        <p:sp>
          <p:nvSpPr>
            <p:cNvPr id="11" name="Rectangle 174"/>
            <p:cNvSpPr>
              <a:spLocks noChangeArrowheads="1"/>
            </p:cNvSpPr>
            <p:nvPr/>
          </p:nvSpPr>
          <p:spPr bwMode="auto">
            <a:xfrm>
              <a:off x="1733" y="3158"/>
              <a:ext cx="920"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b="1">
                  <a:latin typeface="思源黑体 CN Medium" panose="020B0600000000000000" pitchFamily="34" charset="-122"/>
                  <a:ea typeface="思源黑体 CN Medium" panose="020B0600000000000000" pitchFamily="34" charset="-122"/>
                </a:rPr>
                <a:t>雷铜</a:t>
              </a:r>
              <a:endParaRPr lang="zh-CN" altLang="en-US" b="1">
                <a:latin typeface="思源黑体 CN Medium" panose="020B0600000000000000" pitchFamily="34" charset="-122"/>
                <a:ea typeface="思源黑体 CN Medium" panose="020B0600000000000000" pitchFamily="34" charset="-122"/>
              </a:endParaRPr>
            </a:p>
          </p:txBody>
        </p:sp>
        <p:sp>
          <p:nvSpPr>
            <p:cNvPr id="12" name="Rectangle 175"/>
            <p:cNvSpPr>
              <a:spLocks noChangeArrowheads="1"/>
            </p:cNvSpPr>
            <p:nvPr/>
          </p:nvSpPr>
          <p:spPr bwMode="auto">
            <a:xfrm>
              <a:off x="815" y="3158"/>
              <a:ext cx="918" cy="25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a:solidFill>
                    <a:srgbClr val="FF0000"/>
                  </a:solidFill>
                  <a:latin typeface="思源黑体 CN Medium" panose="020B0600000000000000" pitchFamily="34" charset="-122"/>
                  <a:ea typeface="思源黑体 CN Medium" panose="020B0600000000000000" pitchFamily="34" charset="-122"/>
                  <a:cs typeface="Times New Roman" panose="02020603050405020304" pitchFamily="18" charset="0"/>
                </a:rPr>
                <a:t>0010014</a:t>
              </a:r>
              <a:endParaRPr lang="en-US" altLang="zh-CN" b="1">
                <a:solidFill>
                  <a:srgbClr val="FF0000"/>
                </a:solidFill>
                <a:latin typeface="思源黑体 CN Medium" panose="020B0600000000000000" pitchFamily="34" charset="-122"/>
                <a:ea typeface="思源黑体 CN Medium" panose="020B0600000000000000" pitchFamily="34" charset="-122"/>
                <a:cs typeface="Times New Roman" panose="02020603050405020304" pitchFamily="18" charset="0"/>
              </a:endParaRPr>
            </a:p>
          </p:txBody>
        </p:sp>
        <p:sp>
          <p:nvSpPr>
            <p:cNvPr id="13" name="Line 176"/>
            <p:cNvSpPr>
              <a:spLocks noChangeShapeType="1"/>
            </p:cNvSpPr>
            <p:nvPr/>
          </p:nvSpPr>
          <p:spPr bwMode="auto">
            <a:xfrm>
              <a:off x="815" y="3415"/>
              <a:ext cx="3674" cy="0"/>
            </a:xfrm>
            <a:prstGeom prst="line">
              <a:avLst/>
            </a:prstGeom>
            <a:noFill/>
            <a:ln w="12700"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Line 177"/>
            <p:cNvSpPr>
              <a:spLocks noChangeShapeType="1"/>
            </p:cNvSpPr>
            <p:nvPr/>
          </p:nvSpPr>
          <p:spPr bwMode="auto">
            <a:xfrm>
              <a:off x="815" y="3158"/>
              <a:ext cx="3674" cy="0"/>
            </a:xfrm>
            <a:prstGeom prst="line">
              <a:avLst/>
            </a:prstGeom>
            <a:noFill/>
            <a:ln w="12700"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5" name="AutoShape 179"/>
          <p:cNvSpPr>
            <a:spLocks noChangeArrowheads="1"/>
          </p:cNvSpPr>
          <p:nvPr/>
        </p:nvSpPr>
        <p:spPr bwMode="auto">
          <a:xfrm>
            <a:off x="3149283" y="3338830"/>
            <a:ext cx="720725" cy="576263"/>
          </a:xfrm>
          <a:prstGeom prst="upArrow">
            <a:avLst>
              <a:gd name="adj1" fmla="val 50000"/>
              <a:gd name="adj2" fmla="val 25000"/>
            </a:avLst>
          </a:prstGeom>
          <a:solidFill>
            <a:srgbClr val="1E8380"/>
          </a:solidFill>
          <a:ln w="9525">
            <a:solidFill>
              <a:schemeClr val="bg1"/>
            </a:solidFill>
            <a:miter lim="800000"/>
          </a:ln>
          <a:effectLst>
            <a:outerShdw dist="53882" dir="2700000" algn="ctr" rotWithShape="0">
              <a:schemeClr val="bg2">
                <a:alpha val="50000"/>
              </a:schemeClr>
            </a:outerShdw>
          </a:effectLst>
        </p:spPr>
        <p:txBody>
          <a:bodyPr vert="eaVert" wrap="none" anchor="ctr"/>
          <a:lstStyle/>
          <a:p>
            <a:pPr algn="ctr"/>
            <a:endParaRPr lang="zh-CN" altLang="en-US">
              <a:latin typeface="思源黑体 CN Medium" panose="020B0600000000000000" pitchFamily="34" charset="-122"/>
              <a:ea typeface="思源黑体 CN Medium" panose="020B0600000000000000" pitchFamily="34" charset="-122"/>
            </a:endParaRPr>
          </a:p>
        </p:txBody>
      </p:sp>
      <p:graphicFrame>
        <p:nvGraphicFramePr>
          <p:cNvPr id="16" name="Group 29"/>
          <p:cNvGraphicFramePr>
            <a:graphicFrameLocks noGrp="1"/>
          </p:cNvGraphicFramePr>
          <p:nvPr/>
        </p:nvGraphicFramePr>
        <p:xfrm>
          <a:off x="2673331" y="1062658"/>
          <a:ext cx="5214974" cy="2194560"/>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500198"/>
                <a:gridCol w="1285884"/>
                <a:gridCol w="1571636"/>
                <a:gridCol w="857256"/>
              </a:tblGrid>
              <a:tr h="365760">
                <a:tc>
                  <a:txBody>
                    <a:bodyPr/>
                    <a:lstStyle/>
                    <a:p>
                      <a:pPr algn="ctr"/>
                      <a:r>
                        <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rPr>
                        <a:t>学号</a:t>
                      </a:r>
                      <a:endPar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1E838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1800" b="1" i="0" u="none" strike="noStrike" cap="none" normalizeH="0" baseline="0" dirty="0" smtClean="0">
                          <a:ln>
                            <a:noFill/>
                          </a:ln>
                          <a:solidFill>
                            <a:schemeClr val="bg1"/>
                          </a:solidFill>
                          <a:effectLst/>
                          <a:latin typeface="思源黑体 CN Medium" panose="020B0600000000000000" pitchFamily="34" charset="-122"/>
                          <a:ea typeface="思源黑体 CN Medium" panose="020B0600000000000000" pitchFamily="34" charset="-122"/>
                          <a:cs typeface="Times New Roman" panose="02020603050405020304" pitchFamily="18" charset="0"/>
                        </a:rPr>
                        <a:t>姓名</a:t>
                      </a:r>
                      <a:endParaRPr kumimoji="0" lang="zh-CN" altLang="en-US" sz="1800" b="1" i="0" u="none" strike="noStrike" cap="none" normalizeH="0" baseline="0" dirty="0" smtClean="0">
                        <a:ln>
                          <a:noFill/>
                        </a:ln>
                        <a:solidFill>
                          <a:schemeClr val="bg1"/>
                        </a:solidFill>
                        <a:effectLst/>
                        <a:latin typeface="思源黑体 CN Medium" panose="020B0600000000000000" pitchFamily="34" charset="-122"/>
                        <a:ea typeface="思源黑体 CN Medium" panose="020B0600000000000000" pitchFamily="34"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1E838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rPr>
                        <a:t>地址</a:t>
                      </a:r>
                      <a:endParaRPr kumimoji="0" lang="zh-CN" altLang="en-US" sz="1800" b="1" i="0" u="none" strike="noStrike" cap="none" normalizeH="0" baseline="0" dirty="0" smtClean="0">
                        <a:ln>
                          <a:noFill/>
                        </a:ln>
                        <a:solidFill>
                          <a:schemeClr val="bg1"/>
                        </a:solidFill>
                        <a:effectLst/>
                        <a:latin typeface="思源黑体 CN Medium" panose="020B0600000000000000" pitchFamily="34" charset="-122"/>
                        <a:ea typeface="思源黑体 CN Medium" panose="020B0600000000000000" pitchFamily="34"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1E838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1800" b="1" i="0" u="none" strike="noStrike" cap="none" normalizeH="0" baseline="0" dirty="0" smtClean="0">
                          <a:ln>
                            <a:noFill/>
                          </a:ln>
                          <a:solidFill>
                            <a:schemeClr val="bg1"/>
                          </a:solidFill>
                          <a:effectLst/>
                          <a:latin typeface="思源黑体 CN Medium" panose="020B0600000000000000" pitchFamily="34" charset="-122"/>
                          <a:ea typeface="思源黑体 CN Medium" panose="020B0600000000000000" pitchFamily="34" charset="-122"/>
                          <a:cs typeface="Times New Roman" panose="02020603050405020304" pitchFamily="18" charset="0"/>
                        </a:rPr>
                        <a:t>….</a:t>
                      </a:r>
                      <a:endParaRPr kumimoji="0" lang="en-US" altLang="zh-CN" sz="1800" b="1" i="0" u="none" strike="noStrike" cap="none" normalizeH="0" baseline="0" dirty="0" smtClean="0">
                        <a:ln>
                          <a:noFill/>
                        </a:ln>
                        <a:solidFill>
                          <a:schemeClr val="bg1"/>
                        </a:solidFill>
                        <a:effectLst/>
                        <a:latin typeface="思源黑体 CN Medium" panose="020B0600000000000000" pitchFamily="34" charset="-122"/>
                        <a:ea typeface="思源黑体 CN Medium" panose="020B0600000000000000" pitchFamily="34"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1E8380"/>
                    </a:solidFill>
                  </a:tcPr>
                </a:tc>
              </a:tr>
              <a:tr h="333377">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lang="en-US" altLang="zh-CN"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rPr>
                        <a:t>0010012</a:t>
                      </a:r>
                      <a:endParaRPr kumimoji="0" lang="en-US" altLang="zh-CN" sz="1800" b="1" i="0" u="none" strike="noStrike" cap="none" normalizeH="0" baseline="0" dirty="0" smtClean="0">
                        <a:ln>
                          <a:noFill/>
                        </a:ln>
                        <a:solidFill>
                          <a:schemeClr val="tx1"/>
                        </a:solidFill>
                        <a:effectLst/>
                        <a:latin typeface="思源黑体 CN Medium" panose="020B0600000000000000" pitchFamily="34" charset="-122"/>
                        <a:ea typeface="思源黑体 CN Medium" panose="020B0600000000000000" pitchFamily="34"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lang="zh-CN" altLang="zh-CN"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rPr>
                        <a:t>胡一刀</a:t>
                      </a:r>
                      <a:endParaRPr lang="zh-CN" altLang="zh-CN"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ctr"/>
                      <a:r>
                        <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rPr>
                        <a:t>山东定陶</a:t>
                      </a:r>
                      <a:endPar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zh-CN" sz="1800" b="1" i="0" u="none" strike="noStrike" cap="none" normalizeH="0" baseline="0" dirty="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33377">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lang="en-US" altLang="zh-CN"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rPr>
                        <a:t>0010013</a:t>
                      </a:r>
                      <a:endParaRPr kumimoji="0" lang="en-US" altLang="zh-CN" sz="1800" b="1" i="0" u="none" strike="noStrike" cap="none" normalizeH="0" baseline="0" dirty="0" smtClean="0">
                        <a:ln>
                          <a:noFill/>
                        </a:ln>
                        <a:solidFill>
                          <a:schemeClr val="tx1"/>
                        </a:solidFill>
                        <a:effectLst/>
                        <a:latin typeface="思源黑体 CN Medium" panose="020B0600000000000000" pitchFamily="34" charset="-122"/>
                        <a:ea typeface="思源黑体 CN Medium" panose="020B0600000000000000" pitchFamily="34"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ctr"/>
                      <a:r>
                        <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rPr>
                        <a:t>乔峰</a:t>
                      </a:r>
                      <a:endPar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ctr"/>
                      <a:r>
                        <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rPr>
                        <a:t>湖南新田</a:t>
                      </a:r>
                      <a:endPar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zh-CN" sz="1800" b="1" i="0" u="none" strike="noStrike" cap="none" normalizeH="0" baseline="0" dirty="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33377">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lang="en-US" altLang="zh-CN"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rPr>
                        <a:t>0010014</a:t>
                      </a:r>
                      <a:endParaRPr lang="en-US" altLang="zh-CN"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ctr"/>
                      <a:r>
                        <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rPr>
                        <a:t>萧十一郎</a:t>
                      </a:r>
                      <a:endPar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ctr"/>
                      <a:r>
                        <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rPr>
                        <a:t>江西南昌</a:t>
                      </a:r>
                      <a:endPar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zh-CN" sz="1800" b="1" i="0" u="none" strike="noStrike" cap="none" normalizeH="0" baseline="0" dirty="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33377">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lang="en-US" altLang="zh-CN"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rPr>
                        <a:t>0010015</a:t>
                      </a:r>
                      <a:endParaRPr kumimoji="0" lang="en-US" altLang="zh-CN" sz="1800" b="1" i="0" u="none" strike="noStrike" cap="none" normalizeH="0" baseline="0" dirty="0" smtClean="0">
                        <a:ln>
                          <a:noFill/>
                        </a:ln>
                        <a:solidFill>
                          <a:schemeClr val="tx1"/>
                        </a:solidFill>
                        <a:effectLst/>
                        <a:latin typeface="思源黑体 CN Medium" panose="020B0600000000000000" pitchFamily="34" charset="-122"/>
                        <a:ea typeface="思源黑体 CN Medium" panose="020B0600000000000000" pitchFamily="34"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ctr"/>
                      <a:r>
                        <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rPr>
                        <a:t>张无忌</a:t>
                      </a:r>
                      <a:endPar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rPr>
                        <a:t>河南新乡</a:t>
                      </a:r>
                      <a:endPar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zh-CN" sz="1800" b="1" i="0" u="none" strike="noStrike" cap="none" normalizeH="0" baseline="0" dirty="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33377">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lang="en-US" altLang="zh-CN"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rPr>
                        <a:t>0010016</a:t>
                      </a:r>
                      <a:endParaRPr kumimoji="0" lang="en-US" altLang="zh-CN" sz="1800" b="1" i="0" u="none" strike="noStrike" cap="none" normalizeH="0" baseline="0" dirty="0" smtClean="0">
                        <a:ln>
                          <a:noFill/>
                        </a:ln>
                        <a:solidFill>
                          <a:srgbClr val="0000FF"/>
                        </a:solidFill>
                        <a:effectLst/>
                        <a:latin typeface="思源黑体 CN Medium" panose="020B0600000000000000" pitchFamily="34" charset="-122"/>
                        <a:ea typeface="思源黑体 CN Medium" panose="020B0600000000000000" pitchFamily="34"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ctr"/>
                      <a:r>
                        <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rPr>
                        <a:t>赵敏</a:t>
                      </a:r>
                      <a:endPar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rPr>
                        <a:t>河南新乡</a:t>
                      </a:r>
                      <a:endPar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zh-CN" sz="1800" b="1" i="0" u="none" strike="noStrike" cap="none" normalizeH="0" baseline="0" dirty="0" smtClean="0">
                        <a:ln>
                          <a:noFill/>
                        </a:ln>
                        <a:solidFill>
                          <a:schemeClr val="tx1"/>
                        </a:solidFill>
                        <a:effectLst/>
                        <a:latin typeface="思源黑体 CN Medium" panose="020B0600000000000000" pitchFamily="34" charset="-122"/>
                        <a:ea typeface="思源黑体 CN Medium" panose="020B0600000000000000" pitchFamily="34"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pic>
        <p:nvPicPr>
          <p:cNvPr id="17" name="Picture 2" descr="C:\Users\jian.zhang\Desktop\安卓PPT模板demo\代码展示\11.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11425" y="3618548"/>
            <a:ext cx="357188"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组合 17"/>
          <p:cNvGrpSpPr/>
          <p:nvPr/>
        </p:nvGrpSpPr>
        <p:grpSpPr bwMode="auto">
          <a:xfrm>
            <a:off x="2343150" y="5150802"/>
            <a:ext cx="6274260" cy="503238"/>
            <a:chOff x="1671638" y="5445125"/>
            <a:chExt cx="5780385" cy="503238"/>
          </a:xfrm>
        </p:grpSpPr>
        <p:sp>
          <p:nvSpPr>
            <p:cNvPr id="19" name="AutoShape 184"/>
            <p:cNvSpPr>
              <a:spLocks noChangeArrowheads="1"/>
            </p:cNvSpPr>
            <p:nvPr/>
          </p:nvSpPr>
          <p:spPr bwMode="auto">
            <a:xfrm>
              <a:off x="1671638" y="5445125"/>
              <a:ext cx="5614987" cy="503238"/>
            </a:xfrm>
            <a:prstGeom prst="roundRect">
              <a:avLst>
                <a:gd name="adj" fmla="val 16667"/>
              </a:avLst>
            </a:prstGeom>
            <a:solidFill>
              <a:schemeClr val="accent1">
                <a:lumMod val="20000"/>
                <a:lumOff val="80000"/>
              </a:schemeClr>
            </a:solidFill>
            <a:ln w="19050">
              <a:solidFill>
                <a:srgbClr val="1E8380"/>
              </a:solidFill>
            </a:ln>
          </p:spPr>
          <p:txBody>
            <a:bodyPr anchor="ctr"/>
            <a:lstStyle/>
            <a:p>
              <a:pPr algn="ctr">
                <a:defRPr/>
              </a:pPr>
              <a:r>
                <a:rPr lang="zh-CN" altLang="en-US" b="1" dirty="0">
                  <a:latin typeface="思源黑体 CN Medium" panose="020B0600000000000000" pitchFamily="34" charset="-122"/>
                  <a:ea typeface="思源黑体 CN Medium" panose="020B0600000000000000" pitchFamily="34" charset="-122"/>
                </a:rPr>
                <a:t>约束方法：唯一约束、主键约束、序列</a:t>
              </a:r>
              <a:endParaRPr lang="zh-CN" altLang="en-US" b="1" dirty="0">
                <a:latin typeface="思源黑体 CN Medium" panose="020B0600000000000000" pitchFamily="34" charset="-122"/>
                <a:ea typeface="思源黑体 CN Medium" panose="020B0600000000000000" pitchFamily="34" charset="-122"/>
              </a:endParaRPr>
            </a:p>
          </p:txBody>
        </p:sp>
        <p:sp>
          <p:nvSpPr>
            <p:cNvPr id="20" name="AutoShape 4"/>
            <p:cNvSpPr>
              <a:spLocks noChangeArrowheads="1"/>
            </p:cNvSpPr>
            <p:nvPr/>
          </p:nvSpPr>
          <p:spPr bwMode="gray">
            <a:xfrm>
              <a:off x="7094835" y="5516563"/>
              <a:ext cx="357188" cy="360362"/>
            </a:xfrm>
            <a:prstGeom prst="ellipse">
              <a:avLst/>
            </a:prstGeom>
            <a:solidFill>
              <a:schemeClr val="bg1"/>
            </a:solidFill>
            <a:ln w="19050">
              <a:solidFill>
                <a:srgbClr val="1E8380"/>
              </a:solidFill>
              <a:round/>
            </a:ln>
          </p:spPr>
          <p:txBody>
            <a:bodyPr anchor="ctr"/>
            <a:lstStyle/>
            <a:p>
              <a:pPr algn="ctr"/>
              <a:r>
                <a:rPr lang="en-US" altLang="zh-CN" sz="2000" b="1">
                  <a:solidFill>
                    <a:srgbClr val="0C83B8"/>
                  </a:solidFill>
                  <a:latin typeface="思源黑体 CN Medium" panose="020B0600000000000000" pitchFamily="34" charset="-122"/>
                  <a:ea typeface="思源黑体 CN Medium" panose="020B0600000000000000" pitchFamily="34" charset="-122"/>
                </a:rPr>
                <a:t>!</a:t>
              </a:r>
              <a:endParaRPr lang="en-US" altLang="zh-CN" sz="2000" b="1">
                <a:solidFill>
                  <a:srgbClr val="0C83B8"/>
                </a:solidFill>
                <a:latin typeface="思源黑体 CN Medium" panose="020B0600000000000000" pitchFamily="34" charset="-122"/>
                <a:ea typeface="思源黑体 CN Medium" panose="020B0600000000000000" pitchFamily="34" charset="-122"/>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down)">
                                      <p:cBhvr>
                                        <p:cTn id="16" dur="500"/>
                                        <p:tgtEl>
                                          <p:spTgt spid="15"/>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sz="5630" smtClean="0">
                <a:sym typeface="+mn-ea"/>
              </a:rPr>
              <a:t>域完整性</a:t>
            </a:r>
            <a:endParaRPr lang="zh-CN" altLang="en-US"/>
          </a:p>
        </p:txBody>
      </p:sp>
      <p:sp>
        <p:nvSpPr>
          <p:cNvPr id="23556" name="Rectangle 5"/>
          <p:cNvSpPr>
            <a:spLocks noChangeArrowheads="1"/>
          </p:cNvSpPr>
          <p:nvPr/>
        </p:nvSpPr>
        <p:spPr bwMode="auto">
          <a:xfrm>
            <a:off x="6983095" y="3324225"/>
            <a:ext cx="14573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tx2"/>
              </a:buClr>
              <a:buFont typeface="Wingdings" panose="05000000000000000000" pitchFamily="2" charset="2"/>
              <a:buNone/>
            </a:pPr>
            <a:endParaRPr lang="zh-CN" altLang="zh-CN" sz="2000" b="1">
              <a:latin typeface="黑体" panose="02010609060101010101" charset="-122"/>
              <a:ea typeface="黑体" panose="02010609060101010101" charset="-122"/>
            </a:endParaRPr>
          </a:p>
        </p:txBody>
      </p:sp>
      <p:sp>
        <p:nvSpPr>
          <p:cNvPr id="23557" name="Rectangle 9"/>
          <p:cNvSpPr>
            <a:spLocks noChangeArrowheads="1"/>
          </p:cNvSpPr>
          <p:nvPr/>
        </p:nvSpPr>
        <p:spPr bwMode="auto">
          <a:xfrm>
            <a:off x="6983095" y="2916238"/>
            <a:ext cx="14573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tx2"/>
              </a:buClr>
              <a:buFont typeface="Wingdings" panose="05000000000000000000" pitchFamily="2" charset="2"/>
              <a:buNone/>
            </a:pPr>
            <a:endParaRPr lang="zh-CN" altLang="zh-CN" sz="2000" b="1">
              <a:latin typeface="黑体" panose="02010609060101010101" charset="-122"/>
              <a:ea typeface="黑体" panose="02010609060101010101" charset="-122"/>
            </a:endParaRPr>
          </a:p>
        </p:txBody>
      </p:sp>
      <p:sp>
        <p:nvSpPr>
          <p:cNvPr id="23558" name="Rectangle 13"/>
          <p:cNvSpPr>
            <a:spLocks noChangeArrowheads="1"/>
          </p:cNvSpPr>
          <p:nvPr/>
        </p:nvSpPr>
        <p:spPr bwMode="auto">
          <a:xfrm>
            <a:off x="6983095" y="2508250"/>
            <a:ext cx="14573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tx2"/>
              </a:buClr>
              <a:buFont typeface="Wingdings" panose="05000000000000000000" pitchFamily="2" charset="2"/>
              <a:buNone/>
            </a:pPr>
            <a:endParaRPr lang="zh-CN" altLang="zh-CN" sz="2000" b="1">
              <a:latin typeface="黑体" panose="02010609060101010101" charset="-122"/>
              <a:ea typeface="黑体" panose="02010609060101010101" charset="-122"/>
            </a:endParaRPr>
          </a:p>
        </p:txBody>
      </p:sp>
      <p:sp>
        <p:nvSpPr>
          <p:cNvPr id="23559" name="Rectangle 17"/>
          <p:cNvSpPr>
            <a:spLocks noChangeArrowheads="1"/>
          </p:cNvSpPr>
          <p:nvPr/>
        </p:nvSpPr>
        <p:spPr bwMode="auto">
          <a:xfrm>
            <a:off x="6983095" y="2098675"/>
            <a:ext cx="14573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tx2"/>
              </a:buClr>
              <a:buFont typeface="Wingdings" panose="05000000000000000000" pitchFamily="2" charset="2"/>
              <a:buNone/>
            </a:pPr>
            <a:endParaRPr lang="zh-CN" altLang="zh-CN" sz="2000" b="1">
              <a:latin typeface="黑体" panose="02010609060101010101" charset="-122"/>
              <a:ea typeface="黑体" panose="02010609060101010101" charset="-122"/>
            </a:endParaRPr>
          </a:p>
        </p:txBody>
      </p:sp>
      <p:sp>
        <p:nvSpPr>
          <p:cNvPr id="23560" name="Rectangle 21"/>
          <p:cNvSpPr>
            <a:spLocks noChangeArrowheads="1"/>
          </p:cNvSpPr>
          <p:nvPr/>
        </p:nvSpPr>
        <p:spPr bwMode="auto">
          <a:xfrm>
            <a:off x="6983095" y="1690688"/>
            <a:ext cx="14573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tx2"/>
              </a:buClr>
              <a:buFont typeface="Wingdings" panose="05000000000000000000" pitchFamily="2" charset="2"/>
              <a:buNone/>
            </a:pPr>
            <a:endParaRPr lang="zh-CN" altLang="zh-CN" sz="2000" b="1">
              <a:latin typeface="黑体" panose="02010609060101010101" charset="-122"/>
              <a:ea typeface="黑体" panose="02010609060101010101" charset="-122"/>
            </a:endParaRPr>
          </a:p>
        </p:txBody>
      </p:sp>
      <p:grpSp>
        <p:nvGrpSpPr>
          <p:cNvPr id="5" name="Group 41"/>
          <p:cNvGrpSpPr/>
          <p:nvPr/>
        </p:nvGrpSpPr>
        <p:grpSpPr bwMode="auto">
          <a:xfrm>
            <a:off x="3014345" y="4233863"/>
            <a:ext cx="5832475" cy="407987"/>
            <a:chOff x="815" y="3158"/>
            <a:chExt cx="3674" cy="257"/>
          </a:xfrm>
        </p:grpSpPr>
        <p:sp>
          <p:nvSpPr>
            <p:cNvPr id="23571" name="Rectangle 42"/>
            <p:cNvSpPr>
              <a:spLocks noChangeArrowheads="1"/>
            </p:cNvSpPr>
            <p:nvPr/>
          </p:nvSpPr>
          <p:spPr bwMode="auto">
            <a:xfrm>
              <a:off x="3571" y="3158"/>
              <a:ext cx="91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tx2"/>
                </a:buClr>
                <a:buFont typeface="Wingdings" panose="05000000000000000000" pitchFamily="2" charset="2"/>
                <a:buNone/>
              </a:pPr>
              <a:endParaRPr lang="zh-CN" altLang="zh-CN" sz="2000" b="1">
                <a:latin typeface="黑体" panose="02010609060101010101" charset="-122"/>
                <a:ea typeface="黑体" panose="02010609060101010101" charset="-122"/>
              </a:endParaRPr>
            </a:p>
          </p:txBody>
        </p:sp>
        <p:sp>
          <p:nvSpPr>
            <p:cNvPr id="23572" name="Rectangle 43"/>
            <p:cNvSpPr>
              <a:spLocks noChangeArrowheads="1"/>
            </p:cNvSpPr>
            <p:nvPr/>
          </p:nvSpPr>
          <p:spPr bwMode="auto">
            <a:xfrm>
              <a:off x="2653" y="3158"/>
              <a:ext cx="91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b="1">
                  <a:ea typeface="黑体" panose="02010609060101010101" charset="-122"/>
                </a:rPr>
                <a:t>湖北江门</a:t>
              </a:r>
              <a:endParaRPr lang="zh-CN" altLang="en-US" b="1">
                <a:ea typeface="黑体" panose="02010609060101010101" charset="-122"/>
              </a:endParaRPr>
            </a:p>
          </p:txBody>
        </p:sp>
        <p:sp>
          <p:nvSpPr>
            <p:cNvPr id="23573" name="Rectangle 44"/>
            <p:cNvSpPr>
              <a:spLocks noChangeArrowheads="1"/>
            </p:cNvSpPr>
            <p:nvPr/>
          </p:nvSpPr>
          <p:spPr bwMode="auto">
            <a:xfrm>
              <a:off x="1733" y="3158"/>
              <a:ext cx="920"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b="1">
                  <a:ea typeface="黑体" panose="02010609060101010101" charset="-122"/>
                </a:rPr>
                <a:t>李亮</a:t>
              </a:r>
              <a:endParaRPr lang="zh-CN" altLang="en-US" b="1">
                <a:ea typeface="黑体" panose="02010609060101010101" charset="-122"/>
              </a:endParaRPr>
            </a:p>
          </p:txBody>
        </p:sp>
        <p:sp>
          <p:nvSpPr>
            <p:cNvPr id="23574" name="Rectangle 45"/>
            <p:cNvSpPr>
              <a:spLocks noChangeArrowheads="1"/>
            </p:cNvSpPr>
            <p:nvPr/>
          </p:nvSpPr>
          <p:spPr bwMode="auto">
            <a:xfrm>
              <a:off x="815" y="3158"/>
              <a:ext cx="1094" cy="25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a:solidFill>
                    <a:srgbClr val="FF0000"/>
                  </a:solidFill>
                  <a:ea typeface="黑体" panose="02010609060101010101" charset="-122"/>
                  <a:cs typeface="Times New Roman" panose="02020603050405020304" pitchFamily="18" charset="0"/>
                </a:rPr>
                <a:t>8700000000</a:t>
              </a:r>
              <a:endParaRPr lang="en-US" altLang="zh-CN" b="1">
                <a:solidFill>
                  <a:srgbClr val="FF0000"/>
                </a:solidFill>
                <a:ea typeface="黑体" panose="02010609060101010101" charset="-122"/>
                <a:cs typeface="Times New Roman" panose="02020603050405020304" pitchFamily="18" charset="0"/>
              </a:endParaRPr>
            </a:p>
          </p:txBody>
        </p:sp>
        <p:sp>
          <p:nvSpPr>
            <p:cNvPr id="23575" name="Line 46"/>
            <p:cNvSpPr>
              <a:spLocks noChangeShapeType="1"/>
            </p:cNvSpPr>
            <p:nvPr/>
          </p:nvSpPr>
          <p:spPr bwMode="auto">
            <a:xfrm>
              <a:off x="815" y="3415"/>
              <a:ext cx="3674" cy="0"/>
            </a:xfrm>
            <a:prstGeom prst="line">
              <a:avLst/>
            </a:prstGeom>
            <a:noFill/>
            <a:ln w="12700"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76" name="Line 47"/>
            <p:cNvSpPr>
              <a:spLocks noChangeShapeType="1"/>
            </p:cNvSpPr>
            <p:nvPr/>
          </p:nvSpPr>
          <p:spPr bwMode="auto">
            <a:xfrm>
              <a:off x="815" y="3158"/>
              <a:ext cx="3674" cy="0"/>
            </a:xfrm>
            <a:prstGeom prst="line">
              <a:avLst/>
            </a:prstGeom>
            <a:noFill/>
            <a:ln w="12700"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7328" name="AutoShape 48"/>
          <p:cNvSpPr>
            <a:spLocks noChangeArrowheads="1"/>
          </p:cNvSpPr>
          <p:nvPr/>
        </p:nvSpPr>
        <p:spPr bwMode="auto">
          <a:xfrm>
            <a:off x="3521075" y="3605530"/>
            <a:ext cx="720725" cy="576263"/>
          </a:xfrm>
          <a:prstGeom prst="upArrow">
            <a:avLst>
              <a:gd name="adj1" fmla="val 50000"/>
              <a:gd name="adj2" fmla="val 25000"/>
            </a:avLst>
          </a:prstGeom>
          <a:solidFill>
            <a:srgbClr val="1E8380"/>
          </a:solidFill>
          <a:ln w="9525">
            <a:solidFill>
              <a:schemeClr val="bg1"/>
            </a:solidFill>
            <a:miter lim="800000"/>
          </a:ln>
          <a:effectLst>
            <a:outerShdw dist="53882" dir="2700000" algn="ctr" rotWithShape="0">
              <a:schemeClr val="bg2">
                <a:alpha val="50000"/>
              </a:schemeClr>
            </a:outerShdw>
          </a:effectLst>
        </p:spPr>
        <p:txBody>
          <a:bodyPr vert="eaVert" wrap="none" anchor="ctr"/>
          <a:lstStyle/>
          <a:p>
            <a:pPr algn="ctr"/>
            <a:endParaRPr lang="zh-CN" altLang="en-US">
              <a:ea typeface="黑体" panose="02010609060101010101" charset="-122"/>
            </a:endParaRPr>
          </a:p>
        </p:txBody>
      </p:sp>
      <p:grpSp>
        <p:nvGrpSpPr>
          <p:cNvPr id="6" name="组合 55"/>
          <p:cNvGrpSpPr/>
          <p:nvPr/>
        </p:nvGrpSpPr>
        <p:grpSpPr bwMode="auto">
          <a:xfrm>
            <a:off x="2056422" y="775970"/>
            <a:ext cx="503898" cy="3242310"/>
            <a:chOff x="539089" y="887095"/>
            <a:chExt cx="503899" cy="3242310"/>
          </a:xfrm>
        </p:grpSpPr>
        <p:sp>
          <p:nvSpPr>
            <p:cNvPr id="97369" name="AutoShape 89"/>
            <p:cNvSpPr>
              <a:spLocks noChangeArrowheads="1"/>
            </p:cNvSpPr>
            <p:nvPr/>
          </p:nvSpPr>
          <p:spPr bwMode="auto">
            <a:xfrm>
              <a:off x="539750" y="1339850"/>
              <a:ext cx="503238" cy="2376488"/>
            </a:xfrm>
            <a:prstGeom prst="wedgeRoundRectCallout">
              <a:avLst>
                <a:gd name="adj1" fmla="val 117824"/>
                <a:gd name="adj2" fmla="val -5111"/>
                <a:gd name="adj3" fmla="val 16667"/>
              </a:avLst>
            </a:prstGeom>
            <a:solidFill>
              <a:srgbClr val="E4FCE4"/>
            </a:solidFill>
            <a:ln w="19050" algn="ctr">
              <a:solidFill>
                <a:srgbClr val="1E8380"/>
              </a:solidFill>
              <a:round/>
            </a:ln>
            <a:effectLst>
              <a:outerShdw blurRad="50800" dist="12700" dir="5400000" algn="t" rotWithShape="0">
                <a:prstClr val="black">
                  <a:alpha val="40000"/>
                </a:prstClr>
              </a:outerShdw>
            </a:effectLst>
          </p:spPr>
          <p:txBody>
            <a:bodyPr anchor="ctr" anchorCtr="1"/>
            <a:lstStyle/>
            <a:p>
              <a:pPr marL="285750" indent="-285750" eaLnBrk="0" hangingPunct="0">
                <a:buClr>
                  <a:srgbClr val="233DA9"/>
                </a:buClr>
                <a:buSzPct val="80000"/>
                <a:defRPr/>
              </a:pPr>
              <a:r>
                <a:rPr lang="zh-CN" altLang="en-US" b="1">
                  <a:ea typeface="黑体" panose="02010609060101010101" charset="-122"/>
                </a:rPr>
                <a:t> </a:t>
              </a:r>
              <a:endParaRPr lang="zh-CN" altLang="en-US" b="1">
                <a:ea typeface="黑体" panose="02010609060101010101" charset="-122"/>
              </a:endParaRPr>
            </a:p>
            <a:p>
              <a:pPr marL="285750" indent="-285750" eaLnBrk="0" hangingPunct="0">
                <a:buClr>
                  <a:srgbClr val="233DA9"/>
                </a:buClr>
                <a:buSzPct val="80000"/>
                <a:defRPr/>
              </a:pPr>
              <a:endParaRPr lang="zh-CN" altLang="en-US" b="1">
                <a:ea typeface="黑体" panose="02010609060101010101" charset="-122"/>
              </a:endParaRPr>
            </a:p>
          </p:txBody>
        </p:sp>
        <p:sp>
          <p:nvSpPr>
            <p:cNvPr id="23570" name="TextBox 54"/>
            <p:cNvSpPr txBox="1">
              <a:spLocks noChangeArrowheads="1"/>
            </p:cNvSpPr>
            <p:nvPr/>
          </p:nvSpPr>
          <p:spPr bwMode="auto">
            <a:xfrm>
              <a:off x="539089" y="887095"/>
              <a:ext cx="490221" cy="324231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vert="eaVert"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黑体" panose="02010609060101010101" charset="-122"/>
                </a:rPr>
                <a:t>学号要求</a:t>
              </a:r>
              <a:r>
                <a:rPr lang="en-US" altLang="zh-CN" sz="2000" b="1">
                  <a:ea typeface="黑体" panose="02010609060101010101" charset="-122"/>
                </a:rPr>
                <a:t>7</a:t>
              </a:r>
              <a:r>
                <a:rPr lang="zh-CN" altLang="en-US" sz="2000" b="1">
                  <a:ea typeface="黑体" panose="02010609060101010101" charset="-122"/>
                </a:rPr>
                <a:t>位字符</a:t>
              </a:r>
              <a:endParaRPr lang="zh-CN" altLang="en-US" sz="2000" b="1">
                <a:ea typeface="黑体" panose="02010609060101010101" charset="-122"/>
              </a:endParaRPr>
            </a:p>
          </p:txBody>
        </p:sp>
      </p:grpSp>
      <p:graphicFrame>
        <p:nvGraphicFramePr>
          <p:cNvPr id="54" name="Group 29"/>
          <p:cNvGraphicFramePr>
            <a:graphicFrameLocks noGrp="1"/>
          </p:cNvGraphicFramePr>
          <p:nvPr/>
        </p:nvGraphicFramePr>
        <p:xfrm>
          <a:off x="3131802" y="1300148"/>
          <a:ext cx="5214974" cy="2194560"/>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500198"/>
                <a:gridCol w="1285884"/>
                <a:gridCol w="1571636"/>
                <a:gridCol w="857256"/>
              </a:tblGrid>
              <a:tr h="365760">
                <a:tc>
                  <a:txBody>
                    <a:bodyPr/>
                    <a:lstStyle/>
                    <a:p>
                      <a:pPr algn="ctr"/>
                      <a:r>
                        <a:rPr lang="zh-CN" altLang="en-US" sz="1800" b="1" dirty="0" smtClean="0">
                          <a:ea typeface="黑体" panose="02010609060101010101" charset="-122"/>
                          <a:cs typeface="Times New Roman" panose="02020603050405020304" pitchFamily="18" charset="0"/>
                        </a:rPr>
                        <a:t>学号</a:t>
                      </a:r>
                      <a:endParaRPr lang="zh-CN" altLang="en-US" sz="1800" b="1" dirty="0">
                        <a:ea typeface="黑体" panose="02010609060101010101"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1E838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1800" b="1" i="0" u="none" strike="noStrike" cap="none" normalizeH="0" baseline="0" dirty="0" smtClean="0">
                          <a:ln>
                            <a:noFill/>
                          </a:ln>
                          <a:solidFill>
                            <a:schemeClr val="bg1"/>
                          </a:solidFill>
                          <a:effectLst/>
                          <a:latin typeface="Arial" panose="020B0604020202020204" pitchFamily="34" charset="0"/>
                          <a:ea typeface="黑体" panose="02010609060101010101" charset="-122"/>
                          <a:cs typeface="Times New Roman" panose="02020603050405020304" pitchFamily="18" charset="0"/>
                        </a:rPr>
                        <a:t>姓名</a:t>
                      </a:r>
                      <a:endParaRPr kumimoji="0" lang="zh-CN" altLang="en-US" sz="1800" b="1" i="0" u="none" strike="noStrike" cap="none" normalizeH="0" baseline="0" dirty="0" smtClean="0">
                        <a:ln>
                          <a:noFill/>
                        </a:ln>
                        <a:solidFill>
                          <a:schemeClr val="bg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1E838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lang="zh-CN" altLang="en-US" sz="1800" b="1" dirty="0" smtClean="0">
                          <a:ea typeface="黑体" panose="02010609060101010101" charset="-122"/>
                          <a:cs typeface="Times New Roman" panose="02020603050405020304" pitchFamily="18" charset="0"/>
                        </a:rPr>
                        <a:t>地址</a:t>
                      </a:r>
                      <a:endParaRPr kumimoji="0" lang="zh-CN" altLang="en-US" sz="1800" b="1" i="0" u="none" strike="noStrike" cap="none" normalizeH="0" baseline="0" dirty="0" smtClean="0">
                        <a:ln>
                          <a:noFill/>
                        </a:ln>
                        <a:solidFill>
                          <a:schemeClr val="bg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1E838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1800" b="1" i="0" u="none" strike="noStrike" cap="none" normalizeH="0" baseline="0" dirty="0" smtClean="0">
                          <a:ln>
                            <a:noFill/>
                          </a:ln>
                          <a:solidFill>
                            <a:schemeClr val="bg1"/>
                          </a:solidFill>
                          <a:effectLst/>
                          <a:latin typeface="Arial" panose="020B0604020202020204" pitchFamily="34" charset="0"/>
                          <a:ea typeface="黑体" panose="02010609060101010101" charset="-122"/>
                          <a:cs typeface="Times New Roman" panose="02020603050405020304" pitchFamily="18" charset="0"/>
                        </a:rPr>
                        <a:t>….</a:t>
                      </a:r>
                      <a:endParaRPr kumimoji="0" lang="en-US" altLang="zh-CN" sz="1800" b="1" i="0" u="none" strike="noStrike" cap="none" normalizeH="0" baseline="0" dirty="0" smtClean="0">
                        <a:ln>
                          <a:noFill/>
                        </a:ln>
                        <a:solidFill>
                          <a:schemeClr val="bg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1E8380"/>
                    </a:solidFill>
                  </a:tcPr>
                </a:tc>
              </a:tr>
              <a:tr h="333377">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lang="en-US" altLang="zh-CN" sz="1800" b="1" dirty="0" smtClean="0">
                          <a:ea typeface="黑体" panose="02010609060101010101" charset="-122"/>
                          <a:cs typeface="Times New Roman" panose="02020603050405020304" pitchFamily="18" charset="0"/>
                        </a:rPr>
                        <a:t>0010012</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lang="zh-CN" altLang="zh-CN"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rPr>
                        <a:t>胡一刀</a:t>
                      </a:r>
                      <a:endParaRPr lang="zh-CN" altLang="zh-CN"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ctr"/>
                      <a:r>
                        <a:rPr lang="zh-CN" altLang="en-US" sz="1800" b="1" dirty="0" smtClean="0">
                          <a:ea typeface="黑体" panose="02010609060101010101" charset="-122"/>
                          <a:cs typeface="Times New Roman" panose="02020603050405020304" pitchFamily="18" charset="0"/>
                        </a:rPr>
                        <a:t>山东定陶</a:t>
                      </a:r>
                      <a:endParaRPr lang="zh-CN" altLang="en-US" sz="1800" b="1" dirty="0">
                        <a:ea typeface="黑体" panose="02010609060101010101"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33377">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lang="en-US" altLang="zh-CN" sz="1800" b="1" dirty="0" smtClean="0">
                          <a:ea typeface="黑体" panose="02010609060101010101" charset="-122"/>
                          <a:cs typeface="Times New Roman" panose="02020603050405020304" pitchFamily="18" charset="0"/>
                        </a:rPr>
                        <a:t>0010013</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ctr"/>
                      <a:r>
                        <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rPr>
                        <a:t>乔峰</a:t>
                      </a:r>
                      <a:endPar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ctr"/>
                      <a:r>
                        <a:rPr lang="zh-CN" altLang="en-US" sz="1800" b="1" dirty="0" smtClean="0">
                          <a:ea typeface="黑体" panose="02010609060101010101" charset="-122"/>
                          <a:cs typeface="Times New Roman" panose="02020603050405020304" pitchFamily="18" charset="0"/>
                        </a:rPr>
                        <a:t>湖南新田</a:t>
                      </a:r>
                      <a:endParaRPr lang="zh-CN" altLang="en-US" sz="1800" b="1" dirty="0">
                        <a:ea typeface="黑体" panose="02010609060101010101"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33377">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lang="en-US" altLang="zh-CN" sz="1800" b="1" dirty="0" smtClean="0">
                          <a:ea typeface="黑体" panose="02010609060101010101" charset="-122"/>
                          <a:cs typeface="Times New Roman" panose="02020603050405020304" pitchFamily="18" charset="0"/>
                        </a:rPr>
                        <a:t>0010014</a:t>
                      </a:r>
                      <a:endParaRPr lang="en-US" altLang="zh-CN" sz="1800" b="1" dirty="0" smtClean="0">
                        <a:ea typeface="黑体" panose="02010609060101010101"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ctr"/>
                      <a:r>
                        <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rPr>
                        <a:t>萧十一郎</a:t>
                      </a:r>
                      <a:endPar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ctr"/>
                      <a:r>
                        <a:rPr lang="zh-CN" altLang="en-US" sz="1800" b="1" dirty="0" smtClean="0">
                          <a:ea typeface="黑体" panose="02010609060101010101" charset="-122"/>
                          <a:cs typeface="Times New Roman" panose="02020603050405020304" pitchFamily="18" charset="0"/>
                        </a:rPr>
                        <a:t>江西南昌</a:t>
                      </a:r>
                      <a:endParaRPr lang="zh-CN" altLang="en-US" sz="1800" b="1" dirty="0">
                        <a:ea typeface="黑体" panose="02010609060101010101"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33377">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lang="en-US" altLang="zh-CN" sz="1800" b="1" dirty="0" smtClean="0">
                          <a:ea typeface="黑体" panose="02010609060101010101" charset="-122"/>
                          <a:cs typeface="Times New Roman" panose="02020603050405020304" pitchFamily="18" charset="0"/>
                        </a:rPr>
                        <a:t>0010015</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ctr"/>
                      <a:r>
                        <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rPr>
                        <a:t>张无忌</a:t>
                      </a:r>
                      <a:endPar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lang="zh-CN" altLang="en-US" sz="1800" b="1" dirty="0" smtClean="0">
                          <a:ea typeface="黑体" panose="02010609060101010101" charset="-122"/>
                          <a:cs typeface="Times New Roman" panose="02020603050405020304" pitchFamily="18" charset="0"/>
                        </a:rPr>
                        <a:t>河南新乡</a:t>
                      </a:r>
                      <a:endParaRPr lang="zh-CN" altLang="en-US" sz="1800" b="1" dirty="0" smtClean="0">
                        <a:ea typeface="黑体" panose="02010609060101010101"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33377">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lang="en-US" altLang="zh-CN" sz="1800" b="1" dirty="0" smtClean="0">
                          <a:ea typeface="黑体" panose="02010609060101010101" charset="-122"/>
                          <a:cs typeface="Times New Roman" panose="02020603050405020304" pitchFamily="18" charset="0"/>
                        </a:rPr>
                        <a:t>0010016</a:t>
                      </a:r>
                      <a:endParaRPr kumimoji="0" lang="en-US" altLang="zh-CN" sz="1800" b="1" i="0" u="none" strike="noStrike" cap="none" normalizeH="0" baseline="0" dirty="0" smtClean="0">
                        <a:ln>
                          <a:noFill/>
                        </a:ln>
                        <a:solidFill>
                          <a:srgbClr val="0000FF"/>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ctr"/>
                      <a:r>
                        <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rPr>
                        <a:t>赵敏</a:t>
                      </a:r>
                      <a:endPar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lang="zh-CN" altLang="en-US" sz="1800" b="1" dirty="0" smtClean="0">
                          <a:ea typeface="黑体" panose="02010609060101010101" charset="-122"/>
                          <a:cs typeface="Times New Roman" panose="02020603050405020304" pitchFamily="18" charset="0"/>
                        </a:rPr>
                        <a:t>河南新乡</a:t>
                      </a:r>
                      <a:endParaRPr lang="zh-CN" altLang="en-US" sz="1800" b="1" dirty="0" smtClean="0">
                        <a:ea typeface="黑体" panose="02010609060101010101"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pic>
        <p:nvPicPr>
          <p:cNvPr id="57" name="Picture 2" descr="C:\Users\jian.zhang\Desktop\安卓PPT模板demo\代码展示\11.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17508" y="3713163"/>
            <a:ext cx="357187"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p:cNvGrpSpPr/>
          <p:nvPr/>
        </p:nvGrpSpPr>
        <p:grpSpPr bwMode="auto">
          <a:xfrm>
            <a:off x="2082165" y="5171758"/>
            <a:ext cx="7908925" cy="576262"/>
            <a:chOff x="900113" y="5228908"/>
            <a:chExt cx="7524947" cy="576262"/>
          </a:xfrm>
        </p:grpSpPr>
        <p:sp>
          <p:nvSpPr>
            <p:cNvPr id="97330" name="AutoShape 50"/>
            <p:cNvSpPr>
              <a:spLocks noChangeArrowheads="1"/>
            </p:cNvSpPr>
            <p:nvPr/>
          </p:nvSpPr>
          <p:spPr bwMode="auto">
            <a:xfrm>
              <a:off x="900113" y="5228908"/>
              <a:ext cx="7416800" cy="576262"/>
            </a:xfrm>
            <a:prstGeom prst="roundRect">
              <a:avLst>
                <a:gd name="adj" fmla="val 16667"/>
              </a:avLst>
            </a:prstGeom>
            <a:solidFill>
              <a:schemeClr val="accent1">
                <a:lumMod val="20000"/>
                <a:lumOff val="80000"/>
              </a:schemeClr>
            </a:solidFill>
            <a:ln w="19050">
              <a:solidFill>
                <a:srgbClr val="1E8380"/>
              </a:solidFill>
            </a:ln>
          </p:spPr>
          <p:txBody>
            <a:bodyPr anchor="ctr"/>
            <a:lstStyle/>
            <a:p>
              <a:pPr algn="ctr">
                <a:defRPr/>
              </a:pPr>
              <a:r>
                <a:rPr lang="zh-CN" altLang="en-US" sz="1800" b="1" dirty="0">
                  <a:latin typeface="微软雅黑" panose="020B0503020204020204" charset="-122"/>
                  <a:ea typeface="微软雅黑" panose="020B0503020204020204" charset="-122"/>
                </a:rPr>
                <a:t>约束方法：限制数据类型、检查约束、外键约束、默认值、非空约束</a:t>
              </a:r>
              <a:endParaRPr lang="zh-CN" altLang="en-US" sz="1800" b="1" dirty="0">
                <a:latin typeface="微软雅黑" panose="020B0503020204020204" charset="-122"/>
                <a:ea typeface="微软雅黑" panose="020B0503020204020204" charset="-122"/>
              </a:endParaRPr>
            </a:p>
          </p:txBody>
        </p:sp>
        <p:sp>
          <p:nvSpPr>
            <p:cNvPr id="23568" name="AutoShape 4"/>
            <p:cNvSpPr>
              <a:spLocks noChangeArrowheads="1"/>
            </p:cNvSpPr>
            <p:nvPr/>
          </p:nvSpPr>
          <p:spPr bwMode="gray">
            <a:xfrm>
              <a:off x="8067872" y="5336540"/>
              <a:ext cx="357188" cy="360363"/>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charset="-122"/>
                  <a:ea typeface="微软雅黑" panose="020B0503020204020204" charset="-122"/>
                </a:rPr>
                <a:t>!</a:t>
              </a:r>
              <a:endParaRPr lang="en-US" altLang="zh-CN" sz="2000" b="1">
                <a:solidFill>
                  <a:srgbClr val="0C83B8"/>
                </a:solidFill>
                <a:latin typeface="微软雅黑" panose="020B0503020204020204" charset="-122"/>
                <a:ea typeface="微软雅黑" panose="020B0503020204020204" charset="-122"/>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97328"/>
                                        </p:tgtEl>
                                        <p:attrNameLst>
                                          <p:attrName>style.visibility</p:attrName>
                                        </p:attrNameLst>
                                      </p:cBhvr>
                                      <p:to>
                                        <p:strVal val="visible"/>
                                      </p:to>
                                    </p:set>
                                    <p:animEffect transition="in" filter="wipe(down)">
                                      <p:cBhvr>
                                        <p:cTn id="20" dur="500"/>
                                        <p:tgtEl>
                                          <p:spTgt spid="97328"/>
                                        </p:tgtEl>
                                      </p:cBhvr>
                                    </p:animEffec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5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28"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sz="5630" smtClean="0">
                <a:sym typeface="+mn-ea"/>
              </a:rPr>
              <a:t>引用完整性</a:t>
            </a:r>
            <a:endParaRPr lang="zh-CN" altLang="en-US"/>
          </a:p>
        </p:txBody>
      </p:sp>
      <p:sp>
        <p:nvSpPr>
          <p:cNvPr id="7" name="Rectangle 3"/>
          <p:cNvSpPr>
            <a:spLocks noChangeArrowheads="1"/>
          </p:cNvSpPr>
          <p:nvPr/>
        </p:nvSpPr>
        <p:spPr bwMode="auto">
          <a:xfrm>
            <a:off x="7058025" y="4001770"/>
            <a:ext cx="644525" cy="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endParaRPr lang="zh-CN" altLang="en-US">
              <a:ea typeface="黑体" panose="02010609060101010101" charset="-122"/>
            </a:endParaRPr>
          </a:p>
        </p:txBody>
      </p:sp>
      <p:grpSp>
        <p:nvGrpSpPr>
          <p:cNvPr id="8" name="Group 41"/>
          <p:cNvGrpSpPr/>
          <p:nvPr/>
        </p:nvGrpSpPr>
        <p:grpSpPr bwMode="auto">
          <a:xfrm>
            <a:off x="5667375" y="5574030"/>
            <a:ext cx="4392613" cy="407988"/>
            <a:chOff x="815" y="3158"/>
            <a:chExt cx="3674" cy="257"/>
          </a:xfrm>
        </p:grpSpPr>
        <p:sp>
          <p:nvSpPr>
            <p:cNvPr id="9" name="Rectangle 42"/>
            <p:cNvSpPr>
              <a:spLocks noChangeArrowheads="1"/>
            </p:cNvSpPr>
            <p:nvPr/>
          </p:nvSpPr>
          <p:spPr bwMode="auto">
            <a:xfrm>
              <a:off x="3571" y="3158"/>
              <a:ext cx="918" cy="25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pPr algn="ctr">
                <a:spcBef>
                  <a:spcPct val="20000"/>
                </a:spcBef>
                <a:buClr>
                  <a:schemeClr val="tx2"/>
                </a:buClr>
                <a:buFont typeface="Wingdings" panose="05000000000000000000" pitchFamily="2" charset="2"/>
                <a:buNone/>
              </a:pPr>
              <a:endParaRPr lang="zh-CN" altLang="zh-CN" sz="1600" b="1">
                <a:latin typeface="思源黑体 CN Medium" panose="020B0600000000000000" pitchFamily="34" charset="-122"/>
                <a:ea typeface="思源黑体 CN Medium" panose="020B0600000000000000" pitchFamily="34" charset="-122"/>
              </a:endParaRPr>
            </a:p>
          </p:txBody>
        </p:sp>
        <p:sp>
          <p:nvSpPr>
            <p:cNvPr id="10" name="Rectangle 43"/>
            <p:cNvSpPr>
              <a:spLocks noChangeArrowheads="1"/>
            </p:cNvSpPr>
            <p:nvPr/>
          </p:nvSpPr>
          <p:spPr bwMode="auto">
            <a:xfrm>
              <a:off x="2653" y="3158"/>
              <a:ext cx="918" cy="25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pPr algn="ctr"/>
              <a:r>
                <a:rPr lang="en-US" altLang="zh-CN" sz="1800" b="1">
                  <a:latin typeface="思源黑体 CN Medium" panose="020B0600000000000000" pitchFamily="34" charset="-122"/>
                  <a:ea typeface="思源黑体 CN Medium" panose="020B0600000000000000" pitchFamily="34" charset="-122"/>
                </a:rPr>
                <a:t>98</a:t>
              </a:r>
              <a:endParaRPr lang="en-US" altLang="zh-CN" sz="1800" b="1">
                <a:latin typeface="思源黑体 CN Medium" panose="020B0600000000000000" pitchFamily="34" charset="-122"/>
                <a:ea typeface="思源黑体 CN Medium" panose="020B0600000000000000" pitchFamily="34" charset="-122"/>
              </a:endParaRPr>
            </a:p>
          </p:txBody>
        </p:sp>
        <p:sp>
          <p:nvSpPr>
            <p:cNvPr id="11" name="Rectangle 44"/>
            <p:cNvSpPr>
              <a:spLocks noChangeArrowheads="1"/>
            </p:cNvSpPr>
            <p:nvPr/>
          </p:nvSpPr>
          <p:spPr bwMode="auto">
            <a:xfrm>
              <a:off x="1733" y="3158"/>
              <a:ext cx="920" cy="25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pPr algn="ctr"/>
              <a:r>
                <a:rPr lang="en-US" altLang="zh-CN" sz="1800" b="1">
                  <a:solidFill>
                    <a:srgbClr val="FF0000"/>
                  </a:solidFill>
                  <a:latin typeface="思源黑体 CN Medium" panose="020B0600000000000000" pitchFamily="34" charset="-122"/>
                  <a:ea typeface="思源黑体 CN Medium" panose="020B0600000000000000" pitchFamily="34" charset="-122"/>
                </a:rPr>
                <a:t>0010021</a:t>
              </a:r>
              <a:endParaRPr lang="en-US" altLang="zh-CN" sz="1800" b="1">
                <a:solidFill>
                  <a:srgbClr val="FF0000"/>
                </a:solidFill>
                <a:latin typeface="思源黑体 CN Medium" panose="020B0600000000000000" pitchFamily="34" charset="-122"/>
                <a:ea typeface="思源黑体 CN Medium" panose="020B0600000000000000" pitchFamily="34" charset="-122"/>
              </a:endParaRPr>
            </a:p>
          </p:txBody>
        </p:sp>
        <p:sp>
          <p:nvSpPr>
            <p:cNvPr id="12" name="Rectangle 45"/>
            <p:cNvSpPr>
              <a:spLocks noChangeArrowheads="1"/>
            </p:cNvSpPr>
            <p:nvPr/>
          </p:nvSpPr>
          <p:spPr bwMode="auto">
            <a:xfrm>
              <a:off x="815" y="3158"/>
              <a:ext cx="918" cy="257"/>
            </a:xfrm>
            <a:prstGeom prst="rect">
              <a:avLst/>
            </a:prstGeom>
            <a:solidFill>
              <a:srgbClr val="E6E6E6"/>
            </a:solidFill>
            <a:ln w="9525">
              <a:solidFill>
                <a:schemeClr val="tx1"/>
              </a:solidFill>
              <a:miter lim="800000"/>
            </a:ln>
          </p:spPr>
          <p:txBody>
            <a:bodyPr/>
            <a:lstStyle/>
            <a:p>
              <a:pPr algn="ctr"/>
              <a:r>
                <a:rPr lang="zh-CN" altLang="en-US" sz="1800" b="1">
                  <a:latin typeface="思源黑体 CN Medium" panose="020B0600000000000000" pitchFamily="34" charset="-122"/>
                  <a:ea typeface="思源黑体 CN Medium" panose="020B0600000000000000" pitchFamily="34" charset="-122"/>
                </a:rPr>
                <a:t>数学</a:t>
              </a:r>
              <a:endParaRPr lang="zh-CN" altLang="en-US" sz="1800" b="1">
                <a:latin typeface="思源黑体 CN Medium" panose="020B0600000000000000" pitchFamily="34" charset="-122"/>
                <a:ea typeface="思源黑体 CN Medium" panose="020B0600000000000000" pitchFamily="34" charset="-122"/>
              </a:endParaRPr>
            </a:p>
          </p:txBody>
        </p:sp>
        <p:sp>
          <p:nvSpPr>
            <p:cNvPr id="13" name="Line 46"/>
            <p:cNvSpPr>
              <a:spLocks noChangeShapeType="1"/>
            </p:cNvSpPr>
            <p:nvPr/>
          </p:nvSpPr>
          <p:spPr bwMode="auto">
            <a:xfrm>
              <a:off x="815" y="3415"/>
              <a:ext cx="3674" cy="0"/>
            </a:xfrm>
            <a:prstGeom prst="line">
              <a:avLst/>
            </a:prstGeom>
            <a:noFill/>
            <a:ln w="12700"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Line 47"/>
            <p:cNvSpPr>
              <a:spLocks noChangeShapeType="1"/>
            </p:cNvSpPr>
            <p:nvPr/>
          </p:nvSpPr>
          <p:spPr bwMode="auto">
            <a:xfrm>
              <a:off x="815" y="3158"/>
              <a:ext cx="3674" cy="0"/>
            </a:xfrm>
            <a:prstGeom prst="line">
              <a:avLst/>
            </a:prstGeom>
            <a:noFill/>
            <a:ln w="12700"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15" name="Group 29"/>
          <p:cNvGraphicFramePr>
            <a:graphicFrameLocks noGrp="1"/>
          </p:cNvGraphicFramePr>
          <p:nvPr/>
        </p:nvGraphicFramePr>
        <p:xfrm>
          <a:off x="1747810" y="521954"/>
          <a:ext cx="5214974" cy="2194560"/>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500198"/>
                <a:gridCol w="1285884"/>
                <a:gridCol w="1571636"/>
                <a:gridCol w="857256"/>
              </a:tblGrid>
              <a:tr h="365760">
                <a:tc>
                  <a:txBody>
                    <a:bodyPr/>
                    <a:lstStyle/>
                    <a:p>
                      <a:pPr algn="ctr"/>
                      <a:r>
                        <a:rPr lang="zh-CN" altLang="en-US" sz="1800" b="1" dirty="0" smtClean="0">
                          <a:ea typeface="黑体" panose="02010609060101010101" charset="-122"/>
                          <a:cs typeface="Times New Roman" panose="02020603050405020304" pitchFamily="18" charset="0"/>
                        </a:rPr>
                        <a:t>学号</a:t>
                      </a:r>
                      <a:endParaRPr lang="zh-CN" altLang="en-US" sz="1800" b="1" dirty="0">
                        <a:ea typeface="黑体" panose="02010609060101010101"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1E838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1800" b="1" i="0" u="none" strike="noStrike" cap="none" normalizeH="0" baseline="0" dirty="0" smtClean="0">
                          <a:ln>
                            <a:noFill/>
                          </a:ln>
                          <a:solidFill>
                            <a:schemeClr val="bg1"/>
                          </a:solidFill>
                          <a:effectLst/>
                          <a:latin typeface="Arial" panose="020B0604020202020204" pitchFamily="34" charset="0"/>
                          <a:ea typeface="黑体" panose="02010609060101010101" charset="-122"/>
                          <a:cs typeface="Times New Roman" panose="02020603050405020304" pitchFamily="18" charset="0"/>
                        </a:rPr>
                        <a:t>姓名</a:t>
                      </a:r>
                      <a:endParaRPr kumimoji="0" lang="zh-CN" altLang="en-US" sz="1800" b="1" i="0" u="none" strike="noStrike" cap="none" normalizeH="0" baseline="0" dirty="0" smtClean="0">
                        <a:ln>
                          <a:noFill/>
                        </a:ln>
                        <a:solidFill>
                          <a:schemeClr val="bg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1E838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lang="zh-CN" altLang="en-US" sz="1800" b="1" dirty="0" smtClean="0">
                          <a:ea typeface="黑体" panose="02010609060101010101" charset="-122"/>
                          <a:cs typeface="Times New Roman" panose="02020603050405020304" pitchFamily="18" charset="0"/>
                        </a:rPr>
                        <a:t>地址</a:t>
                      </a:r>
                      <a:endParaRPr kumimoji="0" lang="zh-CN" altLang="en-US" sz="1800" b="1" i="0" u="none" strike="noStrike" cap="none" normalizeH="0" baseline="0" dirty="0" smtClean="0">
                        <a:ln>
                          <a:noFill/>
                        </a:ln>
                        <a:solidFill>
                          <a:schemeClr val="bg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1E838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1800" b="1" i="0" u="none" strike="noStrike" cap="none" normalizeH="0" baseline="0" dirty="0" smtClean="0">
                          <a:ln>
                            <a:noFill/>
                          </a:ln>
                          <a:solidFill>
                            <a:schemeClr val="bg1"/>
                          </a:solidFill>
                          <a:effectLst/>
                          <a:latin typeface="Arial" panose="020B0604020202020204" pitchFamily="34" charset="0"/>
                          <a:ea typeface="黑体" panose="02010609060101010101" charset="-122"/>
                          <a:cs typeface="Times New Roman" panose="02020603050405020304" pitchFamily="18" charset="0"/>
                        </a:rPr>
                        <a:t>….</a:t>
                      </a:r>
                      <a:endParaRPr kumimoji="0" lang="en-US" altLang="zh-CN" sz="1800" b="1" i="0" u="none" strike="noStrike" cap="none" normalizeH="0" baseline="0" dirty="0" smtClean="0">
                        <a:ln>
                          <a:noFill/>
                        </a:ln>
                        <a:solidFill>
                          <a:schemeClr val="bg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1E8380"/>
                    </a:solidFill>
                  </a:tcPr>
                </a:tc>
              </a:tr>
              <a:tr h="333377">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lang="en-US" altLang="zh-CN" sz="1800" b="1" dirty="0" smtClean="0">
                          <a:ea typeface="黑体" panose="02010609060101010101" charset="-122"/>
                          <a:cs typeface="Times New Roman" panose="02020603050405020304" pitchFamily="18" charset="0"/>
                        </a:rPr>
                        <a:t>0010012</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lang="zh-CN" altLang="zh-CN"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rPr>
                        <a:t>胡一刀</a:t>
                      </a:r>
                      <a:endParaRPr lang="zh-CN" altLang="zh-CN"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ctr"/>
                      <a:r>
                        <a:rPr lang="zh-CN" altLang="en-US" sz="1800" b="1" dirty="0" smtClean="0">
                          <a:ea typeface="黑体" panose="02010609060101010101" charset="-122"/>
                          <a:cs typeface="Times New Roman" panose="02020603050405020304" pitchFamily="18" charset="0"/>
                        </a:rPr>
                        <a:t>山东定陶</a:t>
                      </a:r>
                      <a:endParaRPr lang="zh-CN" altLang="en-US" sz="1800" b="1" dirty="0">
                        <a:ea typeface="黑体" panose="02010609060101010101"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33377">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lang="en-US" altLang="zh-CN" sz="1800" b="1" dirty="0" smtClean="0">
                          <a:ea typeface="黑体" panose="02010609060101010101" charset="-122"/>
                          <a:cs typeface="Times New Roman" panose="02020603050405020304" pitchFamily="18" charset="0"/>
                        </a:rPr>
                        <a:t>0010013</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ctr"/>
                      <a:r>
                        <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rPr>
                        <a:t>乔峰</a:t>
                      </a:r>
                      <a:endPar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ctr"/>
                      <a:r>
                        <a:rPr lang="zh-CN" altLang="en-US" sz="1800" b="1" dirty="0" smtClean="0">
                          <a:ea typeface="黑体" panose="02010609060101010101" charset="-122"/>
                          <a:cs typeface="Times New Roman" panose="02020603050405020304" pitchFamily="18" charset="0"/>
                        </a:rPr>
                        <a:t>湖南新田</a:t>
                      </a:r>
                      <a:endParaRPr lang="zh-CN" altLang="en-US" sz="1800" b="1" dirty="0">
                        <a:ea typeface="黑体" panose="02010609060101010101"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33377">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lang="en-US" altLang="zh-CN" sz="1800" b="1" dirty="0" smtClean="0">
                          <a:ea typeface="黑体" panose="02010609060101010101" charset="-122"/>
                          <a:cs typeface="Times New Roman" panose="02020603050405020304" pitchFamily="18" charset="0"/>
                        </a:rPr>
                        <a:t>0010014</a:t>
                      </a:r>
                      <a:endParaRPr lang="en-US" altLang="zh-CN" sz="1800" b="1" dirty="0" smtClean="0">
                        <a:ea typeface="黑体" panose="02010609060101010101"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ctr"/>
                      <a:r>
                        <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rPr>
                        <a:t>萧十一郎</a:t>
                      </a:r>
                      <a:endPar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ctr"/>
                      <a:r>
                        <a:rPr lang="zh-CN" altLang="en-US" sz="1800" b="1" dirty="0" smtClean="0">
                          <a:ea typeface="黑体" panose="02010609060101010101" charset="-122"/>
                          <a:cs typeface="Times New Roman" panose="02020603050405020304" pitchFamily="18" charset="0"/>
                        </a:rPr>
                        <a:t>江西南昌</a:t>
                      </a:r>
                      <a:endParaRPr lang="zh-CN" altLang="en-US" sz="1800" b="1" dirty="0">
                        <a:ea typeface="黑体" panose="02010609060101010101"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33377">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lang="en-US" altLang="zh-CN" sz="1800" b="1" dirty="0" smtClean="0">
                          <a:ea typeface="黑体" panose="02010609060101010101" charset="-122"/>
                          <a:cs typeface="Times New Roman" panose="02020603050405020304" pitchFamily="18" charset="0"/>
                        </a:rPr>
                        <a:t>0010015</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ctr"/>
                      <a:r>
                        <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rPr>
                        <a:t>张无忌</a:t>
                      </a:r>
                      <a:endPar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lang="zh-CN" altLang="en-US" sz="1800" b="1" dirty="0" smtClean="0">
                          <a:ea typeface="黑体" panose="02010609060101010101" charset="-122"/>
                          <a:cs typeface="Times New Roman" panose="02020603050405020304" pitchFamily="18" charset="0"/>
                        </a:rPr>
                        <a:t>河南新乡</a:t>
                      </a:r>
                      <a:endParaRPr lang="zh-CN" altLang="en-US" sz="1800" b="1" dirty="0" smtClean="0">
                        <a:ea typeface="黑体" panose="02010609060101010101"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33377">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lang="en-US" altLang="zh-CN" sz="1800" b="1" dirty="0" smtClean="0">
                          <a:ea typeface="黑体" panose="02010609060101010101" charset="-122"/>
                          <a:cs typeface="Times New Roman" panose="02020603050405020304" pitchFamily="18" charset="0"/>
                        </a:rPr>
                        <a:t>0010016</a:t>
                      </a:r>
                      <a:endParaRPr kumimoji="0" lang="en-US" altLang="zh-CN" sz="1800" b="1" i="0" u="none" strike="noStrike" cap="none" normalizeH="0" baseline="0" dirty="0" smtClean="0">
                        <a:ln>
                          <a:noFill/>
                        </a:ln>
                        <a:solidFill>
                          <a:srgbClr val="0000FF"/>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ctr"/>
                      <a:r>
                        <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rPr>
                        <a:t>赵敏</a:t>
                      </a:r>
                      <a:endParaRPr lang="zh-CN" altLang="en-US" sz="1800" b="1" dirty="0" smtClean="0">
                        <a:latin typeface="思源黑体 CN Medium" panose="020B0600000000000000" pitchFamily="34" charset="-122"/>
                        <a:ea typeface="思源黑体 CN Medium" panose="020B0600000000000000" pitchFamily="34"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lang="zh-CN" altLang="en-US" sz="1800" b="1" dirty="0" smtClean="0">
                          <a:ea typeface="黑体" panose="02010609060101010101" charset="-122"/>
                          <a:cs typeface="Times New Roman" panose="02020603050405020304" pitchFamily="18" charset="0"/>
                        </a:rPr>
                        <a:t>河南新乡</a:t>
                      </a:r>
                      <a:endParaRPr lang="zh-CN" altLang="en-US" sz="1800" b="1" dirty="0" smtClean="0">
                        <a:ea typeface="黑体" panose="02010609060101010101"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zh-CN" sz="18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graphicFrame>
        <p:nvGraphicFramePr>
          <p:cNvPr id="16" name="Group 29"/>
          <p:cNvGraphicFramePr>
            <a:graphicFrameLocks noGrp="1"/>
          </p:cNvGraphicFramePr>
          <p:nvPr/>
        </p:nvGraphicFramePr>
        <p:xfrm>
          <a:off x="5457182" y="2904506"/>
          <a:ext cx="5214974" cy="2194560"/>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500198"/>
                <a:gridCol w="1285884"/>
                <a:gridCol w="1571636"/>
                <a:gridCol w="857256"/>
              </a:tblGrid>
              <a:tr h="36576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1" u="none" strike="noStrike" kern="1200" cap="none" normalizeH="0" baseline="0" dirty="0" smtClean="0">
                          <a:ln>
                            <a:noFill/>
                          </a:ln>
                          <a:solidFill>
                            <a:schemeClr val="lt1"/>
                          </a:solidFill>
                          <a:effectLst/>
                          <a:latin typeface="+mn-lt"/>
                          <a:ea typeface="+mn-ea"/>
                          <a:cs typeface="+mn-cs"/>
                        </a:rPr>
                        <a:t>科目</a:t>
                      </a:r>
                      <a:endParaRPr kumimoji="0" lang="zh-CN" altLang="en-US" sz="1800" b="1" u="none" strike="noStrike" kern="1200" cap="none" normalizeH="0" baseline="0" dirty="0" smtClean="0">
                        <a:ln>
                          <a:noFill/>
                        </a:ln>
                        <a:solidFill>
                          <a:schemeClr val="lt1"/>
                        </a:solidFill>
                        <a:effectLst/>
                        <a:latin typeface="+mn-lt"/>
                        <a:ea typeface="+mn-ea"/>
                        <a:cs typeface="+mn-cs"/>
                      </a:endParaRPr>
                    </a:p>
                  </a:txBody>
                  <a:tcPr marL="144908" marR="14490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1E838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1" u="none" strike="noStrike" kern="1200" cap="none" normalizeH="0" baseline="0" dirty="0" smtClean="0">
                          <a:ln>
                            <a:noFill/>
                          </a:ln>
                          <a:solidFill>
                            <a:schemeClr val="lt1"/>
                          </a:solidFill>
                          <a:effectLst/>
                          <a:latin typeface="+mn-lt"/>
                          <a:ea typeface="+mn-ea"/>
                          <a:cs typeface="+mn-cs"/>
                        </a:rPr>
                        <a:t>学号</a:t>
                      </a:r>
                      <a:endParaRPr kumimoji="0" lang="zh-CN" altLang="en-US" sz="1800" b="1" u="none" strike="noStrike" kern="1200" cap="none" normalizeH="0" baseline="0" dirty="0" smtClean="0">
                        <a:ln>
                          <a:noFill/>
                        </a:ln>
                        <a:solidFill>
                          <a:schemeClr val="lt1"/>
                        </a:solidFill>
                        <a:effectLst/>
                        <a:latin typeface="+mn-lt"/>
                        <a:ea typeface="+mn-ea"/>
                        <a:cs typeface="+mn-cs"/>
                      </a:endParaRPr>
                    </a:p>
                  </a:txBody>
                  <a:tcPr marL="144908" marR="14490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1E838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1" u="none" strike="noStrike" kern="1200" cap="none" normalizeH="0" baseline="0" dirty="0" smtClean="0">
                          <a:ln>
                            <a:noFill/>
                          </a:ln>
                          <a:solidFill>
                            <a:schemeClr val="lt1"/>
                          </a:solidFill>
                          <a:effectLst/>
                          <a:latin typeface="+mn-lt"/>
                          <a:ea typeface="+mn-ea"/>
                          <a:cs typeface="+mn-cs"/>
                        </a:rPr>
                        <a:t>分数</a:t>
                      </a:r>
                      <a:endParaRPr kumimoji="0" lang="zh-CN" altLang="en-US" sz="1800" b="1" u="none" strike="noStrike" kern="1200" cap="none" normalizeH="0" baseline="0" dirty="0" smtClean="0">
                        <a:ln>
                          <a:noFill/>
                        </a:ln>
                        <a:solidFill>
                          <a:schemeClr val="lt1"/>
                        </a:solidFill>
                        <a:effectLst/>
                        <a:latin typeface="+mn-lt"/>
                        <a:ea typeface="+mn-ea"/>
                        <a:cs typeface="+mn-cs"/>
                      </a:endParaRPr>
                    </a:p>
                  </a:txBody>
                  <a:tcPr marL="144908" marR="14490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1E838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u="none" strike="noStrike" kern="1200" cap="none" normalizeH="0" baseline="0" dirty="0" smtClean="0">
                          <a:ln>
                            <a:noFill/>
                          </a:ln>
                          <a:effectLst/>
                        </a:rPr>
                        <a:t>…</a:t>
                      </a:r>
                      <a:endParaRPr kumimoji="0" lang="en-US" altLang="zh-CN" sz="1800" b="0" u="none" strike="noStrike" kern="1200" cap="none" normalizeH="0" baseline="0" dirty="0" smtClean="0">
                        <a:ln>
                          <a:noFill/>
                        </a:ln>
                        <a:solidFill>
                          <a:schemeClr val="dk1"/>
                        </a:solidFill>
                        <a:effectLst/>
                        <a:latin typeface="+mn-lt"/>
                        <a:ea typeface="+mn-ea"/>
                        <a:cs typeface="+mn-cs"/>
                      </a:endParaRPr>
                    </a:p>
                  </a:txBody>
                  <a:tcPr marL="144908" marR="14490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1E8380"/>
                    </a:solidFill>
                  </a:tcPr>
                </a:tc>
              </a:tr>
              <a:tr h="333377">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1" u="none" strike="noStrike" kern="1200" cap="none" normalizeH="0" baseline="0" dirty="0" smtClean="0">
                          <a:ln>
                            <a:noFill/>
                          </a:ln>
                          <a:solidFill>
                            <a:schemeClr val="dk1"/>
                          </a:solidFill>
                          <a:effectLst/>
                          <a:latin typeface="+mn-lt"/>
                          <a:ea typeface="+mn-ea"/>
                          <a:cs typeface="+mn-cs"/>
                        </a:rPr>
                        <a:t>数学</a:t>
                      </a:r>
                      <a:endParaRPr kumimoji="0" lang="zh-CN" altLang="en-US" sz="1800" b="1" u="none" strike="noStrike" kern="1200" cap="none" normalizeH="0" baseline="0" dirty="0" smtClean="0">
                        <a:ln>
                          <a:noFill/>
                        </a:ln>
                        <a:solidFill>
                          <a:schemeClr val="dk1"/>
                        </a:solidFill>
                        <a:effectLst/>
                        <a:latin typeface="+mn-lt"/>
                        <a:ea typeface="+mn-ea"/>
                        <a:cs typeface="+mn-cs"/>
                      </a:endParaRPr>
                    </a:p>
                  </a:txBody>
                  <a:tcPr marL="144908" marR="14490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u="none" strike="noStrike" kern="1200" cap="none" normalizeH="0" baseline="0" dirty="0" smtClean="0">
                          <a:ln>
                            <a:noFill/>
                          </a:ln>
                          <a:solidFill>
                            <a:schemeClr val="dk1"/>
                          </a:solidFill>
                          <a:effectLst/>
                          <a:latin typeface="+mn-lt"/>
                          <a:ea typeface="+mn-ea"/>
                          <a:cs typeface="+mn-cs"/>
                        </a:rPr>
                        <a:t>0010012</a:t>
                      </a:r>
                      <a:endParaRPr kumimoji="0" lang="en-US" altLang="zh-CN" sz="1800" b="1" u="none" strike="noStrike" kern="1200" cap="none" normalizeH="0" baseline="0" dirty="0" smtClean="0">
                        <a:ln>
                          <a:noFill/>
                        </a:ln>
                        <a:solidFill>
                          <a:schemeClr val="dk1"/>
                        </a:solidFill>
                        <a:effectLst/>
                        <a:latin typeface="+mn-lt"/>
                        <a:ea typeface="+mn-ea"/>
                        <a:cs typeface="+mn-cs"/>
                      </a:endParaRPr>
                    </a:p>
                  </a:txBody>
                  <a:tcPr marL="144908" marR="14490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u="none" strike="noStrike" kern="1200" cap="none" normalizeH="0" baseline="0" dirty="0" smtClean="0">
                          <a:ln>
                            <a:noFill/>
                          </a:ln>
                          <a:solidFill>
                            <a:schemeClr val="dk1"/>
                          </a:solidFill>
                          <a:effectLst/>
                          <a:latin typeface="+mn-lt"/>
                          <a:ea typeface="+mn-ea"/>
                          <a:cs typeface="+mn-cs"/>
                        </a:rPr>
                        <a:t>88</a:t>
                      </a:r>
                      <a:endParaRPr kumimoji="0" lang="en-US" altLang="zh-CN" sz="1800" b="1" u="none" strike="noStrike" kern="1200" cap="none" normalizeH="0" baseline="0" dirty="0" smtClean="0">
                        <a:ln>
                          <a:noFill/>
                        </a:ln>
                        <a:solidFill>
                          <a:schemeClr val="dk1"/>
                        </a:solidFill>
                        <a:effectLst/>
                        <a:latin typeface="+mn-lt"/>
                        <a:ea typeface="+mn-ea"/>
                        <a:cs typeface="+mn-cs"/>
                      </a:endParaRPr>
                    </a:p>
                  </a:txBody>
                  <a:tcPr marL="144908" marR="14490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zh-CN" sz="1800" b="1" u="none" strike="noStrike" kern="1200" cap="none" normalizeH="0" baseline="0" dirty="0" smtClean="0">
                        <a:ln>
                          <a:noFill/>
                        </a:ln>
                        <a:solidFill>
                          <a:schemeClr val="dk1"/>
                        </a:solidFill>
                        <a:effectLst/>
                        <a:latin typeface="+mn-lt"/>
                        <a:ea typeface="+mn-ea"/>
                        <a:cs typeface="+mn-cs"/>
                      </a:endParaRPr>
                    </a:p>
                  </a:txBody>
                  <a:tcPr marL="144908" marR="14490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33377">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1" u="none" strike="noStrike" kern="1200" cap="none" normalizeH="0" baseline="0" dirty="0" smtClean="0">
                          <a:ln>
                            <a:noFill/>
                          </a:ln>
                          <a:solidFill>
                            <a:schemeClr val="dk1"/>
                          </a:solidFill>
                          <a:effectLst/>
                          <a:latin typeface="+mn-lt"/>
                          <a:ea typeface="+mn-ea"/>
                          <a:cs typeface="+mn-cs"/>
                        </a:rPr>
                        <a:t>数学</a:t>
                      </a:r>
                      <a:endParaRPr kumimoji="0" lang="zh-CN" altLang="en-US" sz="1800" b="1" u="none" strike="noStrike" kern="1200" cap="none" normalizeH="0" baseline="0" dirty="0" smtClean="0">
                        <a:ln>
                          <a:noFill/>
                        </a:ln>
                        <a:solidFill>
                          <a:schemeClr val="dk1"/>
                        </a:solidFill>
                        <a:effectLst/>
                        <a:latin typeface="+mn-lt"/>
                        <a:ea typeface="+mn-ea"/>
                        <a:cs typeface="+mn-cs"/>
                      </a:endParaRPr>
                    </a:p>
                  </a:txBody>
                  <a:tcPr marL="144908" marR="14490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u="none" strike="noStrike" kern="1200" cap="none" normalizeH="0" baseline="0" dirty="0" smtClean="0">
                          <a:ln>
                            <a:noFill/>
                          </a:ln>
                          <a:solidFill>
                            <a:schemeClr val="dk1"/>
                          </a:solidFill>
                          <a:effectLst/>
                          <a:latin typeface="+mn-lt"/>
                          <a:ea typeface="+mn-ea"/>
                          <a:cs typeface="+mn-cs"/>
                        </a:rPr>
                        <a:t>0010013</a:t>
                      </a:r>
                      <a:endParaRPr kumimoji="0" lang="en-US" altLang="zh-CN" sz="1800" b="1" u="none" strike="noStrike" kern="1200" cap="none" normalizeH="0" baseline="0" dirty="0" smtClean="0">
                        <a:ln>
                          <a:noFill/>
                        </a:ln>
                        <a:solidFill>
                          <a:schemeClr val="dk1"/>
                        </a:solidFill>
                        <a:effectLst/>
                        <a:latin typeface="+mn-lt"/>
                        <a:ea typeface="+mn-ea"/>
                        <a:cs typeface="+mn-cs"/>
                      </a:endParaRPr>
                    </a:p>
                  </a:txBody>
                  <a:tcPr marL="144908" marR="14490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u="none" strike="noStrike" kern="1200" cap="none" normalizeH="0" baseline="0" dirty="0" smtClean="0">
                          <a:ln>
                            <a:noFill/>
                          </a:ln>
                          <a:solidFill>
                            <a:schemeClr val="dk1"/>
                          </a:solidFill>
                          <a:effectLst/>
                          <a:latin typeface="+mn-lt"/>
                          <a:ea typeface="+mn-ea"/>
                          <a:cs typeface="+mn-cs"/>
                        </a:rPr>
                        <a:t>74</a:t>
                      </a:r>
                      <a:endParaRPr kumimoji="0" lang="en-US" altLang="zh-CN" sz="1800" b="1" u="none" strike="noStrike" kern="1200" cap="none" normalizeH="0" baseline="0" dirty="0" smtClean="0">
                        <a:ln>
                          <a:noFill/>
                        </a:ln>
                        <a:solidFill>
                          <a:schemeClr val="dk1"/>
                        </a:solidFill>
                        <a:effectLst/>
                        <a:latin typeface="+mn-lt"/>
                        <a:ea typeface="+mn-ea"/>
                        <a:cs typeface="+mn-cs"/>
                      </a:endParaRPr>
                    </a:p>
                  </a:txBody>
                  <a:tcPr marL="144908" marR="14490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zh-CN" sz="1800" b="1" u="none" strike="noStrike" kern="1200" cap="none" normalizeH="0" baseline="0" dirty="0" smtClean="0">
                        <a:ln>
                          <a:noFill/>
                        </a:ln>
                        <a:solidFill>
                          <a:schemeClr val="dk1"/>
                        </a:solidFill>
                        <a:effectLst/>
                        <a:latin typeface="+mn-lt"/>
                        <a:ea typeface="+mn-ea"/>
                        <a:cs typeface="+mn-cs"/>
                      </a:endParaRPr>
                    </a:p>
                  </a:txBody>
                  <a:tcPr marL="144908" marR="14490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33377">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1" u="none" strike="noStrike" kern="1200" cap="none" normalizeH="0" baseline="0" dirty="0" smtClean="0">
                          <a:ln>
                            <a:noFill/>
                          </a:ln>
                          <a:solidFill>
                            <a:schemeClr val="dk1"/>
                          </a:solidFill>
                          <a:effectLst/>
                          <a:latin typeface="+mn-lt"/>
                          <a:ea typeface="+mn-ea"/>
                          <a:cs typeface="+mn-cs"/>
                        </a:rPr>
                        <a:t>语文</a:t>
                      </a:r>
                      <a:endParaRPr kumimoji="0" lang="zh-CN" altLang="en-US" sz="1800" b="1" u="none" strike="noStrike" kern="1200" cap="none" normalizeH="0" baseline="0" dirty="0" smtClean="0">
                        <a:ln>
                          <a:noFill/>
                        </a:ln>
                        <a:solidFill>
                          <a:schemeClr val="dk1"/>
                        </a:solidFill>
                        <a:effectLst/>
                        <a:latin typeface="+mn-lt"/>
                        <a:ea typeface="+mn-ea"/>
                        <a:cs typeface="+mn-cs"/>
                      </a:endParaRPr>
                    </a:p>
                  </a:txBody>
                  <a:tcPr marL="144908" marR="14490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u="none" strike="noStrike" kern="1200" cap="none" normalizeH="0" baseline="0" dirty="0" smtClean="0">
                          <a:ln>
                            <a:noFill/>
                          </a:ln>
                          <a:solidFill>
                            <a:schemeClr val="dk1"/>
                          </a:solidFill>
                          <a:effectLst/>
                          <a:latin typeface="+mn-lt"/>
                          <a:ea typeface="+mn-ea"/>
                          <a:cs typeface="+mn-cs"/>
                        </a:rPr>
                        <a:t>0010012</a:t>
                      </a:r>
                      <a:endParaRPr kumimoji="0" lang="en-US" altLang="zh-CN" sz="1800" b="1" u="none" strike="noStrike" kern="1200" cap="none" normalizeH="0" baseline="0" dirty="0" smtClean="0">
                        <a:ln>
                          <a:noFill/>
                        </a:ln>
                        <a:solidFill>
                          <a:schemeClr val="dk1"/>
                        </a:solidFill>
                        <a:effectLst/>
                        <a:latin typeface="+mn-lt"/>
                        <a:ea typeface="+mn-ea"/>
                        <a:cs typeface="+mn-cs"/>
                      </a:endParaRPr>
                    </a:p>
                  </a:txBody>
                  <a:tcPr marL="144908" marR="14490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u="none" strike="noStrike" kern="1200" cap="none" normalizeH="0" baseline="0" dirty="0" smtClean="0">
                          <a:ln>
                            <a:noFill/>
                          </a:ln>
                          <a:solidFill>
                            <a:schemeClr val="dk1"/>
                          </a:solidFill>
                          <a:effectLst/>
                          <a:latin typeface="+mn-lt"/>
                          <a:ea typeface="+mn-ea"/>
                          <a:cs typeface="+mn-cs"/>
                        </a:rPr>
                        <a:t>67</a:t>
                      </a:r>
                      <a:endParaRPr kumimoji="0" lang="en-US" altLang="zh-CN" sz="1800" b="1" u="none" strike="noStrike" kern="1200" cap="none" normalizeH="0" baseline="0" dirty="0" smtClean="0">
                        <a:ln>
                          <a:noFill/>
                        </a:ln>
                        <a:solidFill>
                          <a:schemeClr val="dk1"/>
                        </a:solidFill>
                        <a:effectLst/>
                        <a:latin typeface="+mn-lt"/>
                        <a:ea typeface="+mn-ea"/>
                        <a:cs typeface="+mn-cs"/>
                      </a:endParaRPr>
                    </a:p>
                  </a:txBody>
                  <a:tcPr marL="144908" marR="14490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zh-CN" sz="1800" b="1" u="none" strike="noStrike" kern="1200" cap="none" normalizeH="0" baseline="0" dirty="0" smtClean="0">
                        <a:ln>
                          <a:noFill/>
                        </a:ln>
                        <a:solidFill>
                          <a:schemeClr val="dk1"/>
                        </a:solidFill>
                        <a:effectLst/>
                        <a:latin typeface="+mn-lt"/>
                        <a:ea typeface="+mn-ea"/>
                        <a:cs typeface="+mn-cs"/>
                      </a:endParaRPr>
                    </a:p>
                  </a:txBody>
                  <a:tcPr marL="144908" marR="14490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33377">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1" u="none" strike="noStrike" kern="1200" cap="none" normalizeH="0" baseline="0" dirty="0" smtClean="0">
                          <a:ln>
                            <a:noFill/>
                          </a:ln>
                          <a:solidFill>
                            <a:schemeClr val="dk1"/>
                          </a:solidFill>
                          <a:effectLst/>
                          <a:latin typeface="+mn-lt"/>
                          <a:ea typeface="+mn-ea"/>
                          <a:cs typeface="+mn-cs"/>
                        </a:rPr>
                        <a:t>语文</a:t>
                      </a:r>
                      <a:endParaRPr kumimoji="0" lang="zh-CN" altLang="en-US" sz="1800" b="1" u="none" strike="noStrike" kern="1200" cap="none" normalizeH="0" baseline="0" dirty="0" smtClean="0">
                        <a:ln>
                          <a:noFill/>
                        </a:ln>
                        <a:solidFill>
                          <a:schemeClr val="dk1"/>
                        </a:solidFill>
                        <a:effectLst/>
                        <a:latin typeface="+mn-lt"/>
                        <a:ea typeface="+mn-ea"/>
                        <a:cs typeface="+mn-cs"/>
                      </a:endParaRPr>
                    </a:p>
                  </a:txBody>
                  <a:tcPr marL="144908" marR="14490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u="none" strike="noStrike" kern="1200" cap="none" normalizeH="0" baseline="0" dirty="0" smtClean="0">
                          <a:ln>
                            <a:noFill/>
                          </a:ln>
                          <a:solidFill>
                            <a:schemeClr val="dk1"/>
                          </a:solidFill>
                          <a:effectLst/>
                          <a:latin typeface="+mn-lt"/>
                          <a:ea typeface="+mn-ea"/>
                          <a:cs typeface="+mn-cs"/>
                        </a:rPr>
                        <a:t>0010013</a:t>
                      </a:r>
                      <a:endParaRPr kumimoji="0" lang="en-US" altLang="zh-CN" sz="1800" b="1" u="none" strike="noStrike" kern="1200" cap="none" normalizeH="0" baseline="0" dirty="0" smtClean="0">
                        <a:ln>
                          <a:noFill/>
                        </a:ln>
                        <a:solidFill>
                          <a:schemeClr val="dk1"/>
                        </a:solidFill>
                        <a:effectLst/>
                        <a:latin typeface="+mn-lt"/>
                        <a:ea typeface="+mn-ea"/>
                        <a:cs typeface="+mn-cs"/>
                      </a:endParaRPr>
                    </a:p>
                  </a:txBody>
                  <a:tcPr marL="144908" marR="14490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u="none" strike="noStrike" kern="1200" cap="none" normalizeH="0" baseline="0" dirty="0" smtClean="0">
                          <a:ln>
                            <a:noFill/>
                          </a:ln>
                          <a:solidFill>
                            <a:schemeClr val="dk1"/>
                          </a:solidFill>
                          <a:effectLst/>
                          <a:latin typeface="+mn-lt"/>
                          <a:ea typeface="+mn-ea"/>
                          <a:cs typeface="+mn-cs"/>
                        </a:rPr>
                        <a:t>81</a:t>
                      </a:r>
                      <a:endParaRPr kumimoji="0" lang="en-US" altLang="zh-CN" sz="1800" b="1" u="none" strike="noStrike" kern="1200" cap="none" normalizeH="0" baseline="0" dirty="0" smtClean="0">
                        <a:ln>
                          <a:noFill/>
                        </a:ln>
                        <a:solidFill>
                          <a:schemeClr val="dk1"/>
                        </a:solidFill>
                        <a:effectLst/>
                        <a:latin typeface="+mn-lt"/>
                        <a:ea typeface="+mn-ea"/>
                        <a:cs typeface="+mn-cs"/>
                      </a:endParaRPr>
                    </a:p>
                  </a:txBody>
                  <a:tcPr marL="144908" marR="14490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zh-CN" sz="1800" b="1" u="none" strike="noStrike" kern="1200" cap="none" normalizeH="0" baseline="0" dirty="0" smtClean="0">
                        <a:ln>
                          <a:noFill/>
                        </a:ln>
                        <a:solidFill>
                          <a:schemeClr val="dk1"/>
                        </a:solidFill>
                        <a:effectLst/>
                        <a:latin typeface="+mn-lt"/>
                        <a:ea typeface="+mn-ea"/>
                        <a:cs typeface="+mn-cs"/>
                      </a:endParaRPr>
                    </a:p>
                  </a:txBody>
                  <a:tcPr marL="144908" marR="14490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33377">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1" u="none" strike="noStrike" kern="1200" cap="none" normalizeH="0" baseline="0" dirty="0" smtClean="0">
                          <a:ln>
                            <a:noFill/>
                          </a:ln>
                          <a:solidFill>
                            <a:schemeClr val="dk1"/>
                          </a:solidFill>
                          <a:effectLst/>
                          <a:latin typeface="+mn-lt"/>
                          <a:ea typeface="+mn-ea"/>
                          <a:cs typeface="+mn-cs"/>
                        </a:rPr>
                        <a:t>数学</a:t>
                      </a:r>
                      <a:endParaRPr kumimoji="0" lang="zh-CN" altLang="en-US" sz="1800" b="1" u="none" strike="noStrike" kern="1200" cap="none" normalizeH="0" baseline="0" dirty="0" smtClean="0">
                        <a:ln>
                          <a:noFill/>
                        </a:ln>
                        <a:solidFill>
                          <a:schemeClr val="dk1"/>
                        </a:solidFill>
                        <a:effectLst/>
                        <a:latin typeface="+mn-lt"/>
                        <a:ea typeface="+mn-ea"/>
                        <a:cs typeface="+mn-cs"/>
                      </a:endParaRPr>
                    </a:p>
                  </a:txBody>
                  <a:tcPr marL="144908" marR="14490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u="none" strike="noStrike" kern="1200" cap="none" normalizeH="0" baseline="0" dirty="0" smtClean="0">
                          <a:ln>
                            <a:noFill/>
                          </a:ln>
                          <a:solidFill>
                            <a:schemeClr val="dk1"/>
                          </a:solidFill>
                          <a:effectLst/>
                          <a:latin typeface="+mn-lt"/>
                          <a:ea typeface="+mn-ea"/>
                          <a:cs typeface="+mn-cs"/>
                        </a:rPr>
                        <a:t>0010016</a:t>
                      </a:r>
                      <a:endParaRPr kumimoji="0" lang="en-US" altLang="zh-CN" sz="1800" b="1" u="none" strike="noStrike" kern="1200" cap="none" normalizeH="0" baseline="0" dirty="0" smtClean="0">
                        <a:ln>
                          <a:noFill/>
                        </a:ln>
                        <a:solidFill>
                          <a:schemeClr val="dk1"/>
                        </a:solidFill>
                        <a:effectLst/>
                        <a:latin typeface="+mn-lt"/>
                        <a:ea typeface="+mn-ea"/>
                        <a:cs typeface="+mn-cs"/>
                      </a:endParaRPr>
                    </a:p>
                  </a:txBody>
                  <a:tcPr marL="144908" marR="14490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u="none" strike="noStrike" kern="1200" cap="none" normalizeH="0" baseline="0" dirty="0" smtClean="0">
                          <a:ln>
                            <a:noFill/>
                          </a:ln>
                          <a:solidFill>
                            <a:schemeClr val="dk1"/>
                          </a:solidFill>
                          <a:effectLst/>
                          <a:latin typeface="+mn-lt"/>
                          <a:ea typeface="+mn-ea"/>
                          <a:cs typeface="+mn-cs"/>
                        </a:rPr>
                        <a:t>98</a:t>
                      </a:r>
                      <a:endParaRPr kumimoji="0" lang="en-US" altLang="zh-CN" sz="1800" b="1" u="none" strike="noStrike" kern="1200" cap="none" normalizeH="0" baseline="0" dirty="0" smtClean="0">
                        <a:ln>
                          <a:noFill/>
                        </a:ln>
                        <a:solidFill>
                          <a:schemeClr val="dk1"/>
                        </a:solidFill>
                        <a:effectLst/>
                        <a:latin typeface="+mn-lt"/>
                        <a:ea typeface="+mn-ea"/>
                        <a:cs typeface="+mn-cs"/>
                      </a:endParaRPr>
                    </a:p>
                  </a:txBody>
                  <a:tcPr marL="144908" marR="14490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zh-CN" sz="1800" b="1" u="none" strike="noStrike" kern="1200" cap="none" normalizeH="0" baseline="0" dirty="0" smtClean="0">
                        <a:ln>
                          <a:noFill/>
                        </a:ln>
                        <a:solidFill>
                          <a:schemeClr val="dk1"/>
                        </a:solidFill>
                        <a:effectLst/>
                        <a:latin typeface="+mn-lt"/>
                        <a:ea typeface="+mn-ea"/>
                        <a:cs typeface="+mn-cs"/>
                      </a:endParaRPr>
                    </a:p>
                  </a:txBody>
                  <a:tcPr marL="144908" marR="14490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17" name="任意多边形 16"/>
          <p:cNvSpPr/>
          <p:nvPr/>
        </p:nvSpPr>
        <p:spPr>
          <a:xfrm flipH="1">
            <a:off x="2607945" y="236220"/>
            <a:ext cx="5007610" cy="2543175"/>
          </a:xfrm>
          <a:custGeom>
            <a:avLst/>
            <a:gdLst>
              <a:gd name="connsiteX0" fmla="*/ 0 w 406400"/>
              <a:gd name="connsiteY0" fmla="*/ 1538514 h 1538514"/>
              <a:gd name="connsiteX1" fmla="*/ 0 w 406400"/>
              <a:gd name="connsiteY1" fmla="*/ 0 h 1538514"/>
              <a:gd name="connsiteX2" fmla="*/ 406400 w 406400"/>
              <a:gd name="connsiteY2" fmla="*/ 0 h 1538514"/>
              <a:gd name="connsiteX3" fmla="*/ 406400 w 406400"/>
              <a:gd name="connsiteY3" fmla="*/ 537028 h 1538514"/>
              <a:gd name="connsiteX0-1" fmla="*/ 0 w 406400"/>
              <a:gd name="connsiteY0-2" fmla="*/ 1538514 h 1538514"/>
              <a:gd name="connsiteX1-3" fmla="*/ 0 w 406400"/>
              <a:gd name="connsiteY1-4" fmla="*/ 0 h 1538514"/>
              <a:gd name="connsiteX2-5" fmla="*/ 406400 w 406400"/>
              <a:gd name="connsiteY2-6" fmla="*/ 0 h 1538514"/>
              <a:gd name="connsiteX3-7" fmla="*/ 406393 w 406400"/>
              <a:gd name="connsiteY3-8" fmla="*/ 178025 h 1538514"/>
            </a:gdLst>
            <a:ahLst/>
            <a:cxnLst>
              <a:cxn ang="0">
                <a:pos x="connsiteX0-1" y="connsiteY0-2"/>
              </a:cxn>
              <a:cxn ang="0">
                <a:pos x="connsiteX1-3" y="connsiteY1-4"/>
              </a:cxn>
              <a:cxn ang="0">
                <a:pos x="connsiteX2-5" y="connsiteY2-6"/>
              </a:cxn>
              <a:cxn ang="0">
                <a:pos x="connsiteX3-7" y="connsiteY3-8"/>
              </a:cxn>
            </a:cxnLst>
            <a:rect l="l" t="t" r="r" b="b"/>
            <a:pathLst>
              <a:path w="406400" h="1538514">
                <a:moveTo>
                  <a:pt x="0" y="1538514"/>
                </a:moveTo>
                <a:lnTo>
                  <a:pt x="0" y="0"/>
                </a:lnTo>
                <a:lnTo>
                  <a:pt x="406400" y="0"/>
                </a:lnTo>
                <a:cubicBezTo>
                  <a:pt x="406398" y="59342"/>
                  <a:pt x="406395" y="118683"/>
                  <a:pt x="406393" y="178025"/>
                </a:cubicBezTo>
              </a:path>
            </a:pathLst>
          </a:cu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AutoShape 48"/>
          <p:cNvSpPr>
            <a:spLocks noChangeArrowheads="1"/>
          </p:cNvSpPr>
          <p:nvPr/>
        </p:nvSpPr>
        <p:spPr bwMode="auto">
          <a:xfrm>
            <a:off x="7054533" y="5135880"/>
            <a:ext cx="647700" cy="387350"/>
          </a:xfrm>
          <a:prstGeom prst="upArrow">
            <a:avLst>
              <a:gd name="adj1" fmla="val 50000"/>
              <a:gd name="adj2" fmla="val 25000"/>
            </a:avLst>
          </a:prstGeom>
          <a:solidFill>
            <a:srgbClr val="0070C0"/>
          </a:solidFill>
          <a:ln w="9525">
            <a:solidFill>
              <a:schemeClr val="tx1"/>
            </a:solidFill>
            <a:miter lim="800000"/>
          </a:ln>
          <a:effectLst>
            <a:outerShdw dist="53882" dir="2700000" algn="ctr" rotWithShape="0">
              <a:schemeClr val="bg2">
                <a:alpha val="50000"/>
              </a:schemeClr>
            </a:outerShdw>
          </a:effectLst>
        </p:spPr>
        <p:txBody>
          <a:bodyPr vert="eaVert" wrap="none" anchor="ctr"/>
          <a:lstStyle/>
          <a:p>
            <a:pPr algn="ctr"/>
            <a:endParaRPr lang="zh-CN" altLang="en-US" sz="1800">
              <a:latin typeface="思源黑体 CN Medium" panose="020B0600000000000000" pitchFamily="34" charset="-122"/>
              <a:ea typeface="思源黑体 CN Medium" panose="020B0600000000000000" pitchFamily="34" charset="-122"/>
            </a:endParaRPr>
          </a:p>
        </p:txBody>
      </p:sp>
      <p:pic>
        <p:nvPicPr>
          <p:cNvPr id="19" name="Picture 2" descr="C:\Users\jian.zhang\Desktop\安卓PPT模板demo\代码展示\11.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35265" y="5206365"/>
            <a:ext cx="35718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 name="组合 20"/>
          <p:cNvGrpSpPr/>
          <p:nvPr/>
        </p:nvGrpSpPr>
        <p:grpSpPr bwMode="auto">
          <a:xfrm>
            <a:off x="660083" y="5419408"/>
            <a:ext cx="3353435" cy="504825"/>
            <a:chOff x="827088" y="6021388"/>
            <a:chExt cx="3353435" cy="504825"/>
          </a:xfrm>
        </p:grpSpPr>
        <p:sp>
          <p:nvSpPr>
            <p:cNvPr id="22" name="AutoShape 50"/>
            <p:cNvSpPr>
              <a:spLocks noChangeArrowheads="1"/>
            </p:cNvSpPr>
            <p:nvPr/>
          </p:nvSpPr>
          <p:spPr bwMode="auto">
            <a:xfrm>
              <a:off x="827088" y="6021388"/>
              <a:ext cx="3240087" cy="504825"/>
            </a:xfrm>
            <a:prstGeom prst="roundRect">
              <a:avLst>
                <a:gd name="adj" fmla="val 16667"/>
              </a:avLst>
            </a:prstGeom>
            <a:solidFill>
              <a:schemeClr val="accent1">
                <a:lumMod val="20000"/>
                <a:lumOff val="80000"/>
              </a:schemeClr>
            </a:solidFill>
            <a:ln w="19050">
              <a:solidFill>
                <a:srgbClr val="1E8380"/>
              </a:solidFill>
            </a:ln>
          </p:spPr>
          <p:txBody>
            <a:bodyPr anchor="ctr"/>
            <a:lstStyle/>
            <a:p>
              <a:pPr algn="ctr">
                <a:defRPr/>
              </a:pPr>
              <a:r>
                <a:rPr lang="zh-CN" altLang="en-US" sz="1800" b="1" dirty="0">
                  <a:latin typeface="思源黑体 CN Medium" panose="020B0600000000000000" pitchFamily="34" charset="-122"/>
                  <a:ea typeface="思源黑体 CN Medium" panose="020B0600000000000000" pitchFamily="34" charset="-122"/>
                </a:rPr>
                <a:t>约束方法：外键约束</a:t>
              </a:r>
              <a:endParaRPr lang="zh-CN" altLang="en-US" sz="1800" b="1" dirty="0">
                <a:latin typeface="思源黑体 CN Medium" panose="020B0600000000000000" pitchFamily="34" charset="-122"/>
                <a:ea typeface="思源黑体 CN Medium" panose="020B0600000000000000" pitchFamily="34" charset="-122"/>
              </a:endParaRPr>
            </a:p>
          </p:txBody>
        </p:sp>
        <p:sp>
          <p:nvSpPr>
            <p:cNvPr id="23" name="AutoShape 4"/>
            <p:cNvSpPr>
              <a:spLocks noChangeArrowheads="1"/>
            </p:cNvSpPr>
            <p:nvPr/>
          </p:nvSpPr>
          <p:spPr bwMode="gray">
            <a:xfrm>
              <a:off x="3823335" y="6094095"/>
              <a:ext cx="357188" cy="360363"/>
            </a:xfrm>
            <a:prstGeom prst="ellipse">
              <a:avLst/>
            </a:prstGeom>
            <a:solidFill>
              <a:schemeClr val="bg1"/>
            </a:solidFill>
            <a:ln w="19050">
              <a:solidFill>
                <a:srgbClr val="1E8380"/>
              </a:solidFill>
              <a:round/>
            </a:ln>
          </p:spPr>
          <p:txBody>
            <a:bodyPr anchor="ctr"/>
            <a:lstStyle/>
            <a:p>
              <a:pPr algn="ctr"/>
              <a:r>
                <a:rPr lang="en-US" altLang="zh-CN" sz="1600" b="1">
                  <a:solidFill>
                    <a:srgbClr val="1E8380"/>
                  </a:solidFill>
                  <a:latin typeface="思源黑体 CN Medium" panose="020B0600000000000000" pitchFamily="34" charset="-122"/>
                  <a:ea typeface="思源黑体 CN Medium" panose="020B0600000000000000" pitchFamily="34" charset="-122"/>
                </a:rPr>
                <a:t>!</a:t>
              </a:r>
              <a:endParaRPr lang="en-US" altLang="zh-CN" sz="1600" b="1">
                <a:solidFill>
                  <a:srgbClr val="1E8380"/>
                </a:solidFill>
                <a:latin typeface="思源黑体 CN Medium" panose="020B0600000000000000" pitchFamily="34" charset="-122"/>
                <a:ea typeface="思源黑体 CN Medium" panose="020B0600000000000000" pitchFamily="34" charset="-122"/>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down)">
                                      <p:cBhvr>
                                        <p:cTn id="16" dur="500"/>
                                        <p:tgtEl>
                                          <p:spTgt spid="1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sz="5630" smtClean="0">
                <a:sym typeface="+mn-ea"/>
              </a:rPr>
              <a:t>自定义完整性</a:t>
            </a:r>
            <a:endParaRPr lang="zh-CN" altLang="en-US"/>
          </a:p>
        </p:txBody>
      </p:sp>
      <p:sp>
        <p:nvSpPr>
          <p:cNvPr id="25604" name="Rectangle 3"/>
          <p:cNvSpPr>
            <a:spLocks noChangeArrowheads="1"/>
          </p:cNvSpPr>
          <p:nvPr/>
        </p:nvSpPr>
        <p:spPr bwMode="auto">
          <a:xfrm>
            <a:off x="4281170" y="1898968"/>
            <a:ext cx="644525" cy="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p>
            <a:pPr algn="ctr"/>
            <a:endParaRPr lang="zh-CN" altLang="en-US">
              <a:ea typeface="黑体" panose="02010609060101010101" charset="-122"/>
            </a:endParaRPr>
          </a:p>
        </p:txBody>
      </p:sp>
      <p:grpSp>
        <p:nvGrpSpPr>
          <p:cNvPr id="5" name="组合 55"/>
          <p:cNvGrpSpPr/>
          <p:nvPr/>
        </p:nvGrpSpPr>
        <p:grpSpPr bwMode="auto">
          <a:xfrm>
            <a:off x="3005113" y="2968943"/>
            <a:ext cx="2884487" cy="2073275"/>
            <a:chOff x="1116013" y="3284538"/>
            <a:chExt cx="2884480" cy="2073288"/>
          </a:xfrm>
        </p:grpSpPr>
        <p:sp>
          <p:nvSpPr>
            <p:cNvPr id="100453" name="AutoShape 101"/>
            <p:cNvSpPr>
              <a:spLocks noChangeArrowheads="1"/>
            </p:cNvSpPr>
            <p:nvPr/>
          </p:nvSpPr>
          <p:spPr bwMode="auto">
            <a:xfrm>
              <a:off x="1116013" y="4149730"/>
              <a:ext cx="2792405" cy="366715"/>
            </a:xfrm>
            <a:prstGeom prst="roundRect">
              <a:avLst>
                <a:gd name="adj" fmla="val 16667"/>
              </a:avLst>
            </a:prstGeom>
            <a:solidFill>
              <a:srgbClr val="C00000"/>
            </a:solidFill>
            <a:ln w="38100" algn="ctr">
              <a:solidFill>
                <a:srgbClr val="1E8380"/>
              </a:solidFill>
              <a:round/>
              <a:headEnd type="none"/>
              <a:tailEnd type="triangle" w="med" len="med"/>
            </a:ln>
            <a:effectLst>
              <a:outerShdw blurRad="50800" dist="12700" dir="5400000" algn="t" rotWithShape="0">
                <a:prstClr val="black">
                  <a:alpha val="40000"/>
                </a:prstClr>
              </a:outerShdw>
            </a:effectLst>
          </p:spPr>
          <p:txBody>
            <a:bodyPr anchor="ctr" anchorCtr="1"/>
            <a:p>
              <a:pPr marL="285750" indent="-285750" eaLnBrk="0" hangingPunct="0">
                <a:spcBef>
                  <a:spcPct val="20000"/>
                </a:spcBef>
                <a:buClr>
                  <a:srgbClr val="233DA9"/>
                </a:buClr>
                <a:buSzPct val="80000"/>
                <a:defRPr/>
              </a:pPr>
              <a:r>
                <a:rPr lang="zh-CN" altLang="en-US" sz="2000" b="1" kern="0" dirty="0">
                  <a:solidFill>
                    <a:schemeClr val="bg1"/>
                  </a:solidFill>
                  <a:latin typeface="+mn-ea"/>
                  <a:ea typeface="+mn-ea"/>
                </a:rPr>
                <a:t>触发器：检查信用值</a:t>
              </a:r>
              <a:endParaRPr lang="zh-CN" altLang="en-US" sz="2000" b="1" kern="0" dirty="0">
                <a:solidFill>
                  <a:schemeClr val="bg1"/>
                </a:solidFill>
                <a:latin typeface="+mn-ea"/>
                <a:ea typeface="+mn-ea"/>
              </a:endParaRPr>
            </a:p>
          </p:txBody>
        </p:sp>
        <p:sp>
          <p:nvSpPr>
            <p:cNvPr id="100454" name="Line 102"/>
            <p:cNvSpPr>
              <a:spLocks noChangeShapeType="1"/>
            </p:cNvSpPr>
            <p:nvPr/>
          </p:nvSpPr>
          <p:spPr bwMode="auto">
            <a:xfrm flipV="1">
              <a:off x="2353606" y="3284538"/>
              <a:ext cx="0" cy="865187"/>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eaLnBrk="0" hangingPunct="0">
                <a:defRPr/>
              </a:pPr>
              <a:endParaRPr lang="zh-CN" altLang="en-US"/>
            </a:p>
          </p:txBody>
        </p:sp>
        <p:sp>
          <p:nvSpPr>
            <p:cNvPr id="50" name="任意多边形 49"/>
            <p:cNvSpPr/>
            <p:nvPr/>
          </p:nvSpPr>
          <p:spPr>
            <a:xfrm flipH="1">
              <a:off x="2357419" y="4572008"/>
              <a:ext cx="1643074" cy="785818"/>
            </a:xfrm>
            <a:custGeom>
              <a:avLst/>
              <a:gdLst>
                <a:gd name="connsiteX0" fmla="*/ 0 w 2481943"/>
                <a:gd name="connsiteY0" fmla="*/ 377372 h 377372"/>
                <a:gd name="connsiteX1" fmla="*/ 2481943 w 2481943"/>
                <a:gd name="connsiteY1" fmla="*/ 377372 h 377372"/>
                <a:gd name="connsiteX2" fmla="*/ 2481943 w 2481943"/>
                <a:gd name="connsiteY2" fmla="*/ 0 h 377372"/>
                <a:gd name="connsiteX3" fmla="*/ 2481943 w 2481943"/>
                <a:gd name="connsiteY3" fmla="*/ 0 h 377372"/>
              </a:gdLst>
              <a:ahLst/>
              <a:cxnLst>
                <a:cxn ang="0">
                  <a:pos x="connsiteX0" y="connsiteY0"/>
                </a:cxn>
                <a:cxn ang="0">
                  <a:pos x="connsiteX1" y="connsiteY1"/>
                </a:cxn>
                <a:cxn ang="0">
                  <a:pos x="connsiteX2" y="connsiteY2"/>
                </a:cxn>
                <a:cxn ang="0">
                  <a:pos x="connsiteX3" y="connsiteY3"/>
                </a:cxn>
              </a:cxnLst>
              <a:rect l="l" t="t" r="r" b="b"/>
              <a:pathLst>
                <a:path w="2481943" h="377372">
                  <a:moveTo>
                    <a:pt x="0" y="377372"/>
                  </a:moveTo>
                  <a:lnTo>
                    <a:pt x="2481943" y="377372"/>
                  </a:lnTo>
                  <a:lnTo>
                    <a:pt x="2481943" y="0"/>
                  </a:lnTo>
                  <a:lnTo>
                    <a:pt x="2481943" y="0"/>
                  </a:lnTo>
                </a:path>
              </a:pathLst>
            </a:cu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grpSp>
      <p:pic>
        <p:nvPicPr>
          <p:cNvPr id="51" name="Picture 2" descr="C:\Users\jian.zhang\Desktop\安卓PPT模板demo\代码展示\11.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13265" y="3256280"/>
            <a:ext cx="534988"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2" name="Group 29"/>
          <p:cNvGraphicFramePr>
            <a:graphicFrameLocks noGrp="1"/>
          </p:cNvGraphicFramePr>
          <p:nvPr/>
        </p:nvGraphicFramePr>
        <p:xfrm>
          <a:off x="1498254" y="579737"/>
          <a:ext cx="5143536" cy="2377440"/>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571636"/>
                <a:gridCol w="1214446"/>
                <a:gridCol w="1428760"/>
                <a:gridCol w="928694"/>
              </a:tblGrid>
              <a:tr h="369096">
                <a:tc>
                  <a:txBody>
                    <a:bodyPr/>
                    <a:p>
                      <a:pPr algn="ctr"/>
                      <a:r>
                        <a:rPr lang="zh-CN" altLang="en-US" sz="2000" b="1" dirty="0" smtClean="0">
                          <a:ea typeface="黑体" panose="02010609060101010101" charset="-122"/>
                          <a:cs typeface="Times New Roman" panose="02020603050405020304" pitchFamily="18" charset="0"/>
                        </a:rPr>
                        <a:t>用户编号</a:t>
                      </a:r>
                      <a:endParaRPr lang="zh-CN" altLang="en-US" sz="2000" b="1" dirty="0">
                        <a:ea typeface="黑体" panose="02010609060101010101" charset="-122"/>
                        <a:cs typeface="Times New Roman" panose="02020603050405020304" pitchFamily="18" charset="0"/>
                      </a:endParaRPr>
                    </a:p>
                  </a:txBody>
                  <a:tcPr marL="85064" marR="8506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1E8380"/>
                    </a:solidFill>
                  </a:tcPr>
                </a:tc>
                <a:tc>
                  <a:txBody>
                    <a:bodyPr/>
                    <a:p>
                      <a:pPr algn="ctr"/>
                      <a:r>
                        <a:rPr lang="zh-CN" altLang="en-US" sz="2000" b="1" dirty="0" smtClean="0">
                          <a:ea typeface="黑体" panose="02010609060101010101" charset="-122"/>
                          <a:cs typeface="Times New Roman" panose="02020603050405020304" pitchFamily="18" charset="0"/>
                        </a:rPr>
                        <a:t>用户姓名</a:t>
                      </a:r>
                      <a:endParaRPr lang="zh-CN" altLang="en-US" sz="2000" b="1" dirty="0">
                        <a:ea typeface="黑体" panose="02010609060101010101" charset="-122"/>
                        <a:cs typeface="Times New Roman" panose="02020603050405020304" pitchFamily="18" charset="0"/>
                      </a:endParaRPr>
                    </a:p>
                  </a:txBody>
                  <a:tcPr marL="85064" marR="8506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1E8380"/>
                    </a:solidFill>
                  </a:tcPr>
                </a:tc>
                <a:tc>
                  <a:txBody>
                    <a:bodyPr/>
                    <a:p>
                      <a:pPr algn="ctr"/>
                      <a:r>
                        <a:rPr lang="zh-CN" altLang="en-US" sz="2000" b="1" dirty="0" smtClean="0">
                          <a:ea typeface="黑体" panose="02010609060101010101" charset="-122"/>
                          <a:cs typeface="Times New Roman" panose="02020603050405020304" pitchFamily="18" charset="0"/>
                        </a:rPr>
                        <a:t>会员证</a:t>
                      </a:r>
                      <a:endParaRPr lang="zh-CN" altLang="en-US" sz="2000" b="1" dirty="0">
                        <a:ea typeface="黑体" panose="02010609060101010101" charset="-122"/>
                        <a:cs typeface="Times New Roman" panose="02020603050405020304" pitchFamily="18" charset="0"/>
                      </a:endParaRPr>
                    </a:p>
                  </a:txBody>
                  <a:tcPr marL="85064" marR="8506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1E8380"/>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defRPr/>
                      </a:pPr>
                      <a:r>
                        <a:rPr lang="en-US" altLang="zh-CN" sz="2000" b="1" dirty="0" smtClean="0">
                          <a:ea typeface="黑体" panose="02010609060101010101" charset="-122"/>
                          <a:cs typeface="Times New Roman" panose="02020603050405020304" pitchFamily="18" charset="0"/>
                        </a:rPr>
                        <a:t>….</a:t>
                      </a:r>
                      <a:endParaRPr lang="en-US" altLang="zh-CN" sz="2000" b="1" dirty="0" smtClean="0">
                        <a:ea typeface="黑体" panose="02010609060101010101" charset="-122"/>
                        <a:cs typeface="Times New Roman" panose="02020603050405020304" pitchFamily="18" charset="0"/>
                      </a:endParaRPr>
                    </a:p>
                  </a:txBody>
                  <a:tcPr marL="85064" marR="8506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1E8380"/>
                    </a:solidFill>
                  </a:tcPr>
                </a:tc>
              </a:tr>
              <a:tr h="369096">
                <a:tc>
                  <a:txBody>
                    <a:bodyPr/>
                    <a:p>
                      <a:pPr marL="342900" marR="0" lvl="0" indent="-342900" algn="ctr" defTabSz="914400" rtl="0" eaLnBrk="1" fontAlgn="base" latinLnBrk="0" hangingPunct="1">
                        <a:lnSpc>
                          <a:spcPct val="100000"/>
                        </a:lnSpc>
                        <a:spcBef>
                          <a:spcPct val="0"/>
                        </a:spcBef>
                        <a:spcAft>
                          <a:spcPct val="0"/>
                        </a:spcAft>
                        <a:buClrTx/>
                        <a:buSzTx/>
                        <a:buFontTx/>
                        <a:buNone/>
                      </a:pPr>
                      <a:r>
                        <a:rPr lang="en-US" altLang="zh-CN" sz="2000" b="1" dirty="0" smtClean="0">
                          <a:ea typeface="黑体" panose="02010609060101010101" charset="-122"/>
                          <a:cs typeface="Times New Roman" panose="02020603050405020304" pitchFamily="18" charset="0"/>
                        </a:rPr>
                        <a:t>AV0012</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85064" marR="8506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lang="zh-CN" altLang="en-US" sz="2000" b="1" dirty="0" smtClean="0">
                          <a:ea typeface="黑体" panose="02010609060101010101" charset="-122"/>
                          <a:cs typeface="Times New Roman" panose="02020603050405020304" pitchFamily="18" charset="0"/>
                        </a:rPr>
                        <a:t>孙悟空</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85064" marR="8506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lang="en-US" altLang="zh-CN" sz="2000" b="1" dirty="0" smtClean="0">
                          <a:ea typeface="黑体" panose="02010609060101010101" charset="-122"/>
                          <a:cs typeface="Times New Roman" panose="02020603050405020304" pitchFamily="18" charset="0"/>
                        </a:rPr>
                        <a:t>AV378289</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85064" marR="8506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85064" marR="8506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69096">
                <a:tc>
                  <a:txBody>
                    <a:bodyPr/>
                    <a:p>
                      <a:pPr marL="342900" marR="0" lvl="0" indent="-342900" algn="ctr" defTabSz="914400" rtl="0" eaLnBrk="1" fontAlgn="base" latinLnBrk="0" hangingPunct="1">
                        <a:lnSpc>
                          <a:spcPct val="100000"/>
                        </a:lnSpc>
                        <a:spcBef>
                          <a:spcPct val="0"/>
                        </a:spcBef>
                        <a:spcAft>
                          <a:spcPct val="0"/>
                        </a:spcAft>
                        <a:buClrTx/>
                        <a:buSzTx/>
                        <a:buFontTx/>
                        <a:buNone/>
                      </a:pPr>
                      <a:r>
                        <a:rPr lang="en-US" altLang="zh-CN" sz="2000" b="1" dirty="0" smtClean="0">
                          <a:ea typeface="黑体" panose="02010609060101010101" charset="-122"/>
                          <a:cs typeface="Times New Roman" panose="02020603050405020304" pitchFamily="18" charset="0"/>
                        </a:rPr>
                        <a:t>AV0013</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85064" marR="8506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algn="ctr"/>
                      <a:r>
                        <a:rPr lang="zh-CN" altLang="en-US" sz="2000" b="1" dirty="0" smtClean="0">
                          <a:ea typeface="黑体" panose="02010609060101010101" charset="-122"/>
                          <a:cs typeface="Times New Roman" panose="02020603050405020304" pitchFamily="18" charset="0"/>
                        </a:rPr>
                        <a:t>猪悟能</a:t>
                      </a:r>
                      <a:endParaRPr lang="zh-CN" altLang="en-US" sz="2000" b="1" dirty="0">
                        <a:ea typeface="黑体" panose="02010609060101010101" charset="-122"/>
                        <a:cs typeface="Times New Roman" panose="02020603050405020304" pitchFamily="18" charset="0"/>
                      </a:endParaRPr>
                    </a:p>
                  </a:txBody>
                  <a:tcPr marL="85064" marR="8506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zh-CN" sz="2000" b="1" dirty="0" smtClean="0">
                          <a:ea typeface="黑体" panose="02010609060101010101" charset="-122"/>
                        </a:rPr>
                        <a:t>AV378290</a:t>
                      </a:r>
                      <a:endParaRPr kumimoji="0" lang="zh-CN" altLang="zh-CN" sz="20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85064" marR="8506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85064" marR="8506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69096">
                <a:tc>
                  <a:txBody>
                    <a:bodyPr/>
                    <a:p>
                      <a:pPr marL="342900" marR="0" lvl="0" indent="-342900" algn="ctr" defTabSz="914400" rtl="0" eaLnBrk="1" fontAlgn="base" latinLnBrk="0" hangingPunct="1">
                        <a:lnSpc>
                          <a:spcPct val="100000"/>
                        </a:lnSpc>
                        <a:spcBef>
                          <a:spcPct val="0"/>
                        </a:spcBef>
                        <a:spcAft>
                          <a:spcPct val="0"/>
                        </a:spcAft>
                        <a:buClrTx/>
                        <a:buSzTx/>
                        <a:buFontTx/>
                        <a:buNone/>
                      </a:pPr>
                      <a:r>
                        <a:rPr lang="en-US" altLang="zh-CN" sz="2000" b="1" dirty="0" smtClean="0">
                          <a:ea typeface="黑体" panose="02010609060101010101" charset="-122"/>
                          <a:cs typeface="Times New Roman" panose="02020603050405020304" pitchFamily="18" charset="0"/>
                        </a:rPr>
                        <a:t>AV0014</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85064" marR="8506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algn="ctr"/>
                      <a:r>
                        <a:rPr lang="zh-CN" altLang="en-US" sz="2000" b="1" dirty="0" smtClean="0">
                          <a:ea typeface="黑体" panose="02010609060101010101" charset="-122"/>
                          <a:cs typeface="Times New Roman" panose="02020603050405020304" pitchFamily="18" charset="0"/>
                        </a:rPr>
                        <a:t>沙悟净</a:t>
                      </a:r>
                      <a:endParaRPr lang="zh-CN" altLang="en-US" sz="2000" b="1" dirty="0">
                        <a:ea typeface="黑体" panose="02010609060101010101" charset="-122"/>
                        <a:cs typeface="Times New Roman" panose="02020603050405020304" pitchFamily="18" charset="0"/>
                      </a:endParaRPr>
                    </a:p>
                  </a:txBody>
                  <a:tcPr marL="85064" marR="8506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lang="en-US" altLang="zh-CN" sz="2000" b="1" dirty="0" smtClean="0">
                          <a:ea typeface="黑体" panose="02010609060101010101" charset="-122"/>
                        </a:rPr>
                        <a:t>AV378291</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85064" marR="8506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zh-CN" sz="20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85064" marR="8506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69096">
                <a:tc>
                  <a:txBody>
                    <a:bodyPr/>
                    <a:p>
                      <a:pPr marL="342900" marR="0" lvl="0" indent="-342900" algn="ctr" defTabSz="914400" rtl="0" eaLnBrk="1" fontAlgn="base" latinLnBrk="0" hangingPunct="1">
                        <a:lnSpc>
                          <a:spcPct val="100000"/>
                        </a:lnSpc>
                        <a:spcBef>
                          <a:spcPct val="0"/>
                        </a:spcBef>
                        <a:spcAft>
                          <a:spcPct val="0"/>
                        </a:spcAft>
                        <a:buClrTx/>
                        <a:buSzTx/>
                        <a:buFontTx/>
                        <a:buNone/>
                        <a:defRPr/>
                      </a:pPr>
                      <a:r>
                        <a:rPr lang="en-US" altLang="zh-CN" sz="2000" b="1" dirty="0" smtClean="0">
                          <a:ea typeface="黑体" panose="02010609060101010101" charset="-122"/>
                          <a:cs typeface="Times New Roman" panose="02020603050405020304" pitchFamily="18" charset="0"/>
                        </a:rPr>
                        <a:t>CV0015</a:t>
                      </a:r>
                      <a:endParaRPr lang="en-US" altLang="zh-CN" sz="2000" b="1" dirty="0" smtClean="0">
                        <a:ea typeface="黑体" panose="02010609060101010101" charset="-122"/>
                        <a:cs typeface="Times New Roman" panose="02020603050405020304" pitchFamily="18" charset="0"/>
                      </a:endParaRPr>
                    </a:p>
                  </a:txBody>
                  <a:tcPr marL="85064" marR="8506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342900" marR="0" lvl="0" indent="-34290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rPr>
                        <a:t>虚竹</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85064" marR="8506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lang="en-US" altLang="zh-CN" sz="2000" b="1" dirty="0" smtClean="0">
                          <a:ea typeface="黑体" panose="02010609060101010101" charset="-122"/>
                        </a:rPr>
                        <a:t>AV372133</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85064" marR="8506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zh-CN" sz="20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85064" marR="8506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69096">
                <a:tc>
                  <a:txBody>
                    <a:bodyPr/>
                    <a:p>
                      <a:pPr marL="342900" marR="0" lvl="0" indent="-342900" algn="ctr" defTabSz="914400" rtl="0" eaLnBrk="1" fontAlgn="base" latinLnBrk="0" hangingPunct="1">
                        <a:lnSpc>
                          <a:spcPct val="100000"/>
                        </a:lnSpc>
                        <a:spcBef>
                          <a:spcPct val="0"/>
                        </a:spcBef>
                        <a:spcAft>
                          <a:spcPct val="0"/>
                        </a:spcAft>
                        <a:buClrTx/>
                        <a:buSzTx/>
                        <a:buFontTx/>
                        <a:buNone/>
                      </a:pPr>
                      <a:r>
                        <a:rPr lang="en-US" altLang="zh-CN" sz="2000" b="1" dirty="0" smtClean="0">
                          <a:ea typeface="黑体" panose="02010609060101010101" charset="-122"/>
                          <a:cs typeface="Times New Roman" panose="02020603050405020304" pitchFamily="18" charset="0"/>
                        </a:rPr>
                        <a:t>CV0016</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85064" marR="8506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342900" marR="0" lvl="0" indent="-342900" algn="ctr" defTabSz="914400" rtl="0" eaLnBrk="1" fontAlgn="base" latinLnBrk="0" hangingPunct="1">
                        <a:lnSpc>
                          <a:spcPct val="100000"/>
                        </a:lnSpc>
                        <a:spcBef>
                          <a:spcPct val="0"/>
                        </a:spcBef>
                        <a:spcAft>
                          <a:spcPct val="0"/>
                        </a:spcAft>
                        <a:buClrTx/>
                        <a:buSzTx/>
                        <a:buFontTx/>
                        <a:buNone/>
                        <a:defRPr/>
                      </a:pPr>
                      <a:r>
                        <a:rPr lang="zh-CN" altLang="en-US" sz="2000" b="1" dirty="0" smtClean="0">
                          <a:ea typeface="黑体" panose="02010609060101010101" charset="-122"/>
                          <a:cs typeface="Times New Roman" panose="02020603050405020304" pitchFamily="18" charset="0"/>
                        </a:rPr>
                        <a:t>乔峰</a:t>
                      </a:r>
                      <a:endParaRPr lang="zh-CN" altLang="en-US" sz="2000" b="1" dirty="0" smtClean="0">
                        <a:ea typeface="黑体" panose="02010609060101010101" charset="-122"/>
                        <a:cs typeface="Times New Roman" panose="02020603050405020304" pitchFamily="18" charset="0"/>
                      </a:endParaRPr>
                    </a:p>
                  </a:txBody>
                  <a:tcPr marL="85064" marR="8506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lang="en-US" altLang="zh-CN" sz="2000" b="1" dirty="0" smtClean="0">
                          <a:ea typeface="黑体" panose="02010609060101010101" charset="-122"/>
                        </a:rPr>
                        <a:t>AV121322</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85064" marR="8506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zh-CN" sz="20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85064" marR="8506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graphicFrame>
        <p:nvGraphicFramePr>
          <p:cNvPr id="54" name="Group 29"/>
          <p:cNvGraphicFramePr>
            <a:graphicFrameLocks noGrp="1"/>
          </p:cNvGraphicFramePr>
          <p:nvPr/>
        </p:nvGraphicFramePr>
        <p:xfrm>
          <a:off x="6434137" y="3113405"/>
          <a:ext cx="4357718" cy="2377440"/>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223509"/>
                <a:gridCol w="1327695"/>
                <a:gridCol w="1069784"/>
                <a:gridCol w="736730"/>
              </a:tblGrid>
              <a:tr h="369096">
                <a:tc>
                  <a:txBody>
                    <a:bodyPr/>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2000" b="1" i="0" u="none" strike="noStrike" cap="none" normalizeH="0" baseline="0" dirty="0" smtClean="0">
                          <a:ln>
                            <a:noFill/>
                          </a:ln>
                          <a:solidFill>
                            <a:schemeClr val="bg1"/>
                          </a:solidFill>
                          <a:effectLst/>
                          <a:latin typeface="Arial" panose="020B0604020202020204" pitchFamily="34" charset="0"/>
                          <a:ea typeface="黑体" panose="02010609060101010101" charset="-122"/>
                          <a:cs typeface="Times New Roman" panose="02020603050405020304" pitchFamily="18" charset="0"/>
                        </a:rPr>
                        <a:t>帐号</a:t>
                      </a:r>
                      <a:endParaRPr kumimoji="0" lang="zh-CN" altLang="en-US" sz="2000" b="1" i="0" u="none" strike="noStrike" cap="none" normalizeH="0" baseline="0" dirty="0" smtClean="0">
                        <a:ln>
                          <a:noFill/>
                        </a:ln>
                        <a:solidFill>
                          <a:schemeClr val="bg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1E8380"/>
                    </a:solidFill>
                  </a:tcPr>
                </a:tc>
                <a:tc>
                  <a:txBody>
                    <a:bodyPr/>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2000" b="1" i="0" u="none" strike="noStrike" cap="none" normalizeH="0" baseline="0" dirty="0" smtClean="0">
                          <a:ln>
                            <a:noFill/>
                          </a:ln>
                          <a:solidFill>
                            <a:schemeClr val="bg1"/>
                          </a:solidFill>
                          <a:effectLst/>
                          <a:latin typeface="Arial" panose="020B0604020202020204" pitchFamily="34" charset="0"/>
                          <a:ea typeface="黑体" panose="02010609060101010101" charset="-122"/>
                          <a:cs typeface="Times New Roman" panose="02020603050405020304" pitchFamily="18" charset="0"/>
                        </a:rPr>
                        <a:t>姓名</a:t>
                      </a:r>
                      <a:endParaRPr kumimoji="0" lang="zh-CN" altLang="en-US" sz="2000" b="1" i="0" u="none" strike="noStrike" cap="none" normalizeH="0" baseline="0" dirty="0" smtClean="0">
                        <a:ln>
                          <a:noFill/>
                        </a:ln>
                        <a:solidFill>
                          <a:schemeClr val="bg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1E8380"/>
                    </a:solidFill>
                  </a:tcPr>
                </a:tc>
                <a:tc>
                  <a:txBody>
                    <a:bodyPr/>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2000" b="1" i="0" u="none" strike="noStrike" cap="none" normalizeH="0" baseline="0" smtClean="0">
                          <a:ln>
                            <a:noFill/>
                          </a:ln>
                          <a:solidFill>
                            <a:schemeClr val="bg1"/>
                          </a:solidFill>
                          <a:effectLst/>
                          <a:latin typeface="Arial" panose="020B0604020202020204" pitchFamily="34" charset="0"/>
                          <a:ea typeface="黑体" panose="02010609060101010101" charset="-122"/>
                          <a:cs typeface="Times New Roman" panose="02020603050405020304" pitchFamily="18" charset="0"/>
                        </a:rPr>
                        <a:t>信用</a:t>
                      </a:r>
                      <a:endParaRPr kumimoji="0" lang="zh-CN" altLang="en-US" sz="2000" b="1" i="0" u="none" strike="noStrike" cap="none" normalizeH="0" baseline="0" smtClean="0">
                        <a:ln>
                          <a:noFill/>
                        </a:ln>
                        <a:solidFill>
                          <a:schemeClr val="bg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1E8380"/>
                    </a:solidFill>
                  </a:tcPr>
                </a:tc>
                <a:tc>
                  <a:txBody>
                    <a:bodyPr/>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bg1"/>
                          </a:solidFill>
                          <a:effectLst/>
                          <a:latin typeface="Arial" panose="020B0604020202020204" pitchFamily="34" charset="0"/>
                          <a:ea typeface="黑体" panose="02010609060101010101" charset="-122"/>
                          <a:cs typeface="Times New Roman" panose="02020603050405020304" pitchFamily="18" charset="0"/>
                        </a:rPr>
                        <a:t>….</a:t>
                      </a:r>
                      <a:endParaRPr kumimoji="0" lang="en-US" altLang="zh-CN" sz="2000" b="1" i="0" u="none" strike="noStrike" cap="none" normalizeH="0" baseline="0" dirty="0" smtClean="0">
                        <a:ln>
                          <a:noFill/>
                        </a:ln>
                        <a:solidFill>
                          <a:schemeClr val="bg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1E8380"/>
                    </a:solidFill>
                  </a:tcPr>
                </a:tc>
              </a:tr>
              <a:tr h="369096">
                <a:tc>
                  <a:txBody>
                    <a:bodyPr/>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rPr>
                        <a:t>00192</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charset="-122"/>
                        </a:rPr>
                        <a:t>孙悟空</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rPr>
                        <a:t>7</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69096">
                <a:tc>
                  <a:txBody>
                    <a:bodyPr/>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rPr>
                        <a:t>00288</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charset="-122"/>
                        </a:rPr>
                        <a:t>猪悟能</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rPr>
                        <a:t>6</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zh-CN" sz="20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69096">
                <a:tc>
                  <a:txBody>
                    <a:bodyPr/>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rPr>
                        <a:t>12333</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algn="l"/>
                      <a:r>
                        <a:rPr lang="zh-CN" altLang="en-US" sz="2000" b="1" dirty="0" smtClean="0">
                          <a:ea typeface="黑体" panose="02010609060101010101" charset="-122"/>
                          <a:cs typeface="Times New Roman" panose="02020603050405020304" pitchFamily="18" charset="0"/>
                        </a:rPr>
                        <a:t>沙悟净</a:t>
                      </a:r>
                      <a:endParaRPr lang="zh-CN" altLang="en-US" sz="2000" b="1" dirty="0">
                        <a:ea typeface="黑体" panose="02010609060101010101" charset="-122"/>
                        <a:cs typeface="Times New Roman" panose="02020603050405020304" pitchFamily="18" charset="0"/>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rPr>
                        <a:t>8</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zh-CN" sz="20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69096">
                <a:tc>
                  <a:txBody>
                    <a:bodyPr/>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rPr>
                        <a:t>90111</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rPr>
                        <a:t>虚竹</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charset="-122"/>
                          <a:cs typeface="Times New Roman" panose="02020603050405020304" pitchFamily="18" charset="0"/>
                        </a:rPr>
                        <a:t>40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zh-CN" sz="20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69096">
                <a:tc>
                  <a:txBody>
                    <a:bodyPr/>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rgbClr val="FF0000"/>
                          </a:solidFill>
                          <a:effectLst/>
                          <a:latin typeface="Arial" panose="020B0604020202020204" pitchFamily="34" charset="0"/>
                          <a:ea typeface="黑体" panose="02010609060101010101" charset="-122"/>
                          <a:cs typeface="Times New Roman" panose="02020603050405020304" pitchFamily="18" charset="0"/>
                        </a:rPr>
                        <a:t>93000</a:t>
                      </a:r>
                      <a:endParaRPr kumimoji="0" lang="en-US" altLang="zh-CN" sz="2000" b="1" i="0" u="none" strike="noStrike" cap="none" normalizeH="0" baseline="0" smtClean="0">
                        <a:ln>
                          <a:noFill/>
                        </a:ln>
                        <a:solidFill>
                          <a:srgbClr val="FF0000"/>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2000" b="1" i="0" u="none" strike="noStrike" cap="none" normalizeH="0" baseline="0" dirty="0" smtClean="0">
                          <a:ln>
                            <a:noFill/>
                          </a:ln>
                          <a:solidFill>
                            <a:srgbClr val="FF0000"/>
                          </a:solidFill>
                          <a:effectLst/>
                          <a:latin typeface="Arial" panose="020B0604020202020204" pitchFamily="34" charset="0"/>
                          <a:ea typeface="黑体" panose="02010609060101010101" charset="-122"/>
                          <a:cs typeface="Times New Roman" panose="02020603050405020304" pitchFamily="18" charset="0"/>
                        </a:rPr>
                        <a:t>岳不群</a:t>
                      </a:r>
                      <a:endParaRPr kumimoji="0" lang="zh-CN" altLang="en-US" sz="2000" b="1" i="0" u="none" strike="noStrike" cap="none" normalizeH="0" baseline="0" dirty="0" smtClean="0">
                        <a:ln>
                          <a:noFill/>
                        </a:ln>
                        <a:solidFill>
                          <a:srgbClr val="FF0000"/>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rgbClr val="FF0000"/>
                          </a:solidFill>
                          <a:effectLst/>
                          <a:latin typeface="Arial" panose="020B0604020202020204" pitchFamily="34" charset="0"/>
                          <a:ea typeface="黑体" panose="02010609060101010101" charset="-122"/>
                          <a:cs typeface="Times New Roman" panose="02020603050405020304" pitchFamily="18" charset="0"/>
                        </a:rPr>
                        <a:t>-10</a:t>
                      </a:r>
                      <a:endParaRPr kumimoji="0" lang="en-US" altLang="zh-CN" sz="2000" b="1" i="0" u="none" strike="noStrike" cap="none" normalizeH="0" baseline="0" dirty="0" smtClean="0">
                        <a:ln>
                          <a:noFill/>
                        </a:ln>
                        <a:solidFill>
                          <a:srgbClr val="FF0000"/>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zh-CN" sz="2000" b="1" i="0" u="none" strike="noStrike" cap="none" normalizeH="0" baseline="0" dirty="0" smtClean="0">
                        <a:ln>
                          <a:noFill/>
                        </a:ln>
                        <a:solidFill>
                          <a:schemeClr val="tx1"/>
                        </a:solidFill>
                        <a:effectLst/>
                        <a:latin typeface="Arial" panose="020B0604020202020204" pitchFamily="34" charset="0"/>
                        <a:ea typeface="黑体" panose="02010609060101010101" charset="-122"/>
                      </a:endParaRPr>
                    </a:p>
                  </a:txBody>
                  <a:tcPr marL="170358" marR="17035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grpSp>
        <p:nvGrpSpPr>
          <p:cNvPr id="6" name="组合 5"/>
          <p:cNvGrpSpPr/>
          <p:nvPr/>
        </p:nvGrpSpPr>
        <p:grpSpPr bwMode="auto">
          <a:xfrm>
            <a:off x="932180" y="5345113"/>
            <a:ext cx="5221605" cy="504825"/>
            <a:chOff x="-1001395" y="5660708"/>
            <a:chExt cx="5221605" cy="504825"/>
          </a:xfrm>
        </p:grpSpPr>
        <p:sp>
          <p:nvSpPr>
            <p:cNvPr id="100402" name="AutoShape 50"/>
            <p:cNvSpPr>
              <a:spLocks noChangeArrowheads="1"/>
            </p:cNvSpPr>
            <p:nvPr/>
          </p:nvSpPr>
          <p:spPr bwMode="auto">
            <a:xfrm>
              <a:off x="-1001395" y="5660708"/>
              <a:ext cx="5040313" cy="504825"/>
            </a:xfrm>
            <a:prstGeom prst="roundRect">
              <a:avLst>
                <a:gd name="adj" fmla="val 16667"/>
              </a:avLst>
            </a:prstGeom>
            <a:solidFill>
              <a:schemeClr val="accent1">
                <a:lumMod val="20000"/>
                <a:lumOff val="80000"/>
              </a:schemeClr>
            </a:solidFill>
            <a:ln w="19050">
              <a:solidFill>
                <a:srgbClr val="1E8380"/>
              </a:solidFill>
            </a:ln>
          </p:spPr>
          <p:txBody>
            <a:bodyPr anchor="ctr"/>
            <a:p>
              <a:pPr algn="ctr">
                <a:defRPr/>
              </a:pPr>
              <a:r>
                <a:rPr lang="zh-CN" altLang="en-US" sz="2000" b="1">
                  <a:latin typeface="思源黑体 CN Medium" panose="020B0600000000000000" pitchFamily="34" charset="-122"/>
                  <a:ea typeface="思源黑体 CN Medium" panose="020B0600000000000000" pitchFamily="34" charset="-122"/>
                </a:rPr>
                <a:t>约束方法：规则、存储过程、触发器</a:t>
              </a:r>
              <a:endParaRPr lang="zh-CN" altLang="en-US" sz="2000" b="1">
                <a:latin typeface="思源黑体 CN Medium" panose="020B0600000000000000" pitchFamily="34" charset="-122"/>
                <a:ea typeface="思源黑体 CN Medium" panose="020B0600000000000000" pitchFamily="34" charset="-122"/>
              </a:endParaRPr>
            </a:p>
          </p:txBody>
        </p:sp>
        <p:sp>
          <p:nvSpPr>
            <p:cNvPr id="25611" name="AutoShape 4"/>
            <p:cNvSpPr>
              <a:spLocks noChangeArrowheads="1"/>
            </p:cNvSpPr>
            <p:nvPr/>
          </p:nvSpPr>
          <p:spPr bwMode="gray">
            <a:xfrm>
              <a:off x="3863023" y="5733098"/>
              <a:ext cx="357187" cy="360362"/>
            </a:xfrm>
            <a:prstGeom prst="ellipse">
              <a:avLst/>
            </a:prstGeom>
            <a:solidFill>
              <a:schemeClr val="bg1"/>
            </a:solidFill>
            <a:ln w="19050">
              <a:solidFill>
                <a:srgbClr val="1E8380"/>
              </a:solidFill>
              <a:round/>
            </a:ln>
          </p:spPr>
          <p:txBody>
            <a:bodyPr anchor="ctr"/>
            <a:p>
              <a:pPr algn="ctr"/>
              <a:r>
                <a:rPr lang="en-US" altLang="zh-CN" sz="2000" b="1">
                  <a:solidFill>
                    <a:srgbClr val="1E8380"/>
                  </a:solidFill>
                  <a:latin typeface="微软雅黑" panose="020B0503020204020204" charset="-122"/>
                  <a:ea typeface="微软雅黑" panose="020B0503020204020204" charset="-122"/>
                </a:rPr>
                <a:t>!</a:t>
              </a:r>
              <a:endParaRPr lang="en-US" altLang="zh-CN" sz="2000" b="1">
                <a:solidFill>
                  <a:srgbClr val="1E8380"/>
                </a:solidFill>
                <a:latin typeface="微软雅黑" panose="020B0503020204020204" charset="-122"/>
                <a:ea typeface="微软雅黑" panose="020B0503020204020204" charset="-122"/>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500"/>
                                        <p:tgtEl>
                                          <p:spTgt spid="51"/>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zh-CN"/>
              <a:t>小结</a:t>
            </a:r>
            <a:r>
              <a:rPr lang="en-US" altLang="zh-CN"/>
              <a:t>-</a:t>
            </a:r>
            <a:r>
              <a:rPr lang="zh-CN" altLang="en-US" sz="5630">
                <a:sym typeface="+mn-ea"/>
              </a:rPr>
              <a:t>数据完整性</a:t>
            </a:r>
            <a:endParaRPr lang="en-US" altLang="zh-CN"/>
          </a:p>
        </p:txBody>
      </p:sp>
      <p:sp>
        <p:nvSpPr>
          <p:cNvPr id="527363" name="Rectangle 3"/>
          <p:cNvSpPr>
            <a:spLocks noGrp="1" noChangeArrowheads="1"/>
          </p:cNvSpPr>
          <p:nvPr>
            <p:ph idx="1"/>
          </p:nvPr>
        </p:nvSpPr>
        <p:spPr>
          <a:xfrm>
            <a:off x="601345" y="702310"/>
            <a:ext cx="10821670" cy="5401310"/>
          </a:xfrm>
        </p:spPr>
        <p:txBody>
          <a:bodyPr/>
          <a:p>
            <a:pPr>
              <a:buClr>
                <a:srgbClr val="1E8380"/>
              </a:buClr>
              <a:buFont typeface="Wingdings" panose="05000000000000000000" charset="0"/>
              <a:buChar char="n"/>
            </a:pPr>
            <a:r>
              <a:rPr lang="zh-CN" altLang="en-US" sz="2000">
                <a:latin typeface="思源黑体 CN Medium" panose="020B0600000000000000" pitchFamily="34" charset="-122"/>
                <a:ea typeface="思源黑体 CN Medium" panose="020B0600000000000000" pitchFamily="34" charset="-122"/>
                <a:cs typeface="思源黑体 CN Medium" panose="020B0600000000000000" pitchFamily="34" charset="-122"/>
              </a:rPr>
              <a:t>数据完整性有哪几种？各自作用是什么？</a:t>
            </a:r>
            <a:endParaRPr lang="zh-CN" altLang="en-US" sz="2000">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a:p>
            <a:pPr lvl="1">
              <a:buClr>
                <a:srgbClr val="1E8380"/>
              </a:buClr>
              <a:buFont typeface="Wingdings" panose="05000000000000000000" charset="0"/>
              <a:buChar char="ü"/>
            </a:pPr>
            <a:r>
              <a:rPr lang="zh-CN" altLang="en-US" sz="2000">
                <a:latin typeface="思源黑体 CN Medium" panose="020B0600000000000000" pitchFamily="34" charset="-122"/>
                <a:ea typeface="思源黑体 CN Medium" panose="020B0600000000000000" pitchFamily="34" charset="-122"/>
                <a:cs typeface="思源黑体 CN Medium" panose="020B0600000000000000" pitchFamily="34" charset="-122"/>
              </a:rPr>
              <a:t>实体完整性</a:t>
            </a:r>
            <a:endParaRPr lang="zh-CN" altLang="en-US" sz="2000">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a:p>
            <a:pPr lvl="2">
              <a:buClr>
                <a:srgbClr val="1E8380"/>
              </a:buClr>
              <a:buFont typeface="Wingdings" panose="05000000000000000000" charset="0"/>
              <a:buChar char="u"/>
            </a:pPr>
            <a:r>
              <a:rPr lang="zh-CN" altLang="en-US" sz="2000">
                <a:latin typeface="思源黑体 CN Medium" panose="020B0600000000000000" pitchFamily="34" charset="-122"/>
                <a:ea typeface="思源黑体 CN Medium" panose="020B0600000000000000" pitchFamily="34" charset="-122"/>
                <a:cs typeface="思源黑体 CN Medium" panose="020B0600000000000000" pitchFamily="34" charset="-122"/>
              </a:rPr>
              <a:t>能够唯一标识表中的每一条记录</a:t>
            </a:r>
            <a:endParaRPr lang="zh-CN" altLang="en-US" sz="2000">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a:p>
            <a:pPr lvl="2">
              <a:buClr>
                <a:srgbClr val="1E8380"/>
              </a:buClr>
              <a:buFont typeface="Wingdings" panose="05000000000000000000" charset="0"/>
              <a:buChar char="u"/>
            </a:pPr>
            <a:r>
              <a:rPr lang="zh-CN" altLang="en-US" sz="2000">
                <a:latin typeface="思源黑体 CN Medium" panose="020B0600000000000000" pitchFamily="34" charset="-122"/>
                <a:ea typeface="思源黑体 CN Medium" panose="020B0600000000000000" pitchFamily="34" charset="-122"/>
                <a:cs typeface="思源黑体 CN Medium" panose="020B0600000000000000" pitchFamily="34" charset="-122"/>
              </a:rPr>
              <a:t>实现方式：主键、唯一键、</a:t>
            </a:r>
            <a:r>
              <a:rPr lang="en-US" altLang="zh-CN" sz="2000">
                <a:latin typeface="思源黑体 CN Medium" panose="020B0600000000000000" pitchFamily="34" charset="-122"/>
                <a:ea typeface="思源黑体 CN Medium" panose="020B0600000000000000" pitchFamily="34" charset="-122"/>
                <a:cs typeface="思源黑体 CN Medium" panose="020B0600000000000000" pitchFamily="34" charset="-122"/>
              </a:rPr>
              <a:t>sequence</a:t>
            </a:r>
            <a:r>
              <a:rPr lang="zh-CN" altLang="en-US" sz="2000">
                <a:latin typeface="思源黑体 CN Medium" panose="020B0600000000000000" pitchFamily="34" charset="-122"/>
                <a:ea typeface="思源黑体 CN Medium" panose="020B0600000000000000" pitchFamily="34" charset="-122"/>
                <a:cs typeface="思源黑体 CN Medium" panose="020B0600000000000000" pitchFamily="34" charset="-122"/>
              </a:rPr>
              <a:t>属性</a:t>
            </a:r>
            <a:endParaRPr lang="zh-CN" altLang="en-US" sz="2000">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a:p>
            <a:pPr lvl="1">
              <a:buClr>
                <a:srgbClr val="1E8380"/>
              </a:buClr>
              <a:buFont typeface="Wingdings" panose="05000000000000000000" charset="0"/>
              <a:buChar char="ü"/>
            </a:pPr>
            <a:r>
              <a:rPr lang="zh-CN" altLang="en-US" sz="2000">
                <a:latin typeface="思源黑体 CN Medium" panose="020B0600000000000000" pitchFamily="34" charset="-122"/>
                <a:ea typeface="思源黑体 CN Medium" panose="020B0600000000000000" pitchFamily="34" charset="-122"/>
                <a:cs typeface="思源黑体 CN Medium" panose="020B0600000000000000" pitchFamily="34" charset="-122"/>
              </a:rPr>
              <a:t>域完整性</a:t>
            </a:r>
            <a:endParaRPr lang="zh-CN" altLang="en-US" sz="2000">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a:p>
            <a:pPr lvl="2">
              <a:buClr>
                <a:srgbClr val="1E8380"/>
              </a:buClr>
              <a:buFont typeface="Wingdings" panose="05000000000000000000" charset="0"/>
              <a:buChar char="u"/>
            </a:pPr>
            <a:r>
              <a:rPr lang="zh-CN" altLang="en-US" sz="2000">
                <a:latin typeface="思源黑体 CN Medium" panose="020B0600000000000000" pitchFamily="34" charset="-122"/>
                <a:ea typeface="思源黑体 CN Medium" panose="020B0600000000000000" pitchFamily="34" charset="-122"/>
                <a:cs typeface="思源黑体 CN Medium" panose="020B0600000000000000" pitchFamily="34" charset="-122"/>
              </a:rPr>
              <a:t>表中特定列数据的有效性，确保不会输入无效的值</a:t>
            </a:r>
            <a:endParaRPr lang="en-US" altLang="zh-CN" sz="2000">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a:p>
            <a:pPr lvl="2">
              <a:buClr>
                <a:srgbClr val="1E8380"/>
              </a:buClr>
              <a:buFont typeface="Wingdings" panose="05000000000000000000" charset="0"/>
              <a:buChar char="u"/>
            </a:pPr>
            <a:r>
              <a:rPr lang="zh-CN" altLang="en-US" sz="2000">
                <a:latin typeface="思源黑体 CN Medium" panose="020B0600000000000000" pitchFamily="34" charset="-122"/>
                <a:ea typeface="思源黑体 CN Medium" panose="020B0600000000000000" pitchFamily="34" charset="-122"/>
                <a:cs typeface="思源黑体 CN Medium" panose="020B0600000000000000" pitchFamily="34" charset="-122"/>
              </a:rPr>
              <a:t>实现方式：类型、缺省值、约束、空值</a:t>
            </a:r>
            <a:endParaRPr lang="zh-CN" altLang="en-US" sz="2000">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a:p>
            <a:pPr lvl="1">
              <a:buClr>
                <a:srgbClr val="1E8380"/>
              </a:buClr>
              <a:buFont typeface="Wingdings" panose="05000000000000000000" charset="0"/>
              <a:buChar char="ü"/>
            </a:pPr>
            <a:r>
              <a:rPr lang="zh-CN" altLang="en-US" sz="2000">
                <a:latin typeface="思源黑体 CN Medium" panose="020B0600000000000000" pitchFamily="34" charset="-122"/>
                <a:ea typeface="思源黑体 CN Medium" panose="020B0600000000000000" pitchFamily="34" charset="-122"/>
                <a:cs typeface="思源黑体 CN Medium" panose="020B0600000000000000" pitchFamily="34" charset="-122"/>
              </a:rPr>
              <a:t>引用完整性</a:t>
            </a:r>
            <a:endParaRPr lang="zh-CN" altLang="en-US" sz="2000">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a:p>
            <a:pPr lvl="2">
              <a:buClr>
                <a:srgbClr val="1E8380"/>
              </a:buClr>
              <a:buFont typeface="Wingdings" panose="05000000000000000000" charset="0"/>
              <a:buChar char="u"/>
            </a:pPr>
            <a:r>
              <a:rPr lang="zh-CN" altLang="en-US" sz="2000">
                <a:latin typeface="思源黑体 CN Medium" panose="020B0600000000000000" pitchFamily="34" charset="-122"/>
                <a:ea typeface="思源黑体 CN Medium" panose="020B0600000000000000" pitchFamily="34" charset="-122"/>
                <a:cs typeface="思源黑体 CN Medium" panose="020B0600000000000000" pitchFamily="34" charset="-122"/>
              </a:rPr>
              <a:t>维护表间数据的有效性、完整性</a:t>
            </a:r>
            <a:endParaRPr lang="zh-CN" altLang="en-US" sz="2000">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a:p>
            <a:pPr lvl="2">
              <a:buClr>
                <a:srgbClr val="1E8380"/>
              </a:buClr>
              <a:buFont typeface="Wingdings" panose="05000000000000000000" charset="0"/>
              <a:buChar char="u"/>
            </a:pPr>
            <a:r>
              <a:rPr lang="zh-CN" altLang="en-US" sz="2000">
                <a:latin typeface="思源黑体 CN Medium" panose="020B0600000000000000" pitchFamily="34" charset="-122"/>
                <a:ea typeface="思源黑体 CN Medium" panose="020B0600000000000000" pitchFamily="34" charset="-122"/>
                <a:cs typeface="思源黑体 CN Medium" panose="020B0600000000000000" pitchFamily="34" charset="-122"/>
              </a:rPr>
              <a:t>实现方式：建立外键联系另一表的主键</a:t>
            </a:r>
            <a:endParaRPr lang="en-US" altLang="zh-CN" sz="2000">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a:p>
            <a:pPr lvl="1">
              <a:buClr>
                <a:srgbClr val="1E8380"/>
              </a:buClr>
              <a:buFont typeface="Wingdings" panose="05000000000000000000" charset="0"/>
              <a:buChar char="ü"/>
            </a:pPr>
            <a:r>
              <a:rPr lang="zh-CN" altLang="en-US" sz="2000">
                <a:latin typeface="思源黑体 CN Medium" panose="020B0600000000000000" pitchFamily="34" charset="-122"/>
                <a:ea typeface="思源黑体 CN Medium" panose="020B0600000000000000" pitchFamily="34" charset="-122"/>
                <a:cs typeface="思源黑体 CN Medium" panose="020B0600000000000000" pitchFamily="34" charset="-122"/>
              </a:rPr>
              <a:t>自定义完整性</a:t>
            </a:r>
            <a:endParaRPr lang="zh-CN" altLang="en-US" sz="2000">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a:p>
            <a:pPr lvl="2">
              <a:buClr>
                <a:srgbClr val="1E8380"/>
              </a:buClr>
              <a:buFont typeface="Wingdings" panose="05000000000000000000" charset="0"/>
              <a:buChar char="u"/>
            </a:pPr>
            <a:r>
              <a:rPr lang="zh-CN" altLang="en-US" sz="2000">
                <a:latin typeface="思源黑体 CN Medium" panose="020B0600000000000000" pitchFamily="34" charset="-122"/>
                <a:ea typeface="思源黑体 CN Medium" panose="020B0600000000000000" pitchFamily="34" charset="-122"/>
                <a:cs typeface="思源黑体 CN Medium" panose="020B0600000000000000" pitchFamily="34" charset="-122"/>
              </a:rPr>
              <a:t>根据业务处理流程定义的特定业务规则</a:t>
            </a:r>
            <a:endParaRPr lang="zh-CN" altLang="en-US" sz="2000">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a:p>
            <a:pPr lvl="2">
              <a:buClr>
                <a:srgbClr val="1E8380"/>
              </a:buClr>
              <a:buFont typeface="Wingdings" panose="05000000000000000000" charset="0"/>
              <a:buChar char="u"/>
            </a:pPr>
            <a:r>
              <a:rPr lang="zh-CN" altLang="en-US" sz="2000">
                <a:latin typeface="思源黑体 CN Medium" panose="020B0600000000000000" pitchFamily="34" charset="-122"/>
                <a:ea typeface="思源黑体 CN Medium" panose="020B0600000000000000" pitchFamily="34" charset="-122"/>
                <a:cs typeface="思源黑体 CN Medium" panose="020B0600000000000000" pitchFamily="34" charset="-122"/>
              </a:rPr>
              <a:t>实现方式：存储过程、触发器、规则</a:t>
            </a:r>
            <a:endParaRPr lang="zh-CN" altLang="en-US" sz="2000">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27363">
                                            <p:txEl>
                                              <p:pRg st="1" end="1"/>
                                            </p:txEl>
                                          </p:spTgt>
                                        </p:tgtEl>
                                        <p:attrNameLst>
                                          <p:attrName>style.visibility</p:attrName>
                                        </p:attrNameLst>
                                      </p:cBhvr>
                                      <p:to>
                                        <p:strVal val="visible"/>
                                      </p:to>
                                    </p:set>
                                    <p:animEffect transition="in" filter="wipe(left)">
                                      <p:cBhvr>
                                        <p:cTn id="7" dur="500"/>
                                        <p:tgtEl>
                                          <p:spTgt spid="52736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27363">
                                            <p:txEl>
                                              <p:pRg st="4" end="4"/>
                                            </p:txEl>
                                          </p:spTgt>
                                        </p:tgtEl>
                                        <p:attrNameLst>
                                          <p:attrName>style.visibility</p:attrName>
                                        </p:attrNameLst>
                                      </p:cBhvr>
                                      <p:to>
                                        <p:strVal val="visible"/>
                                      </p:to>
                                    </p:set>
                                    <p:animEffect transition="in" filter="wipe(left)">
                                      <p:cBhvr>
                                        <p:cTn id="10" dur="500"/>
                                        <p:tgtEl>
                                          <p:spTgt spid="527363">
                                            <p:txEl>
                                              <p:pRg st="4" end="4"/>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527363">
                                            <p:txEl>
                                              <p:pRg st="7" end="7"/>
                                            </p:txEl>
                                          </p:spTgt>
                                        </p:tgtEl>
                                        <p:attrNameLst>
                                          <p:attrName>style.visibility</p:attrName>
                                        </p:attrNameLst>
                                      </p:cBhvr>
                                      <p:to>
                                        <p:strVal val="visible"/>
                                      </p:to>
                                    </p:set>
                                    <p:animEffect transition="in" filter="wipe(left)">
                                      <p:cBhvr>
                                        <p:cTn id="13" dur="500"/>
                                        <p:tgtEl>
                                          <p:spTgt spid="527363">
                                            <p:txEl>
                                              <p:pRg st="7" end="7"/>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527363">
                                            <p:txEl>
                                              <p:pRg st="10" end="10"/>
                                            </p:txEl>
                                          </p:spTgt>
                                        </p:tgtEl>
                                        <p:attrNameLst>
                                          <p:attrName>style.visibility</p:attrName>
                                        </p:attrNameLst>
                                      </p:cBhvr>
                                      <p:to>
                                        <p:strVal val="visible"/>
                                      </p:to>
                                    </p:set>
                                    <p:animEffect transition="in" filter="wipe(left)">
                                      <p:cBhvr>
                                        <p:cTn id="16" dur="500"/>
                                        <p:tgtEl>
                                          <p:spTgt spid="527363">
                                            <p:txEl>
                                              <p:pRg st="10" end="1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27363">
                                            <p:txEl>
                                              <p:pRg st="2" end="2"/>
                                            </p:txEl>
                                          </p:spTgt>
                                        </p:tgtEl>
                                        <p:attrNameLst>
                                          <p:attrName>style.visibility</p:attrName>
                                        </p:attrNameLst>
                                      </p:cBhvr>
                                      <p:to>
                                        <p:strVal val="visible"/>
                                      </p:to>
                                    </p:set>
                                    <p:animEffect transition="in" filter="wipe(left)">
                                      <p:cBhvr>
                                        <p:cTn id="21" dur="500"/>
                                        <p:tgtEl>
                                          <p:spTgt spid="527363">
                                            <p:txEl>
                                              <p:pRg st="2" end="2"/>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527363">
                                            <p:txEl>
                                              <p:pRg st="3" end="3"/>
                                            </p:txEl>
                                          </p:spTgt>
                                        </p:tgtEl>
                                        <p:attrNameLst>
                                          <p:attrName>style.visibility</p:attrName>
                                        </p:attrNameLst>
                                      </p:cBhvr>
                                      <p:to>
                                        <p:strVal val="visible"/>
                                      </p:to>
                                    </p:set>
                                    <p:animEffect transition="in" filter="wipe(left)">
                                      <p:cBhvr>
                                        <p:cTn id="24" dur="500"/>
                                        <p:tgtEl>
                                          <p:spTgt spid="52736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27363">
                                            <p:txEl>
                                              <p:pRg st="5" end="5"/>
                                            </p:txEl>
                                          </p:spTgt>
                                        </p:tgtEl>
                                        <p:attrNameLst>
                                          <p:attrName>style.visibility</p:attrName>
                                        </p:attrNameLst>
                                      </p:cBhvr>
                                      <p:to>
                                        <p:strVal val="visible"/>
                                      </p:to>
                                    </p:set>
                                    <p:animEffect transition="in" filter="wipe(left)">
                                      <p:cBhvr>
                                        <p:cTn id="29" dur="500"/>
                                        <p:tgtEl>
                                          <p:spTgt spid="527363">
                                            <p:txEl>
                                              <p:pRg st="5" end="5"/>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527363">
                                            <p:txEl>
                                              <p:pRg st="6" end="6"/>
                                            </p:txEl>
                                          </p:spTgt>
                                        </p:tgtEl>
                                        <p:attrNameLst>
                                          <p:attrName>style.visibility</p:attrName>
                                        </p:attrNameLst>
                                      </p:cBhvr>
                                      <p:to>
                                        <p:strVal val="visible"/>
                                      </p:to>
                                    </p:set>
                                    <p:animEffect transition="in" filter="wipe(left)">
                                      <p:cBhvr>
                                        <p:cTn id="32" dur="500"/>
                                        <p:tgtEl>
                                          <p:spTgt spid="52736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27363">
                                            <p:txEl>
                                              <p:pRg st="8" end="8"/>
                                            </p:txEl>
                                          </p:spTgt>
                                        </p:tgtEl>
                                        <p:attrNameLst>
                                          <p:attrName>style.visibility</p:attrName>
                                        </p:attrNameLst>
                                      </p:cBhvr>
                                      <p:to>
                                        <p:strVal val="visible"/>
                                      </p:to>
                                    </p:set>
                                    <p:animEffect transition="in" filter="wipe(left)">
                                      <p:cBhvr>
                                        <p:cTn id="37" dur="500"/>
                                        <p:tgtEl>
                                          <p:spTgt spid="527363">
                                            <p:txEl>
                                              <p:pRg st="8" end="8"/>
                                            </p:txEl>
                                          </p:spTgt>
                                        </p:tgtEl>
                                      </p:cBhvr>
                                    </p:animEffect>
                                  </p:childTnLst>
                                </p:cTn>
                              </p:par>
                              <p:par>
                                <p:cTn id="38" presetID="22" presetClass="entr" presetSubtype="8" fill="hold" nodeType="withEffect">
                                  <p:stCondLst>
                                    <p:cond delay="0"/>
                                  </p:stCondLst>
                                  <p:childTnLst>
                                    <p:set>
                                      <p:cBhvr>
                                        <p:cTn id="39" dur="1" fill="hold">
                                          <p:stCondLst>
                                            <p:cond delay="0"/>
                                          </p:stCondLst>
                                        </p:cTn>
                                        <p:tgtEl>
                                          <p:spTgt spid="527363">
                                            <p:txEl>
                                              <p:pRg st="9" end="9"/>
                                            </p:txEl>
                                          </p:spTgt>
                                        </p:tgtEl>
                                        <p:attrNameLst>
                                          <p:attrName>style.visibility</p:attrName>
                                        </p:attrNameLst>
                                      </p:cBhvr>
                                      <p:to>
                                        <p:strVal val="visible"/>
                                      </p:to>
                                    </p:set>
                                    <p:animEffect transition="in" filter="wipe(left)">
                                      <p:cBhvr>
                                        <p:cTn id="40" dur="500"/>
                                        <p:tgtEl>
                                          <p:spTgt spid="52736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27363">
                                            <p:txEl>
                                              <p:pRg st="11" end="11"/>
                                            </p:txEl>
                                          </p:spTgt>
                                        </p:tgtEl>
                                        <p:attrNameLst>
                                          <p:attrName>style.visibility</p:attrName>
                                        </p:attrNameLst>
                                      </p:cBhvr>
                                      <p:to>
                                        <p:strVal val="visible"/>
                                      </p:to>
                                    </p:set>
                                    <p:animEffect transition="in" filter="wipe(left)">
                                      <p:cBhvr>
                                        <p:cTn id="45" dur="500"/>
                                        <p:tgtEl>
                                          <p:spTgt spid="527363">
                                            <p:txEl>
                                              <p:pRg st="11" end="11"/>
                                            </p:txEl>
                                          </p:spTgt>
                                        </p:tgtEl>
                                      </p:cBhvr>
                                    </p:animEffect>
                                  </p:childTnLst>
                                </p:cTn>
                              </p:par>
                              <p:par>
                                <p:cTn id="46" presetID="22" presetClass="entr" presetSubtype="8" fill="hold" nodeType="withEffect">
                                  <p:stCondLst>
                                    <p:cond delay="0"/>
                                  </p:stCondLst>
                                  <p:childTnLst>
                                    <p:set>
                                      <p:cBhvr>
                                        <p:cTn id="47" dur="1" fill="hold">
                                          <p:stCondLst>
                                            <p:cond delay="0"/>
                                          </p:stCondLst>
                                        </p:cTn>
                                        <p:tgtEl>
                                          <p:spTgt spid="527363">
                                            <p:txEl>
                                              <p:pRg st="12" end="12"/>
                                            </p:txEl>
                                          </p:spTgt>
                                        </p:tgtEl>
                                        <p:attrNameLst>
                                          <p:attrName>style.visibility</p:attrName>
                                        </p:attrNameLst>
                                      </p:cBhvr>
                                      <p:to>
                                        <p:strVal val="visible"/>
                                      </p:to>
                                    </p:set>
                                    <p:animEffect transition="in" filter="wipe(left)">
                                      <p:cBhvr>
                                        <p:cTn id="48" dur="500"/>
                                        <p:tgtEl>
                                          <p:spTgt spid="52736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a:xfrm>
            <a:off x="532400" y="1021979"/>
            <a:ext cx="10965638" cy="4788226"/>
          </a:xfrm>
        </p:spPr>
        <p:txBody>
          <a:bodyPr/>
          <a:p>
            <a:pPr>
              <a:lnSpc>
                <a:spcPct val="90000"/>
              </a:lnSpc>
              <a:buFont typeface="Wingdings" panose="05000000000000000000" charset="0"/>
              <a:buChar char="n"/>
              <a:tabLst>
                <a:tab pos="812800" algn="l"/>
              </a:tabLst>
            </a:pPr>
            <a:r>
              <a:rPr lang="zh-CN" altLang="en-US" sz="3200" b="1" dirty="0">
                <a:ea typeface="黑体" panose="02010609060101010101" charset="-122"/>
                <a:sym typeface="+mn-ea"/>
              </a:rPr>
              <a:t>约束的目的：确保表中数据的完整型</a:t>
            </a:r>
            <a:endParaRPr lang="zh-CN" altLang="en-US" sz="3200" b="1" dirty="0">
              <a:ea typeface="黑体" panose="02010609060101010101" charset="-122"/>
            </a:endParaRPr>
          </a:p>
          <a:p>
            <a:pPr>
              <a:lnSpc>
                <a:spcPct val="90000"/>
              </a:lnSpc>
              <a:buFont typeface="Wingdings" panose="05000000000000000000" charset="0"/>
              <a:buChar char="n"/>
              <a:tabLst>
                <a:tab pos="812800" algn="l"/>
              </a:tabLst>
            </a:pPr>
            <a:r>
              <a:rPr lang="zh-CN" altLang="en-US" sz="3200" b="1" dirty="0">
                <a:ea typeface="黑体" panose="02010609060101010101" charset="-122"/>
                <a:sym typeface="+mn-ea"/>
              </a:rPr>
              <a:t>常用的约束类型</a:t>
            </a:r>
            <a:r>
              <a:rPr lang="zh-CN" altLang="en-US" sz="3200" b="1" dirty="0" smtClean="0">
                <a:ea typeface="黑体" panose="02010609060101010101" charset="-122"/>
                <a:sym typeface="+mn-ea"/>
              </a:rPr>
              <a:t>：</a:t>
            </a:r>
            <a:endParaRPr lang="zh-CN" altLang="en-US" sz="3200" b="1" dirty="0" smtClean="0">
              <a:ea typeface="黑体" panose="02010609060101010101" charset="-122"/>
              <a:sym typeface="+mn-ea"/>
            </a:endParaRPr>
          </a:p>
        </p:txBody>
      </p:sp>
      <p:sp>
        <p:nvSpPr>
          <p:cNvPr id="3" name="标题 2"/>
          <p:cNvSpPr>
            <a:spLocks noGrp="1"/>
          </p:cNvSpPr>
          <p:nvPr>
            <p:ph type="title"/>
          </p:nvPr>
        </p:nvSpPr>
        <p:spPr/>
        <p:txBody>
          <a:bodyPr/>
          <a:p>
            <a:r>
              <a:rPr lang="zh-CN" altLang="en-US"/>
              <a:t>约束</a:t>
            </a:r>
            <a:endParaRPr lang="zh-CN" altLang="en-US"/>
          </a:p>
        </p:txBody>
      </p:sp>
      <p:graphicFrame>
        <p:nvGraphicFramePr>
          <p:cNvPr id="4" name="内容占位符 4"/>
          <p:cNvGraphicFramePr/>
          <p:nvPr/>
        </p:nvGraphicFramePr>
        <p:xfrm>
          <a:off x="1717646" y="2347905"/>
          <a:ext cx="8358246" cy="3008968"/>
        </p:xfrm>
        <a:graphic>
          <a:graphicData uri="http://schemas.openxmlformats.org/drawingml/2006/table">
            <a:tbl>
              <a:tblPr firstRow="1" bandRow="1">
                <a:effectLst>
                  <a:reflection blurRad="6350" stA="52000" endA="300" endPos="35000" dir="5400000" sy="-100000" algn="bl" rotWithShape="0"/>
                </a:effectLst>
                <a:tableStyleId>{FABFCF23-3B69-468F-B69F-88F6DE6A72F2}</a:tableStyleId>
              </a:tblPr>
              <a:tblGrid>
                <a:gridCol w="3541395"/>
                <a:gridCol w="4816851"/>
              </a:tblGrid>
              <a:tr h="365760">
                <a:tc>
                  <a:txBody>
                    <a:bodyPr/>
                    <a:p>
                      <a:pPr algn="ctr"/>
                      <a:r>
                        <a:rPr lang="zh-CN" altLang="en-US" sz="1600" dirty="0" smtClean="0">
                          <a:latin typeface="思源黑体 CN Medium" panose="020B0600000000000000" pitchFamily="34" charset="-122"/>
                          <a:ea typeface="思源黑体 CN Medium" panose="020B0600000000000000" pitchFamily="34" charset="-122"/>
                        </a:rPr>
                        <a:t>约束类型</a:t>
                      </a:r>
                      <a:endParaRPr lang="zh-CN" altLang="en-US" sz="1600" dirty="0" smtClean="0">
                        <a:latin typeface="思源黑体 CN Medium" panose="020B0600000000000000" pitchFamily="34" charset="-122"/>
                        <a:ea typeface="思源黑体 CN Medium" panose="020B0600000000000000" pitchFamily="34" charset="-122"/>
                        <a:cs typeface="Arial" panose="020B0604020202020204" pitchFamily="34" charset="0"/>
                      </a:endParaRPr>
                    </a:p>
                  </a:txBody>
                  <a:tcPr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1E8380"/>
                    </a:solidFill>
                  </a:tcPr>
                </a:tc>
                <a:tc>
                  <a:txBody>
                    <a:bodyPr/>
                    <a:p>
                      <a:pPr algn="ctr"/>
                      <a:r>
                        <a:rPr lang="zh-CN" altLang="en-US" sz="1600" dirty="0" smtClean="0">
                          <a:latin typeface="思源黑体 CN Medium" panose="020B0600000000000000" pitchFamily="34" charset="-122"/>
                          <a:ea typeface="思源黑体 CN Medium" panose="020B0600000000000000" pitchFamily="34" charset="-122"/>
                        </a:rPr>
                        <a:t>说明</a:t>
                      </a:r>
                      <a:endParaRPr lang="zh-CN" altLang="en-US" sz="1600" dirty="0" smtClean="0">
                        <a:latin typeface="思源黑体 CN Medium" panose="020B0600000000000000" pitchFamily="34" charset="-122"/>
                        <a:ea typeface="思源黑体 CN Medium" panose="020B0600000000000000" pitchFamily="34" charset="-122"/>
                        <a:cs typeface="Arial" panose="020B0604020202020204" pitchFamily="34" charset="0"/>
                      </a:endParaRP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1E8380"/>
                    </a:solidFill>
                  </a:tcPr>
                </a:tc>
              </a:tr>
              <a:tr h="660802">
                <a:tc>
                  <a:txBody>
                    <a:bodyPr/>
                    <a:p>
                      <a:pPr algn="l">
                        <a:lnSpc>
                          <a:spcPts val="1400"/>
                        </a:lnSpc>
                        <a:spcAft>
                          <a:spcPts val="0"/>
                        </a:spcAft>
                      </a:pPr>
                      <a:r>
                        <a:rPr lang="zh-CN" altLang="en-US" sz="16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rPr>
                        <a:t>主键约束（</a:t>
                      </a:r>
                      <a:r>
                        <a:rPr lang="en-US" altLang="zh-CN" sz="1600" dirty="0" smtClean="0">
                          <a:solidFill>
                            <a:srgbClr val="FF0000"/>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P</a:t>
                      </a:r>
                      <a:r>
                        <a:rPr lang="en-US" altLang="zh-CN" sz="16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rPr>
                        <a:t>rimary </a:t>
                      </a:r>
                      <a:r>
                        <a:rPr lang="en-US" altLang="zh-CN" sz="1600" dirty="0" smtClean="0">
                          <a:solidFill>
                            <a:srgbClr val="FF0000"/>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K</a:t>
                      </a:r>
                      <a:r>
                        <a:rPr lang="en-US" altLang="zh-CN" sz="16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rPr>
                        <a:t>ey Constraint</a:t>
                      </a:r>
                      <a:r>
                        <a:rPr lang="zh-CN" altLang="en-US" sz="16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rPr>
                        <a:t>）</a:t>
                      </a:r>
                      <a:endParaRPr lang="zh-CN" altLang="en-US" sz="1600" kern="100" dirty="0" smtClean="0">
                        <a:solidFill>
                          <a:schemeClr val="tx2">
                            <a:lumMod val="7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a:txBody>
                  <a:tcPr marL="68580" marR="6858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p>
                      <a:pPr algn="l">
                        <a:lnSpc>
                          <a:spcPts val="1400"/>
                        </a:lnSpc>
                        <a:spcAft>
                          <a:spcPts val="0"/>
                        </a:spcAft>
                      </a:pPr>
                      <a:r>
                        <a:rPr lang="zh-CN" altLang="en-US" sz="1600" dirty="0" smtClean="0">
                          <a:latin typeface="思源黑体 CN Medium" panose="020B0600000000000000" pitchFamily="34" charset="-122"/>
                          <a:ea typeface="思源黑体 CN Medium" panose="020B0600000000000000" pitchFamily="34" charset="-122"/>
                        </a:rPr>
                        <a:t>要求主键列数据唯一，并且不允许为空</a:t>
                      </a:r>
                      <a:endParaRPr lang="zh-CN" altLang="en-US" sz="1600" kern="100" dirty="0" smtClean="0">
                        <a:solidFill>
                          <a:schemeClr val="tx2">
                            <a:lumMod val="75000"/>
                          </a:schemeClr>
                        </a:solidFill>
                        <a:latin typeface="思源黑体 CN Medium" panose="020B0600000000000000" pitchFamily="34" charset="-122"/>
                        <a:ea typeface="思源黑体 CN Medium" panose="020B0600000000000000" pitchFamily="34" charset="-122"/>
                        <a:cs typeface="Arial" panose="020B0604020202020204" pitchFamily="34" charset="0"/>
                      </a:endParaRPr>
                    </a:p>
                  </a:txBody>
                  <a:tcPr marL="68580" marR="6858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660802">
                <a:tc>
                  <a:txBody>
                    <a:bodyPr/>
                    <a:p>
                      <a:pPr algn="l">
                        <a:lnSpc>
                          <a:spcPts val="1400"/>
                        </a:lnSpc>
                        <a:spcAft>
                          <a:spcPts val="0"/>
                        </a:spcAft>
                      </a:pPr>
                      <a:r>
                        <a:rPr lang="zh-CN" altLang="en-US" sz="16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rPr>
                        <a:t>唯一约束（</a:t>
                      </a:r>
                      <a:r>
                        <a:rPr lang="en-US" altLang="zh-CN" sz="1600" dirty="0" smtClean="0">
                          <a:solidFill>
                            <a:srgbClr val="FF0000"/>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Un</a:t>
                      </a:r>
                      <a:r>
                        <a:rPr lang="en-US" altLang="zh-CN" sz="16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rPr>
                        <a:t>ique Constraint</a:t>
                      </a:r>
                      <a:r>
                        <a:rPr lang="zh-CN" altLang="en-US" sz="16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rPr>
                        <a:t>）</a:t>
                      </a:r>
                      <a:endParaRPr lang="zh-CN" altLang="en-US" sz="1600" kern="100" dirty="0" smtClean="0">
                        <a:solidFill>
                          <a:schemeClr val="tx2">
                            <a:lumMod val="7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a:txBody>
                  <a:tcPr marL="68580" marR="6858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p>
                      <a:pPr algn="l">
                        <a:lnSpc>
                          <a:spcPts val="1400"/>
                        </a:lnSpc>
                        <a:spcAft>
                          <a:spcPts val="0"/>
                        </a:spcAft>
                      </a:pPr>
                      <a:r>
                        <a:rPr lang="zh-CN" altLang="en-US" sz="1600" dirty="0" smtClean="0">
                          <a:latin typeface="思源黑体 CN Medium" panose="020B0600000000000000" pitchFamily="34" charset="-122"/>
                          <a:ea typeface="思源黑体 CN Medium" panose="020B0600000000000000" pitchFamily="34" charset="-122"/>
                        </a:rPr>
                        <a:t>要求该列唯一，允许为空，但只能出现一个空值</a:t>
                      </a:r>
                      <a:endParaRPr lang="zh-CN" altLang="en-US" sz="1600" kern="100" dirty="0" smtClean="0">
                        <a:solidFill>
                          <a:schemeClr val="tx2">
                            <a:lumMod val="75000"/>
                          </a:schemeClr>
                        </a:solidFill>
                        <a:latin typeface="思源黑体 CN Medium" panose="020B0600000000000000" pitchFamily="34" charset="-122"/>
                        <a:ea typeface="思源黑体 CN Medium" panose="020B0600000000000000" pitchFamily="34" charset="-122"/>
                        <a:cs typeface="Arial" panose="020B0604020202020204" pitchFamily="34" charset="0"/>
                      </a:endParaRPr>
                    </a:p>
                  </a:txBody>
                  <a:tcPr marL="68580" marR="6858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660802">
                <a:tc>
                  <a:txBody>
                    <a:bodyPr/>
                    <a:p>
                      <a:pPr algn="l">
                        <a:lnSpc>
                          <a:spcPts val="1400"/>
                        </a:lnSpc>
                        <a:spcAft>
                          <a:spcPts val="0"/>
                        </a:spcAft>
                      </a:pPr>
                      <a:r>
                        <a:rPr lang="zh-CN" altLang="en-US" sz="16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rPr>
                        <a:t>检查约束（</a:t>
                      </a:r>
                      <a:r>
                        <a:rPr lang="en-US" altLang="zh-CN" sz="1600" dirty="0" smtClean="0">
                          <a:solidFill>
                            <a:srgbClr val="FF0000"/>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C</a:t>
                      </a:r>
                      <a:r>
                        <a:rPr lang="en-US" altLang="zh-CN" sz="16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rPr>
                        <a:t>hec</a:t>
                      </a:r>
                      <a:r>
                        <a:rPr lang="en-US" altLang="zh-CN" sz="1600" dirty="0" smtClean="0">
                          <a:solidFill>
                            <a:srgbClr val="FF0000"/>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k</a:t>
                      </a:r>
                      <a:r>
                        <a:rPr lang="en-US" altLang="zh-CN" sz="16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rPr>
                        <a:t> Constraint</a:t>
                      </a:r>
                      <a:r>
                        <a:rPr lang="zh-CN" altLang="en-US" sz="16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rPr>
                        <a:t>）</a:t>
                      </a:r>
                      <a:endParaRPr lang="zh-CN" altLang="en-US" sz="1600" kern="100" dirty="0" smtClean="0">
                        <a:solidFill>
                          <a:schemeClr val="tx2">
                            <a:lumMod val="7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a:txBody>
                  <a:tcPr marL="68580" marR="6858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p>
                      <a:pPr algn="l">
                        <a:lnSpc>
                          <a:spcPts val="1400"/>
                        </a:lnSpc>
                        <a:spcAft>
                          <a:spcPts val="0"/>
                        </a:spcAft>
                      </a:pPr>
                      <a:r>
                        <a:rPr lang="zh-CN" altLang="en-US" sz="1600" dirty="0" smtClean="0">
                          <a:latin typeface="思源黑体 CN Medium" panose="020B0600000000000000" pitchFamily="34" charset="-122"/>
                          <a:ea typeface="思源黑体 CN Medium" panose="020B0600000000000000" pitchFamily="34" charset="-122"/>
                        </a:rPr>
                        <a:t>某列取值范围限制、格式限制等，如有关年龄的约束</a:t>
                      </a:r>
                      <a:endParaRPr lang="zh-CN" altLang="en-US" sz="1600" kern="100" dirty="0" smtClean="0">
                        <a:solidFill>
                          <a:schemeClr val="tx2">
                            <a:lumMod val="75000"/>
                          </a:schemeClr>
                        </a:solidFill>
                        <a:latin typeface="思源黑体 CN Medium" panose="020B0600000000000000" pitchFamily="34" charset="-122"/>
                        <a:ea typeface="思源黑体 CN Medium" panose="020B0600000000000000" pitchFamily="34" charset="-122"/>
                        <a:cs typeface="Arial" panose="020B0604020202020204" pitchFamily="34" charset="0"/>
                      </a:endParaRPr>
                    </a:p>
                  </a:txBody>
                  <a:tcPr marL="68580" marR="6858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660802">
                <a:tc>
                  <a:txBody>
                    <a:bodyPr/>
                    <a:p>
                      <a:pPr algn="l">
                        <a:lnSpc>
                          <a:spcPts val="1400"/>
                        </a:lnSpc>
                        <a:spcAft>
                          <a:spcPts val="0"/>
                        </a:spcAft>
                      </a:pPr>
                      <a:r>
                        <a:rPr lang="zh-CN" altLang="en-US" sz="16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rPr>
                        <a:t>外键约束（</a:t>
                      </a:r>
                      <a:r>
                        <a:rPr lang="en-US" altLang="zh-CN" sz="1600" dirty="0" smtClean="0">
                          <a:solidFill>
                            <a:srgbClr val="FF0000"/>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F</a:t>
                      </a:r>
                      <a:r>
                        <a:rPr lang="en-US" altLang="zh-CN" sz="16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rPr>
                        <a:t>oreign</a:t>
                      </a:r>
                      <a:r>
                        <a:rPr lang="en-US" altLang="zh-CN" sz="1600" dirty="0" smtClean="0">
                          <a:solidFill>
                            <a:srgbClr val="FF0000"/>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 K</a:t>
                      </a:r>
                      <a:r>
                        <a:rPr lang="en-US" altLang="zh-CN" sz="16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rPr>
                        <a:t>ey Constraint</a:t>
                      </a:r>
                      <a:r>
                        <a:rPr lang="zh-CN" altLang="en-US" sz="16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rPr>
                        <a:t>）</a:t>
                      </a:r>
                      <a:endParaRPr lang="zh-CN" altLang="en-US" sz="1600" kern="100" dirty="0" smtClean="0">
                        <a:solidFill>
                          <a:schemeClr val="tx2">
                            <a:lumMod val="7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a:txBody>
                  <a:tcPr marL="68580" marR="6858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p>
                      <a:pPr algn="l">
                        <a:lnSpc>
                          <a:spcPts val="1400"/>
                        </a:lnSpc>
                        <a:spcAft>
                          <a:spcPts val="0"/>
                        </a:spcAft>
                      </a:pPr>
                      <a:r>
                        <a:rPr lang="zh-CN" altLang="en-US" sz="1600" dirty="0" smtClean="0">
                          <a:latin typeface="思源黑体 CN Medium" panose="020B0600000000000000" pitchFamily="34" charset="-122"/>
                          <a:ea typeface="思源黑体 CN Medium" panose="020B0600000000000000" pitchFamily="34" charset="-122"/>
                        </a:rPr>
                        <a:t>用于两表间建立关系，需要指定引用主表的那列</a:t>
                      </a:r>
                      <a:endParaRPr lang="zh-CN" altLang="en-US" sz="1600" kern="100" dirty="0" smtClean="0">
                        <a:solidFill>
                          <a:schemeClr val="tx2">
                            <a:lumMod val="75000"/>
                          </a:schemeClr>
                        </a:solidFill>
                        <a:latin typeface="思源黑体 CN Medium" panose="020B0600000000000000" pitchFamily="34" charset="-122"/>
                        <a:ea typeface="思源黑体 CN Medium" panose="020B0600000000000000" pitchFamily="34" charset="-122"/>
                        <a:cs typeface="Arial" panose="020B0604020202020204" pitchFamily="34" charset="0"/>
                      </a:endParaRPr>
                    </a:p>
                  </a:txBody>
                  <a:tcPr marL="68580" marR="6858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sz="3200" dirty="0" smtClean="0">
                <a:latin typeface="黑体" panose="02010609060101010101" charset="-122"/>
                <a:ea typeface="黑体" panose="02010609060101010101" charset="-122"/>
                <a:cs typeface="黑体" panose="02010609060101010101" charset="-122"/>
                <a:sym typeface="+mn-ea"/>
              </a:rPr>
              <a:t>编写</a:t>
            </a:r>
            <a:r>
              <a:rPr lang="en-US" altLang="zh-CN" sz="3200" dirty="0" smtClean="0">
                <a:latin typeface="黑体" panose="02010609060101010101" charset="-122"/>
                <a:ea typeface="黑体" panose="02010609060101010101" charset="-122"/>
                <a:cs typeface="黑体" panose="02010609060101010101" charset="-122"/>
                <a:sym typeface="+mn-ea"/>
              </a:rPr>
              <a:t>SQL</a:t>
            </a:r>
            <a:r>
              <a:rPr lang="zh-CN" altLang="en-US" sz="3200" dirty="0">
                <a:latin typeface="黑体" panose="02010609060101010101" charset="-122"/>
                <a:ea typeface="黑体" panose="02010609060101010101" charset="-122"/>
                <a:cs typeface="黑体" panose="02010609060101010101" charset="-122"/>
                <a:sym typeface="+mn-ea"/>
              </a:rPr>
              <a:t>语句，查看年龄比“崔今生”小的学生，要求显示这些学生的信息</a:t>
            </a:r>
            <a:endParaRPr lang="zh-CN" altLang="en-US" sz="3200" dirty="0">
              <a:latin typeface="黑体" panose="02010609060101010101" charset="-122"/>
              <a:ea typeface="黑体" panose="02010609060101010101" charset="-122"/>
              <a:cs typeface="黑体" panose="02010609060101010101" charset="-122"/>
              <a:sym typeface="+mn-ea"/>
            </a:endParaRPr>
          </a:p>
          <a:p>
            <a:endParaRPr lang="zh-CN" altLang="en-US" sz="3200" dirty="0">
              <a:latin typeface="黑体" panose="02010609060101010101" charset="-122"/>
              <a:ea typeface="黑体" panose="02010609060101010101" charset="-122"/>
              <a:cs typeface="黑体" panose="02010609060101010101" charset="-122"/>
              <a:sym typeface="+mn-ea"/>
            </a:endParaRPr>
          </a:p>
          <a:p>
            <a:endParaRPr lang="zh-CN" altLang="en-US" sz="3200" dirty="0">
              <a:latin typeface="黑体" panose="02010609060101010101" charset="-122"/>
              <a:ea typeface="黑体" panose="02010609060101010101" charset="-122"/>
              <a:cs typeface="黑体" panose="02010609060101010101" charset="-122"/>
              <a:sym typeface="+mn-ea"/>
            </a:endParaRPr>
          </a:p>
          <a:p>
            <a:pPr algn="l">
              <a:spcBef>
                <a:spcPts val="895"/>
              </a:spcBef>
              <a:buFont typeface="Wingdings" panose="05000000000000000000" pitchFamily="2" charset="2"/>
              <a:buChar char="n"/>
            </a:pPr>
            <a:endParaRPr lang="zh-CN" altLang="en-US" sz="2800" dirty="0" smtClean="0">
              <a:latin typeface="黑体" panose="02010609060101010101" charset="-122"/>
              <a:ea typeface="黑体" panose="02010609060101010101" charset="-122"/>
              <a:cs typeface="黑体" panose="02010609060101010101" charset="-122"/>
              <a:sym typeface="+mn-ea"/>
            </a:endParaRPr>
          </a:p>
          <a:p>
            <a:pPr algn="l">
              <a:spcBef>
                <a:spcPts val="895"/>
              </a:spcBef>
              <a:buFont typeface="Wingdings" panose="05000000000000000000" pitchFamily="2" charset="2"/>
              <a:buChar char="n"/>
            </a:pPr>
            <a:endParaRPr lang="zh-CN" altLang="en-US" sz="2800" dirty="0" smtClean="0">
              <a:latin typeface="黑体" panose="02010609060101010101" charset="-122"/>
              <a:ea typeface="黑体" panose="02010609060101010101" charset="-122"/>
              <a:cs typeface="黑体" panose="02010609060101010101" charset="-122"/>
              <a:sym typeface="+mn-ea"/>
            </a:endParaRPr>
          </a:p>
          <a:p>
            <a:pPr algn="l">
              <a:spcBef>
                <a:spcPts val="895"/>
              </a:spcBef>
              <a:buFont typeface="Wingdings" panose="05000000000000000000" pitchFamily="2" charset="2"/>
              <a:buChar char="n"/>
            </a:pPr>
            <a:r>
              <a:rPr lang="zh-CN" altLang="en-US" sz="2800" dirty="0" smtClean="0">
                <a:latin typeface="黑体" panose="02010609060101010101" charset="-122"/>
                <a:ea typeface="黑体" panose="02010609060101010101" charset="-122"/>
                <a:cs typeface="黑体" panose="02010609060101010101" charset="-122"/>
                <a:sym typeface="+mn-ea"/>
              </a:rPr>
              <a:t>第一步：查询得到“崔今生”的出生日期</a:t>
            </a:r>
            <a:endParaRPr lang="zh-CN" altLang="en-US" sz="2800" dirty="0" smtClean="0">
              <a:latin typeface="黑体" panose="02010609060101010101" charset="-122"/>
              <a:ea typeface="黑体" panose="02010609060101010101" charset="-122"/>
              <a:cs typeface="黑体" panose="02010609060101010101" charset="-122"/>
            </a:endParaRPr>
          </a:p>
          <a:p>
            <a:pPr algn="l">
              <a:spcBef>
                <a:spcPts val="895"/>
              </a:spcBef>
              <a:buFont typeface="Wingdings" panose="05000000000000000000" pitchFamily="2" charset="2"/>
              <a:buChar char="n"/>
            </a:pPr>
            <a:r>
              <a:rPr lang="zh-CN" altLang="en-US" sz="2800" dirty="0" smtClean="0">
                <a:latin typeface="黑体" panose="02010609060101010101" charset="-122"/>
                <a:ea typeface="黑体" panose="02010609060101010101" charset="-122"/>
                <a:cs typeface="黑体" panose="02010609060101010101" charset="-122"/>
                <a:sym typeface="+mn-ea"/>
              </a:rPr>
              <a:t>第二步：利用</a:t>
            </a:r>
            <a:r>
              <a:rPr lang="en-US" altLang="zh-CN" sz="2800" dirty="0" smtClean="0">
                <a:latin typeface="黑体" panose="02010609060101010101" charset="-122"/>
                <a:ea typeface="黑体" panose="02010609060101010101" charset="-122"/>
                <a:cs typeface="黑体" panose="02010609060101010101" charset="-122"/>
                <a:sym typeface="+mn-ea"/>
              </a:rPr>
              <a:t>where</a:t>
            </a:r>
            <a:r>
              <a:rPr lang="zh-CN" altLang="en-US" sz="2800" dirty="0" smtClean="0">
                <a:latin typeface="黑体" panose="02010609060101010101" charset="-122"/>
                <a:ea typeface="黑体" panose="02010609060101010101" charset="-122"/>
                <a:cs typeface="黑体" panose="02010609060101010101" charset="-122"/>
                <a:sym typeface="+mn-ea"/>
              </a:rPr>
              <a:t>语句，筛选出生日期比“崔今生”大的学生</a:t>
            </a:r>
            <a:endParaRPr lang="zh-CN" altLang="en-GB" sz="3200" b="1" dirty="0">
              <a:latin typeface="微软雅黑" panose="020B0503020204020204" charset="-122"/>
              <a:ea typeface="微软雅黑" panose="020B0503020204020204" charset="-122"/>
            </a:endParaRPr>
          </a:p>
          <a:p>
            <a:endParaRPr lang="zh-CN" altLang="en-US" sz="3200" dirty="0">
              <a:latin typeface="黑体" panose="02010609060101010101" charset="-122"/>
              <a:ea typeface="黑体" panose="02010609060101010101" charset="-122"/>
              <a:cs typeface="黑体" panose="02010609060101010101" charset="-122"/>
              <a:sym typeface="+mn-ea"/>
            </a:endParaRPr>
          </a:p>
        </p:txBody>
      </p:sp>
      <p:sp>
        <p:nvSpPr>
          <p:cNvPr id="3" name="标题 2"/>
          <p:cNvSpPr>
            <a:spLocks noGrp="1"/>
          </p:cNvSpPr>
          <p:nvPr>
            <p:ph type="title"/>
          </p:nvPr>
        </p:nvSpPr>
        <p:spPr/>
        <p:txBody>
          <a:bodyPr/>
          <a:p>
            <a:r>
              <a:rPr lang="zh-CN" altLang="en-US" sz="5630" dirty="0">
                <a:sym typeface="+mn-ea"/>
              </a:rPr>
              <a:t>什么是子查询</a:t>
            </a:r>
            <a:endParaRPr lang="zh-CN" altLang="en-US"/>
          </a:p>
        </p:txBody>
      </p:sp>
      <p:pic>
        <p:nvPicPr>
          <p:cNvPr id="4" name="图片 3"/>
          <p:cNvPicPr>
            <a:picLocks noChangeAspect="1"/>
          </p:cNvPicPr>
          <p:nvPr/>
        </p:nvPicPr>
        <p:blipFill>
          <a:blip r:embed="rId1"/>
          <a:stretch>
            <a:fillRect/>
          </a:stretch>
        </p:blipFill>
        <p:spPr>
          <a:xfrm>
            <a:off x="1449070" y="2524125"/>
            <a:ext cx="9442450" cy="1744345"/>
          </a:xfrm>
          <a:prstGeom prst="rect">
            <a:avLst/>
          </a:prstGeom>
          <a:ln>
            <a:solidFill>
              <a:srgbClr val="1E8380"/>
            </a:solidFill>
          </a:ln>
        </p:spPr>
      </p:pic>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a:xfrm>
            <a:off x="525780" y="1442720"/>
            <a:ext cx="10965815" cy="3382010"/>
          </a:xfrm>
        </p:spPr>
        <p:txBody>
          <a:bodyPr/>
          <a:p>
            <a:pPr marL="438785" lvl="1" indent="-438785" algn="l" defTabSz="585470" hangingPunct="1">
              <a:lnSpc>
                <a:spcPct val="100000"/>
              </a:lnSpc>
              <a:spcBef>
                <a:spcPts val="895"/>
              </a:spcBef>
              <a:buClr>
                <a:srgbClr val="1E8380"/>
              </a:buClr>
              <a:buFont typeface="Wingdings" panose="05000000000000000000" pitchFamily="2" charset="2"/>
              <a:buChar char="n"/>
            </a:pPr>
            <a:r>
              <a:rPr lang="zh-CN" altLang="en-US">
                <a:sym typeface="+mn-ea"/>
              </a:rPr>
              <a:t>约束名的取名规则推荐采用：约束类型_约束字段</a:t>
            </a:r>
            <a:endParaRPr lang="zh-CN" altLang="en-US">
              <a:solidFill>
                <a:srgbClr val="5E616D"/>
              </a:solidFill>
              <a:latin typeface="思源黑体 CN Normal" panose="020B0400000000000000" pitchFamily="34" charset="-122"/>
              <a:ea typeface="思源黑体 CN Normal" panose="020B0400000000000000" pitchFamily="34" charset="-122"/>
            </a:endParaRPr>
          </a:p>
          <a:p>
            <a:pPr marL="1028700" lvl="2" indent="-571500" algn="l" defTabSz="585470" hangingPunct="1">
              <a:lnSpc>
                <a:spcPct val="100000"/>
              </a:lnSpc>
              <a:spcBef>
                <a:spcPts val="895"/>
              </a:spcBef>
              <a:buClr>
                <a:srgbClr val="1E8380"/>
              </a:buClr>
              <a:buFont typeface="Wingdings" panose="05000000000000000000" charset="0"/>
              <a:buChar char="ü"/>
            </a:pPr>
            <a:r>
              <a:rPr lang="zh-CN" altLang="en-US" sz="3200">
                <a:sym typeface="+mn-ea"/>
              </a:rPr>
              <a:t>主键（Primary Key）约束：如 PK_stuNo</a:t>
            </a:r>
            <a:endParaRPr lang="zh-CN" altLang="en-US" sz="3200">
              <a:solidFill>
                <a:srgbClr val="5E616D"/>
              </a:solidFill>
              <a:latin typeface="思源黑体 CN Normal" panose="020B0400000000000000" pitchFamily="34" charset="-122"/>
              <a:ea typeface="思源黑体 CN Normal" panose="020B0400000000000000" pitchFamily="34" charset="-122"/>
            </a:endParaRPr>
          </a:p>
          <a:p>
            <a:pPr marL="1028700" lvl="2" indent="-571500" algn="l" defTabSz="585470" hangingPunct="1">
              <a:lnSpc>
                <a:spcPct val="100000"/>
              </a:lnSpc>
              <a:spcBef>
                <a:spcPts val="895"/>
              </a:spcBef>
              <a:buClr>
                <a:srgbClr val="1E8380"/>
              </a:buClr>
              <a:buFont typeface="Wingdings" panose="05000000000000000000" charset="0"/>
              <a:buChar char="ü"/>
            </a:pPr>
            <a:r>
              <a:rPr lang="zh-CN" altLang="en-US" sz="3200">
                <a:sym typeface="+mn-ea"/>
              </a:rPr>
              <a:t>唯一（Unique ）约束：如 UQ_stuID</a:t>
            </a:r>
            <a:endParaRPr lang="zh-CN" altLang="en-US" sz="3200">
              <a:solidFill>
                <a:srgbClr val="5E616D"/>
              </a:solidFill>
              <a:latin typeface="思源黑体 CN Normal" panose="020B0400000000000000" pitchFamily="34" charset="-122"/>
              <a:ea typeface="思源黑体 CN Normal" panose="020B0400000000000000" pitchFamily="34" charset="-122"/>
            </a:endParaRPr>
          </a:p>
          <a:p>
            <a:pPr marL="1028700" lvl="2" indent="-571500" algn="l" defTabSz="585470" hangingPunct="1">
              <a:lnSpc>
                <a:spcPct val="100000"/>
              </a:lnSpc>
              <a:spcBef>
                <a:spcPts val="895"/>
              </a:spcBef>
              <a:buClr>
                <a:srgbClr val="1E8380"/>
              </a:buClr>
              <a:buFont typeface="Wingdings" panose="05000000000000000000" charset="0"/>
              <a:buChar char="ü"/>
            </a:pPr>
            <a:r>
              <a:rPr lang="zh-CN" altLang="en-US" sz="3200">
                <a:sym typeface="+mn-ea"/>
              </a:rPr>
              <a:t>检查（Check ）约束：如 CK_stuAge</a:t>
            </a:r>
            <a:endParaRPr lang="zh-CN" altLang="en-US" sz="3200">
              <a:solidFill>
                <a:srgbClr val="5E616D"/>
              </a:solidFill>
              <a:latin typeface="思源黑体 CN Normal" panose="020B0400000000000000" pitchFamily="34" charset="-122"/>
              <a:ea typeface="思源黑体 CN Normal" panose="020B0400000000000000" pitchFamily="34" charset="-122"/>
            </a:endParaRPr>
          </a:p>
          <a:p>
            <a:pPr marL="1028700" lvl="2" indent="-571500" algn="l" defTabSz="585470" hangingPunct="1">
              <a:lnSpc>
                <a:spcPct val="100000"/>
              </a:lnSpc>
              <a:spcBef>
                <a:spcPts val="895"/>
              </a:spcBef>
              <a:buClr>
                <a:srgbClr val="1E8380"/>
              </a:buClr>
              <a:buFont typeface="Wingdings" panose="05000000000000000000" charset="0"/>
              <a:buChar char="ü"/>
            </a:pPr>
            <a:r>
              <a:rPr lang="zh-CN" altLang="en-US" sz="3200">
                <a:sym typeface="+mn-ea"/>
              </a:rPr>
              <a:t>外键（Foreign Key）约束：如 FK_stuNo</a:t>
            </a:r>
            <a:endParaRPr lang="zh-CN" altLang="en-US" sz="3200">
              <a:sym typeface="+mn-ea"/>
            </a:endParaRPr>
          </a:p>
        </p:txBody>
      </p:sp>
      <p:sp>
        <p:nvSpPr>
          <p:cNvPr id="3" name="标题 2"/>
          <p:cNvSpPr>
            <a:spLocks noGrp="1"/>
          </p:cNvSpPr>
          <p:nvPr>
            <p:ph type="title"/>
          </p:nvPr>
        </p:nvSpPr>
        <p:spPr/>
        <p:txBody>
          <a:bodyPr/>
          <a:p>
            <a:r>
              <a:rPr lang="zh-CN" altLang="en-US"/>
              <a:t>约束命名</a:t>
            </a: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left)">
                                      <p:cBhvr>
                                        <p:cTn id="10" dur="500"/>
                                        <p:tgtEl>
                                          <p:spTgt spid="2">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left)">
                                      <p:cBhvr>
                                        <p:cTn id="13" dur="500"/>
                                        <p:tgtEl>
                                          <p:spTgt spid="2">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ipe(left)">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sz="3600"/>
              <a:t>列级约束：</a:t>
            </a:r>
            <a:endParaRPr lang="zh-CN" altLang="en-US" sz="3600"/>
          </a:p>
          <a:p>
            <a:pPr lvl="1"/>
            <a:r>
              <a:rPr lang="zh-CN" altLang="en-US" sz="3240"/>
              <a:t>在定义表格的</a:t>
            </a:r>
            <a:r>
              <a:rPr lang="zh-CN" altLang="en-US" sz="3240">
                <a:solidFill>
                  <a:srgbClr val="C00000"/>
                </a:solidFill>
              </a:rPr>
              <a:t>某一列</a:t>
            </a:r>
            <a:r>
              <a:rPr lang="zh-CN" altLang="en-US" sz="3240"/>
              <a:t>时, 在列的后面追加约束限制</a:t>
            </a:r>
            <a:endParaRPr lang="zh-CN" altLang="en-US" sz="3240"/>
          </a:p>
          <a:p>
            <a:pPr marL="585470" lvl="1" indent="0">
              <a:buNone/>
            </a:pPr>
            <a:endParaRPr lang="zh-CN" altLang="en-US" sz="3600"/>
          </a:p>
          <a:p>
            <a:r>
              <a:rPr lang="zh-CN" altLang="en-US" sz="3600"/>
              <a:t>表级约束：</a:t>
            </a:r>
            <a:endParaRPr lang="zh-CN" altLang="en-US" sz="3600"/>
          </a:p>
          <a:p>
            <a:pPr lvl="1"/>
            <a:r>
              <a:rPr lang="zh-CN" altLang="en-US" sz="3240"/>
              <a:t>在定义表格的</a:t>
            </a:r>
            <a:r>
              <a:rPr lang="zh-CN" altLang="en-US" sz="3240">
                <a:solidFill>
                  <a:srgbClr val="C00000"/>
                </a:solidFill>
              </a:rPr>
              <a:t>所有列</a:t>
            </a:r>
            <a:r>
              <a:rPr lang="zh-CN" altLang="en-US" sz="3240"/>
              <a:t>之后, 再选择某些列添加约束</a:t>
            </a:r>
            <a:endParaRPr lang="zh-CN" altLang="en-US" sz="3240"/>
          </a:p>
        </p:txBody>
      </p:sp>
      <p:sp>
        <p:nvSpPr>
          <p:cNvPr id="3" name="标题 2"/>
          <p:cNvSpPr>
            <a:spLocks noGrp="1"/>
          </p:cNvSpPr>
          <p:nvPr>
            <p:ph type="title"/>
          </p:nvPr>
        </p:nvSpPr>
        <p:spPr/>
        <p:txBody>
          <a:bodyPr/>
          <a:p>
            <a:r>
              <a:rPr lang="zh-CN" altLang="zh-CN"/>
              <a:t>约束的使用方式</a:t>
            </a:r>
            <a:endParaRPr lang="zh-CN"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wipe(left)">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sym typeface="+mn-ea"/>
              </a:rPr>
              <a:t>语法：</a:t>
            </a:r>
            <a:endParaRPr lang="zh-CN" altLang="en-US">
              <a:sym typeface="+mn-ea"/>
            </a:endParaRPr>
          </a:p>
          <a:p>
            <a:endParaRPr lang="en-US" altLang="zh-CN"/>
          </a:p>
          <a:p>
            <a:endParaRPr lang="en-US" altLang="zh-CN"/>
          </a:p>
          <a:p>
            <a:pPr marL="0" indent="0">
              <a:buNone/>
            </a:pPr>
            <a:endParaRPr lang="en-US" altLang="zh-CN"/>
          </a:p>
          <a:p>
            <a:endParaRPr lang="en-US" altLang="zh-CN"/>
          </a:p>
        </p:txBody>
      </p:sp>
      <p:sp>
        <p:nvSpPr>
          <p:cNvPr id="3" name="标题 2"/>
          <p:cNvSpPr>
            <a:spLocks noGrp="1"/>
          </p:cNvSpPr>
          <p:nvPr>
            <p:ph type="title"/>
          </p:nvPr>
        </p:nvSpPr>
        <p:spPr/>
        <p:txBody>
          <a:bodyPr/>
          <a:p>
            <a:r>
              <a:rPr lang="zh-CN" altLang="en-US" sz="5630">
                <a:sym typeface="+mn-ea"/>
              </a:rPr>
              <a:t>列级约束</a:t>
            </a:r>
            <a:endParaRPr lang="zh-CN" altLang="en-US"/>
          </a:p>
        </p:txBody>
      </p:sp>
      <p:sp>
        <p:nvSpPr>
          <p:cNvPr id="8" name="AutoShape 5"/>
          <p:cNvSpPr>
            <a:spLocks noChangeArrowheads="1"/>
          </p:cNvSpPr>
          <p:nvPr/>
        </p:nvSpPr>
        <p:spPr bwMode="auto">
          <a:xfrm>
            <a:off x="1198880" y="2607945"/>
            <a:ext cx="9873615" cy="1270000"/>
          </a:xfrm>
          <a:prstGeom prst="roundRect">
            <a:avLst>
              <a:gd name="adj" fmla="val 0"/>
            </a:avLst>
          </a:prstGeom>
          <a:solidFill>
            <a:srgbClr val="EDF5FD"/>
          </a:solidFill>
          <a:ln w="50800" cap="flat" cmpd="sng" algn="ctr">
            <a:solidFill>
              <a:srgbClr val="1E8380"/>
            </a:solidFill>
            <a:prstDash val="solid"/>
            <a:round/>
            <a:headEnd type="none" w="med" len="med"/>
            <a:tailEnd type="none" w="med" len="med"/>
          </a:ln>
          <a:effectLst>
            <a:outerShdw blurRad="38100" sx="101000" sy="101000" algn="ctr" rotWithShape="0">
              <a:prstClr val="black">
                <a:alpha val="10000"/>
              </a:prstClr>
            </a:outerShdw>
          </a:effectLst>
        </p:spPr>
        <p:txBody>
          <a:bodyPr/>
          <a:p>
            <a:pPr marL="224155" indent="-224155" algn="l"/>
            <a:r>
              <a:rPr lang="en-US" altLang="zh-CN" dirty="0">
                <a:solidFill>
                  <a:srgbClr val="C00000"/>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create table</a:t>
            </a:r>
            <a:r>
              <a:rPr lang="zh-CN" altLang="en-US" dirty="0">
                <a:solidFill>
                  <a:schemeClr val="tx1"/>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 表名(</a:t>
            </a:r>
            <a:endParaRPr lang="zh-CN" altLang="en-US" dirty="0">
              <a:solidFill>
                <a:schemeClr val="tx1"/>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endParaRPr>
          </a:p>
          <a:p>
            <a:pPr marL="224155" indent="-224155" algn="l"/>
            <a:r>
              <a:rPr lang="en-US" altLang="zh-CN" dirty="0">
                <a:solidFill>
                  <a:schemeClr val="tx1"/>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	</a:t>
            </a:r>
            <a:r>
              <a:rPr lang="zh-CN" altLang="en-US" dirty="0">
                <a:solidFill>
                  <a:schemeClr val="tx1"/>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列名 数据类型 </a:t>
            </a:r>
            <a:r>
              <a:rPr lang="en-US" altLang="zh-CN" dirty="0">
                <a:solidFill>
                  <a:srgbClr val="C00000"/>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constraint</a:t>
            </a:r>
            <a:r>
              <a:rPr lang="en-US" altLang="zh-CN" dirty="0">
                <a:solidFill>
                  <a:schemeClr val="tx1"/>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 </a:t>
            </a:r>
            <a:r>
              <a:rPr lang="zh-CN" altLang="en-US" dirty="0">
                <a:solidFill>
                  <a:schemeClr val="tx1"/>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  约束关键字 约束类型  具体的约束说明</a:t>
            </a:r>
            <a:endParaRPr lang="zh-CN" altLang="en-US" dirty="0">
              <a:solidFill>
                <a:schemeClr val="tx1"/>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endParaRPr>
          </a:p>
          <a:p>
            <a:pPr marL="224155" indent="-224155" algn="l"/>
            <a:r>
              <a:rPr lang="zh-CN" altLang="en-US" dirty="0">
                <a:solidFill>
                  <a:schemeClr val="tx1"/>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a:t>
            </a:r>
            <a:endParaRPr lang="zh-CN" altLang="en-US" dirty="0">
              <a:solidFill>
                <a:schemeClr val="tx1"/>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a:xfrm>
            <a:off x="1116965" y="1179195"/>
            <a:ext cx="9651365" cy="4788535"/>
          </a:xfrm>
        </p:spPr>
        <p:txBody>
          <a:bodyPr/>
          <a:p>
            <a:r>
              <a:rPr lang="zh-CN" altLang="en-US"/>
              <a:t>主键约束</a:t>
            </a:r>
            <a:endParaRPr lang="zh-CN" altLang="en-US"/>
          </a:p>
          <a:p>
            <a:r>
              <a:rPr lang="zh-CN" altLang="en-US"/>
              <a:t>唯一约束</a:t>
            </a:r>
            <a:endParaRPr lang="zh-CN" altLang="en-US"/>
          </a:p>
          <a:p>
            <a:r>
              <a:rPr lang="zh-CN" altLang="en-US"/>
              <a:t>非空约束</a:t>
            </a:r>
            <a:endParaRPr lang="zh-CN" altLang="en-US"/>
          </a:p>
          <a:p>
            <a:r>
              <a:rPr lang="zh-CN" altLang="en-US"/>
              <a:t>检查约束</a:t>
            </a:r>
            <a:endParaRPr lang="zh-CN" altLang="en-US"/>
          </a:p>
          <a:p>
            <a:pPr lvl="1"/>
            <a:r>
              <a:rPr lang="zh-CN" altLang="en-US" sz="3200"/>
              <a:t>性别必须是</a:t>
            </a:r>
            <a:r>
              <a:rPr lang="en-US" altLang="zh-CN" sz="3200"/>
              <a:t>“</a:t>
            </a:r>
            <a:r>
              <a:rPr lang="zh-CN" altLang="en-US" sz="3200"/>
              <a:t>男</a:t>
            </a:r>
            <a:r>
              <a:rPr lang="en-US" altLang="zh-CN" sz="3200"/>
              <a:t>”or“</a:t>
            </a:r>
            <a:r>
              <a:rPr lang="zh-CN" altLang="en-US" sz="3200"/>
              <a:t>女</a:t>
            </a:r>
            <a:r>
              <a:rPr lang="en-US" altLang="zh-CN" sz="3200"/>
              <a:t>”</a:t>
            </a:r>
            <a:endParaRPr lang="en-US" altLang="zh-CN" sz="3200"/>
          </a:p>
          <a:p>
            <a:pPr lvl="1"/>
            <a:r>
              <a:rPr lang="zh-CN" altLang="en-US" sz="3200"/>
              <a:t>工资必须</a:t>
            </a:r>
            <a:r>
              <a:rPr lang="en-US" altLang="zh-CN" sz="3200"/>
              <a:t>10000</a:t>
            </a:r>
            <a:r>
              <a:rPr lang="zh-CN" altLang="en-US" sz="3200"/>
              <a:t>以上才能添加</a:t>
            </a:r>
            <a:endParaRPr lang="zh-CN" altLang="en-US" sz="3200"/>
          </a:p>
        </p:txBody>
      </p:sp>
      <p:sp>
        <p:nvSpPr>
          <p:cNvPr id="3" name="标题 2"/>
          <p:cNvSpPr>
            <a:spLocks noGrp="1"/>
          </p:cNvSpPr>
          <p:nvPr>
            <p:ph type="title"/>
          </p:nvPr>
        </p:nvSpPr>
        <p:spPr/>
        <p:txBody>
          <a:bodyPr/>
          <a:p>
            <a:r>
              <a:rPr lang="zh-CN" altLang="en-US" sz="5630" dirty="0">
                <a:sym typeface="+mn-ea"/>
              </a:rPr>
              <a:t>添加约束</a:t>
            </a:r>
            <a:r>
              <a:rPr lang="zh-CN" altLang="en-US" sz="5630" dirty="0" smtClean="0">
                <a:sym typeface="+mn-ea"/>
              </a:rPr>
              <a:t>示例</a:t>
            </a:r>
            <a:endParaRPr lang="zh-CN" altLang="en-US"/>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a:xfrm>
            <a:off x="526050" y="974354"/>
            <a:ext cx="10965638" cy="4788226"/>
          </a:xfrm>
        </p:spPr>
        <p:txBody>
          <a:bodyPr/>
          <a:p>
            <a:r>
              <a:rPr lang="zh-CN" altLang="en-US" sz="3600">
                <a:sym typeface="+mn-ea"/>
              </a:rPr>
              <a:t>语法：</a:t>
            </a:r>
            <a:endParaRPr lang="zh-CN" altLang="en-US" sz="3600">
              <a:sym typeface="+mn-ea"/>
            </a:endParaRPr>
          </a:p>
          <a:p>
            <a:endParaRPr lang="en-US" altLang="zh-CN" sz="3600"/>
          </a:p>
          <a:p>
            <a:endParaRPr lang="en-US" altLang="zh-CN" sz="3600"/>
          </a:p>
          <a:p>
            <a:endParaRPr lang="en-US" altLang="zh-CN" sz="3600"/>
          </a:p>
          <a:p>
            <a:endParaRPr lang="zh-CN" altLang="en-US">
              <a:sym typeface="+mn-ea"/>
            </a:endParaRPr>
          </a:p>
          <a:p>
            <a:r>
              <a:rPr lang="zh-CN" altLang="en-US">
                <a:sym typeface="+mn-ea"/>
              </a:rPr>
              <a:t>使用表级约束添加主键和唯一</a:t>
            </a:r>
            <a:endParaRPr lang="en-US" altLang="zh-CN" sz="3600"/>
          </a:p>
          <a:p>
            <a:r>
              <a:rPr lang="zh-CN" altLang="en-US" sz="3600">
                <a:solidFill>
                  <a:srgbClr val="C00000"/>
                </a:solidFill>
              </a:rPr>
              <a:t>注意</a:t>
            </a:r>
            <a:r>
              <a:rPr lang="zh-CN" altLang="en-US" sz="3600"/>
              <a:t>：只有非空没有</a:t>
            </a:r>
            <a:r>
              <a:rPr lang="zh-CN" altLang="en-US" sz="3600">
                <a:sym typeface="+mn-ea"/>
              </a:rPr>
              <a:t>表级约束</a:t>
            </a:r>
            <a:endParaRPr lang="zh-CN" altLang="en-US"/>
          </a:p>
        </p:txBody>
      </p:sp>
      <p:sp>
        <p:nvSpPr>
          <p:cNvPr id="3" name="标题 2"/>
          <p:cNvSpPr>
            <a:spLocks noGrp="1"/>
          </p:cNvSpPr>
          <p:nvPr>
            <p:ph type="title"/>
          </p:nvPr>
        </p:nvSpPr>
        <p:spPr/>
        <p:txBody>
          <a:bodyPr/>
          <a:p>
            <a:r>
              <a:rPr lang="zh-CN" altLang="zh-CN"/>
              <a:t>表级约束</a:t>
            </a:r>
            <a:endParaRPr lang="zh-CN" altLang="zh-CN"/>
          </a:p>
        </p:txBody>
      </p:sp>
      <p:sp>
        <p:nvSpPr>
          <p:cNvPr id="4" name="AutoShape 5"/>
          <p:cNvSpPr>
            <a:spLocks noChangeArrowheads="1"/>
          </p:cNvSpPr>
          <p:nvPr/>
        </p:nvSpPr>
        <p:spPr bwMode="auto">
          <a:xfrm>
            <a:off x="2354580" y="1697355"/>
            <a:ext cx="6985000" cy="2270760"/>
          </a:xfrm>
          <a:prstGeom prst="roundRect">
            <a:avLst>
              <a:gd name="adj" fmla="val 0"/>
            </a:avLst>
          </a:prstGeom>
          <a:solidFill>
            <a:srgbClr val="EDF5FD"/>
          </a:solidFill>
          <a:ln w="50800" cap="flat" cmpd="sng" algn="ctr">
            <a:solidFill>
              <a:srgbClr val="1E8380"/>
            </a:solidFill>
            <a:prstDash val="solid"/>
            <a:round/>
            <a:headEnd type="none" w="med" len="med"/>
            <a:tailEnd type="none" w="med" len="med"/>
          </a:ln>
          <a:effectLst>
            <a:outerShdw blurRad="38100" sx="101000" sy="101000" algn="ctr" rotWithShape="0">
              <a:prstClr val="black">
                <a:alpha val="10000"/>
              </a:prstClr>
            </a:outerShdw>
          </a:effectLst>
        </p:spPr>
        <p:txBody>
          <a:bodyPr/>
          <a:p>
            <a:pPr marL="224155" indent="-224155" algn="l"/>
            <a:r>
              <a:rPr lang="en-US" altLang="zh-CN" sz="2000" dirty="0">
                <a:solidFill>
                  <a:srgbClr val="C00000"/>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 </a:t>
            </a:r>
            <a:r>
              <a:rPr sz="2000" dirty="0">
                <a:solidFill>
                  <a:srgbClr val="C00000"/>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create table</a:t>
            </a:r>
            <a:r>
              <a:rPr sz="2000" dirty="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 表名(</a:t>
            </a:r>
            <a:endParaRPr sz="2000" dirty="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endParaRPr>
          </a:p>
          <a:p>
            <a:pPr marL="224155" indent="-224155" algn="l"/>
            <a:r>
              <a:rPr lang="en-US" sz="2000" dirty="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	</a:t>
            </a:r>
            <a:r>
              <a:rPr sz="2000" dirty="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字段列表,</a:t>
            </a:r>
            <a:endParaRPr sz="2000" dirty="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endParaRPr>
          </a:p>
          <a:p>
            <a:pPr marL="224155" indent="-224155" algn="l"/>
            <a:r>
              <a:rPr sz="2000" dirty="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    </a:t>
            </a:r>
            <a:r>
              <a:rPr sz="2000" dirty="0">
                <a:solidFill>
                  <a:srgbClr val="C00000"/>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constraint 别名1 约束关键字1(约束字段),</a:t>
            </a:r>
            <a:endParaRPr sz="2000" dirty="0">
              <a:solidFill>
                <a:srgbClr val="C00000"/>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endParaRPr>
          </a:p>
          <a:p>
            <a:pPr marL="224155" indent="-224155" algn="l"/>
            <a:r>
              <a:rPr sz="2000" dirty="0">
                <a:solidFill>
                  <a:srgbClr val="C00000"/>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    constraint 别名2 约束关键字2(约束字段),</a:t>
            </a:r>
            <a:endParaRPr sz="2000" dirty="0">
              <a:solidFill>
                <a:srgbClr val="C00000"/>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endParaRPr>
          </a:p>
          <a:p>
            <a:pPr marL="224155" indent="-224155" algn="l"/>
            <a:r>
              <a:rPr sz="2000" dirty="0">
                <a:solidFill>
                  <a:srgbClr val="C00000"/>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    ...</a:t>
            </a:r>
            <a:endParaRPr sz="2000" dirty="0">
              <a:solidFill>
                <a:srgbClr val="C00000"/>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endParaRPr>
          </a:p>
          <a:p>
            <a:pPr marL="224155" indent="-224155" algn="l"/>
            <a:r>
              <a:rPr sz="2000" dirty="0">
                <a:solidFill>
                  <a:srgbClr val="C00000"/>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    constraint 别名n 约束关键字n(约束字段)</a:t>
            </a:r>
            <a:endParaRPr sz="2000" dirty="0">
              <a:solidFill>
                <a:srgbClr val="C00000"/>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endParaRPr>
          </a:p>
          <a:p>
            <a:pPr marL="224155" indent="-224155" algn="l"/>
            <a:r>
              <a:rPr sz="2000" dirty="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a:t>
            </a:r>
            <a:endParaRPr sz="2000" dirty="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wipe(left)">
                                      <p:cBhvr>
                                        <p:cTn id="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en-US" altLang="zh-CN"/>
              <a:t>修改表结构, 来实现后添加约束的操作</a:t>
            </a:r>
            <a:endParaRPr lang="en-US" altLang="zh-CN"/>
          </a:p>
          <a:p>
            <a:r>
              <a:rPr lang="zh-CN" altLang="en-US"/>
              <a:t>语法：</a:t>
            </a:r>
            <a:endParaRPr lang="zh-CN" altLang="en-US"/>
          </a:p>
        </p:txBody>
      </p:sp>
      <p:sp>
        <p:nvSpPr>
          <p:cNvPr id="3" name="标题 2"/>
          <p:cNvSpPr>
            <a:spLocks noGrp="1"/>
          </p:cNvSpPr>
          <p:nvPr>
            <p:ph type="title"/>
          </p:nvPr>
        </p:nvSpPr>
        <p:spPr/>
        <p:txBody>
          <a:bodyPr/>
          <a:p>
            <a:r>
              <a:rPr lang="zh-CN" altLang="en-US"/>
              <a:t>先表后约束</a:t>
            </a:r>
            <a:endParaRPr lang="zh-CN" altLang="en-US"/>
          </a:p>
        </p:txBody>
      </p:sp>
      <p:sp>
        <p:nvSpPr>
          <p:cNvPr id="8" name="AutoShape 5"/>
          <p:cNvSpPr>
            <a:spLocks noChangeArrowheads="1"/>
          </p:cNvSpPr>
          <p:nvPr/>
        </p:nvSpPr>
        <p:spPr bwMode="auto">
          <a:xfrm>
            <a:off x="1798241" y="2896131"/>
            <a:ext cx="6984776" cy="792088"/>
          </a:xfrm>
          <a:prstGeom prst="roundRect">
            <a:avLst>
              <a:gd name="adj" fmla="val 0"/>
            </a:avLst>
          </a:prstGeom>
          <a:solidFill>
            <a:srgbClr val="EDF5FD"/>
          </a:solidFill>
          <a:ln w="50800" cap="flat" cmpd="sng" algn="ctr">
            <a:solidFill>
              <a:srgbClr val="1E8380"/>
            </a:solidFill>
            <a:prstDash val="solid"/>
            <a:round/>
            <a:headEnd type="none" w="med" len="med"/>
            <a:tailEnd type="none" w="med" len="med"/>
          </a:ln>
          <a:effectLst>
            <a:outerShdw blurRad="38100" sx="101000" sy="101000" algn="ctr" rotWithShape="0">
              <a:prstClr val="black">
                <a:alpha val="10000"/>
              </a:prstClr>
            </a:outerShdw>
          </a:effectLst>
        </p:spPr>
        <p:txBody>
          <a:bodyPr/>
          <a:p>
            <a:pPr marL="224155" indent="-224155" algn="l"/>
            <a:r>
              <a:rPr lang="en-US" altLang="zh-CN" sz="2000" dirty="0">
                <a:solidFill>
                  <a:srgbClr val="C00000"/>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 alter table</a:t>
            </a:r>
            <a:r>
              <a:rPr lang="en-US" altLang="zh-CN" sz="2000" dirty="0">
                <a:solidFill>
                  <a:schemeClr val="tx1"/>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 </a:t>
            </a:r>
            <a:r>
              <a:rPr lang="zh-CN" altLang="en-US" sz="2000" dirty="0">
                <a:solidFill>
                  <a:schemeClr val="tx1"/>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表名  </a:t>
            </a:r>
            <a:endParaRPr lang="zh-CN" altLang="en-US" sz="2000" dirty="0">
              <a:solidFill>
                <a:schemeClr val="tx1"/>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a:p>
            <a:pPr marL="224155" indent="-224155" algn="l"/>
            <a:r>
              <a:rPr lang="zh-CN" altLang="en-US" sz="2000" dirty="0">
                <a:solidFill>
                  <a:srgbClr val="C00000"/>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     </a:t>
            </a:r>
            <a:r>
              <a:rPr lang="en-US" altLang="zh-CN" sz="2000" dirty="0">
                <a:solidFill>
                  <a:srgbClr val="C00000"/>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add constraint</a:t>
            </a:r>
            <a:r>
              <a:rPr lang="en-US" altLang="zh-CN" sz="2000" dirty="0">
                <a:solidFill>
                  <a:schemeClr val="tx1"/>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 </a:t>
            </a:r>
            <a:r>
              <a:rPr lang="zh-CN" altLang="en-US" sz="2000" dirty="0">
                <a:solidFill>
                  <a:schemeClr val="tx1"/>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约束别名 约束关键字(字段名)</a:t>
            </a:r>
            <a:endParaRPr lang="zh-CN" altLang="en-US" sz="2000" dirty="0">
              <a:solidFill>
                <a:schemeClr val="tx1"/>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endParaRPr>
          </a:p>
        </p:txBody>
      </p:sp>
      <p:sp>
        <p:nvSpPr>
          <p:cNvPr id="4" name="AutoShape 5"/>
          <p:cNvSpPr>
            <a:spLocks noChangeArrowheads="1"/>
          </p:cNvSpPr>
          <p:nvPr/>
        </p:nvSpPr>
        <p:spPr bwMode="auto">
          <a:xfrm>
            <a:off x="1798241" y="4387746"/>
            <a:ext cx="6984776" cy="792088"/>
          </a:xfrm>
          <a:prstGeom prst="roundRect">
            <a:avLst>
              <a:gd name="adj" fmla="val 0"/>
            </a:avLst>
          </a:prstGeom>
          <a:solidFill>
            <a:srgbClr val="EDF5FD"/>
          </a:solidFill>
          <a:ln w="50800" cap="flat" cmpd="sng" algn="ctr">
            <a:solidFill>
              <a:srgbClr val="1E8380"/>
            </a:solidFill>
            <a:prstDash val="solid"/>
            <a:round/>
            <a:headEnd type="none" w="med" len="med"/>
            <a:tailEnd type="none" w="med" len="med"/>
          </a:ln>
          <a:effectLst>
            <a:outerShdw blurRad="38100" sx="101000" sy="101000" algn="ctr" rotWithShape="0">
              <a:prstClr val="black">
                <a:alpha val="10000"/>
              </a:prstClr>
            </a:outerShdw>
          </a:effectLst>
        </p:spPr>
        <p:txBody>
          <a:bodyPr/>
          <a:p>
            <a:pPr marL="224155" indent="-224155" algn="l"/>
            <a:r>
              <a:rPr sz="2000" dirty="0">
                <a:solidFill>
                  <a:srgbClr val="C00000"/>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alter table</a:t>
            </a:r>
            <a:r>
              <a:rPr sz="2000" dirty="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 person </a:t>
            </a:r>
            <a:endParaRPr sz="2000" dirty="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endParaRPr>
          </a:p>
          <a:p>
            <a:pPr marL="224155" indent="-224155" algn="l"/>
            <a:r>
              <a:rPr lang="en-US" sz="2000" dirty="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	</a:t>
            </a:r>
            <a:r>
              <a:rPr sz="2000" dirty="0">
                <a:solidFill>
                  <a:srgbClr val="C00000"/>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add constraint</a:t>
            </a:r>
            <a:r>
              <a:rPr sz="2000" dirty="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 person_id_pk primary key(id);</a:t>
            </a:r>
            <a:endParaRPr sz="2000" dirty="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a:xfrm>
            <a:off x="525780" y="1299845"/>
            <a:ext cx="11269345" cy="4788535"/>
          </a:xfrm>
        </p:spPr>
        <p:txBody>
          <a:bodyPr/>
          <a:p>
            <a:r>
              <a:rPr lang="zh-CN" altLang="en-US"/>
              <a:t>概念：</a:t>
            </a:r>
            <a:endParaRPr lang="zh-CN" altLang="en-US"/>
          </a:p>
          <a:p>
            <a:pPr lvl="1"/>
            <a:r>
              <a:rPr lang="zh-CN" altLang="en-US"/>
              <a:t>本表某列的取值，完全取决于另一个表的主键列</a:t>
            </a:r>
            <a:endParaRPr lang="zh-CN" altLang="en-US"/>
          </a:p>
          <a:p>
            <a:pPr lvl="1"/>
            <a:r>
              <a:rPr lang="zh-CN" altLang="en-US"/>
              <a:t>本表叫做</a:t>
            </a:r>
            <a:r>
              <a:rPr lang="en-US" altLang="zh-CN"/>
              <a:t>“</a:t>
            </a:r>
            <a:r>
              <a:rPr lang="zh-CN" altLang="en-US"/>
              <a:t>子表</a:t>
            </a:r>
            <a:r>
              <a:rPr lang="en-US" altLang="zh-CN"/>
              <a:t>”</a:t>
            </a:r>
            <a:r>
              <a:rPr lang="zh-CN" altLang="en-US"/>
              <a:t>，另一个表叫做</a:t>
            </a:r>
            <a:r>
              <a:rPr lang="en-US" altLang="zh-CN"/>
              <a:t>“</a:t>
            </a:r>
            <a:r>
              <a:rPr lang="zh-CN" altLang="en-US"/>
              <a:t>主表</a:t>
            </a:r>
            <a:r>
              <a:rPr lang="en-US" altLang="zh-CN"/>
              <a:t>”</a:t>
            </a:r>
            <a:endParaRPr lang="en-US" altLang="zh-CN"/>
          </a:p>
          <a:p>
            <a:pPr lvl="1"/>
            <a:r>
              <a:rPr lang="zh-CN" altLang="en-US"/>
              <a:t>经典实例：用户与订单</a:t>
            </a:r>
            <a:endParaRPr lang="zh-CN" altLang="en-US"/>
          </a:p>
        </p:txBody>
      </p:sp>
      <p:sp>
        <p:nvSpPr>
          <p:cNvPr id="3" name="标题 2"/>
          <p:cNvSpPr>
            <a:spLocks noGrp="1"/>
          </p:cNvSpPr>
          <p:nvPr>
            <p:ph type="title"/>
          </p:nvPr>
        </p:nvSpPr>
        <p:spPr/>
        <p:txBody>
          <a:bodyPr/>
          <a:p>
            <a:r>
              <a:rPr lang="zh-CN" altLang="en-US"/>
              <a:t>外键约束</a:t>
            </a: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en-US" altLang="zh-CN"/>
              <a:t>删除关联数据</a:t>
            </a:r>
            <a:endParaRPr lang="en-US" altLang="zh-CN"/>
          </a:p>
          <a:p>
            <a:pPr lvl="1"/>
            <a:r>
              <a:rPr lang="en-US" altLang="zh-CN">
                <a:sym typeface="+mn-ea"/>
              </a:rPr>
              <a:t>在删除主表数据时, 需要先将从表中参考的数据 删除/置空</a:t>
            </a:r>
            <a:endParaRPr lang="en-US" altLang="zh-CN">
              <a:sym typeface="+mn-ea"/>
            </a:endParaRPr>
          </a:p>
          <a:p>
            <a:r>
              <a:rPr lang="en-US" altLang="zh-CN" sz="4000">
                <a:sym typeface="+mn-ea"/>
              </a:rPr>
              <a:t>删除关联表</a:t>
            </a:r>
            <a:endParaRPr lang="en-US" altLang="zh-CN" sz="4000">
              <a:sym typeface="+mn-ea"/>
            </a:endParaRPr>
          </a:p>
          <a:p>
            <a:pPr lvl="1"/>
            <a:r>
              <a:rPr lang="en-US" altLang="zh-CN" sz="3600"/>
              <a:t>在删除主表时, 必须先删除从表, 或取消表格间的关联关系</a:t>
            </a:r>
            <a:endParaRPr lang="en-US" altLang="zh-CN"/>
          </a:p>
          <a:p>
            <a:pPr lvl="1"/>
            <a:endParaRPr lang="en-US" altLang="zh-CN"/>
          </a:p>
          <a:p>
            <a:pPr lvl="1"/>
            <a:endParaRPr lang="en-US" altLang="zh-CN"/>
          </a:p>
        </p:txBody>
      </p:sp>
      <p:sp>
        <p:nvSpPr>
          <p:cNvPr id="3" name="标题 2"/>
          <p:cNvSpPr>
            <a:spLocks noGrp="1"/>
          </p:cNvSpPr>
          <p:nvPr>
            <p:ph type="title"/>
          </p:nvPr>
        </p:nvSpPr>
        <p:spPr/>
        <p:txBody>
          <a:bodyPr/>
          <a:p>
            <a:r>
              <a:rPr lang="zh-CN" altLang="en-US"/>
              <a:t>外键后的删除</a:t>
            </a: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wipe(left)">
                                      <p:cBhvr>
                                        <p:cTn id="1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a:xfrm>
            <a:off x="525780" y="962025"/>
            <a:ext cx="10523855" cy="4788535"/>
          </a:xfrm>
        </p:spPr>
        <p:txBody>
          <a:bodyPr/>
          <a:p>
            <a:r>
              <a:rPr lang="en-US" altLang="zh-CN" sz="3600"/>
              <a:t>级联置空</a:t>
            </a:r>
            <a:endParaRPr lang="en-US" altLang="zh-CN" sz="3600"/>
          </a:p>
          <a:p>
            <a:pPr lvl="1"/>
            <a:r>
              <a:rPr lang="en-US" altLang="zh-CN" sz="3200"/>
              <a:t>删除主表中被参考数据时, 从表外键字段数据自动设置为null</a:t>
            </a:r>
            <a:endParaRPr lang="en-US" altLang="zh-CN" sz="3200"/>
          </a:p>
          <a:p>
            <a:pPr lvl="1"/>
            <a:r>
              <a:rPr lang="en-US" altLang="zh-CN" sz="3200">
                <a:solidFill>
                  <a:srgbClr val="C00000"/>
                </a:solidFill>
              </a:rPr>
              <a:t>on delete set null</a:t>
            </a:r>
            <a:endParaRPr lang="en-US" altLang="zh-CN" sz="3200"/>
          </a:p>
          <a:p>
            <a:r>
              <a:rPr lang="en-US" altLang="zh-CN" sz="3600"/>
              <a:t>级联删除</a:t>
            </a:r>
            <a:endParaRPr lang="en-US" altLang="zh-CN" sz="3600"/>
          </a:p>
          <a:p>
            <a:pPr lvl="1"/>
            <a:r>
              <a:rPr lang="en-US" altLang="zh-CN" sz="3200"/>
              <a:t>删除主表中被参考数据时, 从表外键字段数据自动删除一行 </a:t>
            </a:r>
            <a:endParaRPr lang="en-US" altLang="zh-CN" sz="3200"/>
          </a:p>
          <a:p>
            <a:pPr lvl="1"/>
            <a:r>
              <a:rPr lang="en-US" altLang="zh-CN" sz="3200">
                <a:solidFill>
                  <a:srgbClr val="C00000"/>
                </a:solidFill>
              </a:rPr>
              <a:t>on delete cascade</a:t>
            </a:r>
            <a:endParaRPr lang="en-US" altLang="zh-CN" sz="3200">
              <a:solidFill>
                <a:srgbClr val="C00000"/>
              </a:solidFill>
            </a:endParaRPr>
          </a:p>
        </p:txBody>
      </p:sp>
      <p:sp>
        <p:nvSpPr>
          <p:cNvPr id="3" name="标题 2"/>
          <p:cNvSpPr>
            <a:spLocks noGrp="1"/>
          </p:cNvSpPr>
          <p:nvPr>
            <p:ph type="title"/>
          </p:nvPr>
        </p:nvSpPr>
        <p:spPr/>
        <p:txBody>
          <a:bodyPr/>
          <a:p>
            <a:r>
              <a:rPr lang="zh-CN" altLang="en-US"/>
              <a:t>级联操作</a:t>
            </a: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left)">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wipe(left)">
                                      <p:cBhvr>
                                        <p:cTn id="15" dur="500"/>
                                        <p:tgtEl>
                                          <p:spTgt spid="2">
                                            <p:txEl>
                                              <p:pRg st="4" end="4"/>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wipe(left)">
                                      <p:cBhvr>
                                        <p:cTn id="1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删除约束</a:t>
            </a:r>
            <a:endParaRPr lang="zh-CN" altLang="en-US"/>
          </a:p>
        </p:txBody>
      </p:sp>
      <p:sp>
        <p:nvSpPr>
          <p:cNvPr id="5" name="AutoShape 6"/>
          <p:cNvSpPr>
            <a:spLocks noChangeArrowheads="1"/>
          </p:cNvSpPr>
          <p:nvPr/>
        </p:nvSpPr>
        <p:spPr bwMode="auto">
          <a:xfrm>
            <a:off x="1744640" y="1567804"/>
            <a:ext cx="7188200" cy="1133631"/>
          </a:xfrm>
          <a:prstGeom prst="roundRect">
            <a:avLst>
              <a:gd name="adj" fmla="val 980"/>
            </a:avLst>
          </a:prstGeom>
          <a:solidFill>
            <a:srgbClr val="EDF5FD"/>
          </a:solidFill>
          <a:ln w="50800" cap="flat" cmpd="sng" algn="ctr">
            <a:solidFill>
              <a:srgbClr val="1E838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p>
            <a:pPr marL="228600" indent="-228600" algn="l" defTabSz="723900">
              <a:lnSpc>
                <a:spcPct val="130000"/>
              </a:lnSpc>
              <a:spcAft>
                <a:spcPts val="600"/>
              </a:spcAft>
              <a:buClr>
                <a:schemeClr val="folHlink"/>
              </a:buClr>
              <a:buSzPct val="60000"/>
              <a:tabLst>
                <a:tab pos="444500" algn="l"/>
              </a:tabLst>
              <a:defRPr/>
            </a:pPr>
            <a:r>
              <a:rPr lang="en-US" altLang="zh-CN" dirty="0">
                <a:solidFill>
                  <a:srgbClr val="0000CC"/>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alter table </a:t>
            </a:r>
            <a:r>
              <a:rPr lang="zh-CN" altLang="en-US" dirty="0">
                <a:solidFill>
                  <a:schemeClr val="accent5">
                    <a:lumMod val="10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表名  </a:t>
            </a:r>
            <a:endParaRPr lang="zh-CN" altLang="en-US" dirty="0">
              <a:solidFill>
                <a:schemeClr val="accent5">
                  <a:lumMod val="10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a:p>
            <a:pPr marL="228600" indent="-228600" algn="l" defTabSz="723900">
              <a:lnSpc>
                <a:spcPct val="130000"/>
              </a:lnSpc>
              <a:spcAft>
                <a:spcPts val="600"/>
              </a:spcAft>
              <a:buClr>
                <a:schemeClr val="folHlink"/>
              </a:buClr>
              <a:buSzPct val="60000"/>
              <a:tabLst>
                <a:tab pos="444500" algn="l"/>
              </a:tabLst>
              <a:defRPr/>
            </a:pPr>
            <a:r>
              <a:rPr lang="zh-CN" altLang="en-US" dirty="0">
                <a:solidFill>
                  <a:srgbClr val="0000CC"/>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      </a:t>
            </a:r>
            <a:r>
              <a:rPr lang="en-US" altLang="zh-CN" dirty="0">
                <a:solidFill>
                  <a:srgbClr val="0000CC"/>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drop constraint </a:t>
            </a:r>
            <a:r>
              <a:rPr lang="zh-CN" altLang="en-US" dirty="0">
                <a:solidFill>
                  <a:schemeClr val="accent5">
                    <a:lumMod val="10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约束名 </a:t>
            </a:r>
            <a:endParaRPr lang="zh-CN" altLang="en-US" dirty="0">
              <a:solidFill>
                <a:schemeClr val="accent5">
                  <a:lumMod val="10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6" name="AutoShape 7"/>
          <p:cNvSpPr>
            <a:spLocks noChangeArrowheads="1"/>
          </p:cNvSpPr>
          <p:nvPr/>
        </p:nvSpPr>
        <p:spPr bwMode="auto">
          <a:xfrm>
            <a:off x="1744028" y="3441700"/>
            <a:ext cx="7218362" cy="1684019"/>
          </a:xfrm>
          <a:prstGeom prst="roundRect">
            <a:avLst>
              <a:gd name="adj" fmla="val 0"/>
            </a:avLst>
          </a:prstGeom>
          <a:solidFill>
            <a:srgbClr val="EDF5FD"/>
          </a:solidFill>
          <a:ln w="50800" cap="flat" cmpd="sng" algn="ctr">
            <a:solidFill>
              <a:srgbClr val="1E838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p>
            <a:pPr marL="228600" indent="-228600" algn="l" defTabSz="723900">
              <a:lnSpc>
                <a:spcPct val="130000"/>
              </a:lnSpc>
              <a:spcAft>
                <a:spcPts val="600"/>
              </a:spcAft>
              <a:buClr>
                <a:schemeClr val="folHlink"/>
              </a:buClr>
              <a:buSzPct val="60000"/>
              <a:tabLst>
                <a:tab pos="444500" algn="l"/>
              </a:tabLst>
              <a:defRPr/>
            </a:pPr>
            <a:r>
              <a:rPr lang="zh-CN" altLang="en-US" dirty="0">
                <a:solidFill>
                  <a:schemeClr val="accent5">
                    <a:lumMod val="10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例如：删除</a:t>
            </a:r>
            <a:r>
              <a:rPr lang="en-US" altLang="zh-CN" dirty="0">
                <a:solidFill>
                  <a:schemeClr val="accent5">
                    <a:lumMod val="10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person</a:t>
            </a:r>
            <a:r>
              <a:rPr lang="zh-CN" altLang="en-US" dirty="0">
                <a:solidFill>
                  <a:schemeClr val="accent5">
                    <a:lumMod val="10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表中的主键约束</a:t>
            </a:r>
            <a:endParaRPr lang="zh-CN" altLang="en-US" dirty="0">
              <a:solidFill>
                <a:schemeClr val="accent5">
                  <a:lumMod val="10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a:p>
            <a:pPr marL="228600" indent="-228600" algn="l" defTabSz="723900">
              <a:lnSpc>
                <a:spcPct val="130000"/>
              </a:lnSpc>
              <a:spcAft>
                <a:spcPts val="600"/>
              </a:spcAft>
              <a:buClr>
                <a:schemeClr val="folHlink"/>
              </a:buClr>
              <a:buSzPct val="60000"/>
              <a:tabLst>
                <a:tab pos="444500" algn="l"/>
              </a:tabLst>
              <a:defRPr/>
            </a:pPr>
            <a:r>
              <a:rPr lang="en-US" altLang="zh-CN" dirty="0">
                <a:solidFill>
                  <a:srgbClr val="0000CC"/>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alter table</a:t>
            </a:r>
            <a:r>
              <a:rPr lang="en-US" altLang="zh-CN" dirty="0">
                <a:solidFill>
                  <a:srgbClr val="0000CC"/>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  </a:t>
            </a:r>
            <a:r>
              <a:rPr lang="en-US" altLang="zh-CN" dirty="0">
                <a:solidFill>
                  <a:schemeClr val="accent5">
                    <a:lumMod val="10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person</a:t>
            </a:r>
            <a:endParaRPr lang="en-US" altLang="zh-CN" dirty="0">
              <a:solidFill>
                <a:schemeClr val="accent5">
                  <a:lumMod val="10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a:p>
            <a:pPr marL="228600" indent="-228600" algn="l" defTabSz="723900">
              <a:lnSpc>
                <a:spcPct val="130000"/>
              </a:lnSpc>
              <a:spcAft>
                <a:spcPts val="600"/>
              </a:spcAft>
              <a:buClr>
                <a:schemeClr val="folHlink"/>
              </a:buClr>
              <a:buSzPct val="60000"/>
              <a:tabLst>
                <a:tab pos="444500" algn="l"/>
              </a:tabLst>
              <a:defRPr/>
            </a:pPr>
            <a:r>
              <a:rPr lang="en-US" altLang="zh-CN" dirty="0">
                <a:solidFill>
                  <a:srgbClr val="0000CC"/>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     </a:t>
            </a:r>
            <a:r>
              <a:rPr lang="en-US" altLang="zh-CN" dirty="0">
                <a:solidFill>
                  <a:srgbClr val="0000CC"/>
                </a:solidFill>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drop constraint</a:t>
            </a:r>
            <a:r>
              <a:rPr lang="en-US" altLang="zh-CN" dirty="0">
                <a:solidFill>
                  <a:srgbClr val="0000CC"/>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  </a:t>
            </a:r>
            <a:r>
              <a:rPr dirty="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person_id_pk</a:t>
            </a:r>
            <a:endParaRPr lang="en-US" altLang="zh-CN" dirty="0">
              <a:solidFill>
                <a:schemeClr val="accent5">
                  <a:lumMod val="10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pPr marL="342900" indent="-342900" eaLnBrk="0" hangingPunct="0">
              <a:spcBef>
                <a:spcPct val="20000"/>
              </a:spcBef>
              <a:buClr>
                <a:srgbClr val="1E8380"/>
              </a:buClr>
              <a:buSzPct val="100000"/>
              <a:buFont typeface="Wingdings" panose="05000000000000000000" pitchFamily="2" charset="2"/>
              <a:buChar char="n"/>
            </a:pPr>
            <a:r>
              <a:rPr lang="zh-CN" altLang="en-GB" sz="3200" b="1" dirty="0" smtClean="0">
                <a:solidFill>
                  <a:srgbClr val="5E616D"/>
                </a:solidFill>
                <a:latin typeface="黑体" panose="02010609060101010101" charset="-122"/>
                <a:ea typeface="黑体" panose="02010609060101010101" charset="-122"/>
                <a:cs typeface="黑体" panose="02010609060101010101" charset="-122"/>
                <a:sym typeface="+mn-ea"/>
              </a:rPr>
              <a:t>实现</a:t>
            </a:r>
            <a:r>
              <a:rPr lang="zh-CN" altLang="en-GB" sz="3200" b="1" dirty="0">
                <a:solidFill>
                  <a:srgbClr val="5E616D"/>
                </a:solidFill>
                <a:latin typeface="黑体" panose="02010609060101010101" charset="-122"/>
                <a:ea typeface="黑体" panose="02010609060101010101" charset="-122"/>
                <a:cs typeface="黑体" panose="02010609060101010101" charset="-122"/>
                <a:sym typeface="+mn-ea"/>
              </a:rPr>
              <a:t>方法一</a:t>
            </a:r>
            <a:r>
              <a:rPr lang="zh-CN" altLang="en-GB" sz="3200" b="1" dirty="0" smtClean="0">
                <a:solidFill>
                  <a:srgbClr val="5E616D"/>
                </a:solidFill>
                <a:latin typeface="黑体" panose="02010609060101010101" charset="-122"/>
                <a:ea typeface="黑体" panose="02010609060101010101" charset="-122"/>
                <a:cs typeface="黑体" panose="02010609060101010101" charset="-122"/>
                <a:sym typeface="+mn-ea"/>
              </a:rPr>
              <a:t>：</a:t>
            </a:r>
            <a:r>
              <a:rPr lang="zh-CN" altLang="en-US" sz="3200" b="1" dirty="0" smtClean="0">
                <a:solidFill>
                  <a:srgbClr val="5E616D"/>
                </a:solidFill>
                <a:latin typeface="黑体" panose="02010609060101010101" charset="-122"/>
                <a:ea typeface="黑体" panose="02010609060101010101" charset="-122"/>
                <a:cs typeface="黑体" panose="02010609060101010101" charset="-122"/>
                <a:sym typeface="+mn-ea"/>
              </a:rPr>
              <a:t>分两步实现</a:t>
            </a:r>
            <a:endParaRPr lang="en-US" altLang="zh-CN" sz="2800" b="1" dirty="0" smtClean="0">
              <a:solidFill>
                <a:srgbClr val="5E616D"/>
              </a:solidFill>
              <a:latin typeface="黑体" panose="02010609060101010101" charset="-122"/>
              <a:ea typeface="黑体" panose="02010609060101010101" charset="-122"/>
              <a:cs typeface="黑体" panose="02010609060101010101" charset="-122"/>
            </a:endParaRPr>
          </a:p>
          <a:p>
            <a:pPr marL="971550" lvl="1" indent="-514350" eaLnBrk="0" hangingPunct="0">
              <a:spcBef>
                <a:spcPct val="20000"/>
              </a:spcBef>
              <a:buClr>
                <a:srgbClr val="1E8380"/>
              </a:buClr>
              <a:buSzPct val="100000"/>
              <a:buFont typeface="+mj-lt"/>
              <a:buAutoNum type="arabicPeriod"/>
            </a:pPr>
            <a:r>
              <a:rPr lang="zh-CN" altLang="en-US" sz="2800" b="1" dirty="0" smtClean="0">
                <a:solidFill>
                  <a:srgbClr val="5E616D"/>
                </a:solidFill>
                <a:latin typeface="黑体" panose="02010609060101010101" charset="-122"/>
                <a:ea typeface="黑体" panose="02010609060101010101" charset="-122"/>
                <a:cs typeface="黑体" panose="02010609060101010101" charset="-122"/>
                <a:sym typeface="+mn-ea"/>
              </a:rPr>
              <a:t>查找</a:t>
            </a:r>
            <a:r>
              <a:rPr lang="zh-CN" altLang="en-US" sz="2800" b="1" dirty="0">
                <a:solidFill>
                  <a:srgbClr val="5E616D"/>
                </a:solidFill>
                <a:latin typeface="黑体" panose="02010609060101010101" charset="-122"/>
                <a:ea typeface="黑体" panose="02010609060101010101" charset="-122"/>
                <a:cs typeface="黑体" panose="02010609060101010101" charset="-122"/>
                <a:sym typeface="+mn-ea"/>
              </a:rPr>
              <a:t>出“</a:t>
            </a:r>
            <a:r>
              <a:rPr lang="zh-CN" altLang="en-US" sz="2800" b="1" dirty="0" smtClean="0">
                <a:latin typeface="黑体" panose="02010609060101010101" charset="-122"/>
                <a:ea typeface="黑体" panose="02010609060101010101" charset="-122"/>
                <a:cs typeface="黑体" panose="02010609060101010101" charset="-122"/>
                <a:sym typeface="+mn-ea"/>
              </a:rPr>
              <a:t>崔今生</a:t>
            </a:r>
            <a:r>
              <a:rPr lang="zh-CN" altLang="en-US" sz="2800" b="1" dirty="0">
                <a:solidFill>
                  <a:srgbClr val="5E616D"/>
                </a:solidFill>
                <a:latin typeface="黑体" panose="02010609060101010101" charset="-122"/>
                <a:ea typeface="黑体" panose="02010609060101010101" charset="-122"/>
                <a:cs typeface="黑体" panose="02010609060101010101" charset="-122"/>
                <a:sym typeface="+mn-ea"/>
              </a:rPr>
              <a:t>”的出生</a:t>
            </a:r>
            <a:r>
              <a:rPr lang="zh-CN" altLang="en-US" sz="2800" b="1" dirty="0" smtClean="0">
                <a:solidFill>
                  <a:srgbClr val="5E616D"/>
                </a:solidFill>
                <a:latin typeface="黑体" panose="02010609060101010101" charset="-122"/>
                <a:ea typeface="黑体" panose="02010609060101010101" charset="-122"/>
                <a:cs typeface="黑体" panose="02010609060101010101" charset="-122"/>
                <a:sym typeface="+mn-ea"/>
              </a:rPr>
              <a:t>日期</a:t>
            </a:r>
            <a:endParaRPr lang="en-US" altLang="zh-CN" sz="2800" b="1" dirty="0" smtClean="0">
              <a:solidFill>
                <a:srgbClr val="5E616D"/>
              </a:solidFill>
              <a:latin typeface="黑体" panose="02010609060101010101" charset="-122"/>
              <a:ea typeface="黑体" panose="02010609060101010101" charset="-122"/>
              <a:cs typeface="黑体" panose="02010609060101010101" charset="-122"/>
            </a:endParaRPr>
          </a:p>
          <a:p>
            <a:pPr marL="971550" lvl="1" indent="-514350" eaLnBrk="0" hangingPunct="0">
              <a:spcBef>
                <a:spcPct val="20000"/>
              </a:spcBef>
              <a:buClr>
                <a:srgbClr val="1E8380"/>
              </a:buClr>
              <a:buSzPct val="100000"/>
              <a:buFont typeface="+mj-lt"/>
              <a:buAutoNum type="arabicPeriod"/>
            </a:pPr>
            <a:endParaRPr lang="en-US" altLang="zh-CN" sz="2800" b="1" dirty="0">
              <a:solidFill>
                <a:srgbClr val="5E616D"/>
              </a:solidFill>
              <a:latin typeface="黑体" panose="02010609060101010101" charset="-122"/>
              <a:ea typeface="黑体" panose="02010609060101010101" charset="-122"/>
              <a:cs typeface="黑体" panose="02010609060101010101" charset="-122"/>
            </a:endParaRPr>
          </a:p>
          <a:p>
            <a:pPr marL="971550" lvl="1" indent="-514350" eaLnBrk="0" hangingPunct="0">
              <a:spcBef>
                <a:spcPct val="20000"/>
              </a:spcBef>
              <a:buClr>
                <a:srgbClr val="1E8380"/>
              </a:buClr>
              <a:buSzPct val="100000"/>
              <a:buFont typeface="+mj-lt"/>
              <a:buAutoNum type="arabicPeriod"/>
            </a:pPr>
            <a:endParaRPr lang="en-US" altLang="zh-CN" sz="2800" b="1" dirty="0" smtClean="0">
              <a:solidFill>
                <a:srgbClr val="5E616D"/>
              </a:solidFill>
              <a:latin typeface="黑体" panose="02010609060101010101" charset="-122"/>
              <a:ea typeface="黑体" panose="02010609060101010101" charset="-122"/>
              <a:cs typeface="黑体" panose="02010609060101010101" charset="-122"/>
            </a:endParaRPr>
          </a:p>
          <a:p>
            <a:pPr marL="971550" lvl="1" indent="-514350" eaLnBrk="0" hangingPunct="0">
              <a:spcBef>
                <a:spcPct val="20000"/>
              </a:spcBef>
              <a:buClr>
                <a:srgbClr val="1E8380"/>
              </a:buClr>
              <a:buSzPct val="100000"/>
              <a:buFont typeface="+mj-lt"/>
              <a:buAutoNum type="arabicPeriod"/>
            </a:pPr>
            <a:endParaRPr lang="en-US" altLang="zh-CN" sz="2800" b="1" dirty="0" smtClean="0">
              <a:solidFill>
                <a:srgbClr val="5E616D"/>
              </a:solidFill>
              <a:latin typeface="黑体" panose="02010609060101010101" charset="-122"/>
              <a:ea typeface="黑体" panose="02010609060101010101" charset="-122"/>
              <a:cs typeface="黑体" panose="02010609060101010101" charset="-122"/>
            </a:endParaRPr>
          </a:p>
          <a:p>
            <a:pPr marL="971550" lvl="1" indent="-514350" eaLnBrk="0" hangingPunct="0">
              <a:spcBef>
                <a:spcPct val="20000"/>
              </a:spcBef>
              <a:buClr>
                <a:srgbClr val="1E8380"/>
              </a:buClr>
              <a:buSzPct val="100000"/>
              <a:buFont typeface="+mj-lt"/>
              <a:buAutoNum type="arabicPeriod"/>
            </a:pPr>
            <a:r>
              <a:rPr lang="zh-CN" altLang="en-US" sz="2800" b="1" dirty="0" smtClean="0">
                <a:solidFill>
                  <a:srgbClr val="5E616D"/>
                </a:solidFill>
                <a:latin typeface="黑体" panose="02010609060101010101" charset="-122"/>
                <a:ea typeface="黑体" panose="02010609060101010101" charset="-122"/>
                <a:cs typeface="黑体" panose="02010609060101010101" charset="-122"/>
                <a:sym typeface="+mn-ea"/>
              </a:rPr>
              <a:t>利用</a:t>
            </a:r>
            <a:r>
              <a:rPr lang="en-US" altLang="en-US" sz="2800" b="1" dirty="0">
                <a:solidFill>
                  <a:srgbClr val="5E616D"/>
                </a:solidFill>
                <a:latin typeface="黑体" panose="02010609060101010101" charset="-122"/>
                <a:ea typeface="黑体" panose="02010609060101010101" charset="-122"/>
                <a:cs typeface="黑体" panose="02010609060101010101" charset="-122"/>
                <a:sym typeface="+mn-ea"/>
              </a:rPr>
              <a:t>WHERE</a:t>
            </a:r>
            <a:r>
              <a:rPr lang="zh-CN" altLang="en-US" sz="2800" b="1" dirty="0">
                <a:solidFill>
                  <a:srgbClr val="5E616D"/>
                </a:solidFill>
                <a:latin typeface="黑体" panose="02010609060101010101" charset="-122"/>
                <a:ea typeface="黑体" panose="02010609060101010101" charset="-122"/>
                <a:cs typeface="黑体" panose="02010609060101010101" charset="-122"/>
                <a:sym typeface="+mn-ea"/>
              </a:rPr>
              <a:t>语句筛选出生日期比“</a:t>
            </a:r>
            <a:r>
              <a:rPr lang="zh-CN" altLang="en-US" sz="2800" b="1" dirty="0">
                <a:latin typeface="黑体" panose="02010609060101010101" charset="-122"/>
                <a:ea typeface="黑体" panose="02010609060101010101" charset="-122"/>
                <a:cs typeface="黑体" panose="02010609060101010101" charset="-122"/>
                <a:sym typeface="+mn-ea"/>
              </a:rPr>
              <a:t>崔今生</a:t>
            </a:r>
            <a:r>
              <a:rPr lang="zh-CN" altLang="en-US" sz="2800" b="1" dirty="0">
                <a:solidFill>
                  <a:srgbClr val="5E616D"/>
                </a:solidFill>
                <a:latin typeface="黑体" panose="02010609060101010101" charset="-122"/>
                <a:ea typeface="黑体" panose="02010609060101010101" charset="-122"/>
                <a:cs typeface="黑体" panose="02010609060101010101" charset="-122"/>
                <a:sym typeface="+mn-ea"/>
              </a:rPr>
              <a:t>”大的学生</a:t>
            </a:r>
            <a:endParaRPr lang="zh-CN" altLang="en-US" sz="2800" b="1" dirty="0">
              <a:solidFill>
                <a:srgbClr val="5E616D"/>
              </a:solidFill>
              <a:latin typeface="黑体" panose="02010609060101010101" charset="-122"/>
              <a:ea typeface="黑体" panose="02010609060101010101" charset="-122"/>
              <a:cs typeface="黑体" panose="02010609060101010101" charset="-122"/>
              <a:sym typeface="+mn-ea"/>
            </a:endParaRPr>
          </a:p>
        </p:txBody>
      </p:sp>
      <p:sp>
        <p:nvSpPr>
          <p:cNvPr id="3" name="标题 2"/>
          <p:cNvSpPr>
            <a:spLocks noGrp="1"/>
          </p:cNvSpPr>
          <p:nvPr>
            <p:ph type="title"/>
          </p:nvPr>
        </p:nvSpPr>
        <p:spPr/>
        <p:txBody>
          <a:bodyPr/>
          <a:p>
            <a:r>
              <a:rPr lang="zh-CN" altLang="zh-CN"/>
              <a:t>案例分析</a:t>
            </a:r>
            <a:endParaRPr lang="zh-CN" altLang="zh-CN"/>
          </a:p>
        </p:txBody>
      </p:sp>
      <p:sp>
        <p:nvSpPr>
          <p:cNvPr id="17" name="AutoShape 4"/>
          <p:cNvSpPr>
            <a:spLocks noChangeArrowheads="1"/>
          </p:cNvSpPr>
          <p:nvPr/>
        </p:nvSpPr>
        <p:spPr bwMode="auto">
          <a:xfrm>
            <a:off x="1058545" y="2457450"/>
            <a:ext cx="7951470" cy="495536"/>
          </a:xfrm>
          <a:prstGeom prst="roundRect">
            <a:avLst>
              <a:gd name="adj" fmla="val 1394"/>
            </a:avLst>
          </a:prstGeom>
          <a:solidFill>
            <a:srgbClr val="EDF5FD"/>
          </a:solidFill>
          <a:ln w="50800" cap="flat" cmpd="sng" algn="ctr">
            <a:solidFill>
              <a:srgbClr val="1E838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marL="228600" indent="-228600" defTabSz="723900">
              <a:lnSpc>
                <a:spcPct val="130000"/>
              </a:lnSpc>
              <a:buClr>
                <a:schemeClr val="folHlink"/>
              </a:buClr>
              <a:buSzPct val="60000"/>
              <a:tabLst>
                <a:tab pos="444500" algn="l"/>
              </a:tabLst>
              <a:defRPr/>
            </a:pPr>
            <a:r>
              <a:rPr sz="2000">
                <a:solidFill>
                  <a:schemeClr val="accent5">
                    <a:lumMod val="10000"/>
                  </a:schemeClr>
                </a:solidFill>
                <a:latin typeface="微软雅黑" panose="020B0503020204020204" charset="-122"/>
                <a:ea typeface="微软雅黑" panose="020B0503020204020204" charset="-122"/>
                <a:cs typeface="微软雅黑" panose="020B0503020204020204" charset="-122"/>
              </a:rPr>
              <a:t>select borndate from student where studentname = '崔今生'</a:t>
            </a:r>
            <a:endParaRPr sz="2000">
              <a:solidFill>
                <a:schemeClr val="accent5">
                  <a:lumMod val="10000"/>
                </a:schemeClr>
              </a:solidFill>
              <a:latin typeface="微软雅黑" panose="020B0503020204020204" charset="-122"/>
              <a:ea typeface="微软雅黑" panose="020B0503020204020204" charset="-122"/>
              <a:cs typeface="微软雅黑" panose="020B0503020204020204" charset="-122"/>
            </a:endParaRPr>
          </a:p>
        </p:txBody>
      </p:sp>
      <p:sp>
        <p:nvSpPr>
          <p:cNvPr id="641028" name="AutoShape 4"/>
          <p:cNvSpPr>
            <a:spLocks noChangeArrowheads="1"/>
          </p:cNvSpPr>
          <p:nvPr/>
        </p:nvSpPr>
        <p:spPr bwMode="auto">
          <a:xfrm>
            <a:off x="1058679" y="4554969"/>
            <a:ext cx="7812087" cy="900186"/>
          </a:xfrm>
          <a:prstGeom prst="roundRect">
            <a:avLst>
              <a:gd name="adj" fmla="val 1394"/>
            </a:avLst>
          </a:prstGeom>
          <a:solidFill>
            <a:srgbClr val="EDF5FD"/>
          </a:solidFill>
          <a:ln w="50800" cap="flat" cmpd="sng" algn="ctr">
            <a:solidFill>
              <a:srgbClr val="1E838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p>
            <a:pPr marL="228600" indent="-228600" algn="l" defTabSz="723900">
              <a:lnSpc>
                <a:spcPct val="130000"/>
              </a:lnSpc>
              <a:buClr>
                <a:schemeClr val="folHlink"/>
              </a:buClr>
              <a:tabLst>
                <a:tab pos="444500" algn="l"/>
              </a:tabLst>
              <a:defRPr/>
            </a:pPr>
            <a:r>
              <a:rPr sz="2000">
                <a:solidFill>
                  <a:schemeClr val="accent5">
                    <a:lumMod val="10000"/>
                  </a:schemeClr>
                </a:solidFill>
                <a:latin typeface="微软雅黑" panose="020B0503020204020204" charset="-122"/>
                <a:ea typeface="微软雅黑" panose="020B0503020204020204" charset="-122"/>
                <a:cs typeface="微软雅黑" panose="020B0503020204020204" charset="-122"/>
              </a:rPr>
              <a:t>select * from student </a:t>
            </a:r>
            <a:endParaRPr sz="2000">
              <a:solidFill>
                <a:schemeClr val="accent5">
                  <a:lumMod val="10000"/>
                </a:schemeClr>
              </a:solidFill>
              <a:latin typeface="微软雅黑" panose="020B0503020204020204" charset="-122"/>
              <a:ea typeface="微软雅黑" panose="020B0503020204020204" charset="-122"/>
              <a:cs typeface="微软雅黑" panose="020B0503020204020204" charset="-122"/>
            </a:endParaRPr>
          </a:p>
          <a:p>
            <a:pPr marL="228600" indent="-228600" algn="l" defTabSz="723900">
              <a:lnSpc>
                <a:spcPct val="130000"/>
              </a:lnSpc>
              <a:buClr>
                <a:schemeClr val="folHlink"/>
              </a:buClr>
              <a:tabLst>
                <a:tab pos="444500" algn="l"/>
              </a:tabLst>
              <a:defRPr/>
            </a:pPr>
            <a:r>
              <a:rPr sz="2000">
                <a:solidFill>
                  <a:schemeClr val="accent5">
                    <a:lumMod val="10000"/>
                  </a:schemeClr>
                </a:solidFill>
                <a:latin typeface="微软雅黑" panose="020B0503020204020204" charset="-122"/>
                <a:ea typeface="微软雅黑" panose="020B0503020204020204" charset="-122"/>
                <a:cs typeface="微软雅黑" panose="020B0503020204020204" charset="-122"/>
              </a:rPr>
              <a:t>where borndate &gt; to_date('1990-1-5','yyyy-mm-dd')</a:t>
            </a:r>
            <a:endParaRPr sz="2000">
              <a:solidFill>
                <a:schemeClr val="accent5">
                  <a:lumMod val="10000"/>
                </a:schemeClr>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1447165" y="3039745"/>
            <a:ext cx="1495425" cy="762000"/>
          </a:xfrm>
          <a:prstGeom prst="rect">
            <a:avLst/>
          </a:prstGeom>
        </p:spPr>
      </p:pic>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wipe(down)">
                                      <p:cBhvr>
                                        <p:cTn id="16" dur="500"/>
                                        <p:tgtEl>
                                          <p:spTgt spid="2">
                                            <p:txEl>
                                              <p:pRg st="5" end="5"/>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500" fill="hold">
                                          <p:stCondLst>
                                            <p:cond delay="0"/>
                                          </p:stCondLst>
                                        </p:cTn>
                                        <p:tgtEl>
                                          <p:spTgt spid="641028"/>
                                        </p:tgtEl>
                                        <p:attrNameLst>
                                          <p:attrName>style.visibility</p:attrName>
                                        </p:attrNameLst>
                                      </p:cBhvr>
                                      <p:to>
                                        <p:strVal val="visible"/>
                                      </p:to>
                                    </p:set>
                                    <p:animEffect transition="in" filter="wipe(left)">
                                      <p:cBhvr>
                                        <p:cTn id="20" dur="500"/>
                                        <p:tgtEl>
                                          <p:spTgt spid="64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641028"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r"/>
            <a:r>
              <a:rPr lang="zh-CN" altLang="en-US"/>
              <a:t>总结</a:t>
            </a:r>
            <a:endParaRPr lang="zh-CN" altLang="en-US"/>
          </a:p>
        </p:txBody>
      </p:sp>
      <p:sp>
        <p:nvSpPr>
          <p:cNvPr id="53253" name="TextBox 4"/>
          <p:cNvSpPr txBox="1">
            <a:spLocks noChangeArrowheads="1"/>
          </p:cNvSpPr>
          <p:nvPr/>
        </p:nvSpPr>
        <p:spPr bwMode="auto">
          <a:xfrm>
            <a:off x="2765425" y="543243"/>
            <a:ext cx="6780243" cy="486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000" b="1" dirty="0" smtClean="0">
                <a:ea typeface="微软雅黑" panose="020B0503020204020204" charset="-122"/>
                <a:cs typeface="Arial" panose="020B0604020202020204" pitchFamily="34" charset="0"/>
              </a:rPr>
              <a:t>子查询</a:t>
            </a:r>
            <a:endParaRPr lang="zh-CN" altLang="en-US" sz="2000" b="1" dirty="0" smtClean="0">
              <a:ea typeface="微软雅黑" panose="020B0503020204020204" charset="-122"/>
              <a:cs typeface="Arial" panose="020B0604020202020204" pitchFamily="34" charset="0"/>
            </a:endParaRPr>
          </a:p>
          <a:p>
            <a:pPr eaLnBrk="1" hangingPunct="1">
              <a:lnSpc>
                <a:spcPct val="150000"/>
              </a:lnSpc>
            </a:pPr>
            <a:endParaRPr lang="zh-CN" altLang="en-US" sz="2000" b="1" dirty="0" smtClean="0">
              <a:ea typeface="微软雅黑" panose="020B0503020204020204" charset="-122"/>
              <a:cs typeface="Arial" panose="020B0604020202020204" pitchFamily="34" charset="0"/>
            </a:endParaRPr>
          </a:p>
          <a:p>
            <a:pPr eaLnBrk="1" hangingPunct="1">
              <a:lnSpc>
                <a:spcPct val="150000"/>
              </a:lnSpc>
            </a:pPr>
            <a:endParaRPr lang="zh-CN" altLang="en-US" sz="2000" b="1" dirty="0" smtClean="0">
              <a:ea typeface="微软雅黑" panose="020B0503020204020204" charset="-122"/>
              <a:cs typeface="Arial" panose="020B0604020202020204" pitchFamily="34" charset="0"/>
            </a:endParaRPr>
          </a:p>
          <a:p>
            <a:pPr eaLnBrk="1" hangingPunct="1">
              <a:lnSpc>
                <a:spcPct val="150000"/>
              </a:lnSpc>
            </a:pPr>
            <a:r>
              <a:rPr lang="zh-CN" altLang="en-US" sz="2000" b="1" dirty="0" smtClean="0">
                <a:ea typeface="微软雅黑" panose="020B0503020204020204" charset="-122"/>
                <a:cs typeface="Arial" panose="020B0604020202020204" pitchFamily="34" charset="0"/>
              </a:rPr>
              <a:t>联接查询类型</a:t>
            </a:r>
            <a:endParaRPr lang="zh-CN" altLang="en-US" sz="2000" b="1" dirty="0" smtClean="0">
              <a:ea typeface="微软雅黑" panose="020B0503020204020204" charset="-122"/>
              <a:cs typeface="Arial" panose="020B0604020202020204" pitchFamily="34" charset="0"/>
            </a:endParaRPr>
          </a:p>
          <a:p>
            <a:pPr eaLnBrk="1" hangingPunct="1">
              <a:lnSpc>
                <a:spcPct val="150000"/>
              </a:lnSpc>
            </a:pPr>
            <a:endParaRPr lang="zh-CN" altLang="en-US" sz="2000" b="1" dirty="0">
              <a:ea typeface="微软雅黑" panose="020B0503020204020204" charset="-122"/>
              <a:cs typeface="Arial" panose="020B0604020202020204" pitchFamily="34" charset="0"/>
            </a:endParaRPr>
          </a:p>
          <a:p>
            <a:pPr eaLnBrk="1" hangingPunct="1">
              <a:lnSpc>
                <a:spcPct val="150000"/>
              </a:lnSpc>
            </a:pPr>
            <a:endParaRPr lang="zh-CN" altLang="en-US" sz="2000" b="1" dirty="0">
              <a:ea typeface="微软雅黑" panose="020B0503020204020204" charset="-122"/>
              <a:cs typeface="Arial" panose="020B0604020202020204" pitchFamily="34" charset="0"/>
            </a:endParaRPr>
          </a:p>
          <a:p>
            <a:pPr eaLnBrk="1" hangingPunct="1">
              <a:lnSpc>
                <a:spcPct val="150000"/>
              </a:lnSpc>
            </a:pPr>
            <a:r>
              <a:rPr lang="en-US" altLang="zh-CN" sz="2000" b="1" dirty="0" smtClean="0">
                <a:ea typeface="微软雅黑" panose="020B0503020204020204" charset="-122"/>
                <a:cs typeface="Arial" panose="020B0604020202020204" pitchFamily="34" charset="0"/>
                <a:sym typeface="+mn-ea"/>
              </a:rPr>
              <a:t>oracle</a:t>
            </a:r>
            <a:r>
              <a:rPr lang="zh-CN" altLang="en-US" sz="2000" b="1" dirty="0" smtClean="0">
                <a:ea typeface="微软雅黑" panose="020B0503020204020204" charset="-122"/>
                <a:cs typeface="Arial" panose="020B0604020202020204" pitchFamily="34" charset="0"/>
                <a:sym typeface="+mn-ea"/>
              </a:rPr>
              <a:t>提供四种约束</a:t>
            </a:r>
            <a:endParaRPr lang="zh-CN" altLang="en-US" sz="2000" b="1" dirty="0" smtClean="0">
              <a:ea typeface="微软雅黑" panose="020B0503020204020204" charset="-122"/>
              <a:cs typeface="Arial" panose="020B0604020202020204" pitchFamily="34" charset="0"/>
              <a:sym typeface="+mn-ea"/>
            </a:endParaRPr>
          </a:p>
          <a:p>
            <a:pPr eaLnBrk="1" hangingPunct="1">
              <a:lnSpc>
                <a:spcPct val="150000"/>
              </a:lnSpc>
            </a:pPr>
            <a:endParaRPr lang="zh-CN" altLang="en-US" sz="2000" b="1" dirty="0">
              <a:ea typeface="微软雅黑" panose="020B0503020204020204" charset="-122"/>
              <a:cs typeface="Arial" panose="020B0604020202020204" pitchFamily="34" charset="0"/>
            </a:endParaRPr>
          </a:p>
          <a:p>
            <a:pPr eaLnBrk="1" hangingPunct="1">
              <a:lnSpc>
                <a:spcPct val="150000"/>
              </a:lnSpc>
            </a:pPr>
            <a:endParaRPr lang="zh-CN" altLang="en-US" sz="2000" b="1" dirty="0">
              <a:ea typeface="微软雅黑" panose="020B0503020204020204" charset="-122"/>
              <a:cs typeface="Arial" panose="020B0604020202020204" pitchFamily="34" charset="0"/>
            </a:endParaRPr>
          </a:p>
          <a:p>
            <a:pPr>
              <a:defRPr/>
            </a:pPr>
            <a:r>
              <a:rPr lang="zh-CN" altLang="en-US" sz="2000" b="1" dirty="0" smtClean="0">
                <a:ea typeface="微软雅黑" panose="020B0503020204020204" charset="-122"/>
                <a:cs typeface="Arial" panose="020B0604020202020204" pitchFamily="34" charset="0"/>
                <a:sym typeface="+mn-ea"/>
              </a:rPr>
              <a:t>主外键关系建立后在操作数据时</a:t>
            </a:r>
            <a:endParaRPr lang="zh-CN" altLang="en-US" sz="2000" b="1" dirty="0" smtClean="0">
              <a:ea typeface="微软雅黑" panose="020B0503020204020204" charset="-122"/>
              <a:cs typeface="Arial" panose="020B0604020202020204" pitchFamily="34" charset="0"/>
              <a:sym typeface="+mn-ea"/>
            </a:endParaRPr>
          </a:p>
          <a:p>
            <a:pPr>
              <a:defRPr/>
            </a:pPr>
            <a:r>
              <a:rPr lang="zh-CN" altLang="en-US" sz="2000" b="1" dirty="0" smtClean="0">
                <a:ea typeface="微软雅黑" panose="020B0503020204020204" charset="-122"/>
                <a:cs typeface="Arial" panose="020B0604020202020204" pitchFamily="34" charset="0"/>
                <a:sym typeface="+mn-ea"/>
              </a:rPr>
              <a:t>的注意事项</a:t>
            </a:r>
            <a:endParaRPr lang="zh-CN" altLang="en-US" sz="2000" b="1" dirty="0">
              <a:ea typeface="微软雅黑" panose="020B0503020204020204" charset="-122"/>
              <a:cs typeface="Arial" panose="020B0604020202020204" pitchFamily="34" charset="0"/>
            </a:endParaRPr>
          </a:p>
        </p:txBody>
      </p:sp>
      <p:sp>
        <p:nvSpPr>
          <p:cNvPr id="53254" name="AutoShape 3"/>
          <p:cNvSpPr/>
          <p:nvPr/>
        </p:nvSpPr>
        <p:spPr bwMode="auto">
          <a:xfrm>
            <a:off x="4494208" y="1929451"/>
            <a:ext cx="179388" cy="704850"/>
          </a:xfrm>
          <a:prstGeom prst="leftBrace">
            <a:avLst>
              <a:gd name="adj1" fmla="val 61885"/>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solidFill>
                <a:schemeClr val="tx1"/>
              </a:solidFill>
              <a:ea typeface="黑体" panose="02010609060101010101" charset="-122"/>
            </a:endParaRPr>
          </a:p>
        </p:txBody>
      </p:sp>
      <p:sp>
        <p:nvSpPr>
          <p:cNvPr id="53256" name="TextBox 12"/>
          <p:cNvSpPr txBox="1">
            <a:spLocks noChangeArrowheads="1"/>
          </p:cNvSpPr>
          <p:nvPr/>
        </p:nvSpPr>
        <p:spPr bwMode="auto">
          <a:xfrm>
            <a:off x="4673596" y="1658940"/>
            <a:ext cx="3071834"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smtClean="0">
                <a:solidFill>
                  <a:schemeClr val="tx1"/>
                </a:solidFill>
                <a:ea typeface="微软雅黑" panose="020B0503020204020204" charset="-122"/>
                <a:cs typeface="Arial" panose="020B0604020202020204" pitchFamily="34" charset="0"/>
              </a:rPr>
              <a:t>内查询：</a:t>
            </a:r>
            <a:r>
              <a:rPr lang="en-US" altLang="zh-CN" sz="1600" b="1" dirty="0" smtClean="0">
                <a:solidFill>
                  <a:schemeClr val="tx1"/>
                </a:solidFill>
                <a:ea typeface="微软雅黑" panose="020B0503020204020204" charset="-122"/>
                <a:cs typeface="Arial" panose="020B0604020202020204" pitchFamily="34" charset="0"/>
              </a:rPr>
              <a:t>inner join</a:t>
            </a:r>
            <a:endParaRPr lang="en-US" altLang="zh-CN" sz="1600" b="1" dirty="0" smtClean="0">
              <a:solidFill>
                <a:schemeClr val="tx1"/>
              </a:solidFill>
              <a:ea typeface="微软雅黑" panose="020B0503020204020204" charset="-122"/>
              <a:cs typeface="Arial" panose="020B0604020202020204" pitchFamily="34" charset="0"/>
            </a:endParaRPr>
          </a:p>
          <a:p>
            <a:pPr eaLnBrk="1" hangingPunct="1"/>
            <a:endParaRPr lang="en-US" altLang="zh-CN" sz="1600" b="1" dirty="0" smtClean="0">
              <a:solidFill>
                <a:schemeClr val="tx1"/>
              </a:solidFill>
              <a:ea typeface="微软雅黑" panose="020B0503020204020204" charset="-122"/>
              <a:cs typeface="Arial" panose="020B0604020202020204" pitchFamily="34" charset="0"/>
            </a:endParaRPr>
          </a:p>
          <a:p>
            <a:pPr eaLnBrk="1" hangingPunct="1"/>
            <a:endParaRPr lang="en-US" altLang="zh-CN" sz="1600" b="1" dirty="0" smtClean="0">
              <a:solidFill>
                <a:schemeClr val="tx1"/>
              </a:solidFill>
              <a:ea typeface="微软雅黑" panose="020B0503020204020204" charset="-122"/>
              <a:cs typeface="Arial" panose="020B0604020202020204" pitchFamily="34" charset="0"/>
            </a:endParaRPr>
          </a:p>
          <a:p>
            <a:pPr eaLnBrk="1" hangingPunct="1"/>
            <a:r>
              <a:rPr lang="zh-CN" altLang="en-US" sz="1600" b="1" dirty="0" smtClean="0">
                <a:solidFill>
                  <a:schemeClr val="tx1"/>
                </a:solidFill>
                <a:ea typeface="微软雅黑" panose="020B0503020204020204" charset="-122"/>
                <a:cs typeface="Arial" panose="020B0604020202020204" pitchFamily="34" charset="0"/>
              </a:rPr>
              <a:t>外查询</a:t>
            </a:r>
            <a:endParaRPr lang="zh-CN" altLang="en-US" sz="1600" b="1" dirty="0" smtClean="0">
              <a:solidFill>
                <a:schemeClr val="tx1"/>
              </a:solidFill>
              <a:ea typeface="微软雅黑" panose="020B0503020204020204" charset="-122"/>
              <a:cs typeface="Arial" panose="020B0604020202020204" pitchFamily="34" charset="0"/>
            </a:endParaRPr>
          </a:p>
        </p:txBody>
      </p:sp>
      <p:sp>
        <p:nvSpPr>
          <p:cNvPr id="53258" name="TextBox 15"/>
          <p:cNvSpPr txBox="1">
            <a:spLocks noChangeArrowheads="1"/>
          </p:cNvSpPr>
          <p:nvPr/>
        </p:nvSpPr>
        <p:spPr bwMode="auto">
          <a:xfrm>
            <a:off x="619125" y="2761615"/>
            <a:ext cx="1819275"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ea typeface="微软雅黑" panose="020B0503020204020204" charset="-122"/>
                <a:cs typeface="Arial" panose="020B0604020202020204" pitchFamily="34" charset="0"/>
              </a:rPr>
              <a:t>子查询</a:t>
            </a:r>
            <a:endParaRPr lang="en-US" altLang="zh-CN" sz="2000" b="1" dirty="0" smtClean="0">
              <a:ea typeface="微软雅黑" panose="020B0503020204020204" charset="-122"/>
              <a:cs typeface="Arial" panose="020B0604020202020204" pitchFamily="34" charset="0"/>
            </a:endParaRPr>
          </a:p>
          <a:p>
            <a:pPr algn="ctr" eaLnBrk="1" hangingPunct="1"/>
            <a:r>
              <a:rPr lang="en-US" altLang="zh-CN" sz="2000" b="1" dirty="0" smtClean="0">
                <a:ea typeface="微软雅黑" panose="020B0503020204020204" charset="-122"/>
                <a:cs typeface="Arial" panose="020B0604020202020204" pitchFamily="34" charset="0"/>
              </a:rPr>
              <a:t>+</a:t>
            </a:r>
            <a:endParaRPr lang="en-US" altLang="zh-CN" sz="2000" b="1" dirty="0" smtClean="0">
              <a:ea typeface="微软雅黑" panose="020B0503020204020204" charset="-122"/>
              <a:cs typeface="Arial" panose="020B0604020202020204" pitchFamily="34" charset="0"/>
            </a:endParaRPr>
          </a:p>
          <a:p>
            <a:pPr algn="ctr" eaLnBrk="1" hangingPunct="1"/>
            <a:r>
              <a:rPr lang="zh-CN" altLang="en-US" sz="2000" b="1" dirty="0" smtClean="0">
                <a:ea typeface="微软雅黑" panose="020B0503020204020204" charset="-122"/>
                <a:cs typeface="Arial" panose="020B0604020202020204" pitchFamily="34" charset="0"/>
              </a:rPr>
              <a:t>联接查询</a:t>
            </a:r>
            <a:endParaRPr lang="zh-CN" altLang="en-US" sz="2000" b="1" dirty="0" smtClean="0">
              <a:ea typeface="微软雅黑" panose="020B0503020204020204" charset="-122"/>
              <a:cs typeface="Arial" panose="020B0604020202020204" pitchFamily="34" charset="0"/>
            </a:endParaRPr>
          </a:p>
          <a:p>
            <a:pPr algn="ctr" eaLnBrk="1" hangingPunct="1"/>
            <a:r>
              <a:rPr lang="en-US" altLang="zh-CN" sz="2000" b="1" dirty="0">
                <a:ea typeface="微软雅黑" panose="020B0503020204020204" charset="-122"/>
                <a:cs typeface="Arial" panose="020B0604020202020204" pitchFamily="34" charset="0"/>
              </a:rPr>
              <a:t>+</a:t>
            </a:r>
            <a:endParaRPr lang="en-US" altLang="zh-CN" sz="2000" b="1" dirty="0">
              <a:ea typeface="微软雅黑" panose="020B0503020204020204" charset="-122"/>
              <a:cs typeface="Arial" panose="020B0604020202020204" pitchFamily="34" charset="0"/>
            </a:endParaRPr>
          </a:p>
          <a:p>
            <a:pPr algn="ctr" eaLnBrk="1" hangingPunct="1"/>
            <a:r>
              <a:rPr lang="zh-CN" altLang="en-US" sz="2000" b="1" dirty="0">
                <a:ea typeface="微软雅黑" panose="020B0503020204020204" charset="-122"/>
                <a:cs typeface="Arial" panose="020B0604020202020204" pitchFamily="34" charset="0"/>
              </a:rPr>
              <a:t>数据完整性</a:t>
            </a:r>
            <a:endParaRPr lang="zh-CN" altLang="en-US" sz="2000" b="1" dirty="0">
              <a:ea typeface="微软雅黑" panose="020B0503020204020204" charset="-122"/>
              <a:cs typeface="Arial" panose="020B0604020202020204" pitchFamily="34" charset="0"/>
            </a:endParaRPr>
          </a:p>
        </p:txBody>
      </p:sp>
      <p:sp>
        <p:nvSpPr>
          <p:cNvPr id="53259" name="AutoShape 3"/>
          <p:cNvSpPr/>
          <p:nvPr/>
        </p:nvSpPr>
        <p:spPr bwMode="auto">
          <a:xfrm>
            <a:off x="2456180" y="850900"/>
            <a:ext cx="234950" cy="4554855"/>
          </a:xfrm>
          <a:prstGeom prst="leftBrace">
            <a:avLst>
              <a:gd name="adj1" fmla="val 62112"/>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charset="-122"/>
            </a:endParaRPr>
          </a:p>
        </p:txBody>
      </p:sp>
      <p:sp>
        <p:nvSpPr>
          <p:cNvPr id="6" name="AutoShape 3"/>
          <p:cNvSpPr/>
          <p:nvPr/>
        </p:nvSpPr>
        <p:spPr bwMode="auto">
          <a:xfrm>
            <a:off x="5443857" y="2199963"/>
            <a:ext cx="179388" cy="704850"/>
          </a:xfrm>
          <a:prstGeom prst="leftBrace">
            <a:avLst>
              <a:gd name="adj1" fmla="val 61885"/>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solidFill>
                <a:schemeClr val="tx1"/>
              </a:solidFill>
              <a:ea typeface="黑体" panose="02010609060101010101" charset="-122"/>
            </a:endParaRPr>
          </a:p>
        </p:txBody>
      </p:sp>
      <p:sp>
        <p:nvSpPr>
          <p:cNvPr id="7" name="TextBox 12"/>
          <p:cNvSpPr txBox="1">
            <a:spLocks noChangeArrowheads="1"/>
          </p:cNvSpPr>
          <p:nvPr/>
        </p:nvSpPr>
        <p:spPr bwMode="auto">
          <a:xfrm>
            <a:off x="5530215" y="2150745"/>
            <a:ext cx="230568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smtClean="0">
                <a:solidFill>
                  <a:schemeClr val="tx1"/>
                </a:solidFill>
                <a:ea typeface="微软雅黑" panose="020B0503020204020204" charset="-122"/>
                <a:cs typeface="Arial" panose="020B0604020202020204" pitchFamily="34" charset="0"/>
              </a:rPr>
              <a:t>左外查询：</a:t>
            </a:r>
            <a:r>
              <a:rPr lang="en-US" altLang="zh-CN" sz="1600" b="1" dirty="0" smtClean="0">
                <a:solidFill>
                  <a:schemeClr val="tx1"/>
                </a:solidFill>
                <a:ea typeface="微软雅黑" panose="020B0503020204020204" charset="-122"/>
                <a:cs typeface="Arial" panose="020B0604020202020204" pitchFamily="34" charset="0"/>
              </a:rPr>
              <a:t>left join</a:t>
            </a:r>
            <a:endParaRPr lang="en-US" altLang="zh-CN" sz="1600" b="1" dirty="0" smtClean="0">
              <a:solidFill>
                <a:schemeClr val="tx1"/>
              </a:solidFill>
              <a:ea typeface="微软雅黑" panose="020B0503020204020204" charset="-122"/>
              <a:cs typeface="Arial" panose="020B0604020202020204" pitchFamily="34" charset="0"/>
            </a:endParaRPr>
          </a:p>
          <a:p>
            <a:pPr eaLnBrk="1" hangingPunct="1"/>
            <a:endParaRPr lang="en-US" altLang="zh-CN" sz="1600" b="1" dirty="0" smtClean="0">
              <a:solidFill>
                <a:schemeClr val="tx1"/>
              </a:solidFill>
              <a:ea typeface="微软雅黑" panose="020B0503020204020204" charset="-122"/>
              <a:cs typeface="Arial" panose="020B0604020202020204" pitchFamily="34" charset="0"/>
            </a:endParaRPr>
          </a:p>
          <a:p>
            <a:pPr eaLnBrk="1" hangingPunct="1"/>
            <a:r>
              <a:rPr lang="zh-CN" altLang="en-US" sz="1600" b="1" dirty="0" smtClean="0">
                <a:solidFill>
                  <a:schemeClr val="tx1"/>
                </a:solidFill>
                <a:ea typeface="微软雅黑" panose="020B0503020204020204" charset="-122"/>
                <a:cs typeface="Arial" panose="020B0604020202020204" pitchFamily="34" charset="0"/>
              </a:rPr>
              <a:t>右外查询：</a:t>
            </a:r>
            <a:r>
              <a:rPr lang="en-US" altLang="zh-CN" sz="1600" b="1" smtClean="0">
                <a:solidFill>
                  <a:schemeClr val="tx1"/>
                </a:solidFill>
                <a:ea typeface="微软雅黑" panose="020B0503020204020204" charset="-122"/>
                <a:cs typeface="Arial" panose="020B0604020202020204" pitchFamily="34" charset="0"/>
              </a:rPr>
              <a:t>right join</a:t>
            </a:r>
            <a:endParaRPr lang="en-US" altLang="zh-CN" sz="1600" b="1" dirty="0" smtClean="0">
              <a:solidFill>
                <a:schemeClr val="tx1"/>
              </a:solidFill>
              <a:ea typeface="微软雅黑" panose="020B0503020204020204" charset="-122"/>
              <a:cs typeface="Arial" panose="020B0604020202020204" pitchFamily="34" charset="0"/>
            </a:endParaRPr>
          </a:p>
        </p:txBody>
      </p:sp>
      <p:sp>
        <p:nvSpPr>
          <p:cNvPr id="9" name="AutoShape 3"/>
          <p:cNvSpPr/>
          <p:nvPr/>
        </p:nvSpPr>
        <p:spPr bwMode="auto">
          <a:xfrm>
            <a:off x="5409252" y="3154669"/>
            <a:ext cx="214313" cy="1236672"/>
          </a:xfrm>
          <a:prstGeom prst="leftBrace">
            <a:avLst>
              <a:gd name="adj1" fmla="val 62177"/>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charset="-122"/>
            </a:endParaRPr>
          </a:p>
        </p:txBody>
      </p:sp>
      <p:sp>
        <p:nvSpPr>
          <p:cNvPr id="10" name="TextBox 11"/>
          <p:cNvSpPr txBox="1">
            <a:spLocks noChangeArrowheads="1"/>
          </p:cNvSpPr>
          <p:nvPr/>
        </p:nvSpPr>
        <p:spPr bwMode="auto">
          <a:xfrm>
            <a:off x="6652880" y="4389515"/>
            <a:ext cx="5286412" cy="1525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defRPr/>
            </a:pPr>
            <a:r>
              <a:rPr lang="zh-CN" altLang="zh-CN" sz="1600" b="1" dirty="0" smtClean="0">
                <a:ea typeface="微软雅黑" panose="020B0503020204020204" charset="-122"/>
                <a:cs typeface="Arial" panose="020B0604020202020204" pitchFamily="34" charset="0"/>
              </a:rPr>
              <a:t>当主表中没有</a:t>
            </a:r>
            <a:r>
              <a:rPr lang="zh-CN" altLang="en-US" sz="1600" b="1" dirty="0" smtClean="0">
                <a:ea typeface="微软雅黑" panose="020B0503020204020204" charset="-122"/>
                <a:cs typeface="Arial" panose="020B0604020202020204" pitchFamily="34" charset="0"/>
              </a:rPr>
              <a:t>对应</a:t>
            </a:r>
            <a:r>
              <a:rPr lang="zh-CN" altLang="zh-CN" sz="1600" b="1" dirty="0" smtClean="0">
                <a:ea typeface="微软雅黑" panose="020B0503020204020204" charset="-122"/>
                <a:cs typeface="Arial" panose="020B0604020202020204" pitchFamily="34" charset="0"/>
              </a:rPr>
              <a:t>的记录时，</a:t>
            </a:r>
            <a:r>
              <a:rPr lang="zh-CN" altLang="en-US" sz="1600" b="1" dirty="0" smtClean="0">
                <a:ea typeface="微软雅黑" panose="020B0503020204020204" charset="-122"/>
                <a:cs typeface="Arial" panose="020B0604020202020204" pitchFamily="34" charset="0"/>
              </a:rPr>
              <a:t>不能</a:t>
            </a:r>
            <a:r>
              <a:rPr lang="zh-CN" altLang="zh-CN" sz="1600" b="1" dirty="0" smtClean="0">
                <a:ea typeface="微软雅黑" panose="020B0503020204020204" charset="-122"/>
                <a:cs typeface="Arial" panose="020B0604020202020204" pitchFamily="34" charset="0"/>
              </a:rPr>
              <a:t>将记录添加到</a:t>
            </a:r>
            <a:r>
              <a:rPr lang="zh-CN" altLang="en-US" sz="1600" b="1" dirty="0" smtClean="0">
                <a:ea typeface="微软雅黑" panose="020B0503020204020204" charset="-122"/>
                <a:cs typeface="Arial" panose="020B0604020202020204" pitchFamily="34" charset="0"/>
              </a:rPr>
              <a:t>子</a:t>
            </a:r>
            <a:r>
              <a:rPr lang="zh-CN" altLang="zh-CN" sz="1600" b="1" dirty="0" smtClean="0">
                <a:ea typeface="微软雅黑" panose="020B0503020204020204" charset="-122"/>
                <a:cs typeface="Arial" panose="020B0604020202020204" pitchFamily="34" charset="0"/>
              </a:rPr>
              <a:t>表</a:t>
            </a:r>
            <a:endParaRPr lang="en-US" altLang="zh-CN" sz="1600" b="1" dirty="0" smtClean="0">
              <a:ea typeface="微软雅黑" panose="020B0503020204020204" charset="-122"/>
              <a:cs typeface="Arial" panose="020B0604020202020204" pitchFamily="34" charset="0"/>
            </a:endParaRPr>
          </a:p>
          <a:p>
            <a:pPr>
              <a:lnSpc>
                <a:spcPct val="150000"/>
              </a:lnSpc>
              <a:defRPr/>
            </a:pPr>
            <a:r>
              <a:rPr lang="zh-CN" altLang="en-US" sz="1600" b="1" dirty="0" smtClean="0">
                <a:ea typeface="微软雅黑" panose="020B0503020204020204" charset="-122"/>
                <a:cs typeface="Arial" panose="020B0604020202020204" pitchFamily="34" charset="0"/>
              </a:rPr>
              <a:t>不能</a:t>
            </a:r>
            <a:r>
              <a:rPr lang="zh-CN" altLang="zh-CN" sz="1600" b="1" dirty="0" smtClean="0">
                <a:ea typeface="微软雅黑" panose="020B0503020204020204" charset="-122"/>
                <a:cs typeface="Arial" panose="020B0604020202020204" pitchFamily="34" charset="0"/>
              </a:rPr>
              <a:t>更改主表中的值</a:t>
            </a:r>
            <a:r>
              <a:rPr lang="zh-CN" altLang="en-US" sz="1600" b="1" dirty="0" smtClean="0">
                <a:ea typeface="微软雅黑" panose="020B0503020204020204" charset="-122"/>
                <a:cs typeface="Arial" panose="020B0604020202020204" pitchFamily="34" charset="0"/>
              </a:rPr>
              <a:t>而</a:t>
            </a:r>
            <a:r>
              <a:rPr lang="zh-CN" altLang="zh-CN" sz="1600" b="1" dirty="0" smtClean="0">
                <a:ea typeface="微软雅黑" panose="020B0503020204020204" charset="-122"/>
                <a:cs typeface="Arial" panose="020B0604020202020204" pitchFamily="34" charset="0"/>
              </a:rPr>
              <a:t>导致</a:t>
            </a:r>
            <a:r>
              <a:rPr lang="zh-CN" altLang="en-US" sz="1600" b="1" dirty="0" smtClean="0">
                <a:ea typeface="微软雅黑" panose="020B0503020204020204" charset="-122"/>
                <a:cs typeface="Arial" panose="020B0604020202020204" pitchFamily="34" charset="0"/>
              </a:rPr>
              <a:t>子</a:t>
            </a:r>
            <a:r>
              <a:rPr lang="zh-CN" altLang="zh-CN" sz="1600" b="1" dirty="0" smtClean="0">
                <a:ea typeface="微软雅黑" panose="020B0503020204020204" charset="-122"/>
                <a:cs typeface="Arial" panose="020B0604020202020204" pitchFamily="34" charset="0"/>
              </a:rPr>
              <a:t>表中的记录孤立</a:t>
            </a:r>
            <a:endParaRPr lang="en-US" altLang="zh-CN" sz="1600" b="1" dirty="0" smtClean="0">
              <a:ea typeface="微软雅黑" panose="020B0503020204020204" charset="-122"/>
              <a:cs typeface="Arial" panose="020B0604020202020204" pitchFamily="34" charset="0"/>
            </a:endParaRPr>
          </a:p>
          <a:p>
            <a:pPr>
              <a:lnSpc>
                <a:spcPct val="150000"/>
              </a:lnSpc>
              <a:defRPr/>
            </a:pPr>
            <a:r>
              <a:rPr lang="zh-CN" altLang="en-US" sz="1600" b="1" dirty="0" smtClean="0">
                <a:ea typeface="微软雅黑" panose="020B0503020204020204" charset="-122"/>
                <a:cs typeface="Arial" panose="020B0604020202020204" pitchFamily="34" charset="0"/>
              </a:rPr>
              <a:t>子表</a:t>
            </a:r>
            <a:r>
              <a:rPr lang="zh-CN" altLang="zh-CN" sz="1600" b="1" dirty="0" smtClean="0">
                <a:ea typeface="微软雅黑" panose="020B0503020204020204" charset="-122"/>
                <a:cs typeface="Arial" panose="020B0604020202020204" pitchFamily="34" charset="0"/>
              </a:rPr>
              <a:t>存在与</a:t>
            </a:r>
            <a:r>
              <a:rPr lang="zh-CN" altLang="en-US" sz="1600" b="1" dirty="0" smtClean="0">
                <a:ea typeface="微软雅黑" panose="020B0503020204020204" charset="-122"/>
                <a:cs typeface="Arial" panose="020B0604020202020204" pitchFamily="34" charset="0"/>
              </a:rPr>
              <a:t>主表对应的</a:t>
            </a:r>
            <a:r>
              <a:rPr lang="zh-CN" altLang="zh-CN" sz="1600" b="1" dirty="0" smtClean="0">
                <a:ea typeface="微软雅黑" panose="020B0503020204020204" charset="-122"/>
                <a:cs typeface="Arial" panose="020B0604020202020204" pitchFamily="34" charset="0"/>
              </a:rPr>
              <a:t>记录</a:t>
            </a:r>
            <a:r>
              <a:rPr lang="zh-CN" altLang="en-US" sz="1600" b="1" dirty="0" smtClean="0">
                <a:ea typeface="微软雅黑" panose="020B0503020204020204" charset="-122"/>
                <a:cs typeface="Arial" panose="020B0604020202020204" pitchFamily="34" charset="0"/>
              </a:rPr>
              <a:t>，不能从</a:t>
            </a:r>
            <a:r>
              <a:rPr lang="zh-CN" altLang="zh-CN" sz="1600" b="1" dirty="0" smtClean="0">
                <a:ea typeface="微软雅黑" panose="020B0503020204020204" charset="-122"/>
                <a:cs typeface="Arial" panose="020B0604020202020204" pitchFamily="34" charset="0"/>
              </a:rPr>
              <a:t>主表中删除</a:t>
            </a:r>
            <a:r>
              <a:rPr lang="zh-CN" altLang="en-US" sz="1600" b="1" dirty="0" smtClean="0">
                <a:ea typeface="微软雅黑" panose="020B0503020204020204" charset="-122"/>
                <a:cs typeface="Arial" panose="020B0604020202020204" pitchFamily="34" charset="0"/>
              </a:rPr>
              <a:t>该行</a:t>
            </a:r>
            <a:endParaRPr lang="en-US" altLang="zh-CN" sz="1600" b="1" dirty="0" smtClean="0">
              <a:ea typeface="微软雅黑" panose="020B0503020204020204" charset="-122"/>
              <a:cs typeface="Arial" panose="020B0604020202020204" pitchFamily="34" charset="0"/>
            </a:endParaRPr>
          </a:p>
          <a:p>
            <a:pPr>
              <a:lnSpc>
                <a:spcPct val="150000"/>
              </a:lnSpc>
              <a:defRPr/>
            </a:pPr>
            <a:r>
              <a:rPr lang="zh-CN" altLang="en-US" sz="1600" b="1" dirty="0" smtClean="0">
                <a:ea typeface="微软雅黑" panose="020B0503020204020204" charset="-122"/>
                <a:cs typeface="Arial" panose="020B0604020202020204" pitchFamily="34" charset="0"/>
              </a:rPr>
              <a:t>删除主表前，先删子表</a:t>
            </a:r>
            <a:endParaRPr lang="en-US" altLang="zh-CN" sz="1600" b="1" dirty="0" smtClean="0">
              <a:ea typeface="微软雅黑" panose="020B0503020204020204" charset="-122"/>
              <a:cs typeface="Arial" panose="020B0604020202020204" pitchFamily="34" charset="0"/>
            </a:endParaRPr>
          </a:p>
        </p:txBody>
      </p:sp>
      <p:sp>
        <p:nvSpPr>
          <p:cNvPr id="11" name="AutoShape 3"/>
          <p:cNvSpPr/>
          <p:nvPr/>
        </p:nvSpPr>
        <p:spPr bwMode="auto">
          <a:xfrm>
            <a:off x="6438566" y="4557723"/>
            <a:ext cx="214314" cy="1357322"/>
          </a:xfrm>
          <a:prstGeom prst="leftBrace">
            <a:avLst>
              <a:gd name="adj1" fmla="val 62177"/>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charset="-122"/>
            </a:endParaRPr>
          </a:p>
        </p:txBody>
      </p:sp>
      <p:sp>
        <p:nvSpPr>
          <p:cNvPr id="54279" name="TextBox 11"/>
          <p:cNvSpPr txBox="1">
            <a:spLocks noChangeArrowheads="1"/>
          </p:cNvSpPr>
          <p:nvPr/>
        </p:nvSpPr>
        <p:spPr bwMode="auto">
          <a:xfrm>
            <a:off x="5716276" y="2929561"/>
            <a:ext cx="377031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indent="0">
              <a:lnSpc>
                <a:spcPct val="150000"/>
              </a:lnSpc>
              <a:defRPr/>
            </a:pPr>
            <a:r>
              <a:rPr lang="zh-CN" altLang="en-US" sz="1600" b="1" dirty="0" smtClean="0">
                <a:ea typeface="微软雅黑" panose="020B0503020204020204" charset="-122"/>
                <a:cs typeface="Arial" panose="020B0604020202020204" pitchFamily="34" charset="0"/>
              </a:rPr>
              <a:t>实体完整性约束</a:t>
            </a:r>
            <a:endParaRPr lang="en-US" altLang="zh-CN" sz="1600" b="1" dirty="0" smtClean="0">
              <a:ea typeface="微软雅黑" panose="020B0503020204020204" charset="-122"/>
              <a:cs typeface="Arial" panose="020B0604020202020204" pitchFamily="34" charset="0"/>
            </a:endParaRPr>
          </a:p>
          <a:p>
            <a:pPr marL="0" lvl="1" indent="0">
              <a:lnSpc>
                <a:spcPct val="150000"/>
              </a:lnSpc>
              <a:defRPr/>
            </a:pPr>
            <a:r>
              <a:rPr lang="zh-CN" altLang="en-US" sz="1600" b="1" dirty="0" smtClean="0">
                <a:ea typeface="微软雅黑" panose="020B0503020204020204" charset="-122"/>
                <a:cs typeface="Arial" panose="020B0604020202020204" pitchFamily="34" charset="0"/>
              </a:rPr>
              <a:t>域完整性约束</a:t>
            </a:r>
            <a:endParaRPr lang="en-US" altLang="zh-CN" sz="1600" b="1" dirty="0" smtClean="0">
              <a:ea typeface="微软雅黑" panose="020B0503020204020204" charset="-122"/>
              <a:cs typeface="Arial" panose="020B0604020202020204" pitchFamily="34" charset="0"/>
            </a:endParaRPr>
          </a:p>
          <a:p>
            <a:pPr marL="0" lvl="1" indent="0">
              <a:lnSpc>
                <a:spcPct val="150000"/>
              </a:lnSpc>
              <a:defRPr/>
            </a:pPr>
            <a:r>
              <a:rPr lang="zh-CN" altLang="en-US" sz="1600" b="1" dirty="0" smtClean="0">
                <a:ea typeface="微软雅黑" panose="020B0503020204020204" charset="-122"/>
                <a:cs typeface="Arial" panose="020B0604020202020204" pitchFamily="34" charset="0"/>
              </a:rPr>
              <a:t>引用完整性约束</a:t>
            </a:r>
            <a:endParaRPr lang="en-US" altLang="zh-CN" sz="1600" b="1" dirty="0" smtClean="0">
              <a:ea typeface="微软雅黑" panose="020B0503020204020204" charset="-122"/>
              <a:cs typeface="Arial" panose="020B0604020202020204" pitchFamily="34" charset="0"/>
            </a:endParaRPr>
          </a:p>
          <a:p>
            <a:pPr marL="0" lvl="1" indent="0">
              <a:lnSpc>
                <a:spcPct val="150000"/>
              </a:lnSpc>
              <a:defRPr/>
            </a:pPr>
            <a:r>
              <a:rPr lang="zh-CN" altLang="en-US" sz="1600" b="1" dirty="0" smtClean="0">
                <a:ea typeface="微软雅黑" panose="020B0503020204020204" charset="-122"/>
                <a:cs typeface="Arial" panose="020B0604020202020204" pitchFamily="34" charset="0"/>
              </a:rPr>
              <a:t>自定义完整性约束</a:t>
            </a:r>
            <a:endParaRPr lang="zh-CN" altLang="en-US" sz="1600" b="1" dirty="0">
              <a:solidFill>
                <a:srgbClr val="C00000"/>
              </a:solidFill>
              <a:ea typeface="微软雅黑" panose="020B0503020204020204" charset="-122"/>
              <a:cs typeface="Arial" panose="020B0604020202020204" pitchFamily="34" charset="0"/>
            </a:endParaRPr>
          </a:p>
        </p:txBody>
      </p:sp>
      <p:sp>
        <p:nvSpPr>
          <p:cNvPr id="16" name="TextBox 12"/>
          <p:cNvSpPr txBox="1">
            <a:spLocks noChangeArrowheads="1"/>
          </p:cNvSpPr>
          <p:nvPr/>
        </p:nvSpPr>
        <p:spPr bwMode="auto">
          <a:xfrm>
            <a:off x="4272280" y="459472"/>
            <a:ext cx="5112568" cy="1015663"/>
          </a:xfrm>
          <a:prstGeom prst="rect">
            <a:avLst/>
          </a:prstGeom>
          <a:noFill/>
          <a:ln w="57150">
            <a:noFill/>
            <a:miter lim="800000"/>
          </a:ln>
        </p:spPr>
        <p:txBody>
          <a:bodyPr wrap="square">
            <a:spAutoFit/>
          </a:bodyPr>
          <a:p>
            <a:r>
              <a:rPr lang="zh-CN" altLang="en-US" sz="2000" b="1" kern="0" dirty="0" smtClean="0">
                <a:latin typeface="Arial" panose="020B0604020202020204"/>
                <a:ea typeface="黑体" panose="02010609060101010101" charset="-122"/>
              </a:rPr>
              <a:t>比较运算符：子</a:t>
            </a:r>
            <a:r>
              <a:rPr lang="zh-CN" altLang="en-US" sz="2000" b="1" kern="0" dirty="0">
                <a:latin typeface="Arial" panose="020B0604020202020204"/>
                <a:ea typeface="黑体" panose="02010609060101010101" charset="-122"/>
              </a:rPr>
              <a:t>查询只能返回单个</a:t>
            </a:r>
            <a:r>
              <a:rPr lang="zh-CN" altLang="en-US" sz="2000" b="1" kern="0" dirty="0" smtClean="0">
                <a:latin typeface="Arial" panose="020B0604020202020204"/>
                <a:ea typeface="黑体" panose="02010609060101010101" charset="-122"/>
              </a:rPr>
              <a:t>数值</a:t>
            </a:r>
            <a:endParaRPr lang="en-US" altLang="zh-CN" sz="2000" b="1" kern="0" dirty="0" smtClean="0">
              <a:latin typeface="Arial" panose="020B0604020202020204"/>
              <a:ea typeface="黑体" panose="02010609060101010101" charset="-122"/>
            </a:endParaRPr>
          </a:p>
          <a:p>
            <a:endParaRPr lang="en-US" altLang="zh-CN" sz="2000" b="1" kern="0" dirty="0" smtClean="0">
              <a:latin typeface="Arial" panose="020B0604020202020204"/>
              <a:ea typeface="黑体" panose="02010609060101010101" charset="-122"/>
            </a:endParaRPr>
          </a:p>
          <a:p>
            <a:r>
              <a:rPr lang="en-US" altLang="zh-CN" sz="2000" b="1" kern="0" dirty="0" smtClean="0">
                <a:solidFill>
                  <a:srgbClr val="FF0000"/>
                </a:solidFill>
                <a:latin typeface="Arial" panose="020B0604020202020204"/>
                <a:ea typeface="黑体" panose="02010609060101010101" charset="-122"/>
              </a:rPr>
              <a:t>IN/NOT IN</a:t>
            </a:r>
            <a:r>
              <a:rPr lang="zh-CN" altLang="en-US" sz="2000" b="1" kern="0" dirty="0" smtClean="0">
                <a:solidFill>
                  <a:srgbClr val="FF0000"/>
                </a:solidFill>
                <a:latin typeface="Arial" panose="020B0604020202020204"/>
                <a:ea typeface="黑体" panose="02010609060101010101" charset="-122"/>
              </a:rPr>
              <a:t>：子查询可返回多条记录</a:t>
            </a:r>
            <a:endParaRPr lang="zh-CN" altLang="en-US" sz="2000" b="1" kern="0" dirty="0">
              <a:solidFill>
                <a:srgbClr val="FF0000"/>
              </a:solidFill>
              <a:latin typeface="Arial" panose="020B0604020202020204"/>
              <a:ea typeface="黑体" panose="02010609060101010101" charset="-122"/>
            </a:endParaRPr>
          </a:p>
        </p:txBody>
      </p:sp>
      <p:sp>
        <p:nvSpPr>
          <p:cNvPr id="19" name="AutoShape 3"/>
          <p:cNvSpPr/>
          <p:nvPr/>
        </p:nvSpPr>
        <p:spPr bwMode="auto">
          <a:xfrm>
            <a:off x="3850005" y="459740"/>
            <a:ext cx="267335" cy="929640"/>
          </a:xfrm>
          <a:prstGeom prst="leftBrace">
            <a:avLst>
              <a:gd name="adj1" fmla="val 61885"/>
              <a:gd name="adj2" fmla="val 50000"/>
            </a:avLst>
          </a:prstGeom>
          <a:noFill/>
          <a:ln w="28575">
            <a:solidFill>
              <a:srgbClr val="08577A"/>
            </a:solidFill>
            <a:round/>
          </a:ln>
        </p:spPr>
        <p:txBody>
          <a:bodyPr/>
          <a:p>
            <a:pPr algn="ctr"/>
            <a:endParaRPr lang="zh-CN" altLang="en-US">
              <a:ea typeface="黑体" panose="02010609060101010101" charset="-122"/>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sz="3200" b="1" dirty="0">
                <a:latin typeface="+mn-lt"/>
                <a:ea typeface="微软雅黑" panose="020B0503020204020204" charset="-122"/>
                <a:sym typeface="+mn-ea"/>
              </a:rPr>
              <a:t>实现方法二：采用子查询</a:t>
            </a:r>
            <a:r>
              <a:rPr lang="zh-CN" altLang="en-US" sz="3200" b="1" dirty="0" smtClean="0">
                <a:latin typeface="+mn-lt"/>
                <a:ea typeface="微软雅黑" panose="020B0503020204020204" charset="-122"/>
                <a:sym typeface="+mn-ea"/>
              </a:rPr>
              <a:t>实现</a:t>
            </a:r>
            <a:endParaRPr lang="zh-CN" altLang="en-US" sz="3200" b="1" dirty="0" smtClean="0">
              <a:latin typeface="+mn-lt"/>
              <a:ea typeface="微软雅黑" panose="020B0503020204020204" charset="-122"/>
              <a:sym typeface="+mn-ea"/>
            </a:endParaRPr>
          </a:p>
        </p:txBody>
      </p:sp>
      <p:sp>
        <p:nvSpPr>
          <p:cNvPr id="3" name="标题 2"/>
          <p:cNvSpPr>
            <a:spLocks noGrp="1"/>
          </p:cNvSpPr>
          <p:nvPr>
            <p:ph type="title"/>
          </p:nvPr>
        </p:nvSpPr>
        <p:spPr/>
        <p:txBody>
          <a:bodyPr/>
          <a:p>
            <a:r>
              <a:rPr lang="zh-CN" altLang="en-US"/>
              <a:t>子查询</a:t>
            </a:r>
            <a:endParaRPr lang="zh-CN" altLang="en-US"/>
          </a:p>
        </p:txBody>
      </p:sp>
      <p:sp>
        <p:nvSpPr>
          <p:cNvPr id="4" name="AutoShape 4"/>
          <p:cNvSpPr>
            <a:spLocks noChangeArrowheads="1"/>
          </p:cNvSpPr>
          <p:nvPr/>
        </p:nvSpPr>
        <p:spPr bwMode="auto">
          <a:xfrm>
            <a:off x="642620" y="2018030"/>
            <a:ext cx="9515475" cy="1734084"/>
          </a:xfrm>
          <a:prstGeom prst="roundRect">
            <a:avLst>
              <a:gd name="adj" fmla="val 1923"/>
            </a:avLst>
          </a:prstGeom>
          <a:solidFill>
            <a:srgbClr val="EDF5FD"/>
          </a:solidFill>
          <a:ln w="50800" cap="flat" cmpd="sng" algn="ctr">
            <a:solidFill>
              <a:srgbClr val="1E838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marL="228600" indent="-228600">
              <a:lnSpc>
                <a:spcPct val="110000"/>
              </a:lnSpc>
            </a:pPr>
            <a:r>
              <a:rPr lang="en-US" altLang="zh-CN">
                <a:latin typeface="微软雅黑" panose="020B0503020204020204" charset="-122"/>
                <a:ea typeface="微软雅黑" panose="020B0503020204020204" charset="-122"/>
                <a:cs typeface="微软雅黑" panose="020B0503020204020204" charset="-122"/>
              </a:rPr>
              <a:t>select * from student where borndate &gt; </a:t>
            </a:r>
            <a:endParaRPr lang="en-US" altLang="zh-CN">
              <a:latin typeface="微软雅黑" panose="020B0503020204020204" charset="-122"/>
              <a:ea typeface="微软雅黑" panose="020B0503020204020204" charset="-122"/>
              <a:cs typeface="微软雅黑" panose="020B0503020204020204" charset="-122"/>
            </a:endParaRPr>
          </a:p>
          <a:p>
            <a:pPr marL="228600" indent="-228600">
              <a:lnSpc>
                <a:spcPct val="110000"/>
              </a:lnSpc>
            </a:pPr>
            <a:r>
              <a:rPr lang="en-US" altLang="zh-CN">
                <a:latin typeface="微软雅黑" panose="020B0503020204020204" charset="-122"/>
                <a:ea typeface="微软雅黑" panose="020B0503020204020204" charset="-122"/>
                <a:cs typeface="微软雅黑" panose="020B0503020204020204" charset="-122"/>
              </a:rPr>
              <a:t>(</a:t>
            </a:r>
            <a:endParaRPr lang="en-US" altLang="zh-CN">
              <a:latin typeface="微软雅黑" panose="020B0503020204020204" charset="-122"/>
              <a:ea typeface="微软雅黑" panose="020B0503020204020204" charset="-122"/>
              <a:cs typeface="微软雅黑" panose="020B0503020204020204" charset="-122"/>
            </a:endParaRPr>
          </a:p>
          <a:p>
            <a:pPr marL="228600" indent="-228600">
              <a:lnSpc>
                <a:spcPct val="110000"/>
              </a:lnSpc>
            </a:pPr>
            <a:r>
              <a:rPr lang="en-US" altLang="zh-CN">
                <a:latin typeface="微软雅黑" panose="020B0503020204020204" charset="-122"/>
                <a:ea typeface="微软雅黑" panose="020B0503020204020204" charset="-122"/>
                <a:cs typeface="微软雅黑" panose="020B0503020204020204" charset="-122"/>
              </a:rPr>
              <a:t>   </a:t>
            </a:r>
            <a:r>
              <a:rPr lang="en-US" altLang="zh-CN">
                <a:solidFill>
                  <a:srgbClr val="C00000"/>
                </a:solidFill>
                <a:latin typeface="微软雅黑" panose="020B0503020204020204" charset="-122"/>
                <a:ea typeface="微软雅黑" panose="020B0503020204020204" charset="-122"/>
                <a:cs typeface="微软雅黑" panose="020B0503020204020204" charset="-122"/>
              </a:rPr>
              <a:t> select borndate from student where studentname = '崔今生'</a:t>
            </a:r>
            <a:endParaRPr lang="en-US" altLang="zh-CN">
              <a:latin typeface="微软雅黑" panose="020B0503020204020204" charset="-122"/>
              <a:ea typeface="微软雅黑" panose="020B0503020204020204" charset="-122"/>
              <a:cs typeface="微软雅黑" panose="020B0503020204020204" charset="-122"/>
            </a:endParaRPr>
          </a:p>
          <a:p>
            <a:pPr marL="228600" indent="-228600">
              <a:lnSpc>
                <a:spcPct val="110000"/>
              </a:lnSpc>
            </a:pPr>
            <a:r>
              <a:rPr lang="en-US" altLang="zh-CN">
                <a:latin typeface="微软雅黑" panose="020B0503020204020204" charset="-122"/>
                <a:ea typeface="微软雅黑" panose="020B0503020204020204" charset="-122"/>
                <a:cs typeface="微软雅黑" panose="020B0503020204020204" charset="-122"/>
              </a:rPr>
              <a:t>)</a:t>
            </a:r>
            <a:endParaRPr lang="en-US" altLang="zh-CN">
              <a:latin typeface="微软雅黑" panose="020B0503020204020204" charset="-122"/>
              <a:ea typeface="微软雅黑" panose="020B0503020204020204" charset="-122"/>
              <a:cs typeface="微软雅黑" panose="020B0503020204020204" charset="-122"/>
            </a:endParaRPr>
          </a:p>
        </p:txBody>
      </p:sp>
      <p:sp>
        <p:nvSpPr>
          <p:cNvPr id="5" name="Rectangle 10"/>
          <p:cNvSpPr>
            <a:spLocks noChangeArrowheads="1"/>
          </p:cNvSpPr>
          <p:nvPr/>
        </p:nvSpPr>
        <p:spPr bwMode="auto">
          <a:xfrm>
            <a:off x="642620" y="2069465"/>
            <a:ext cx="6021705" cy="424180"/>
          </a:xfrm>
          <a:prstGeom prst="rect">
            <a:avLst/>
          </a:prstGeom>
          <a:noFill/>
          <a:ln w="28575" algn="ctr">
            <a:solidFill>
              <a:srgbClr val="C00000"/>
            </a:solidFill>
            <a:miter lim="800000"/>
          </a:ln>
        </p:spPr>
        <p:txBody>
          <a:bodyPr wrap="none" anchor="ctr"/>
          <a:lstStyle/>
          <a:p>
            <a:endParaRPr lang="zh-CN" altLang="en-US">
              <a:solidFill>
                <a:srgbClr val="FF0000"/>
              </a:solidFill>
              <a:ea typeface="宋体" panose="02010600030101010101" pitchFamily="2" charset="-122"/>
            </a:endParaRPr>
          </a:p>
        </p:txBody>
      </p:sp>
      <p:sp>
        <p:nvSpPr>
          <p:cNvPr id="6" name="AutoShape 8"/>
          <p:cNvSpPr>
            <a:spLocks noChangeArrowheads="1"/>
          </p:cNvSpPr>
          <p:nvPr/>
        </p:nvSpPr>
        <p:spPr bwMode="auto">
          <a:xfrm>
            <a:off x="7394575" y="1243697"/>
            <a:ext cx="1268095" cy="510173"/>
          </a:xfrm>
          <a:prstGeom prst="wedgeRoundRectCallout">
            <a:avLst>
              <a:gd name="adj1" fmla="val -35400"/>
              <a:gd name="adj2" fmla="val 44652"/>
              <a:gd name="adj3" fmla="val 16667"/>
            </a:avLst>
          </a:prstGeom>
          <a:solidFill>
            <a:srgbClr val="1E838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algn="l"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charset="-122"/>
              </a:rPr>
              <a:t>父查询</a:t>
            </a:r>
            <a:endParaRPr lang="zh-CN" altLang="en-US" b="1" kern="0" dirty="0">
              <a:solidFill>
                <a:schemeClr val="bg1"/>
              </a:solidFill>
              <a:latin typeface="Arial" panose="020B0604020202020204"/>
              <a:ea typeface="黑体" panose="02010609060101010101" charset="-122"/>
            </a:endParaRPr>
          </a:p>
        </p:txBody>
      </p:sp>
      <p:sp>
        <p:nvSpPr>
          <p:cNvPr id="7" name="Rectangle 11"/>
          <p:cNvSpPr>
            <a:spLocks noChangeArrowheads="1"/>
          </p:cNvSpPr>
          <p:nvPr/>
        </p:nvSpPr>
        <p:spPr bwMode="auto">
          <a:xfrm>
            <a:off x="1068705" y="2874645"/>
            <a:ext cx="8919845" cy="427990"/>
          </a:xfrm>
          <a:prstGeom prst="rect">
            <a:avLst/>
          </a:prstGeom>
          <a:noFill/>
          <a:ln w="28575" algn="ctr">
            <a:solidFill>
              <a:srgbClr val="C00000"/>
            </a:solidFill>
            <a:miter lim="800000"/>
          </a:ln>
        </p:spPr>
        <p:txBody>
          <a:bodyPr wrap="none" anchor="ctr"/>
          <a:lstStyle/>
          <a:p>
            <a:endParaRPr lang="zh-CN" altLang="en-US">
              <a:solidFill>
                <a:srgbClr val="FF0000"/>
              </a:solidFill>
              <a:ea typeface="宋体" panose="02010600030101010101" pitchFamily="2" charset="-122"/>
            </a:endParaRPr>
          </a:p>
        </p:txBody>
      </p:sp>
      <p:sp>
        <p:nvSpPr>
          <p:cNvPr id="8" name="AutoShape 9"/>
          <p:cNvSpPr>
            <a:spLocks noChangeArrowheads="1"/>
          </p:cNvSpPr>
          <p:nvPr/>
        </p:nvSpPr>
        <p:spPr bwMode="auto">
          <a:xfrm>
            <a:off x="10243185" y="2264044"/>
            <a:ext cx="1254760" cy="514081"/>
          </a:xfrm>
          <a:prstGeom prst="wedgeRoundRectCallout">
            <a:avLst>
              <a:gd name="adj1" fmla="val -33734"/>
              <a:gd name="adj2" fmla="val -48836"/>
              <a:gd name="adj3" fmla="val 16667"/>
            </a:avLst>
          </a:prstGeom>
          <a:solidFill>
            <a:srgbClr val="1E838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lvl="0" indent="-285750" algn="l" eaLnBrk="0">
              <a:spcBef>
                <a:spcPct val="20000"/>
              </a:spcBef>
              <a:buClr>
                <a:srgbClr val="233DA9"/>
              </a:buClr>
              <a:defRPr/>
            </a:pPr>
            <a:r>
              <a:rPr lang="zh-CN" altLang="en-US" b="1" dirty="0">
                <a:solidFill>
                  <a:schemeClr val="bg1"/>
                </a:solidFill>
                <a:latin typeface="Arial" panose="020B0604020202020204"/>
                <a:ea typeface="黑体" panose="02010609060101010101" charset="-122"/>
                <a:sym typeface="+mn-ea"/>
              </a:rPr>
              <a:t>子查询</a:t>
            </a:r>
            <a:endParaRPr lang="zh-CN" altLang="en-US" b="1" dirty="0">
              <a:solidFill>
                <a:schemeClr val="bg1"/>
              </a:solidFill>
              <a:latin typeface="Arial" panose="020B0604020202020204"/>
              <a:ea typeface="黑体" panose="02010609060101010101" charset="-122"/>
              <a:sym typeface="+mn-ea"/>
            </a:endParaRPr>
          </a:p>
        </p:txBody>
      </p:sp>
      <p:cxnSp>
        <p:nvCxnSpPr>
          <p:cNvPr id="9" name="直接箭头连接符 8"/>
          <p:cNvCxnSpPr>
            <a:stCxn id="5" idx="3"/>
          </p:cNvCxnSpPr>
          <p:nvPr/>
        </p:nvCxnSpPr>
        <p:spPr>
          <a:xfrm flipV="1">
            <a:off x="6679565" y="1753870"/>
            <a:ext cx="730250" cy="52768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0" name="直接箭头连接符 9"/>
          <p:cNvCxnSpPr/>
          <p:nvPr/>
        </p:nvCxnSpPr>
        <p:spPr>
          <a:xfrm flipV="1">
            <a:off x="9988571" y="2778436"/>
            <a:ext cx="428628" cy="21431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643088" name="AutoShape 16"/>
          <p:cNvSpPr>
            <a:spLocks noChangeArrowheads="1"/>
          </p:cNvSpPr>
          <p:nvPr/>
        </p:nvSpPr>
        <p:spPr bwMode="auto">
          <a:xfrm>
            <a:off x="843280" y="4188460"/>
            <a:ext cx="7242810" cy="972185"/>
          </a:xfrm>
          <a:prstGeom prst="roundRect">
            <a:avLst>
              <a:gd name="adj" fmla="val 16667"/>
            </a:avLst>
          </a:prstGeom>
          <a:solidFill>
            <a:schemeClr val="accent1">
              <a:lumMod val="20000"/>
              <a:lumOff val="80000"/>
            </a:schemeClr>
          </a:solidFill>
          <a:ln w="19050" algn="ctr">
            <a:solidFill>
              <a:srgbClr val="1E8380"/>
            </a:solidFill>
            <a:round/>
          </a:ln>
          <a:effectLst>
            <a:outerShdw blurRad="50800" dist="12700" dir="5400000" algn="t" rotWithShape="0">
              <a:prstClr val="black">
                <a:alpha val="40000"/>
              </a:prstClr>
            </a:outerShdw>
          </a:effectLst>
        </p:spPr>
        <p:txBody>
          <a:bodyPr anchor="ctr" anchorCtr="1"/>
          <a:p>
            <a:pPr marL="457200" indent="-457200"/>
            <a:r>
              <a:rPr lang="zh-CN" altLang="en-US" b="1" dirty="0">
                <a:latin typeface="黑体" panose="02010609060101010101" charset="-122"/>
                <a:ea typeface="黑体" panose="02010609060101010101" charset="-122"/>
              </a:rPr>
              <a:t>先执行</a:t>
            </a:r>
            <a:r>
              <a:rPr lang="zh-CN" altLang="zh-CN" b="1" dirty="0">
                <a:latin typeface="黑体" panose="02010609060101010101" charset="-122"/>
                <a:ea typeface="黑体" panose="02010609060101010101" charset="-122"/>
              </a:rPr>
              <a:t>子查询，返回子查询的结果</a:t>
            </a:r>
            <a:endParaRPr lang="zh-CN" altLang="zh-CN" b="1" dirty="0">
              <a:latin typeface="黑体" panose="02010609060101010101" charset="-122"/>
              <a:ea typeface="黑体" panose="02010609060101010101" charset="-122"/>
            </a:endParaRPr>
          </a:p>
          <a:p>
            <a:pPr marL="457200" indent="-457200"/>
            <a:r>
              <a:rPr lang="zh-CN" altLang="en-US" b="1" dirty="0">
                <a:latin typeface="黑体" panose="02010609060101010101" charset="-122"/>
                <a:ea typeface="黑体" panose="02010609060101010101" charset="-122"/>
              </a:rPr>
              <a:t>再</a:t>
            </a:r>
            <a:r>
              <a:rPr lang="zh-CN" altLang="zh-CN" b="1" dirty="0">
                <a:latin typeface="黑体" panose="02010609060101010101" charset="-122"/>
                <a:ea typeface="黑体" panose="02010609060101010101" charset="-122"/>
              </a:rPr>
              <a:t>执行</a:t>
            </a:r>
            <a:r>
              <a:rPr lang="zh-CN" altLang="en-US" b="1" dirty="0">
                <a:latin typeface="黑体" panose="02010609060101010101" charset="-122"/>
                <a:ea typeface="黑体" panose="02010609060101010101" charset="-122"/>
              </a:rPr>
              <a:t>父</a:t>
            </a:r>
            <a:r>
              <a:rPr lang="zh-CN" altLang="zh-CN" b="1" dirty="0">
                <a:latin typeface="黑体" panose="02010609060101010101" charset="-122"/>
                <a:ea typeface="黑体" panose="02010609060101010101" charset="-122"/>
              </a:rPr>
              <a:t>查询，返回</a:t>
            </a:r>
            <a:r>
              <a:rPr lang="zh-CN" altLang="en-US" b="1" dirty="0">
                <a:latin typeface="黑体" panose="02010609060101010101" charset="-122"/>
                <a:ea typeface="黑体" panose="02010609060101010101" charset="-122"/>
              </a:rPr>
              <a:t>查询</a:t>
            </a:r>
            <a:r>
              <a:rPr lang="zh-CN" altLang="zh-CN" b="1" dirty="0">
                <a:latin typeface="黑体" panose="02010609060101010101" charset="-122"/>
                <a:ea typeface="黑体" panose="02010609060101010101" charset="-122"/>
              </a:rPr>
              <a:t>的</a:t>
            </a:r>
            <a:r>
              <a:rPr lang="zh-CN" altLang="en-US" b="1" dirty="0">
                <a:latin typeface="黑体" panose="02010609060101010101" charset="-122"/>
                <a:ea typeface="黑体" panose="02010609060101010101" charset="-122"/>
              </a:rPr>
              <a:t>最终</a:t>
            </a:r>
            <a:r>
              <a:rPr lang="zh-CN" altLang="zh-CN" b="1" dirty="0">
                <a:latin typeface="黑体" panose="02010609060101010101" charset="-122"/>
                <a:ea typeface="黑体" panose="02010609060101010101" charset="-122"/>
              </a:rPr>
              <a:t>结果</a:t>
            </a:r>
            <a:endParaRPr lang="en-US" altLang="zh-CN" b="1" dirty="0">
              <a:latin typeface="黑体" panose="02010609060101010101" charset="-122"/>
              <a:ea typeface="黑体" panose="02010609060101010101"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43088"/>
                                        </p:tgtEl>
                                        <p:attrNameLst>
                                          <p:attrName>style.visibility</p:attrName>
                                        </p:attrNameLst>
                                      </p:cBhvr>
                                      <p:to>
                                        <p:strVal val="visible"/>
                                      </p:to>
                                    </p:set>
                                    <p:animEffect transition="in" filter="wipe(left)">
                                      <p:cBhvr>
                                        <p:cTn id="36" dur="500"/>
                                        <p:tgtEl>
                                          <p:spTgt spid="643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8" grpId="0" bldLvl="0" animBg="1"/>
      <p:bldP spid="643088"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sz="3200" b="1" dirty="0" smtClean="0">
                <a:latin typeface="+mj-ea"/>
                <a:ea typeface="+mj-ea"/>
                <a:cs typeface="+mj-ea"/>
                <a:sym typeface="+mn-ea"/>
              </a:rPr>
              <a:t>查询</a:t>
            </a:r>
            <a:r>
              <a:rPr lang="zh-CN" altLang="en-US" sz="3200" b="1" dirty="0">
                <a:latin typeface="+mj-ea"/>
                <a:ea typeface="+mj-ea"/>
                <a:cs typeface="+mj-ea"/>
                <a:sym typeface="+mn-ea"/>
              </a:rPr>
              <a:t>“</a:t>
            </a:r>
            <a:r>
              <a:rPr lang="en-US" altLang="zh-CN" sz="3200" b="1" dirty="0" smtClean="0">
                <a:latin typeface="+mj-ea"/>
                <a:ea typeface="+mj-ea"/>
                <a:cs typeface="+mj-ea"/>
                <a:sym typeface="+mn-ea"/>
              </a:rPr>
              <a:t>JavaSE</a:t>
            </a:r>
            <a:r>
              <a:rPr lang="zh-CN" altLang="en-US" sz="3200" b="1" dirty="0" smtClean="0">
                <a:latin typeface="+mj-ea"/>
                <a:ea typeface="+mj-ea"/>
                <a:cs typeface="+mj-ea"/>
                <a:sym typeface="+mn-ea"/>
              </a:rPr>
              <a:t>”课程</a:t>
            </a:r>
            <a:r>
              <a:rPr lang="zh-CN" altLang="en-US" sz="3200" b="1" dirty="0">
                <a:latin typeface="+mj-ea"/>
                <a:ea typeface="+mj-ea"/>
                <a:cs typeface="+mj-ea"/>
                <a:sym typeface="+mn-ea"/>
              </a:rPr>
              <a:t>等于</a:t>
            </a:r>
            <a:r>
              <a:rPr lang="en-US" altLang="zh-CN" sz="3200" b="1" dirty="0">
                <a:latin typeface="+mj-ea"/>
                <a:ea typeface="+mj-ea"/>
                <a:cs typeface="+mj-ea"/>
                <a:sym typeface="+mn-ea"/>
              </a:rPr>
              <a:t>100</a:t>
            </a:r>
            <a:r>
              <a:rPr lang="zh-CN" altLang="en-US" sz="3200" b="1" dirty="0">
                <a:latin typeface="+mj-ea"/>
                <a:ea typeface="+mj-ea"/>
                <a:cs typeface="+mj-ea"/>
                <a:sym typeface="+mn-ea"/>
              </a:rPr>
              <a:t>分的学生信息</a:t>
            </a:r>
            <a:endParaRPr lang="zh-CN" altLang="en-GB" b="1" dirty="0">
              <a:latin typeface="黑体" panose="02010609060101010101" charset="-122"/>
              <a:ea typeface="黑体" panose="02010609060101010101" charset="-122"/>
              <a:cs typeface="黑体" panose="02010609060101010101" charset="-122"/>
            </a:endParaRPr>
          </a:p>
          <a:p>
            <a:endParaRPr lang="zh-CN" altLang="en-US">
              <a:latin typeface="黑体" panose="02010609060101010101" charset="-122"/>
              <a:ea typeface="黑体" panose="02010609060101010101" charset="-122"/>
              <a:cs typeface="黑体" panose="02010609060101010101" charset="-122"/>
            </a:endParaRPr>
          </a:p>
        </p:txBody>
      </p:sp>
      <p:sp>
        <p:nvSpPr>
          <p:cNvPr id="3" name="标题 2"/>
          <p:cNvSpPr>
            <a:spLocks noGrp="1"/>
          </p:cNvSpPr>
          <p:nvPr>
            <p:ph type="title"/>
          </p:nvPr>
        </p:nvSpPr>
        <p:spPr/>
        <p:txBody>
          <a:bodyPr/>
          <a:p>
            <a:r>
              <a:rPr lang="zh-CN" altLang="en-US" sz="5630">
                <a:sym typeface="+mn-ea"/>
              </a:rPr>
              <a:t>应用</a:t>
            </a:r>
            <a:r>
              <a:rPr lang="zh-CN" altLang="en-US"/>
              <a:t>子查询</a:t>
            </a:r>
            <a:endParaRPr lang="zh-CN" altLang="en-US"/>
          </a:p>
        </p:txBody>
      </p:sp>
      <p:pic>
        <p:nvPicPr>
          <p:cNvPr id="4" name="图片 3"/>
          <p:cNvPicPr>
            <a:picLocks noChangeAspect="1"/>
          </p:cNvPicPr>
          <p:nvPr/>
        </p:nvPicPr>
        <p:blipFill>
          <a:blip r:embed="rId1"/>
          <a:stretch>
            <a:fillRect/>
          </a:stretch>
        </p:blipFill>
        <p:spPr>
          <a:xfrm>
            <a:off x="687070" y="2057400"/>
            <a:ext cx="4248150" cy="2499360"/>
          </a:xfrm>
          <a:prstGeom prst="rect">
            <a:avLst/>
          </a:prstGeom>
        </p:spPr>
      </p:pic>
      <p:pic>
        <p:nvPicPr>
          <p:cNvPr id="5" name="图片 4"/>
          <p:cNvPicPr>
            <a:picLocks noChangeAspect="1"/>
          </p:cNvPicPr>
          <p:nvPr/>
        </p:nvPicPr>
        <p:blipFill>
          <a:blip r:embed="rId2"/>
          <a:stretch>
            <a:fillRect/>
          </a:stretch>
        </p:blipFill>
        <p:spPr>
          <a:xfrm>
            <a:off x="5651500" y="1948815"/>
            <a:ext cx="4723765" cy="1878330"/>
          </a:xfrm>
          <a:prstGeom prst="rect">
            <a:avLst/>
          </a:prstGeom>
        </p:spPr>
      </p:pic>
      <p:pic>
        <p:nvPicPr>
          <p:cNvPr id="6" name="图片 5"/>
          <p:cNvPicPr>
            <a:picLocks noChangeAspect="1"/>
          </p:cNvPicPr>
          <p:nvPr/>
        </p:nvPicPr>
        <p:blipFill>
          <a:blip r:embed="rId3"/>
          <a:stretch>
            <a:fillRect/>
          </a:stretch>
        </p:blipFill>
        <p:spPr>
          <a:xfrm>
            <a:off x="2695575" y="4034790"/>
            <a:ext cx="6626225" cy="1867535"/>
          </a:xfrm>
          <a:prstGeom prst="rect">
            <a:avLst/>
          </a:prstGeom>
        </p:spPr>
      </p:pic>
      <p:sp>
        <p:nvSpPr>
          <p:cNvPr id="18" name="AutoShape 5"/>
          <p:cNvSpPr>
            <a:spLocks noChangeArrowheads="1"/>
          </p:cNvSpPr>
          <p:nvPr/>
        </p:nvSpPr>
        <p:spPr bwMode="auto">
          <a:xfrm>
            <a:off x="7951369" y="4957675"/>
            <a:ext cx="1482255" cy="408150"/>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p>
            <a:pPr marL="285750" indent="-285750" algn="l" eaLnBrk="0" hangingPunct="0">
              <a:spcBef>
                <a:spcPct val="20000"/>
              </a:spcBef>
              <a:buClr>
                <a:srgbClr val="233DA9"/>
              </a:buClr>
              <a:buSzPct val="80000"/>
              <a:defRPr/>
            </a:pPr>
            <a:r>
              <a:rPr lang="zh-CN" altLang="en-US" sz="1800" b="1" kern="0" dirty="0" smtClean="0">
                <a:solidFill>
                  <a:schemeClr val="bg1"/>
                </a:solidFill>
                <a:latin typeface="黑体" panose="02010609060101010101" charset="-122"/>
                <a:ea typeface="黑体" panose="02010609060101010101" charset="-122"/>
              </a:rPr>
              <a:t>学生信息表</a:t>
            </a:r>
            <a:endParaRPr lang="zh-CN" altLang="en-US" sz="1800" b="1" kern="0" dirty="0" smtClean="0">
              <a:solidFill>
                <a:schemeClr val="bg1"/>
              </a:solidFill>
              <a:latin typeface="黑体" panose="02010609060101010101" charset="-122"/>
              <a:ea typeface="黑体" panose="02010609060101010101" charset="-122"/>
            </a:endParaRPr>
          </a:p>
        </p:txBody>
      </p:sp>
      <p:sp>
        <p:nvSpPr>
          <p:cNvPr id="7" name="AutoShape 5"/>
          <p:cNvSpPr>
            <a:spLocks noChangeArrowheads="1"/>
          </p:cNvSpPr>
          <p:nvPr/>
        </p:nvSpPr>
        <p:spPr bwMode="auto">
          <a:xfrm>
            <a:off x="9321800" y="2843052"/>
            <a:ext cx="988060" cy="40814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p>
            <a:pPr marL="285750" indent="-285750" algn="l" eaLnBrk="0" hangingPunct="0">
              <a:spcBef>
                <a:spcPct val="20000"/>
              </a:spcBef>
              <a:buClr>
                <a:srgbClr val="233DA9"/>
              </a:buClr>
              <a:buSzPct val="80000"/>
              <a:defRPr/>
            </a:pPr>
            <a:r>
              <a:rPr lang="zh-CN" altLang="en-US" sz="1800" b="1" kern="0" dirty="0" smtClean="0">
                <a:solidFill>
                  <a:schemeClr val="bg1"/>
                </a:solidFill>
                <a:latin typeface="黑体" panose="02010609060101010101" charset="-122"/>
                <a:ea typeface="黑体" panose="02010609060101010101" charset="-122"/>
              </a:rPr>
              <a:t>成绩表</a:t>
            </a:r>
            <a:endParaRPr lang="zh-CN" altLang="en-US" sz="1800" b="1" kern="0" dirty="0" smtClean="0">
              <a:solidFill>
                <a:schemeClr val="bg1"/>
              </a:solidFill>
              <a:latin typeface="黑体" panose="02010609060101010101" charset="-122"/>
              <a:ea typeface="黑体" panose="02010609060101010101" charset="-122"/>
            </a:endParaRPr>
          </a:p>
        </p:txBody>
      </p:sp>
      <p:sp>
        <p:nvSpPr>
          <p:cNvPr id="8" name="AutoShape 5"/>
          <p:cNvSpPr>
            <a:spLocks noChangeArrowheads="1"/>
          </p:cNvSpPr>
          <p:nvPr/>
        </p:nvSpPr>
        <p:spPr bwMode="auto">
          <a:xfrm>
            <a:off x="3317139" y="2843127"/>
            <a:ext cx="1482255" cy="40814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p>
            <a:pPr marL="285750" indent="-285750" algn="l" eaLnBrk="0" hangingPunct="0">
              <a:spcBef>
                <a:spcPct val="20000"/>
              </a:spcBef>
              <a:buClr>
                <a:srgbClr val="233DA9"/>
              </a:buClr>
              <a:buSzPct val="80000"/>
              <a:defRPr/>
            </a:pPr>
            <a:r>
              <a:rPr lang="zh-CN" altLang="en-US" sz="1800" b="1" kern="0" dirty="0" smtClean="0">
                <a:solidFill>
                  <a:schemeClr val="bg1"/>
                </a:solidFill>
                <a:latin typeface="黑体" panose="02010609060101010101" charset="-122"/>
                <a:ea typeface="黑体" panose="02010609060101010101" charset="-122"/>
              </a:rPr>
              <a:t>课程表</a:t>
            </a:r>
            <a:endParaRPr lang="zh-CN" altLang="en-US" sz="1800" b="1" kern="0" dirty="0" smtClean="0">
              <a:solidFill>
                <a:schemeClr val="bg1"/>
              </a:solidFill>
              <a:latin typeface="黑体" panose="02010609060101010101" charset="-122"/>
              <a:ea typeface="黑体" panose="02010609060101010101" charset="-122"/>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pPr marL="571500" lvl="1" indent="-571500">
              <a:buFont typeface="Wingdings" panose="05000000000000000000" charset="0"/>
              <a:buChar char="n"/>
            </a:pPr>
            <a:r>
              <a:rPr lang="zh-CN" altLang="en-US">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查询参加最近一次</a:t>
            </a:r>
            <a:r>
              <a:rPr lang="en-US" altLang="zh-CN">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“HTML和CSS网页技术”</a:t>
            </a:r>
            <a:r>
              <a:rPr lang="zh-CN" altLang="en-US">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考试成绩的学生的最高分和最低分</a:t>
            </a:r>
            <a:endParaRPr lang="zh-CN" altLang="en-US">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endParaRPr>
          </a:p>
          <a:p>
            <a:pPr marL="571500" lvl="1" indent="-571500">
              <a:buFont typeface="Wingdings" panose="05000000000000000000" charset="0"/>
              <a:buChar char="n"/>
            </a:pPr>
            <a:endParaRPr lang="zh-CN" altLang="en-US" sz="4000" dirty="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endParaRPr>
          </a:p>
          <a:p>
            <a:pPr marL="0" lvl="1" indent="-571500">
              <a:buFont typeface="Wingdings" panose="05000000000000000000" charset="0"/>
              <a:buChar char="n"/>
            </a:pPr>
            <a:r>
              <a:rPr lang="zh-CN" altLang="en-US" sz="400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查询</a:t>
            </a:r>
            <a:r>
              <a:rPr lang="en-US" altLang="zh-CN" sz="400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a:t>
            </a:r>
            <a:r>
              <a:rPr lang="zh-CN" altLang="en-US" sz="400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青铜</a:t>
            </a:r>
            <a:r>
              <a:rPr lang="en-US" altLang="zh-CN" sz="400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a:t>
            </a:r>
            <a:r>
              <a:rPr lang="zh-CN" altLang="en-US" sz="400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阶段开设的课程</a:t>
            </a:r>
            <a:endParaRPr lang="zh-CN" altLang="en-US" sz="4000" dirty="0"/>
          </a:p>
          <a:p>
            <a:pPr marL="571500" lvl="1" indent="-571500">
              <a:buFont typeface="Wingdings" panose="05000000000000000000" charset="0"/>
              <a:buChar char="n"/>
            </a:pPr>
            <a:endParaRPr lang="en-US" altLang="zh-CN" sz="4000" dirty="0"/>
          </a:p>
          <a:p>
            <a:endParaRPr lang="zh-CN" altLang="en-US"/>
          </a:p>
        </p:txBody>
      </p:sp>
      <p:sp>
        <p:nvSpPr>
          <p:cNvPr id="3" name="标题 2"/>
          <p:cNvSpPr>
            <a:spLocks noGrp="1"/>
          </p:cNvSpPr>
          <p:nvPr>
            <p:ph type="title"/>
          </p:nvPr>
        </p:nvSpPr>
        <p:spPr/>
        <p:txBody>
          <a:bodyPr/>
          <a:p>
            <a:r>
              <a:rPr lang="zh-CN" altLang="en-US"/>
              <a:t>学员操作</a:t>
            </a:r>
            <a:endParaRPr lang="zh-CN" altLang="en-US"/>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sz="320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查询</a:t>
            </a:r>
            <a:r>
              <a:rPr lang="zh-CN" altLang="en-US" sz="3200" smtClean="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a:t>
            </a:r>
            <a:r>
              <a:rPr lang="en-US" altLang="zh-CN" sz="3200" smtClean="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JavaSE”</a:t>
            </a:r>
            <a:r>
              <a:rPr lang="zh-CN" altLang="zh-CN" sz="320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课程考试成绩不及格的</a:t>
            </a:r>
            <a:r>
              <a:rPr lang="zh-CN" altLang="zh-CN" sz="3200" smtClean="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学</a:t>
            </a:r>
            <a:r>
              <a:rPr lang="zh-CN" altLang="en-US" sz="32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rPr>
              <a:t>生名单</a:t>
            </a:r>
            <a:endParaRPr lang="zh-CN" altLang="en-US" sz="32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endParaRPr>
          </a:p>
          <a:p>
            <a:endParaRPr lang="zh-CN" altLang="en-US" sz="32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endParaRPr>
          </a:p>
          <a:p>
            <a:endParaRPr lang="zh-CN" altLang="en-US" sz="32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endParaRPr>
          </a:p>
          <a:p>
            <a:endParaRPr lang="zh-CN" altLang="en-US" sz="32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endParaRPr>
          </a:p>
          <a:p>
            <a:endParaRPr lang="zh-CN" altLang="en-US" sz="32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endParaRPr>
          </a:p>
          <a:p>
            <a:endParaRPr lang="zh-CN" altLang="en-US" sz="3200" dirty="0" smtClean="0">
              <a:latin typeface="思源黑体 CN Medium" panose="020B0600000000000000" pitchFamily="34" charset="-122"/>
              <a:ea typeface="思源黑体 CN Medium" panose="020B0600000000000000" pitchFamily="34" charset="-122"/>
              <a:cs typeface="思源黑体 CN Medium" panose="020B0600000000000000" pitchFamily="34" charset="-122"/>
              <a:sym typeface="+mn-ea"/>
            </a:endParaRPr>
          </a:p>
          <a:p>
            <a:r>
              <a:rPr lang="zh-CN" altLang="en-US" sz="3200" b="1" smtClean="0">
                <a:latin typeface="思源宋体 Heavy" panose="02020900000000000000" charset="-122"/>
                <a:ea typeface="思源宋体 Heavy" panose="02020900000000000000" charset="-122"/>
                <a:cs typeface="思源宋体 Heavy" panose="02020900000000000000" charset="-122"/>
                <a:sym typeface="+mn-ea"/>
              </a:rPr>
              <a:t>解决</a:t>
            </a:r>
            <a:r>
              <a:rPr lang="zh-CN" altLang="en-US" sz="3200" b="1">
                <a:latin typeface="思源宋体 Heavy" panose="02020900000000000000" charset="-122"/>
                <a:ea typeface="思源宋体 Heavy" panose="02020900000000000000" charset="-122"/>
                <a:cs typeface="思源宋体 Heavy" panose="02020900000000000000" charset="-122"/>
                <a:sym typeface="+mn-ea"/>
              </a:rPr>
              <a:t>方法：采用 </a:t>
            </a:r>
            <a:r>
              <a:rPr lang="en-US" altLang="zh-CN" sz="3200" b="1">
                <a:latin typeface="思源宋体 Heavy" panose="02020900000000000000" charset="-122"/>
                <a:ea typeface="思源宋体 Heavy" panose="02020900000000000000" charset="-122"/>
                <a:cs typeface="思源宋体 Heavy" panose="02020900000000000000" charset="-122"/>
                <a:sym typeface="+mn-ea"/>
              </a:rPr>
              <a:t>IN </a:t>
            </a:r>
            <a:r>
              <a:rPr lang="zh-CN" altLang="en-US" sz="3200" b="1">
                <a:latin typeface="思源宋体 Heavy" panose="02020900000000000000" charset="-122"/>
                <a:ea typeface="思源宋体 Heavy" panose="02020900000000000000" charset="-122"/>
                <a:cs typeface="思源宋体 Heavy" panose="02020900000000000000" charset="-122"/>
                <a:sym typeface="+mn-ea"/>
              </a:rPr>
              <a:t>子查询</a:t>
            </a:r>
            <a:endParaRPr lang="zh-CN" altLang="en-US" sz="3200" dirty="0" smtClean="0">
              <a:latin typeface="思源宋体 Heavy" panose="02020900000000000000" charset="-122"/>
              <a:ea typeface="思源宋体 Heavy" panose="02020900000000000000" charset="-122"/>
              <a:cs typeface="思源宋体 Heavy" panose="02020900000000000000" charset="-122"/>
              <a:sym typeface="+mn-ea"/>
            </a:endParaRPr>
          </a:p>
        </p:txBody>
      </p:sp>
      <p:sp>
        <p:nvSpPr>
          <p:cNvPr id="3" name="标题 2"/>
          <p:cNvSpPr>
            <a:spLocks noGrp="1"/>
          </p:cNvSpPr>
          <p:nvPr>
            <p:ph type="title"/>
          </p:nvPr>
        </p:nvSpPr>
        <p:spPr/>
        <p:txBody>
          <a:bodyPr/>
          <a:p>
            <a:r>
              <a:rPr lang="en-US" altLang="zh-CN" sz="5630" dirty="0">
                <a:sym typeface="+mn-ea"/>
              </a:rPr>
              <a:t>IN</a:t>
            </a:r>
            <a:r>
              <a:rPr lang="zh-CN" altLang="en-US" sz="5630" dirty="0">
                <a:sym typeface="+mn-ea"/>
              </a:rPr>
              <a:t>子</a:t>
            </a:r>
            <a:r>
              <a:rPr lang="zh-CN" altLang="en-US" sz="5630" dirty="0" smtClean="0">
                <a:sym typeface="+mn-ea"/>
              </a:rPr>
              <a:t>查询</a:t>
            </a:r>
            <a:endParaRPr lang="zh-CN" altLang="en-US"/>
          </a:p>
        </p:txBody>
      </p:sp>
      <p:pic>
        <p:nvPicPr>
          <p:cNvPr id="4" name="图片 3"/>
          <p:cNvPicPr>
            <a:picLocks noChangeAspect="1"/>
          </p:cNvPicPr>
          <p:nvPr/>
        </p:nvPicPr>
        <p:blipFill>
          <a:blip r:embed="rId1"/>
          <a:stretch>
            <a:fillRect/>
          </a:stretch>
        </p:blipFill>
        <p:spPr>
          <a:xfrm>
            <a:off x="1089025" y="2053590"/>
            <a:ext cx="9390380" cy="2476500"/>
          </a:xfrm>
          <a:prstGeom prst="rect">
            <a:avLst/>
          </a:prstGeom>
          <a:ln>
            <a:solidFill>
              <a:srgbClr val="1E8380"/>
            </a:solidFill>
          </a:ln>
        </p:spPr>
      </p:pic>
      <p:sp>
        <p:nvSpPr>
          <p:cNvPr id="5" name="矩形 4"/>
          <p:cNvSpPr/>
          <p:nvPr/>
        </p:nvSpPr>
        <p:spPr>
          <a:xfrm>
            <a:off x="4825365" y="2858135"/>
            <a:ext cx="4562475" cy="1744345"/>
          </a:xfrm>
          <a:prstGeom prst="rect">
            <a:avLst/>
          </a:prstGeom>
          <a:noFill/>
          <a:ln w="38100" cap="flat">
            <a:solidFill>
              <a:srgbClr val="FF0000"/>
            </a:solidFill>
            <a:prstDash val="solid"/>
            <a:round/>
          </a:ln>
          <a:effectLst>
            <a:outerShdw blurRad="63500" dist="23000" dir="5400000" rotWithShape="0">
              <a:srgbClr val="000000">
                <a:alpha val="33999"/>
              </a:srgbClr>
            </a:outerShdw>
          </a:effectLst>
          <a:extLst>
            <a:ext uri="{909E8E84-426E-40DD-AFC4-6F175D3DCCD1}">
              <a14:hiddenFill xmlns:a14="http://schemas.microsoft.com/office/drawing/2010/main">
                <a:solidFill>
                  <a:srgbClr val="FFFFFF"/>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25" name="AutoShape 21"/>
          <p:cNvSpPr>
            <a:spLocks noChangeArrowheads="1"/>
          </p:cNvSpPr>
          <p:nvPr/>
        </p:nvSpPr>
        <p:spPr bwMode="auto">
          <a:xfrm>
            <a:off x="7924800" y="4689520"/>
            <a:ext cx="3296920" cy="855300"/>
          </a:xfrm>
          <a:prstGeom prst="wedgeRoundRectCallout">
            <a:avLst>
              <a:gd name="adj1" fmla="val -33775"/>
              <a:gd name="adj2" fmla="val -49384"/>
              <a:gd name="adj3" fmla="val 16667"/>
            </a:avLst>
          </a:prstGeom>
          <a:solidFill>
            <a:srgbClr val="FF0000"/>
          </a:soli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p>
            <a:pPr marL="285750" indent="-285750" eaLnBrk="0" hangingPunct="0">
              <a:spcBef>
                <a:spcPct val="20000"/>
              </a:spcBef>
              <a:buClr>
                <a:srgbClr val="233DA9"/>
              </a:buClr>
              <a:buSzPct val="80000"/>
              <a:defRPr/>
            </a:pPr>
            <a:r>
              <a:rPr lang="zh-CN" altLang="en-US" sz="20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子查询返回不止</a:t>
            </a:r>
            <a:r>
              <a:rPr lang="en-US" altLang="zh-CN" sz="20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1</a:t>
            </a:r>
            <a:r>
              <a:rPr lang="zh-CN" altLang="en-US" sz="20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个值时</a:t>
            </a:r>
            <a:r>
              <a:rPr lang="zh-CN" altLang="en-US" sz="2000" kern="0" dirty="0" smtClean="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endParaRPr lang="en-US" altLang="zh-CN" sz="2000" kern="0" dirty="0" smtClean="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a:p>
            <a:pPr marL="285750" indent="-285750" eaLnBrk="0" hangingPunct="0">
              <a:spcBef>
                <a:spcPct val="20000"/>
              </a:spcBef>
              <a:buClr>
                <a:srgbClr val="233DA9"/>
              </a:buClr>
              <a:buSzPct val="80000"/>
              <a:defRPr/>
            </a:pPr>
            <a:r>
              <a:rPr lang="zh-CN" altLang="en-US" sz="2000" kern="0" dirty="0" smtClean="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使用</a:t>
            </a:r>
            <a:r>
              <a:rPr lang="zh-CN" altLang="en-US" sz="20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比较运算符会出错</a:t>
            </a:r>
            <a:endParaRPr lang="zh-CN" altLang="en-US" sz="2000" kern="0" dirty="0">
              <a:solidFill>
                <a:schemeClr val="bg1"/>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cxnSp>
        <p:nvCxnSpPr>
          <p:cNvPr id="26" name="直接箭头连接符 25"/>
          <p:cNvCxnSpPr/>
          <p:nvPr/>
        </p:nvCxnSpPr>
        <p:spPr>
          <a:xfrm>
            <a:off x="6290310" y="3994785"/>
            <a:ext cx="1264920" cy="694690"/>
          </a:xfrm>
          <a:prstGeom prst="straightConnector1">
            <a:avLst/>
          </a:prstGeom>
          <a:ln cmpd="sng">
            <a:solidFill>
              <a:srgbClr val="FF000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wipe(left)">
                                      <p:cBhvr>
                                        <p:cTn id="24"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 grpId="0" bldLvl="0" animBg="1"/>
    </p:bldLst>
  </p:timing>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思源">
      <a:majorFont>
        <a:latin typeface="Helvetica"/>
        <a:ea typeface="思源黑体 CN Medium"/>
        <a:cs typeface="Helvetica"/>
      </a:majorFont>
      <a:minorFont>
        <a:latin typeface="Calibri"/>
        <a:ea typeface="思源黑体 CN Light"/>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3000" dir="5400000" rotWithShape="0">
              <a:srgbClr val="000000">
                <a:alpha val="33999"/>
              </a:srgbClr>
            </a:outerShdw>
          </a:effectLst>
        </a:effectStyle>
        <a:effectStyle>
          <a:effectLst>
            <a:outerShdw blurRad="63500" dist="23000" dir="5400000" rotWithShape="0">
              <a:srgbClr val="000000">
                <a:alpha val="33999"/>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63500" dist="23000" dir="5400000" rotWithShape="0">
            <a:srgbClr val="000000">
              <a:alpha val="33999"/>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3000" dir="5400000" rotWithShape="0">
              <a:srgbClr val="000000">
                <a:alpha val="33999"/>
              </a:srgbClr>
            </a:outerShdw>
          </a:effectLst>
        </a:effectStyle>
        <a:effectStyle>
          <a:effectLst>
            <a:outerShdw blurRad="63500" dist="23000" dir="5400000" rotWithShape="0">
              <a:srgbClr val="000000">
                <a:alpha val="33999"/>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63500" dist="23000" dir="5400000" rotWithShape="0">
            <a:srgbClr val="000000">
              <a:alpha val="33999"/>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6884</Words>
  <Application>WPS 演示</Application>
  <PresentationFormat>全屏显示(16:9)</PresentationFormat>
  <Paragraphs>1196</Paragraphs>
  <Slides>51</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51</vt:i4>
      </vt:variant>
    </vt:vector>
  </HeadingPairs>
  <TitlesOfParts>
    <vt:vector size="70" baseType="lpstr">
      <vt:lpstr>Arial</vt:lpstr>
      <vt:lpstr>宋体</vt:lpstr>
      <vt:lpstr>Wingdings</vt:lpstr>
      <vt:lpstr>Calibri</vt:lpstr>
      <vt:lpstr>思源黑体 CN Bold</vt:lpstr>
      <vt:lpstr>Arial</vt:lpstr>
      <vt:lpstr>思源黑体 CN Normal</vt:lpstr>
      <vt:lpstr>Source Han Sans CN Bold Bold</vt:lpstr>
      <vt:lpstr>思源黑体 CN Medium</vt:lpstr>
      <vt:lpstr>SourceHanSerifSC-Heavy</vt:lpstr>
      <vt:lpstr>黑体</vt:lpstr>
      <vt:lpstr>Wingdings</vt:lpstr>
      <vt:lpstr>微软雅黑</vt:lpstr>
      <vt:lpstr>思源宋体 Heavy</vt:lpstr>
      <vt:lpstr>Arial Unicode MS</vt:lpstr>
      <vt:lpstr>Times New Roman</vt:lpstr>
      <vt:lpstr>Segoe Print</vt:lpstr>
      <vt:lpstr>思源黑体 CN Light</vt:lpstr>
      <vt:lpstr>Office 主题</vt:lpstr>
      <vt:lpstr>第三章 高级查询</vt:lpstr>
      <vt:lpstr>回顾</vt:lpstr>
      <vt:lpstr>本章目标</vt:lpstr>
      <vt:lpstr>什么是子查询</vt:lpstr>
      <vt:lpstr>案例分析</vt:lpstr>
      <vt:lpstr>子查询</vt:lpstr>
      <vt:lpstr>应用子查询</vt:lpstr>
      <vt:lpstr>学员操作</vt:lpstr>
      <vt:lpstr>IN子查询</vt:lpstr>
      <vt:lpstr>案例分析</vt:lpstr>
      <vt:lpstr>分析</vt:lpstr>
      <vt:lpstr>需求</vt:lpstr>
      <vt:lpstr>常用的多表连接查询</vt:lpstr>
      <vt:lpstr>内连接</vt:lpstr>
      <vt:lpstr>内连接语句</vt:lpstr>
      <vt:lpstr>内链接示例</vt:lpstr>
      <vt:lpstr>三表内连接</vt:lpstr>
      <vt:lpstr>学员操作</vt:lpstr>
      <vt:lpstr>左外连接</vt:lpstr>
      <vt:lpstr>右外连接</vt:lpstr>
      <vt:lpstr>学员操作</vt:lpstr>
      <vt:lpstr>分页查询</vt:lpstr>
      <vt:lpstr>分页实例</vt:lpstr>
      <vt:lpstr>玩转日期</vt:lpstr>
      <vt:lpstr>to_char()</vt:lpstr>
      <vt:lpstr>to_date()</vt:lpstr>
      <vt:lpstr>add_months()</vt:lpstr>
      <vt:lpstr>时间操作</vt:lpstr>
      <vt:lpstr>截取日期</vt:lpstr>
      <vt:lpstr>学员操作</vt:lpstr>
      <vt:lpstr>数据完整性</vt:lpstr>
      <vt:lpstr>完整性内容举例</vt:lpstr>
      <vt:lpstr>四种完整性约束</vt:lpstr>
      <vt:lpstr>实体完整性</vt:lpstr>
      <vt:lpstr>域完整性</vt:lpstr>
      <vt:lpstr>引用完整性</vt:lpstr>
      <vt:lpstr>自定义完整性</vt:lpstr>
      <vt:lpstr>小结-数据完整性</vt:lpstr>
      <vt:lpstr>约束</vt:lpstr>
      <vt:lpstr>约束命名</vt:lpstr>
      <vt:lpstr>约束的使用方式</vt:lpstr>
      <vt:lpstr>列级约束</vt:lpstr>
      <vt:lpstr>添加约束示例</vt:lpstr>
      <vt:lpstr>表级约束</vt:lpstr>
      <vt:lpstr>先表后约束</vt:lpstr>
      <vt:lpstr>外键约束</vt:lpstr>
      <vt:lpstr>外键后的删除</vt:lpstr>
      <vt:lpstr>级联操作</vt:lpstr>
      <vt:lpstr>删除约束</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安志刚</dc:creator>
  <cp:lastModifiedBy>孙国安</cp:lastModifiedBy>
  <cp:revision>195</cp:revision>
  <dcterms:created xsi:type="dcterms:W3CDTF">2018-11-30T02:56:00Z</dcterms:created>
  <dcterms:modified xsi:type="dcterms:W3CDTF">2019-02-26T03:25:04Z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