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317" r:id="rId6"/>
    <p:sldId id="285" r:id="rId7"/>
    <p:sldId id="362" r:id="rId8"/>
    <p:sldId id="286" r:id="rId9"/>
    <p:sldId id="287" r:id="rId10"/>
    <p:sldId id="318" r:id="rId11"/>
    <p:sldId id="288" r:id="rId12"/>
    <p:sldId id="289" r:id="rId13"/>
    <p:sldId id="290" r:id="rId14"/>
    <p:sldId id="291" r:id="rId15"/>
    <p:sldId id="292" r:id="rId16"/>
    <p:sldId id="36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15" r:id="rId48"/>
    <p:sldId id="280" r:id="rId49"/>
  </p:sldIdLst>
  <p:sldSz cx="12023725" cy="6584315"/>
  <p:notesSz cx="6858000" cy="9144000"/>
  <p:custDataLst>
    <p:tags r:id="rId5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16D"/>
    <a:srgbClr val="AB5656"/>
    <a:srgbClr val="AFAF5F"/>
    <a:srgbClr val="0101FF"/>
    <a:srgbClr val="6868FF"/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98093" y="685800"/>
            <a:ext cx="626181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三范式：</a:t>
            </a:r>
            <a:endParaRPr lang="zh-CN" altLang="en-US"/>
          </a:p>
          <a:p>
            <a:r>
              <a:rPr lang="zh-CN" altLang="en-US"/>
              <a:t>1.每列不可再分割（原子性）</a:t>
            </a:r>
            <a:endParaRPr lang="zh-CN" altLang="en-US"/>
          </a:p>
          <a:p>
            <a:r>
              <a:rPr lang="zh-CN" altLang="en-US"/>
              <a:t>2.一个表，一件事</a:t>
            </a:r>
            <a:endParaRPr lang="zh-CN" altLang="en-US"/>
          </a:p>
          <a:p>
            <a:r>
              <a:rPr lang="zh-CN" altLang="en-US"/>
              <a:t>3.每列要和主键有直接关系，不能间接相关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95035"/>
            <a:ext cx="12061913" cy="1447959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68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7916" y="4110110"/>
            <a:ext cx="12099829" cy="74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8526" rIns="58526" anchor="ctr"/>
          <a:lstStyle/>
          <a:p>
            <a:endParaRPr sz="307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3000" y="4232098"/>
            <a:ext cx="9018000" cy="512976"/>
          </a:xfrm>
        </p:spPr>
        <p:txBody>
          <a:bodyPr/>
          <a:lstStyle>
            <a:lvl1pPr marL="0" indent="0" algn="ctr">
              <a:buNone/>
              <a:defRPr kumimoji="0" lang="zh-CN" altLang="en-US" sz="256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85470" indent="0" algn="ctr">
              <a:buNone/>
              <a:defRPr sz="2560"/>
            </a:lvl2pPr>
            <a:lvl3pPr marL="1170305" indent="0" algn="ctr">
              <a:buNone/>
              <a:defRPr sz="2305"/>
            </a:lvl3pPr>
            <a:lvl4pPr marL="1755775" indent="0" algn="ctr">
              <a:buNone/>
              <a:defRPr sz="2050"/>
            </a:lvl4pPr>
            <a:lvl5pPr marL="2341245" indent="0" algn="ctr">
              <a:buNone/>
              <a:defRPr sz="2050"/>
            </a:lvl5pPr>
            <a:lvl6pPr marL="2926715" indent="0" algn="ctr">
              <a:buNone/>
              <a:defRPr sz="2050"/>
            </a:lvl6pPr>
            <a:lvl7pPr marL="3511550" indent="0" algn="ctr">
              <a:buNone/>
              <a:defRPr sz="2050"/>
            </a:lvl7pPr>
            <a:lvl8pPr marL="4097020" indent="0" algn="ctr">
              <a:buNone/>
              <a:defRPr sz="2050"/>
            </a:lvl8pPr>
            <a:lvl9pPr marL="4682490" indent="0" algn="ctr">
              <a:buNone/>
              <a:defRPr sz="205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10965638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400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360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240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24525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1200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6697" y="1209535"/>
            <a:ext cx="2490605" cy="256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525" y="4761114"/>
            <a:ext cx="12049050" cy="620106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2430"/>
              <a:t>变态严管    让学习成为一种习惯</a:t>
            </a:r>
            <a:endParaRPr sz="243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5488" y="-14226"/>
            <a:ext cx="12094977" cy="6612853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/>
          <a:p>
            <a:pPr>
              <a:defRPr sz="1800"/>
            </a:pPr>
            <a:endParaRPr sz="2305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1200" y="88401"/>
            <a:ext cx="10821600" cy="144795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1200" y="1536360"/>
            <a:ext cx="10821600" cy="5048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5674" y="6105202"/>
            <a:ext cx="347127" cy="34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53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3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38785" marR="0" indent="-438785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325880" marR="0" indent="-74041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863725" marR="0" indent="-69342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58635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317182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75729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34276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92760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51307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8547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7030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75577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34124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第四章 数据库特性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事务，视图，索引</a:t>
            </a:r>
            <a:r>
              <a:rPr>
                <a:sym typeface="+mn-ea"/>
              </a:rPr>
              <a:t>，序列，设计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93429"/>
            <a:ext cx="10965638" cy="4788226"/>
          </a:xfrm>
        </p:spPr>
        <p:txBody>
          <a:bodyPr/>
          <a:p>
            <a:r>
              <a:rPr lang="zh-CN" altLang="en-US" sz="3200">
                <a:sym typeface="+mn-ea"/>
              </a:rPr>
              <a:t>事务</a:t>
            </a:r>
            <a:r>
              <a:rPr lang="en-US" altLang="zh-CN" sz="3200">
                <a:sym typeface="+mn-ea"/>
              </a:rPr>
              <a:t>(TRANSACTION)</a:t>
            </a:r>
            <a:r>
              <a:rPr lang="zh-CN" altLang="en-US" sz="3200">
                <a:sym typeface="+mn-ea"/>
              </a:rPr>
              <a:t>是作为单个逻辑工作单元执行的一系列操作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多个操作作为一个整体向系统提交，要么都执行、要么都不执行 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事务是一个不可分割的工作逻辑单元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什么是事务</a:t>
            </a:r>
            <a:endParaRPr lang="zh-CN" altLang="en-US"/>
          </a:p>
        </p:txBody>
      </p:sp>
      <p:sp>
        <p:nvSpPr>
          <p:cNvPr id="324614" name="AutoShape 6"/>
          <p:cNvSpPr>
            <a:spLocks noChangeArrowheads="1"/>
          </p:cNvSpPr>
          <p:nvPr/>
        </p:nvSpPr>
        <p:spPr bwMode="auto">
          <a:xfrm>
            <a:off x="1459865" y="4099560"/>
            <a:ext cx="8880475" cy="136207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转账过程就是一个事务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它需要两条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update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语句来完成，这两条语句是一个整体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如果其中任一条出现错误，则整个转账业务也应取消，两个账户中的余额应恢复到原来的数据，从而确保转账前和转账后的余额不变，即都是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100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元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事务的特性</a:t>
            </a:r>
            <a:endParaRPr lang="zh-CN" altLang="en-US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626745" y="895350"/>
            <a:ext cx="9523095" cy="5010150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200" dirty="0"/>
              <a:t>事务必须具备以下四个属性，简称</a:t>
            </a:r>
            <a:r>
              <a:rPr lang="en-US" altLang="zh-CN" sz="3200" dirty="0"/>
              <a:t>ACID </a:t>
            </a:r>
            <a:r>
              <a:rPr lang="zh-CN" altLang="en-US" sz="3200" dirty="0"/>
              <a:t>属性：</a:t>
            </a:r>
            <a:endParaRPr lang="zh-CN" altLang="en-US" sz="32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 dirty="0"/>
              <a:t>原子性（</a:t>
            </a:r>
            <a:r>
              <a:rPr lang="zh-CN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zh-CN" sz="2800" dirty="0"/>
              <a:t>tomicity）</a:t>
            </a:r>
            <a:endParaRPr lang="zh-CN" altLang="zh-CN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endParaRPr lang="zh-CN" altLang="zh-CN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 dirty="0"/>
              <a:t>一致性（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en-US" altLang="zh-CN" sz="2800" dirty="0"/>
              <a:t>onsistency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endParaRPr lang="zh-CN" altLang="en-US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zh-CN" sz="2800" dirty="0"/>
              <a:t>隔离性</a:t>
            </a:r>
            <a:r>
              <a:rPr lang="zh-CN" altLang="en-US" sz="2800" dirty="0"/>
              <a:t>（</a:t>
            </a:r>
            <a:r>
              <a:rPr lang="zh-CN" altLang="zh-CN" sz="2800" b="1" dirty="0">
                <a:solidFill>
                  <a:srgbClr val="FF0000"/>
                </a:solidFill>
              </a:rPr>
              <a:t>I</a:t>
            </a:r>
            <a:r>
              <a:rPr lang="zh-CN" altLang="zh-CN" sz="2800" dirty="0"/>
              <a:t>solation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endParaRPr lang="zh-CN" altLang="en-US" sz="2800" dirty="0"/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zh-CN" sz="2800" dirty="0"/>
              <a:t>永久性（</a:t>
            </a:r>
            <a:r>
              <a:rPr lang="zh-CN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zh-CN" sz="2800" dirty="0"/>
              <a:t>urability）</a:t>
            </a:r>
            <a:endParaRPr lang="zh-CN" altLang="en-US" sz="3200" dirty="0"/>
          </a:p>
          <a:p>
            <a:pPr lvl="2"/>
            <a:endParaRPr lang="zh-CN" altLang="en-US" sz="3200" dirty="0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1381760" y="2030731"/>
            <a:ext cx="9718040" cy="429894"/>
          </a:xfrm>
          <a:prstGeom prst="roundRect">
            <a:avLst>
              <a:gd name="adj" fmla="val 0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0" algn="l" eaLnBrk="0">
              <a:lnSpc>
                <a:spcPct val="11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事务是一个完整的</a:t>
            </a: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操作，事务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的各步操作是不可分</a:t>
            </a: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的，要么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都执行，要么都不执行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81760" y="3061971"/>
            <a:ext cx="4834255" cy="429894"/>
          </a:xfrm>
          <a:prstGeom prst="roundRect">
            <a:avLst>
              <a:gd name="adj" fmla="val 0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0" algn="l" eaLnBrk="0">
              <a:lnSpc>
                <a:spcPct val="11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当事务完成时，数据必须处于一致状态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81760" y="4162841"/>
            <a:ext cx="8611235" cy="434559"/>
          </a:xfrm>
          <a:prstGeom prst="roundRect">
            <a:avLst>
              <a:gd name="adj" fmla="val 1834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0" algn="l" eaLnBrk="0">
              <a:lnSpc>
                <a:spcPct val="11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并发事务之间彼此隔离、独立，它不应以任何方式依赖于或影响其他事务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381760" y="5299076"/>
            <a:ext cx="5121910" cy="429894"/>
          </a:xfrm>
          <a:prstGeom prst="roundRect">
            <a:avLst>
              <a:gd name="adj" fmla="val 0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0" algn="l" eaLnBrk="0">
              <a:lnSpc>
                <a:spcPct val="11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事务完成</a:t>
            </a: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后</a:t>
            </a:r>
            <a:r>
              <a:rPr lang="en-US" altLang="zh-CN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,</a:t>
            </a: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它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对数据库的修改被永久保持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1058809"/>
            <a:ext cx="10965638" cy="4788226"/>
          </a:xfrm>
        </p:spPr>
        <p:txBody>
          <a:bodyPr/>
          <a:p>
            <a:pPr lvl="1"/>
            <a:r>
              <a:rPr lang="zh-CN" altLang="en-US" sz="3200">
                <a:sym typeface="+mn-ea"/>
              </a:rPr>
              <a:t>开始事务</a:t>
            </a:r>
            <a:endParaRPr lang="zh-CN" altLang="en-US" sz="3200"/>
          </a:p>
          <a:p>
            <a:pPr lvl="1"/>
            <a:endParaRPr lang="en-US" altLang="zh-CN" sz="3200"/>
          </a:p>
          <a:p>
            <a:pPr lvl="1"/>
            <a:endParaRPr lang="en-US" altLang="zh-CN" sz="3200"/>
          </a:p>
          <a:p>
            <a:pPr lvl="1"/>
            <a:r>
              <a:rPr lang="zh-CN" altLang="en-US" sz="3200">
                <a:sym typeface="+mn-ea"/>
              </a:rPr>
              <a:t>提交事务</a:t>
            </a:r>
            <a:endParaRPr lang="zh-CN" altLang="en-US" sz="3200"/>
          </a:p>
          <a:p>
            <a:pPr lvl="1"/>
            <a:endParaRPr lang="en-US" altLang="zh-CN" sz="3200"/>
          </a:p>
          <a:p>
            <a:pPr lvl="1"/>
            <a:r>
              <a:rPr lang="zh-CN" altLang="en-US" sz="3200">
                <a:sym typeface="+mn-ea"/>
              </a:rPr>
              <a:t>回滚（撤销）事务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事务三步走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917065" y="4704715"/>
            <a:ext cx="4610100" cy="580359"/>
          </a:xfrm>
          <a:prstGeom prst="roundRect">
            <a:avLst>
              <a:gd name="adj" fmla="val 2793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rollback;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17065" y="3457575"/>
            <a:ext cx="4610100" cy="5708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commit;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917065" y="1729105"/>
            <a:ext cx="6973570" cy="10502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从上一次事务的结束之后, 进行的第一次dml操作, 就自动开启了事务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4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29360" y="1081405"/>
            <a:ext cx="8617585" cy="3536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begin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update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FA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bank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set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money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=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money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-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200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where id =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6868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;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update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FA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bank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set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money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=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money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6868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+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200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where id =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;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commit;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exception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when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others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then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   rollback;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end;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28711" name="AutoShape 7"/>
          <p:cNvSpPr>
            <a:spLocks noChangeArrowheads="1"/>
          </p:cNvSpPr>
          <p:nvPr/>
        </p:nvSpPr>
        <p:spPr bwMode="auto">
          <a:xfrm>
            <a:off x="4354195" y="2896236"/>
            <a:ext cx="4215130" cy="39877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920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如果有错，则回滚操作，事务结束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模拟转账</a:t>
            </a:r>
            <a:r>
              <a:rPr lang="en-US" altLang="zh-CN"/>
              <a:t>-</a:t>
            </a:r>
            <a:r>
              <a:rPr lang="zh-CN" altLang="en-US"/>
              <a:t>改造后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8955" y="1058545"/>
            <a:ext cx="10965815" cy="2335530"/>
          </a:xfrm>
        </p:spPr>
        <p:txBody>
          <a:bodyPr/>
          <a:p>
            <a:pPr lvl="1">
              <a:buFont typeface="Wingdings" panose="05000000000000000000" charset="0"/>
              <a:buChar char="n"/>
            </a:pPr>
            <a:r>
              <a:rPr lang="zh-CN" altLang="en-US" sz="3200">
                <a:sym typeface="+mn-ea"/>
              </a:rPr>
              <a:t>需求说明：</a:t>
            </a:r>
            <a:endParaRPr lang="zh-CN" altLang="en-US" sz="3200"/>
          </a:p>
          <a:p>
            <a:pPr lvl="2"/>
            <a:r>
              <a:rPr lang="zh-CN" altLang="en-US">
                <a:sym typeface="+mn-ea"/>
              </a:rPr>
              <a:t>将毕业学生的基本信息和考试成绩分别保存到历史表中</a:t>
            </a:r>
            <a:endParaRPr lang="zh-CN" altLang="en-US" sz="2000"/>
          </a:p>
          <a:p>
            <a:pPr lvl="1">
              <a:buFont typeface="Wingdings" panose="05000000000000000000" charset="0"/>
              <a:buChar char="n"/>
            </a:pPr>
            <a:r>
              <a:rPr lang="zh-CN" altLang="en-US" sz="3200">
                <a:sym typeface="+mn-ea"/>
              </a:rPr>
              <a:t>提示：</a:t>
            </a:r>
            <a:endParaRPr lang="zh-CN" altLang="en-US" sz="2000"/>
          </a:p>
          <a:p>
            <a:pPr lvl="2"/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表中所有</a:t>
            </a:r>
            <a:r>
              <a:rPr lang="en-US" altLang="zh-CN">
                <a:sym typeface="+mn-ea"/>
              </a:rPr>
              <a:t>“</a:t>
            </a:r>
            <a:r>
              <a:rPr lang="zh-CN" altLang="zh-CN">
                <a:sym typeface="+mn-ea"/>
              </a:rPr>
              <a:t>白银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阶段学生的考试成绩，保存到表</a:t>
            </a:r>
            <a:r>
              <a:rPr lang="en-US" altLang="zh-CN">
                <a:sym typeface="+mn-ea"/>
              </a:rPr>
              <a:t>HistoreResult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删除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表中所有</a:t>
            </a:r>
            <a:r>
              <a:rPr lang="en-US" altLang="zh-CN">
                <a:sym typeface="+mn-ea"/>
              </a:rPr>
              <a:t>“</a:t>
            </a:r>
            <a:r>
              <a:rPr lang="zh-CN" altLang="zh-CN">
                <a:sym typeface="+mn-ea"/>
              </a:rPr>
              <a:t>白银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阶段学生的考试成绩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Student</a:t>
            </a:r>
            <a:r>
              <a:rPr lang="zh-CN" altLang="en-US">
                <a:sym typeface="+mn-ea"/>
              </a:rPr>
              <a:t>表中所有</a:t>
            </a:r>
            <a:r>
              <a:rPr lang="en-US" altLang="zh-CN">
                <a:sym typeface="+mn-ea"/>
              </a:rPr>
              <a:t>“</a:t>
            </a:r>
            <a:r>
              <a:rPr lang="zh-CN" altLang="zh-CN">
                <a:sym typeface="+mn-ea"/>
              </a:rPr>
              <a:t>白银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阶段的学生记录，保存到表</a:t>
            </a:r>
            <a:r>
              <a:rPr lang="en-US" altLang="zh-CN">
                <a:sym typeface="+mn-ea"/>
              </a:rPr>
              <a:t>HistoryStudent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删除</a:t>
            </a:r>
            <a:r>
              <a:rPr lang="en-US" altLang="zh-CN">
                <a:sym typeface="+mn-ea"/>
              </a:rPr>
              <a:t>Student</a:t>
            </a:r>
            <a:r>
              <a:rPr lang="zh-CN" altLang="en-US">
                <a:sym typeface="+mn-ea"/>
              </a:rPr>
              <a:t>表中所有</a:t>
            </a:r>
            <a:r>
              <a:rPr lang="en-US" altLang="zh-CN">
                <a:sym typeface="+mn-ea"/>
              </a:rPr>
              <a:t>“</a:t>
            </a:r>
            <a:r>
              <a:rPr lang="zh-CN" altLang="zh-CN">
                <a:sym typeface="+mn-ea"/>
              </a:rPr>
              <a:t>白银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阶段学生记录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办理学生</a:t>
            </a:r>
            <a:r>
              <a:rPr lang="zh-CN" altLang="en-US" sz="5630" dirty="0">
                <a:sym typeface="+mn-ea"/>
              </a:rPr>
              <a:t>离校手续</a:t>
            </a:r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00070" y="2160905"/>
            <a:ext cx="5572760" cy="4972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228600" indent="-228600"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insert into tab1 select * from tab2; </a:t>
            </a:r>
            <a:endParaRPr lang="en-US" altLang="zh-CN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4950" y="996579"/>
            <a:ext cx="10965638" cy="4788226"/>
          </a:xfrm>
        </p:spPr>
        <p:txBody>
          <a:bodyPr/>
          <a:p>
            <a:r>
              <a:rPr lang="zh-CN" altLang="en-US" sz="3200" dirty="0">
                <a:sym typeface="+mn-ea"/>
              </a:rPr>
              <a:t>不同的人员关注不同的数据</a:t>
            </a:r>
            <a:endParaRPr lang="zh-CN" altLang="en-US" sz="3200" dirty="0"/>
          </a:p>
          <a:p>
            <a:r>
              <a:rPr lang="zh-CN" altLang="en-US" sz="3200" dirty="0">
                <a:sym typeface="+mn-ea"/>
              </a:rPr>
              <a:t>保证信息的安全性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为什么需要视图</a:t>
            </a:r>
            <a:endParaRPr lang="zh-CN" altLang="en-US"/>
          </a:p>
        </p:txBody>
      </p:sp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1326805" y="2189154"/>
          <a:ext cx="871543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219"/>
                <a:gridCol w="1794219"/>
                <a:gridCol w="1794219"/>
                <a:gridCol w="1794219"/>
                <a:gridCol w="1538557"/>
              </a:tblGrid>
              <a:tr h="260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雇员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ID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姓名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薪金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职务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绩效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E10004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Ian Smith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43000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技术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E10005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Ricky M.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32000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营销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4601" name="Line 41"/>
          <p:cNvSpPr>
            <a:spLocks noChangeShapeType="1"/>
          </p:cNvSpPr>
          <p:nvPr/>
        </p:nvSpPr>
        <p:spPr bwMode="auto">
          <a:xfrm>
            <a:off x="1264920" y="2222500"/>
            <a:ext cx="3859530" cy="312547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02" name="Line 42"/>
          <p:cNvSpPr>
            <a:spLocks noChangeShapeType="1"/>
          </p:cNvSpPr>
          <p:nvPr/>
        </p:nvSpPr>
        <p:spPr bwMode="auto">
          <a:xfrm flipH="1">
            <a:off x="5124450" y="2222500"/>
            <a:ext cx="4903470" cy="329819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12" name="Line 52"/>
          <p:cNvSpPr>
            <a:spLocks noChangeShapeType="1"/>
          </p:cNvSpPr>
          <p:nvPr/>
        </p:nvSpPr>
        <p:spPr bwMode="auto">
          <a:xfrm>
            <a:off x="6522720" y="2222500"/>
            <a:ext cx="1147445" cy="3126105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35" name="AutoShape 75"/>
          <p:cNvSpPr>
            <a:spLocks noChangeArrowheads="1"/>
          </p:cNvSpPr>
          <p:nvPr/>
        </p:nvSpPr>
        <p:spPr bwMode="auto">
          <a:xfrm>
            <a:off x="9359900" y="1006475"/>
            <a:ext cx="2343150" cy="1225550"/>
          </a:xfrm>
          <a:prstGeom prst="can">
            <a:avLst>
              <a:gd name="adj" fmla="val 31102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a typeface="黑体" panose="02010609060101010101" charset="-122"/>
                <a:sym typeface="+mn-ea"/>
              </a:rPr>
              <a:t>雇员数据库</a:t>
            </a:r>
            <a:endParaRPr lang="zh-CN" altLang="en-US"/>
          </a:p>
        </p:txBody>
      </p:sp>
      <p:grpSp>
        <p:nvGrpSpPr>
          <p:cNvPr id="5" name="Group 103"/>
          <p:cNvGrpSpPr>
            <a:grpSpLocks noChangeAspect="1"/>
          </p:cNvGrpSpPr>
          <p:nvPr/>
        </p:nvGrpSpPr>
        <p:grpSpPr bwMode="auto">
          <a:xfrm>
            <a:off x="4821555" y="4892040"/>
            <a:ext cx="875030" cy="1124585"/>
            <a:chOff x="2561" y="3339"/>
            <a:chExt cx="748" cy="961"/>
          </a:xfrm>
        </p:grpSpPr>
        <p:pic>
          <p:nvPicPr>
            <p:cNvPr id="834654" name="Picture 94" descr="golden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561" y="3339"/>
              <a:ext cx="748" cy="961"/>
            </a:xfrm>
            <a:prstGeom prst="rect">
              <a:avLst/>
            </a:prstGeom>
            <a:noFill/>
          </p:spPr>
        </p:pic>
        <p:sp>
          <p:nvSpPr>
            <p:cNvPr id="834655" name="Text Box 95"/>
            <p:cNvSpPr txBox="1">
              <a:spLocks noChangeAspect="1" noChangeArrowheads="1"/>
            </p:cNvSpPr>
            <p:nvPr/>
          </p:nvSpPr>
          <p:spPr bwMode="auto">
            <a:xfrm>
              <a:off x="2723" y="3420"/>
              <a:ext cx="543" cy="39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l"/>
              <a:r>
                <a:rPr lang="zh-CN" altLang="en-US">
                  <a:solidFill>
                    <a:schemeClr val="bg1"/>
                  </a:solidFill>
                  <a:ea typeface="黑体" panose="02010609060101010101" charset="-122"/>
                </a:rPr>
                <a:t>老板 </a:t>
              </a:r>
              <a:endParaRPr lang="zh-CN" altLang="en-US">
                <a:solidFill>
                  <a:schemeClr val="bg1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834565" name="Line 5"/>
          <p:cNvSpPr>
            <a:spLocks noChangeShapeType="1"/>
          </p:cNvSpPr>
          <p:nvPr/>
        </p:nvSpPr>
        <p:spPr bwMode="auto">
          <a:xfrm rot="1048043">
            <a:off x="2530475" y="2215515"/>
            <a:ext cx="472440" cy="331089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564" name="Line 4"/>
          <p:cNvSpPr>
            <a:spLocks noChangeShapeType="1"/>
          </p:cNvSpPr>
          <p:nvPr/>
        </p:nvSpPr>
        <p:spPr bwMode="auto">
          <a:xfrm flipH="1">
            <a:off x="2578100" y="2232025"/>
            <a:ext cx="7449820" cy="311658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13" name="Line 53"/>
          <p:cNvSpPr>
            <a:spLocks noChangeShapeType="1"/>
          </p:cNvSpPr>
          <p:nvPr/>
        </p:nvSpPr>
        <p:spPr bwMode="auto">
          <a:xfrm rot="1048043">
            <a:off x="4394835" y="2709545"/>
            <a:ext cx="3564890" cy="2049145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70" name="Line 110"/>
          <p:cNvSpPr>
            <a:spLocks noChangeShapeType="1"/>
          </p:cNvSpPr>
          <p:nvPr/>
        </p:nvSpPr>
        <p:spPr bwMode="auto">
          <a:xfrm flipH="1">
            <a:off x="9627870" y="3619500"/>
            <a:ext cx="377825" cy="146113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grpSp>
        <p:nvGrpSpPr>
          <p:cNvPr id="6" name="Group 102"/>
          <p:cNvGrpSpPr>
            <a:grpSpLocks noChangeAspect="1"/>
          </p:cNvGrpSpPr>
          <p:nvPr/>
        </p:nvGrpSpPr>
        <p:grpSpPr bwMode="auto">
          <a:xfrm>
            <a:off x="7117080" y="4912360"/>
            <a:ext cx="917575" cy="1111250"/>
            <a:chOff x="3969" y="2980"/>
            <a:chExt cx="714" cy="865"/>
          </a:xfrm>
        </p:grpSpPr>
        <p:pic>
          <p:nvPicPr>
            <p:cNvPr id="834660" name="Picture 100" descr="gree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69" y="2980"/>
              <a:ext cx="714" cy="865"/>
            </a:xfrm>
            <a:prstGeom prst="rect">
              <a:avLst/>
            </a:prstGeom>
            <a:noFill/>
          </p:spPr>
        </p:pic>
        <p:sp>
          <p:nvSpPr>
            <p:cNvPr id="834661" name="Text Box 101"/>
            <p:cNvSpPr txBox="1">
              <a:spLocks noChangeAspect="1" noChangeArrowheads="1"/>
            </p:cNvSpPr>
            <p:nvPr/>
          </p:nvSpPr>
          <p:spPr bwMode="auto">
            <a:xfrm>
              <a:off x="4140" y="3048"/>
              <a:ext cx="489" cy="3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l"/>
              <a:r>
                <a:rPr lang="zh-CN" altLang="en-US">
                  <a:solidFill>
                    <a:schemeClr val="bg1"/>
                  </a:solidFill>
                  <a:ea typeface="黑体" panose="02010609060101010101" charset="-122"/>
                </a:rPr>
                <a:t>出纳 </a:t>
              </a:r>
              <a:endParaRPr lang="zh-CN" altLang="en-US">
                <a:solidFill>
                  <a:schemeClr val="bg1"/>
                </a:solidFill>
                <a:ea typeface="黑体" panose="02010609060101010101" charset="-122"/>
              </a:endParaRPr>
            </a:p>
          </p:txBody>
        </p:sp>
      </p:grpSp>
      <p:grpSp>
        <p:nvGrpSpPr>
          <p:cNvPr id="7" name="Group 104"/>
          <p:cNvGrpSpPr/>
          <p:nvPr/>
        </p:nvGrpSpPr>
        <p:grpSpPr bwMode="auto">
          <a:xfrm>
            <a:off x="2159000" y="4832985"/>
            <a:ext cx="899160" cy="1190858"/>
            <a:chOff x="1269" y="3294"/>
            <a:chExt cx="749" cy="942"/>
          </a:xfrm>
        </p:grpSpPr>
        <p:pic>
          <p:nvPicPr>
            <p:cNvPr id="834657" name="Picture 97" descr="blu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69" y="3294"/>
              <a:ext cx="749" cy="942"/>
            </a:xfrm>
            <a:prstGeom prst="rect">
              <a:avLst/>
            </a:prstGeom>
            <a:noFill/>
          </p:spPr>
        </p:pic>
        <p:sp>
          <p:nvSpPr>
            <p:cNvPr id="834658" name="Text Box 98"/>
            <p:cNvSpPr txBox="1">
              <a:spLocks noChangeAspect="1" noChangeArrowheads="1"/>
            </p:cNvSpPr>
            <p:nvPr/>
          </p:nvSpPr>
          <p:spPr bwMode="auto">
            <a:xfrm>
              <a:off x="1298" y="3468"/>
              <a:ext cx="691" cy="6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/>
              <a:r>
                <a:rPr lang="zh-CN" altLang="en-US" sz="1600">
                  <a:solidFill>
                    <a:schemeClr val="bg1"/>
                  </a:solidFill>
                  <a:ea typeface="黑体" panose="02010609060101010101" charset="-122"/>
                </a:rPr>
                <a:t>人力</a:t>
              </a:r>
              <a:endParaRPr lang="zh-CN" altLang="en-US" sz="1600">
                <a:solidFill>
                  <a:schemeClr val="bg1"/>
                </a:solidFill>
                <a:ea typeface="黑体" panose="02010609060101010101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ea typeface="黑体" panose="02010609060101010101" charset="-122"/>
                </a:rPr>
                <a:t>资源</a:t>
              </a:r>
              <a:endParaRPr lang="zh-CN" altLang="en-US" sz="1600">
                <a:solidFill>
                  <a:schemeClr val="bg1"/>
                </a:solidFill>
                <a:ea typeface="黑体" panose="02010609060101010101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ea typeface="黑体" panose="02010609060101010101" charset="-122"/>
                </a:rPr>
                <a:t>主管</a:t>
              </a:r>
              <a:endParaRPr lang="zh-CN" altLang="en-US" sz="1600">
                <a:solidFill>
                  <a:schemeClr val="bg1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834675" name="Rectangle 115"/>
          <p:cNvSpPr>
            <a:spLocks noChangeArrowheads="1"/>
          </p:cNvSpPr>
          <p:nvPr/>
        </p:nvSpPr>
        <p:spPr bwMode="auto">
          <a:xfrm>
            <a:off x="1299210" y="2656205"/>
            <a:ext cx="8742045" cy="502920"/>
          </a:xfrm>
          <a:prstGeom prst="rect">
            <a:avLst/>
          </a:prstGeom>
          <a:noFill/>
          <a:ln w="444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834676" name="Line 116"/>
          <p:cNvSpPr>
            <a:spLocks noChangeShapeType="1"/>
          </p:cNvSpPr>
          <p:nvPr/>
        </p:nvSpPr>
        <p:spPr bwMode="auto">
          <a:xfrm rot="1048043">
            <a:off x="8277860" y="3761740"/>
            <a:ext cx="1565275" cy="128016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78" name="Line 118"/>
          <p:cNvSpPr>
            <a:spLocks noChangeShapeType="1"/>
          </p:cNvSpPr>
          <p:nvPr/>
        </p:nvSpPr>
        <p:spPr bwMode="auto">
          <a:xfrm rot="1048043" flipV="1">
            <a:off x="1195070" y="3998595"/>
            <a:ext cx="8564245" cy="43942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834679" name="Line 119"/>
          <p:cNvSpPr>
            <a:spLocks noChangeShapeType="1"/>
          </p:cNvSpPr>
          <p:nvPr/>
        </p:nvSpPr>
        <p:spPr bwMode="auto">
          <a:xfrm flipH="1">
            <a:off x="9627870" y="3186430"/>
            <a:ext cx="441325" cy="206057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</a:ln>
          <a:effectLst/>
        </p:spPr>
        <p:txBody>
          <a:bodyPr/>
          <a:p>
            <a:endParaRPr lang="zh-CN" altLang="en-US"/>
          </a:p>
        </p:txBody>
      </p:sp>
      <p:grpSp>
        <p:nvGrpSpPr>
          <p:cNvPr id="8" name="Group 109"/>
          <p:cNvGrpSpPr/>
          <p:nvPr/>
        </p:nvGrpSpPr>
        <p:grpSpPr bwMode="auto">
          <a:xfrm>
            <a:off x="9107805" y="4912360"/>
            <a:ext cx="920115" cy="1205230"/>
            <a:chOff x="249" y="3158"/>
            <a:chExt cx="748" cy="998"/>
          </a:xfrm>
        </p:grpSpPr>
        <p:pic>
          <p:nvPicPr>
            <p:cNvPr id="834667" name="Picture 107" descr="grey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" y="3158"/>
              <a:ext cx="748" cy="998"/>
            </a:xfrm>
            <a:prstGeom prst="rect">
              <a:avLst/>
            </a:prstGeom>
            <a:noFill/>
          </p:spPr>
        </p:pic>
        <p:sp>
          <p:nvSpPr>
            <p:cNvPr id="834668" name="Text Box 108"/>
            <p:cNvSpPr txBox="1">
              <a:spLocks noChangeAspect="1" noChangeArrowheads="1"/>
            </p:cNvSpPr>
            <p:nvPr/>
          </p:nvSpPr>
          <p:spPr bwMode="auto">
            <a:xfrm>
              <a:off x="454" y="3300"/>
              <a:ext cx="43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l"/>
              <a:r>
                <a:rPr lang="zh-CN" altLang="en-US" sz="2000">
                  <a:solidFill>
                    <a:schemeClr val="bg1"/>
                  </a:solidFill>
                  <a:ea typeface="黑体" panose="02010609060101010101" charset="-122"/>
                </a:rPr>
                <a:t>员工</a:t>
              </a:r>
              <a:endParaRPr lang="zh-CN" altLang="en-US" sz="2000">
                <a:solidFill>
                  <a:schemeClr val="bg1"/>
                </a:solidFill>
                <a:ea typeface="黑体" panose="02010609060101010101" charset="-122"/>
              </a:endParaRPr>
            </a:p>
          </p:txBody>
        </p:sp>
      </p:grpSp>
      <p:sp>
        <p:nvSpPr>
          <p:cNvPr id="834674" name="AutoShape 114"/>
          <p:cNvSpPr>
            <a:spLocks noChangeArrowheads="1"/>
          </p:cNvSpPr>
          <p:nvPr/>
        </p:nvSpPr>
        <p:spPr bwMode="auto">
          <a:xfrm>
            <a:off x="8853170" y="3908425"/>
            <a:ext cx="1403350" cy="622300"/>
          </a:xfrm>
          <a:prstGeom prst="wedgeRoundRectCallout">
            <a:avLst>
              <a:gd name="adj1" fmla="val -24015"/>
              <a:gd name="adj2" fmla="val 50118"/>
              <a:gd name="adj3" fmla="val 16667"/>
            </a:avLst>
          </a:prstGeom>
          <a:solidFill>
            <a:srgbClr val="FF0000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2000" b="1" dirty="0"/>
              <a:t>拒绝访问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9284970" y="4531360"/>
            <a:ext cx="685800" cy="381000"/>
            <a:chOff x="16685" y="7663"/>
            <a:chExt cx="1080" cy="600"/>
          </a:xfrm>
        </p:grpSpPr>
        <p:sp>
          <p:nvSpPr>
            <p:cNvPr id="834672" name="Line 112"/>
            <p:cNvSpPr>
              <a:spLocks noChangeShapeType="1"/>
            </p:cNvSpPr>
            <p:nvPr/>
          </p:nvSpPr>
          <p:spPr bwMode="auto">
            <a:xfrm>
              <a:off x="16685" y="7663"/>
              <a:ext cx="1080" cy="60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834673" name="Line 113"/>
            <p:cNvSpPr>
              <a:spLocks noChangeShapeType="1"/>
            </p:cNvSpPr>
            <p:nvPr/>
          </p:nvSpPr>
          <p:spPr bwMode="auto">
            <a:xfrm flipV="1">
              <a:off x="16745" y="7663"/>
              <a:ext cx="960" cy="60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3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01" grpId="0" bldLvl="0" animBg="1"/>
      <p:bldP spid="834602" grpId="0" bldLvl="0" animBg="1"/>
      <p:bldP spid="834612" grpId="0" bldLvl="0" animBg="1"/>
      <p:bldP spid="834565" grpId="0" bldLvl="0" animBg="1"/>
      <p:bldP spid="834564" grpId="0" bldLvl="0" animBg="1"/>
      <p:bldP spid="834613" grpId="0" bldLvl="0" animBg="1"/>
      <p:bldP spid="834670" grpId="0" bldLvl="0" animBg="1"/>
      <p:bldP spid="834674" grpId="0" bldLvl="0" animBg="1" autoUpdateAnimBg="0"/>
      <p:bldP spid="834675" grpId="0" bldLvl="0" animBg="1"/>
      <p:bldP spid="834675" grpId="1" bldLvl="0" animBg="1"/>
      <p:bldP spid="834676" grpId="0" bldLvl="0" animBg="1"/>
      <p:bldP spid="834678" grpId="0" bldLvl="0" animBg="1"/>
      <p:bldP spid="834678" grpId="1" bldLvl="0" animBg="1"/>
      <p:bldP spid="834679" grpId="0" bldLvl="0" animBg="1"/>
      <p:bldP spid="834679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3857" name="Picture 17" descr="图6-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78510" y="3736340"/>
            <a:ext cx="5903913" cy="1666875"/>
          </a:xfrm>
          <a:prstGeom prst="rect">
            <a:avLst/>
          </a:prstGeom>
          <a:noFill/>
        </p:spPr>
      </p:pic>
      <p:sp>
        <p:nvSpPr>
          <p:cNvPr id="362511" name="AutoShape 15"/>
          <p:cNvSpPr>
            <a:spLocks noChangeArrowheads="1"/>
          </p:cNvSpPr>
          <p:nvPr/>
        </p:nvSpPr>
        <p:spPr bwMode="auto">
          <a:xfrm>
            <a:off x="1850073" y="5048609"/>
            <a:ext cx="2651125" cy="786089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71755" algn="l" eaLnBrk="0"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教师需要的视图：</a:t>
            </a:r>
            <a:b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</a:b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方便查看学生的成绩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pic>
        <p:nvPicPr>
          <p:cNvPr id="803853" name="Picture 13" descr="图6-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740" y="844535"/>
            <a:ext cx="4176712" cy="2355850"/>
          </a:xfrm>
          <a:prstGeom prst="rect">
            <a:avLst/>
          </a:prstGeom>
          <a:noFill/>
        </p:spPr>
      </p:pic>
      <p:pic>
        <p:nvPicPr>
          <p:cNvPr id="803854" name="Picture 14" descr="图6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2660" y="767384"/>
            <a:ext cx="3671887" cy="2433637"/>
          </a:xfrm>
          <a:prstGeom prst="rect">
            <a:avLst/>
          </a:prstGeom>
          <a:noFill/>
        </p:spPr>
      </p:pic>
      <p:sp>
        <p:nvSpPr>
          <p:cNvPr id="362507" name="AutoShape 11"/>
          <p:cNvSpPr>
            <a:spLocks noChangeArrowheads="1"/>
          </p:cNvSpPr>
          <p:nvPr/>
        </p:nvSpPr>
        <p:spPr bwMode="auto">
          <a:xfrm>
            <a:off x="6904355" y="1078865"/>
            <a:ext cx="4307840" cy="1695064"/>
          </a:xfrm>
          <a:prstGeom prst="roundRect">
            <a:avLst>
              <a:gd name="adj" fmla="val 345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noProof="1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view 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vw_Student_Result</a:t>
            </a:r>
            <a:endParaRPr lang="en-US" altLang="zh-CN" sz="2000" noProof="1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as</a:t>
            </a:r>
            <a:endParaRPr lang="en-US" altLang="zh-CN" sz="2000" noProof="1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select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姓名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=stuName,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   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学号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=Student.StudentNo,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… …</a:t>
            </a:r>
            <a:endParaRPr lang="en-US" altLang="zh-CN" sz="2000" noProof="1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pic>
        <p:nvPicPr>
          <p:cNvPr id="803856" name="Picture 16" descr="图6-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6958" y="2584474"/>
            <a:ext cx="3527425" cy="3384550"/>
          </a:xfrm>
          <a:prstGeom prst="rect">
            <a:avLst/>
          </a:prstGeom>
          <a:noFill/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 rot="-2678780">
            <a:off x="3036253" y="2750185"/>
            <a:ext cx="279400" cy="1379538"/>
          </a:xfrm>
          <a:prstGeom prst="downArrow">
            <a:avLst>
              <a:gd name="adj1" fmla="val 57343"/>
              <a:gd name="adj2" fmla="val 151782"/>
            </a:avLst>
          </a:prstGeom>
          <a:solidFill>
            <a:srgbClr val="1E838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0" name="AutoShape 14"/>
          <p:cNvSpPr>
            <a:spLocks noChangeArrowheads="1"/>
          </p:cNvSpPr>
          <p:nvPr/>
        </p:nvSpPr>
        <p:spPr bwMode="auto">
          <a:xfrm>
            <a:off x="7583805" y="200694"/>
            <a:ext cx="4162425" cy="441926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0" algn="l" eaLnBrk="0"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基于学生信息表和成绩表创建视图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62509" name="AutoShape 13"/>
          <p:cNvSpPr>
            <a:spLocks noChangeArrowheads="1"/>
          </p:cNvSpPr>
          <p:nvPr/>
        </p:nvSpPr>
        <p:spPr bwMode="auto">
          <a:xfrm rot="2985143">
            <a:off x="5364481" y="2713990"/>
            <a:ext cx="254000" cy="1450975"/>
          </a:xfrm>
          <a:prstGeom prst="downArrow">
            <a:avLst>
              <a:gd name="adj1" fmla="val 57343"/>
              <a:gd name="adj2" fmla="val 175606"/>
            </a:avLst>
          </a:prstGeom>
          <a:solidFill>
            <a:srgbClr val="1E838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4" name="AutoShape 18"/>
          <p:cNvSpPr>
            <a:spLocks noChangeArrowheads="1"/>
          </p:cNvSpPr>
          <p:nvPr/>
        </p:nvSpPr>
        <p:spPr bwMode="auto">
          <a:xfrm>
            <a:off x="8769350" y="5182531"/>
            <a:ext cx="2728595" cy="786469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0" lvl="2" indent="71755" algn="l" eaLnBrk="0"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班主任需要的视图：</a:t>
            </a:r>
            <a:b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</a:b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方便查看学生的档案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1" grpId="0" bldLvl="0" animBg="1"/>
      <p:bldP spid="362507" grpId="0" bldLvl="0" animBg="1"/>
      <p:bldP spid="362508" grpId="0" bldLvl="0" animBg="1"/>
      <p:bldP spid="362510" grpId="0" bldLvl="0" animBg="1"/>
      <p:bldP spid="362509" grpId="0" bldLvl="0" animBg="1"/>
      <p:bldP spid="3625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85479"/>
            <a:ext cx="10965638" cy="4788226"/>
          </a:xfrm>
        </p:spPr>
        <p:txBody>
          <a:bodyPr/>
          <a:p>
            <a:r>
              <a:rPr lang="ko-KR" altLang="en-US" sz="3600" dirty="0">
                <a:latin typeface="楷体_GB2312" pitchFamily="49" charset="-122"/>
                <a:sym typeface="+mn-ea"/>
              </a:rPr>
              <a:t>视图是一</a:t>
            </a:r>
            <a:r>
              <a:rPr lang="zh-CN" altLang="en-US" sz="3600" dirty="0">
                <a:latin typeface="楷体_GB2312" pitchFamily="49" charset="-122"/>
                <a:sym typeface="+mn-ea"/>
              </a:rPr>
              <a:t>张</a:t>
            </a:r>
            <a:r>
              <a:rPr lang="ko-KR" altLang="en-US" sz="3600" dirty="0" smtClean="0">
                <a:solidFill>
                  <a:srgbClr val="0000FF"/>
                </a:solidFill>
                <a:latin typeface="楷体_GB2312" pitchFamily="49" charset="-122"/>
                <a:sym typeface="+mn-ea"/>
              </a:rPr>
              <a:t>虚拟表</a:t>
            </a:r>
            <a:endParaRPr lang="zh-CN" altLang="en-US" sz="3600" dirty="0"/>
          </a:p>
          <a:p>
            <a:pPr lvl="1"/>
            <a:r>
              <a:rPr lang="zh-CN" altLang="en-US" sz="3200" dirty="0">
                <a:sym typeface="+mn-ea"/>
              </a:rPr>
              <a:t>表示一张表的部分数据或多张表的综合数据</a:t>
            </a:r>
            <a:endParaRPr lang="zh-CN" altLang="en-US" sz="3200" dirty="0"/>
          </a:p>
          <a:p>
            <a:pPr lvl="1"/>
            <a:r>
              <a:rPr lang="zh-CN" altLang="zh-CN" sz="3200" dirty="0">
                <a:sym typeface="+mn-ea"/>
              </a:rPr>
              <a:t>其结构和数据是建立在对表的查询基础上</a:t>
            </a:r>
            <a:endParaRPr lang="zh-CN" altLang="en-US" dirty="0"/>
          </a:p>
          <a:p>
            <a:r>
              <a:rPr kumimoji="1" lang="zh-CN" altLang="en-US" sz="3600" dirty="0">
                <a:sym typeface="+mn-ea"/>
              </a:rPr>
              <a:t>视图中不存放数据</a:t>
            </a:r>
            <a:endParaRPr kumimoji="1" lang="zh-CN" altLang="en-US" sz="3600" dirty="0"/>
          </a:p>
          <a:p>
            <a:pPr lvl="1"/>
            <a:r>
              <a:rPr kumimoji="1" lang="zh-CN" altLang="en-US" sz="3200" dirty="0">
                <a:sym typeface="+mn-ea"/>
              </a:rPr>
              <a:t>数据存放在视图所引用的原始表中</a:t>
            </a:r>
            <a:endParaRPr kumimoji="1" lang="zh-CN" altLang="en-US" sz="3200" dirty="0"/>
          </a:p>
          <a:p>
            <a:r>
              <a:rPr lang="zh-CN" altLang="en-US" sz="3600" dirty="0">
                <a:latin typeface="楷体_GB2312" pitchFamily="49" charset="-122"/>
                <a:sym typeface="+mn-ea"/>
              </a:rPr>
              <a:t>一个原始表，根据不同用户的不同需求，可以创建不同的</a:t>
            </a:r>
            <a:r>
              <a:rPr lang="ko-KR" altLang="en-US" sz="3600" dirty="0">
                <a:latin typeface="楷体_GB2312" pitchFamily="49" charset="-122"/>
                <a:sym typeface="+mn-ea"/>
              </a:rPr>
              <a:t>视图</a:t>
            </a:r>
            <a:endParaRPr lang="ko-KR" altLang="en-US" sz="3600" dirty="0">
              <a:latin typeface="楷体_GB2312" pitchFamily="49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什么是视图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如何创建视图</a:t>
            </a:r>
            <a:endParaRPr lang="zh-CN" altLang="en-US"/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>
          <a:xfrm>
            <a:off x="1061720" y="950595"/>
            <a:ext cx="7645400" cy="812800"/>
          </a:xfrm>
          <a:noFill/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创建视图</a:t>
            </a:r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597025" y="1649730"/>
            <a:ext cx="3665220" cy="1014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228600" indent="-228600" algn="l"/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view </a:t>
            </a:r>
            <a:r>
              <a:rPr lang="en-US" altLang="zh-CN" sz="2000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view_name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228600" indent="-228600" algn="l"/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as</a:t>
            </a:r>
            <a:endParaRPr lang="en-US" altLang="zh-CN" sz="2000" dirty="0" smtClean="0">
              <a:solidFill>
                <a:srgbClr val="0000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228600" indent="-228600" algn="l"/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&lt;select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语句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&gt;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597025" y="3603625"/>
            <a:ext cx="3677920" cy="402314"/>
          </a:xfrm>
          <a:prstGeom prst="roundRect">
            <a:avLst>
              <a:gd name="adj" fmla="val 150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228600" indent="-228600" algn="l"/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drop view </a:t>
            </a:r>
            <a:r>
              <a:rPr lang="en-US" altLang="zh-CN" sz="2000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view_name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597660" y="4961255"/>
            <a:ext cx="3676650" cy="399906"/>
          </a:xfrm>
          <a:prstGeom prst="roundRect">
            <a:avLst>
              <a:gd name="adj" fmla="val 481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228600" indent="-228600" algn="l"/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select * from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000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view_name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1180465" y="2790825"/>
            <a:ext cx="7645400" cy="812800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删除视图</a:t>
            </a:r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1193165" y="4239260"/>
            <a:ext cx="7645400" cy="812800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/>
          <a:lstStyle>
            <a:lvl1pPr marL="438785" marR="0" indent="-438785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1pPr>
            <a:lvl2pPr marL="1325880" marR="0" indent="-74041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2pPr>
            <a:lvl3pPr marL="1863725" marR="0" indent="-69342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3pPr>
            <a:lvl4pPr marL="258635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4pPr>
            <a:lvl5pPr marL="317182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defRPr>
            </a:lvl5pPr>
            <a:lvl6pPr marL="375729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4342765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492760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5513070" marR="0" indent="-830580" algn="l" defTabSz="585470" rtl="0" latinLnBrk="0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409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查看视图</a:t>
            </a:r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6010910" y="1864360"/>
            <a:ext cx="3293110" cy="1382394"/>
          </a:xfrm>
          <a:prstGeom prst="wedgeRectCallout">
            <a:avLst>
              <a:gd name="adj1" fmla="val 50375"/>
              <a:gd name="adj2" fmla="val 77354"/>
            </a:avLst>
          </a:prstGeom>
          <a:noFill/>
          <a:ln w="25400" cap="flat">
            <a:solidFill>
              <a:srgbClr val="C0000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思源宋体 Heavy" panose="02020900000000000000" charset="-122"/>
                <a:ea typeface="思源宋体 Heavy" panose="02020900000000000000" charset="-122"/>
                <a:cs typeface="思源宋体 Heavy" panose="02020900000000000000" charset="-122"/>
                <a:sym typeface="Calibri" panose="020F0502020204030204"/>
              </a:rPr>
              <a:t>注意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宋体 Heavy" panose="02020900000000000000" charset="-122"/>
                <a:ea typeface="思源宋体 Heavy" panose="02020900000000000000" charset="-122"/>
                <a:cs typeface="思源宋体 Heavy" panose="02020900000000000000" charset="-122"/>
                <a:sym typeface="Calibri" panose="020F0502020204030204"/>
              </a:rPr>
              <a:t>：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宋体 Heavy" panose="02020900000000000000" charset="-122"/>
              <a:ea typeface="思源宋体 Heavy" panose="02020900000000000000" charset="-122"/>
              <a:cs typeface="思源宋体 Heavy" panose="02020900000000000000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oracle</a:t>
            </a: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中普通用户本身没有创建视图的权限，需要对其授予</a:t>
            </a:r>
            <a:r>
              <a:rPr kumimoji="0" lang="en-US" altLang="zh-CN"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create view</a:t>
            </a:r>
            <a:r>
              <a:rPr kumimoji="0" lang="zh-CN" altLang="en-US"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权限才可以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1825" y="2790825"/>
            <a:ext cx="2381250" cy="31807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5" grpId="0" bldLvl="0" animBg="1"/>
      <p:bldP spid="6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13985" y="926094"/>
            <a:ext cx="10965638" cy="4788226"/>
          </a:xfrm>
        </p:spPr>
        <p:txBody>
          <a:bodyPr/>
          <a:p>
            <a:r>
              <a:rPr lang="zh-CN" altLang="en-US" sz="3200">
                <a:sym typeface="+mn-ea"/>
              </a:rPr>
              <a:t>训练要点：</a:t>
            </a:r>
            <a:endParaRPr lang="zh-CN" altLang="en-US" sz="3200"/>
          </a:p>
          <a:p>
            <a:pPr lvl="1"/>
            <a:r>
              <a:rPr lang="zh-CN" altLang="en-US" sz="2800">
                <a:sym typeface="+mn-ea"/>
              </a:rPr>
              <a:t>使用视图获取多表中数据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需求说明：</a:t>
            </a:r>
            <a:endParaRPr lang="zh-CN" altLang="en-US" sz="3200"/>
          </a:p>
          <a:p>
            <a:pPr lvl="1"/>
            <a:r>
              <a:rPr lang="zh-CN" altLang="en-US" sz="2400">
                <a:sym typeface="+mn-ea"/>
              </a:rPr>
              <a:t>统计每个学生各学期所有课程的总成绩</a:t>
            </a:r>
            <a:endParaRPr lang="zh-CN" altLang="en-US" sz="24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学员操作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040" y="1779270"/>
            <a:ext cx="4301490" cy="35515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07069"/>
            <a:ext cx="10965638" cy="4788226"/>
          </a:xfrm>
        </p:spPr>
        <p:txBody>
          <a:bodyPr/>
          <a:p>
            <a:r>
              <a:rPr lang="zh-CN" altLang="en-GB" sz="3200" dirty="0">
                <a:sym typeface="+mn-ea"/>
              </a:rPr>
              <a:t>下面的</a:t>
            </a:r>
            <a:r>
              <a:rPr lang="en-GB" altLang="zh-CN" sz="3200" dirty="0">
                <a:sym typeface="+mn-ea"/>
              </a:rPr>
              <a:t>SQL</a:t>
            </a:r>
            <a:r>
              <a:rPr lang="zh-CN" altLang="en-GB" sz="3200" dirty="0">
                <a:sym typeface="+mn-ea"/>
              </a:rPr>
              <a:t>语句有错吗？实现了什么功能？</a:t>
            </a:r>
            <a:endParaRPr lang="zh-CN" altLang="en-GB" sz="3200" dirty="0">
              <a:sym typeface="+mn-ea"/>
            </a:endParaRPr>
          </a:p>
          <a:p>
            <a:endParaRPr lang="zh-CN" altLang="en-GB" sz="3200" dirty="0">
              <a:sym typeface="+mn-ea"/>
            </a:endParaRPr>
          </a:p>
          <a:p>
            <a:endParaRPr lang="zh-CN" altLang="en-GB" sz="3200" dirty="0">
              <a:sym typeface="+mn-ea"/>
            </a:endParaRPr>
          </a:p>
          <a:p>
            <a:pPr eaLnBrk="1" hangingPunct="1"/>
            <a:r>
              <a:rPr lang="zh-CN" altLang="en-US" sz="2800" smtClean="0">
                <a:sym typeface="+mn-ea"/>
              </a:rPr>
              <a:t>约束包括：</a:t>
            </a:r>
            <a:endParaRPr lang="zh-CN" altLang="en-US" sz="2800" smtClean="0">
              <a:sym typeface="+mn-ea"/>
            </a:endParaRPr>
          </a:p>
          <a:p>
            <a:pPr lvl="1" eaLnBrk="1" hangingPunct="1"/>
            <a:r>
              <a:rPr lang="en-US" altLang="zh-CN" sz="2000" smtClean="0">
                <a:sym typeface="+mn-ea"/>
              </a:rPr>
              <a:t>PRIMARY KEY</a:t>
            </a:r>
            <a:endParaRPr lang="en-US" altLang="zh-CN" sz="1800" smtClean="0"/>
          </a:p>
          <a:p>
            <a:pPr lvl="1" eaLnBrk="1" hangingPunct="1"/>
            <a:r>
              <a:rPr lang="en-US" altLang="zh-CN" sz="2000" smtClean="0">
                <a:sym typeface="+mn-ea"/>
              </a:rPr>
              <a:t>UNIQUE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ym typeface="+mn-ea"/>
              </a:rPr>
              <a:t>FOREIGN KEY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ym typeface="+mn-ea"/>
              </a:rPr>
              <a:t>CHECK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ym typeface="+mn-ea"/>
              </a:rPr>
              <a:t>DEFAULT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>
                <a:sym typeface="+mn-ea"/>
              </a:rPr>
              <a:t>NOT NULL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r>
              <a:rPr lang="en-US" altLang="zh-CN" sz="5630" dirty="0">
                <a:effectLst/>
                <a:sym typeface="+mn-ea"/>
              </a:rPr>
              <a:t>-1</a:t>
            </a:r>
            <a:endParaRPr lang="en-US" altLang="zh-CN" sz="5630" dirty="0">
              <a:effectLst/>
              <a:sym typeface="+mn-ea"/>
            </a:endParaRPr>
          </a:p>
        </p:txBody>
      </p:sp>
      <p:sp>
        <p:nvSpPr>
          <p:cNvPr id="167940" name="AutoShape 4"/>
          <p:cNvSpPr>
            <a:spLocks noChangeArrowheads="1"/>
          </p:cNvSpPr>
          <p:nvPr/>
        </p:nvSpPr>
        <p:spPr bwMode="auto">
          <a:xfrm>
            <a:off x="1375384" y="1819899"/>
            <a:ext cx="6980237" cy="8915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select * from student 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where s</a:t>
            </a:r>
            <a:r>
              <a:rPr lang="en-US" altLang="zh-CN" sz="2000" dirty="0" err="1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tudentno</a:t>
            </a: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in</a:t>
            </a:r>
            <a:endParaRPr lang="en-US" altLang="zh-CN" sz="20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29995" y="2278054"/>
            <a:ext cx="4171950" cy="40957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</a:ln>
          <a:effectLst/>
        </p:spPr>
        <p:txBody>
          <a:bodyPr/>
          <a:p>
            <a:pPr marL="342900" indent="-342900" algn="l"/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(select* from result)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45560" y="2277745"/>
            <a:ext cx="4449445" cy="409575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</a:ln>
          <a:effectLst/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GB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select</a:t>
            </a:r>
            <a:r>
              <a:rPr lang="en-US" altLang="zh-CN" sz="2000" dirty="0" err="1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studentno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from result)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bldLvl="0" animBg="1"/>
      <p:bldP spid="4" grpId="0" bldLvl="0" animBg="1"/>
      <p:bldP spid="4" grpId="1" bldLvl="0" animBg="1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970544"/>
            <a:ext cx="10965638" cy="4788226"/>
          </a:xfrm>
        </p:spPr>
        <p:txBody>
          <a:bodyPr/>
          <a:p>
            <a:r>
              <a:rPr lang="zh-CN" altLang="en-US" sz="3600">
                <a:sym typeface="+mn-ea"/>
              </a:rPr>
              <a:t>汉语字典中的汉字按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页</a:t>
            </a:r>
            <a:r>
              <a:rPr lang="zh-CN" altLang="en-US" sz="3600">
                <a:sym typeface="+mn-ea"/>
              </a:rPr>
              <a:t>存放，一般都有汉语拼音目录（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索引</a:t>
            </a:r>
            <a:r>
              <a:rPr lang="zh-CN" altLang="en-US" sz="3600">
                <a:sym typeface="+mn-ea"/>
              </a:rPr>
              <a:t>）、偏旁部首目录等</a:t>
            </a:r>
            <a:endParaRPr lang="zh-CN" altLang="en-US" sz="3600"/>
          </a:p>
          <a:p>
            <a:r>
              <a:rPr lang="zh-CN" altLang="en-US" sz="3600">
                <a:sym typeface="+mn-ea"/>
              </a:rPr>
              <a:t>我们可以根据拼音或偏旁部首，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快速</a:t>
            </a:r>
            <a:r>
              <a:rPr lang="zh-CN" altLang="en-US" sz="3600">
                <a:sym typeface="+mn-ea"/>
              </a:rPr>
              <a:t>查找某个字词</a:t>
            </a:r>
            <a:endParaRPr lang="zh-CN" altLang="en-US" sz="36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什么是索引</a:t>
            </a:r>
            <a:endParaRPr lang="zh-CN" altLang="en-US"/>
          </a:p>
        </p:txBody>
      </p:sp>
      <p:pic>
        <p:nvPicPr>
          <p:cNvPr id="5122" name="Picture 2" descr="\\10.0.0.204\Softlab\061\字典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2893695"/>
            <a:ext cx="2052955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 dirty="0">
                <a:sym typeface="+mn-ea"/>
              </a:rPr>
              <a:t>索引的作用：</a:t>
            </a:r>
            <a:endParaRPr lang="zh-CN" altLang="en-US" sz="3600" dirty="0">
              <a:sym typeface="+mn-ea"/>
            </a:endParaRPr>
          </a:p>
          <a:p>
            <a:pPr lvl="1"/>
            <a:r>
              <a:rPr lang="zh-CN" altLang="en-US" sz="3200" dirty="0">
                <a:sym typeface="+mn-ea"/>
              </a:rPr>
              <a:t>通过使用索引，可以大大提高数据库的检索速度，改善数据库性能</a:t>
            </a:r>
            <a:endParaRPr lang="zh-CN" altLang="en-US" sz="3200" dirty="0">
              <a:sym typeface="+mn-ea"/>
            </a:endParaRPr>
          </a:p>
          <a:p>
            <a:pPr lvl="1"/>
            <a:r>
              <a:rPr lang="zh-CN" altLang="en-US" sz="3200" dirty="0">
                <a:sym typeface="+mn-ea"/>
              </a:rPr>
              <a:t>提高速度的同时，消耗大量的时间和空间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什么是索引</a:t>
            </a:r>
            <a:endParaRPr lang="zh-CN" altLang="zh-CN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600"/>
              <a:t>创建: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       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删除: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如何创建索引</a:t>
            </a:r>
            <a:endParaRPr lang="zh-CN" altLang="en-US"/>
          </a:p>
        </p:txBody>
      </p:sp>
      <p:sp>
        <p:nvSpPr>
          <p:cNvPr id="876558" name="AutoShape 4"/>
          <p:cNvSpPr>
            <a:spLocks noChangeArrowheads="1"/>
          </p:cNvSpPr>
          <p:nvPr/>
        </p:nvSpPr>
        <p:spPr bwMode="auto">
          <a:xfrm>
            <a:off x="1326515" y="4121150"/>
            <a:ext cx="3330575" cy="461963"/>
          </a:xfrm>
          <a:prstGeom prst="roundRect">
            <a:avLst>
              <a:gd name="adj" fmla="val 58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drop index</a:t>
            </a: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索引名称</a:t>
            </a: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;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326515" y="2162810"/>
            <a:ext cx="5390515" cy="461963"/>
          </a:xfrm>
          <a:prstGeom prst="roundRect">
            <a:avLst>
              <a:gd name="adj" fmla="val 58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lvl="0" algn="l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create index </a:t>
            </a:r>
            <a:r>
              <a:rPr lang="en-US" altLang="zh-CN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索引名称</a:t>
            </a: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on </a:t>
            </a:r>
            <a:r>
              <a:rPr lang="en-US" altLang="zh-CN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表名(字段名)</a:t>
            </a:r>
            <a:r>
              <a:rPr lang="en-US" altLang="zh-CN" sz="2000" dirty="0" smtClean="0">
                <a:solidFill>
                  <a:srgbClr val="0000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; </a:t>
            </a:r>
            <a:endParaRPr lang="en-US" altLang="zh-CN" sz="2000" dirty="0" smtClean="0">
              <a:solidFill>
                <a:srgbClr val="0000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8" grpId="0" bldLvl="0" animBg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203589"/>
            <a:ext cx="10965638" cy="4788226"/>
          </a:xfrm>
        </p:spPr>
        <p:txBody>
          <a:bodyPr/>
          <a:p>
            <a:r>
              <a:rPr lang="zh-CN" altLang="en-US" sz="3200" dirty="0">
                <a:sym typeface="+mn-ea"/>
              </a:rPr>
              <a:t>按照下列标准选择建立索引的列</a:t>
            </a:r>
            <a:endParaRPr lang="zh-CN" altLang="en-US" sz="3200" dirty="0"/>
          </a:p>
          <a:p>
            <a:pPr lvl="1"/>
            <a:r>
              <a:rPr lang="zh-CN" altLang="en-US" sz="2800" dirty="0">
                <a:sym typeface="+mn-ea"/>
              </a:rPr>
              <a:t>频繁搜索的列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经常用作查询选择的列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经常排序、分组的列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经常</a:t>
            </a:r>
            <a:r>
              <a:rPr lang="zh-CN" altLang="en-US" sz="2800" dirty="0" smtClean="0">
                <a:sym typeface="+mn-ea"/>
              </a:rPr>
              <a:t>用作连接的</a:t>
            </a:r>
            <a:r>
              <a:rPr lang="zh-CN" altLang="en-US" sz="2800" dirty="0">
                <a:sym typeface="+mn-ea"/>
              </a:rPr>
              <a:t>列（主键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外键）</a:t>
            </a:r>
            <a:endParaRPr lang="zh-CN" altLang="en-US" sz="3200" dirty="0"/>
          </a:p>
          <a:p>
            <a:r>
              <a:rPr lang="zh-CN" altLang="en-US" sz="3200" dirty="0">
                <a:sym typeface="+mn-ea"/>
              </a:rPr>
              <a:t>请不要使用下面的列创建索引</a:t>
            </a:r>
            <a:endParaRPr lang="zh-CN" altLang="en-US" sz="3200" dirty="0"/>
          </a:p>
          <a:p>
            <a:pPr lvl="1"/>
            <a:r>
              <a:rPr lang="zh-CN" altLang="en-US" sz="2800" dirty="0">
                <a:sym typeface="+mn-ea"/>
              </a:rPr>
              <a:t>仅包含几个不同值的列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表中仅包含几行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创建索引的指导原则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 dirty="0">
                <a:sym typeface="+mn-ea"/>
              </a:rPr>
              <a:t>查询时减少使用*返回全部列，不要返回不需要的列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WHERE</a:t>
            </a:r>
            <a:r>
              <a:rPr lang="zh-CN" altLang="en-US" sz="3200" dirty="0">
                <a:sym typeface="+mn-ea"/>
              </a:rPr>
              <a:t>子句中有多个条件表达式时，包含索引列的表达式应置于其他条件表达式之前</a:t>
            </a:r>
            <a:endParaRPr lang="zh-CN" altLang="en-US" sz="3200" dirty="0"/>
          </a:p>
          <a:p>
            <a:r>
              <a:rPr lang="zh-CN" altLang="en-US" sz="3200" dirty="0">
                <a:sym typeface="+mn-ea"/>
              </a:rPr>
              <a:t>避免在</a:t>
            </a:r>
            <a:r>
              <a:rPr lang="en-US" altLang="zh-CN" sz="3200" dirty="0">
                <a:sym typeface="+mn-ea"/>
              </a:rPr>
              <a:t>ORDER BY</a:t>
            </a:r>
            <a:r>
              <a:rPr lang="zh-CN" altLang="en-US" sz="3200" dirty="0">
                <a:sym typeface="+mn-ea"/>
              </a:rPr>
              <a:t>子句中使用表达式</a:t>
            </a:r>
            <a:endParaRPr lang="zh-CN" altLang="en-US" sz="3200" dirty="0"/>
          </a:p>
          <a:p>
            <a:r>
              <a:rPr lang="zh-CN" altLang="en-US" sz="3200" dirty="0"/>
              <a:t>索引技术是数据库自动使用的  , 一个表格中只存在一个索引就够了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使用索引时注意事项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oracle</a:t>
            </a:r>
            <a:r>
              <a:rPr lang="zh-CN" altLang="en-US"/>
              <a:t>使用</a:t>
            </a:r>
            <a:r>
              <a:rPr lang="zh-CN" altLang="en-US">
                <a:sym typeface="+mn-ea"/>
              </a:rPr>
              <a:t>序列代替</a:t>
            </a:r>
            <a:r>
              <a:rPr lang="zh-CN" altLang="en-US"/>
              <a:t>自增类型</a:t>
            </a:r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什么是序列</a:t>
            </a:r>
            <a:endParaRPr lang="zh-CN" altLang="en-US"/>
          </a:p>
        </p:txBody>
      </p:sp>
      <p:sp>
        <p:nvSpPr>
          <p:cNvPr id="876558" name="AutoShape 4"/>
          <p:cNvSpPr>
            <a:spLocks noChangeArrowheads="1"/>
          </p:cNvSpPr>
          <p:nvPr/>
        </p:nvSpPr>
        <p:spPr bwMode="auto">
          <a:xfrm>
            <a:off x="2507615" y="2906395"/>
            <a:ext cx="5514340" cy="1575140"/>
          </a:xfrm>
          <a:prstGeom prst="roundRect">
            <a:avLst>
              <a:gd name="adj" fmla="val 58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sequence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example_sequence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[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increment by 1</a:t>
            </a: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]</a:t>
            </a:r>
            <a:r>
              <a:rPr lang="en-US" altLang="zh-CN" sz="2000">
                <a:solidFill>
                  <a:srgbClr val="6868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-- 每次加几个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[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start with 1</a:t>
            </a: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]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-- 从1开始计数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[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nomaxvalue</a:t>
            </a:r>
            <a:r>
              <a:rPr lang="en-US" altLang="zh-CN" sz="2000" b="1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]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-- 不设置最大值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/>
              <a:t>当前值：XXX.cu</a:t>
            </a:r>
            <a:r>
              <a:rPr lang="en-US" altLang="zh-CN" sz="3600"/>
              <a:t>r</a:t>
            </a:r>
            <a:r>
              <a:rPr lang="zh-CN" altLang="en-US" sz="3600"/>
              <a:t>rval</a:t>
            </a:r>
            <a:endParaRPr lang="zh-CN" altLang="en-US" sz="3600"/>
          </a:p>
          <a:p>
            <a:r>
              <a:rPr lang="zh-CN" altLang="en-US" sz="3600"/>
              <a:t>先增长再返回：XXX.nextval</a:t>
            </a:r>
            <a:endParaRPr lang="zh-CN" altLang="en-US" sz="3600"/>
          </a:p>
          <a:p>
            <a:r>
              <a:rPr lang="zh-CN" altLang="en-US" sz="3600"/>
              <a:t>删除序列：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使用序列</a:t>
            </a:r>
            <a:endParaRPr lang="zh-CN" altLang="zh-CN"/>
          </a:p>
        </p:txBody>
      </p:sp>
      <p:sp>
        <p:nvSpPr>
          <p:cNvPr id="876558" name="AutoShape 4"/>
          <p:cNvSpPr>
            <a:spLocks noChangeArrowheads="1"/>
          </p:cNvSpPr>
          <p:nvPr/>
        </p:nvSpPr>
        <p:spPr bwMode="auto">
          <a:xfrm>
            <a:off x="2070100" y="3539490"/>
            <a:ext cx="5514340" cy="461963"/>
          </a:xfrm>
          <a:prstGeom prst="roundRect">
            <a:avLst>
              <a:gd name="adj" fmla="val 58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101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drop sequence</a:t>
            </a:r>
            <a:r>
              <a:rPr lang="en-US" altLang="zh-CN" sz="20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序列名称;</a:t>
            </a:r>
            <a:endParaRPr lang="en-US" altLang="zh-CN" sz="200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5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5630">
                <a:sym typeface="+mn-ea"/>
              </a:rPr>
              <a:t>为什么需要设计</a:t>
            </a:r>
            <a:r>
              <a:rPr lang="zh-CN" altLang="en-US" sz="5630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142855" y="1060110"/>
            <a:ext cx="10821600" cy="5048040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5E616D"/>
                </a:solidFill>
              </a:rPr>
              <a:t>良好的数据库设计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节省数据的存储空间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能够保证数据的完整性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方便进行数据库应用系统的开发</a:t>
            </a:r>
            <a:endParaRPr lang="zh-CN" altLang="en-US" sz="2800">
              <a:solidFill>
                <a:srgbClr val="5E616D"/>
              </a:solidFill>
            </a:endParaRPr>
          </a:p>
          <a:p>
            <a:pPr lvl="1"/>
            <a:endParaRPr lang="zh-CN" altLang="en-US" sz="2800">
              <a:solidFill>
                <a:srgbClr val="5E616D"/>
              </a:solidFill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5E616D"/>
                </a:solidFill>
              </a:rPr>
              <a:t>糟糕的数据库设计：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数据冗余、存储空间浪费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内存空间浪费</a:t>
            </a:r>
            <a:endParaRPr lang="zh-CN" altLang="en-US" sz="28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800">
                <a:solidFill>
                  <a:srgbClr val="5E616D"/>
                </a:solidFill>
              </a:rPr>
              <a:t>数据更新和插入的异常</a:t>
            </a:r>
            <a:endParaRPr lang="zh-CN" altLang="en-US" sz="2800">
              <a:solidFill>
                <a:srgbClr val="5E616D"/>
              </a:solidFill>
            </a:endParaRPr>
          </a:p>
          <a:p>
            <a:endParaRPr lang="zh-CN" altLang="en-US" sz="2800">
              <a:solidFill>
                <a:srgbClr val="5E616D"/>
              </a:solidFill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1688465" y="4044950"/>
            <a:ext cx="33432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chemeClr val="accent1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2000" b="1" dirty="0"/>
              <a:t>修建茅屋需要设计吗？</a:t>
            </a:r>
            <a:endParaRPr lang="zh-CN" altLang="en-US" sz="2000" b="1" dirty="0"/>
          </a:p>
        </p:txBody>
      </p:sp>
      <p:pic>
        <p:nvPicPr>
          <p:cNvPr id="503813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88148" y="1549400"/>
            <a:ext cx="33147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3814" name="AutoShape 6"/>
          <p:cNvSpPr>
            <a:spLocks noChangeArrowheads="1"/>
          </p:cNvSpPr>
          <p:nvPr/>
        </p:nvSpPr>
        <p:spPr bwMode="auto">
          <a:xfrm>
            <a:off x="6841490" y="4044950"/>
            <a:ext cx="320040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chemeClr val="accent1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sz="2000" b="1" dirty="0"/>
              <a:t>修建大厦需要设计吗？</a:t>
            </a:r>
            <a:endParaRPr lang="zh-CN" altLang="en-US" sz="2000" b="1" dirty="0"/>
          </a:p>
        </p:txBody>
      </p:sp>
      <p:sp>
        <p:nvSpPr>
          <p:cNvPr id="503815" name="AutoShape 7"/>
          <p:cNvSpPr>
            <a:spLocks noChangeArrowheads="1"/>
          </p:cNvSpPr>
          <p:nvPr/>
        </p:nvSpPr>
        <p:spPr bwMode="auto">
          <a:xfrm>
            <a:off x="3053080" y="5257800"/>
            <a:ext cx="5688013" cy="4762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chemeClr val="accent1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tabLst>
                <a:tab pos="347345" algn="l"/>
              </a:tabLst>
              <a:defRPr/>
            </a:pPr>
            <a:r>
              <a:rPr lang="zh-CN" altLang="en-US" sz="2000" b="1" dirty="0"/>
              <a:t>结论：当数据库比较复杂时我们需要设计数据库</a:t>
            </a:r>
            <a:endParaRPr lang="zh-CN" altLang="en-US" sz="2000" b="1" dirty="0"/>
          </a:p>
        </p:txBody>
      </p:sp>
      <p:pic>
        <p:nvPicPr>
          <p:cNvPr id="503816" name="Picture 8" descr="hibuilding2_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953" y="1549400"/>
            <a:ext cx="3154362" cy="2363788"/>
          </a:xfrm>
          <a:prstGeom prst="rect">
            <a:avLst/>
          </a:prstGeom>
          <a:noFill/>
        </p:spPr>
      </p:pic>
      <p:grpSp>
        <p:nvGrpSpPr>
          <p:cNvPr id="12" name="组合 11"/>
          <p:cNvGrpSpPr/>
          <p:nvPr/>
        </p:nvGrpSpPr>
        <p:grpSpPr>
          <a:xfrm>
            <a:off x="613061" y="38098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uiExpand="1" build="p"/>
      <p:bldP spid="503812" grpId="0" bldLvl="0" animBg="1"/>
      <p:bldP spid="503812" grpId="1" bldLvl="0" animBg="1"/>
      <p:bldP spid="503814" grpId="0" bldLvl="0" animBg="1"/>
      <p:bldP spid="503814" grpId="1" bldLvl="0" animBg="1"/>
      <p:bldP spid="503815" grpId="0" bldLvl="0" animBg="1"/>
      <p:bldP spid="503815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设计数据库的步骤</a:t>
            </a:r>
            <a:endParaRPr lang="zh-CN" alt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601200" y="983275"/>
            <a:ext cx="10821600" cy="5048040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GB" altLang="zh-CN" sz="3600">
                <a:solidFill>
                  <a:srgbClr val="5E616D"/>
                </a:solidFill>
              </a:rPr>
              <a:t>收集信息</a:t>
            </a:r>
            <a:endParaRPr lang="en-GB" altLang="zh-CN" sz="36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GB" sz="3200">
                <a:solidFill>
                  <a:srgbClr val="5E616D"/>
                </a:solidFill>
              </a:rPr>
              <a:t>与该系统有关人员进行交流、座谈，充分了解用户需求，理解数据库需要完成的任务</a:t>
            </a:r>
            <a:endParaRPr lang="en-GB" altLang="zh-CN" sz="3600">
              <a:solidFill>
                <a:srgbClr val="5E616D"/>
              </a:solidFill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GB" altLang="zh-CN" sz="3600">
                <a:solidFill>
                  <a:srgbClr val="5E616D"/>
                </a:solidFill>
              </a:rPr>
              <a:t>标识</a:t>
            </a:r>
            <a:r>
              <a:rPr lang="zh-CN" altLang="en-GB" sz="3600">
                <a:solidFill>
                  <a:srgbClr val="5E616D"/>
                </a:solidFill>
              </a:rPr>
              <a:t>实体</a:t>
            </a:r>
            <a:r>
              <a:rPr lang="en-GB" altLang="zh-CN" sz="3600">
                <a:solidFill>
                  <a:srgbClr val="5E616D"/>
                </a:solidFill>
              </a:rPr>
              <a:t> </a:t>
            </a:r>
            <a:r>
              <a:rPr lang="zh-CN" altLang="en-GB" sz="3600">
                <a:solidFill>
                  <a:srgbClr val="5E616D"/>
                </a:solidFill>
              </a:rPr>
              <a:t>（</a:t>
            </a:r>
            <a:r>
              <a:rPr lang="en-GB" altLang="zh-CN" sz="3600">
                <a:solidFill>
                  <a:srgbClr val="5E616D"/>
                </a:solidFill>
              </a:rPr>
              <a:t>Entity</a:t>
            </a:r>
            <a:r>
              <a:rPr lang="zh-CN" altLang="en-GB" sz="3600">
                <a:solidFill>
                  <a:srgbClr val="5E616D"/>
                </a:solidFill>
              </a:rPr>
              <a:t>）</a:t>
            </a:r>
            <a:endParaRPr lang="zh-CN" altLang="en-GB" sz="360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3200">
                <a:solidFill>
                  <a:srgbClr val="5E616D"/>
                </a:solidFill>
              </a:rPr>
              <a:t>标识数据库要管理的对象或实体，实体一般是名词</a:t>
            </a:r>
            <a:endParaRPr lang="en-US" altLang="zh-CN" sz="3600">
              <a:solidFill>
                <a:srgbClr val="5E616D"/>
              </a:solidFill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GB" altLang="zh-CN" sz="3600">
                <a:solidFill>
                  <a:srgbClr val="5E616D"/>
                </a:solidFill>
              </a:rPr>
              <a:t>标识</a:t>
            </a:r>
            <a:r>
              <a:rPr lang="zh-CN" altLang="en-GB" sz="3600">
                <a:solidFill>
                  <a:srgbClr val="5E616D"/>
                </a:solidFill>
              </a:rPr>
              <a:t>每个实体的属性（</a:t>
            </a:r>
            <a:r>
              <a:rPr lang="en-GB" altLang="zh-CN" sz="3600">
                <a:solidFill>
                  <a:srgbClr val="5E616D"/>
                </a:solidFill>
              </a:rPr>
              <a:t>Attribute</a:t>
            </a:r>
            <a:r>
              <a:rPr lang="zh-CN" altLang="en-GB" sz="3600">
                <a:solidFill>
                  <a:srgbClr val="5E616D"/>
                </a:solidFill>
              </a:rPr>
              <a:t>）</a:t>
            </a:r>
            <a:endParaRPr lang="zh-CN" altLang="en-US" sz="3600">
              <a:solidFill>
                <a:srgbClr val="5E616D"/>
              </a:solidFill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en-GB" altLang="zh-CN" sz="3600">
                <a:solidFill>
                  <a:srgbClr val="5E616D"/>
                </a:solidFill>
              </a:rPr>
              <a:t>标识</a:t>
            </a:r>
            <a:r>
              <a:rPr lang="zh-CN" altLang="en-GB" sz="3600">
                <a:solidFill>
                  <a:srgbClr val="5E616D"/>
                </a:solidFill>
              </a:rPr>
              <a:t>实体之间的关系（</a:t>
            </a:r>
            <a:r>
              <a:rPr lang="en-GB" altLang="zh-CN" sz="3600">
                <a:solidFill>
                  <a:srgbClr val="5E616D"/>
                </a:solidFill>
              </a:rPr>
              <a:t>Relationship</a:t>
            </a:r>
            <a:r>
              <a:rPr lang="zh-CN" altLang="en-GB" sz="3600">
                <a:solidFill>
                  <a:srgbClr val="5E616D"/>
                </a:solidFill>
              </a:rPr>
              <a:t>）</a:t>
            </a:r>
            <a:endParaRPr lang="zh-CN" altLang="en-GB" sz="3600">
              <a:solidFill>
                <a:srgbClr val="5E616D"/>
              </a:solidFill>
            </a:endParaRP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gray">
          <a:xfrm>
            <a:off x="1942783" y="3691573"/>
            <a:ext cx="8064500" cy="19859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2000" b="1" dirty="0"/>
              <a:t>酒店管理系统的基本功能：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旅客办理入住手续：后台数据库需要存放入住客人的信息和客房信息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客房信息：后台数据库需要存放客房的相关信息，</a:t>
            </a:r>
            <a:r>
              <a:rPr lang="zh-CN" altLang="en-US" sz="2000" b="1" dirty="0" smtClean="0"/>
              <a:t>如客房号</a:t>
            </a:r>
            <a:r>
              <a:rPr lang="zh-CN" altLang="en-US" sz="2000" b="1" dirty="0"/>
              <a:t>、床位数、价格等 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客房管理：后台数据库需要保存客房类型信息和客房当前状态信息</a:t>
            </a:r>
            <a:endParaRPr lang="en-US" altLang="zh-CN" sz="2000" b="1" dirty="0"/>
          </a:p>
        </p:txBody>
      </p:sp>
      <p:sp>
        <p:nvSpPr>
          <p:cNvPr id="509957" name="AutoShape 5"/>
          <p:cNvSpPr>
            <a:spLocks noChangeArrowheads="1"/>
          </p:cNvSpPr>
          <p:nvPr/>
        </p:nvSpPr>
        <p:spPr bwMode="gray">
          <a:xfrm>
            <a:off x="2159000" y="4570413"/>
            <a:ext cx="7632700" cy="13684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2000" b="1" dirty="0"/>
              <a:t>酒店管理系统中的实体：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客人：入住酒店的旅客。办理入住手续时，需要填写客人的信息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客房：酒店为客人提供休息的房间</a:t>
            </a:r>
            <a:endParaRPr lang="en-US" altLang="zh-CN" sz="2000" b="1" dirty="0"/>
          </a:p>
        </p:txBody>
      </p:sp>
      <p:sp>
        <p:nvSpPr>
          <p:cNvPr id="509972" name="AutoShape 20"/>
          <p:cNvSpPr>
            <a:spLocks noChangeArrowheads="1"/>
          </p:cNvSpPr>
          <p:nvPr/>
        </p:nvSpPr>
        <p:spPr bwMode="gray">
          <a:xfrm>
            <a:off x="2123123" y="3232468"/>
            <a:ext cx="7704137" cy="1338262"/>
          </a:xfrm>
          <a:prstGeom prst="roundRect">
            <a:avLst>
              <a:gd name="adj" fmla="val 1396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2000" b="1" dirty="0"/>
              <a:t>酒店管理系统中实体之间关系：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客房和客人有主从关系：表明客人入住的</a:t>
            </a:r>
            <a:r>
              <a:rPr lang="zh-CN" altLang="en-US" sz="2000" b="1" dirty="0" smtClean="0"/>
              <a:t>房间</a:t>
            </a:r>
            <a:endParaRPr lang="zh-CN" altLang="en-US" sz="2000" b="1" dirty="0"/>
          </a:p>
        </p:txBody>
      </p:sp>
      <p:grpSp>
        <p:nvGrpSpPr>
          <p:cNvPr id="5" name="Group 24"/>
          <p:cNvGrpSpPr/>
          <p:nvPr/>
        </p:nvGrpSpPr>
        <p:grpSpPr bwMode="auto">
          <a:xfrm>
            <a:off x="3718544" y="1743401"/>
            <a:ext cx="4643594" cy="2277442"/>
            <a:chOff x="1170" y="3000"/>
            <a:chExt cx="2799" cy="1192"/>
          </a:xfrm>
          <a:solidFill>
            <a:srgbClr val="1E8380"/>
          </a:solidFill>
        </p:grpSpPr>
        <p:sp>
          <p:nvSpPr>
            <p:cNvPr id="509960" name="AutoShape 8"/>
            <p:cNvSpPr>
              <a:spLocks noChangeArrowheads="1"/>
            </p:cNvSpPr>
            <p:nvPr/>
          </p:nvSpPr>
          <p:spPr bwMode="gray">
            <a:xfrm>
              <a:off x="1187" y="3000"/>
              <a:ext cx="1294" cy="1192"/>
            </a:xfrm>
            <a:prstGeom prst="roundRect">
              <a:avLst>
                <a:gd name="adj" fmla="val 8037"/>
              </a:avLst>
            </a:prstGeom>
            <a:grpFill/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b"/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客人信息</a:t>
              </a:r>
              <a:endPara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客人编号</a:t>
              </a:r>
              <a:endParaRPr lang="en-US" altLang="zh-CN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客人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姓名</a:t>
              </a:r>
              <a:endPara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身份证号</a:t>
              </a:r>
              <a:endPara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000" b="1" kern="0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入住</a:t>
              </a:r>
              <a:r>
                <a: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日期</a:t>
              </a:r>
              <a:endPara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  <a:p>
              <a:pPr marL="285750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rPr>
                <a:t>…</a:t>
              </a:r>
              <a:endParaRPr lang="en-US" altLang="zh-CN" sz="20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endParaRPr>
            </a:p>
          </p:txBody>
        </p:sp>
        <p:grpSp>
          <p:nvGrpSpPr>
            <p:cNvPr id="6" name="Group 22"/>
            <p:cNvGrpSpPr/>
            <p:nvPr/>
          </p:nvGrpSpPr>
          <p:grpSpPr bwMode="auto">
            <a:xfrm>
              <a:off x="1170" y="3000"/>
              <a:ext cx="2799" cy="1192"/>
              <a:chOff x="1170" y="3000"/>
              <a:chExt cx="2799" cy="1192"/>
            </a:xfrm>
            <a:grpFill/>
          </p:grpSpPr>
          <p:sp>
            <p:nvSpPr>
              <p:cNvPr id="509963" name="AutoShape 11"/>
              <p:cNvSpPr>
                <a:spLocks noChangeArrowheads="1"/>
              </p:cNvSpPr>
              <p:nvPr/>
            </p:nvSpPr>
            <p:spPr bwMode="gray">
              <a:xfrm>
                <a:off x="2694" y="3000"/>
                <a:ext cx="1275" cy="1192"/>
              </a:xfrm>
              <a:prstGeom prst="roundRect">
                <a:avLst>
                  <a:gd name="adj" fmla="val 8606"/>
                </a:avLst>
              </a:prstGeom>
              <a:grpFill/>
              <a:ln w="9525" cap="flat" cmpd="sng" algn="ctr">
                <a:solidFill>
                  <a:schemeClr val="accent3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b"/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客房信息</a:t>
                </a:r>
                <a:endPara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zh-CN" altLang="en-US" sz="2000" b="1" kern="0" dirty="0" smtClean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客房号</a:t>
                </a:r>
                <a:endPara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客房名称</a:t>
                </a:r>
                <a:endPara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床位数</a:t>
                </a:r>
                <a:endParaRPr lang="zh-CN" altLang="en-US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客房状态</a:t>
                </a:r>
                <a:endParaRPr lang="en-US" altLang="zh-CN" sz="2000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r>
                  <a:rPr lang="en-US" altLang="zh-CN" sz="2000" b="1" kern="0" dirty="0" smtClean="0">
                    <a:solidFill>
                      <a:schemeClr val="bg1"/>
                    </a:solidFill>
                    <a:latin typeface="Arial" panose="020B0604020202020204"/>
                    <a:ea typeface="黑体" panose="02010609060101010101" charset="-122"/>
                  </a:rPr>
                  <a:t>….</a:t>
                </a:r>
                <a:endParaRPr lang="en-US" altLang="zh-CN" sz="2000" b="1" kern="0" dirty="0" smtClean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</p:txBody>
          </p:sp>
          <p:sp>
            <p:nvSpPr>
              <p:cNvPr id="509961" name="Line 9"/>
              <p:cNvSpPr>
                <a:spLocks noChangeShapeType="1"/>
              </p:cNvSpPr>
              <p:nvPr/>
            </p:nvSpPr>
            <p:spPr bwMode="gray">
              <a:xfrm>
                <a:off x="1170" y="3295"/>
                <a:ext cx="12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b"/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endPara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</p:txBody>
          </p:sp>
          <p:sp>
            <p:nvSpPr>
              <p:cNvPr id="509964" name="Line 12"/>
              <p:cNvSpPr>
                <a:spLocks noChangeShapeType="1"/>
              </p:cNvSpPr>
              <p:nvPr/>
            </p:nvSpPr>
            <p:spPr bwMode="gray">
              <a:xfrm>
                <a:off x="2677" y="3295"/>
                <a:ext cx="1292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accent3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b"/>
              <a:p>
                <a:pPr marL="285750" indent="-285750" eaLnBrk="0" hangingPunct="0">
                  <a:spcBef>
                    <a:spcPct val="20000"/>
                  </a:spcBef>
                  <a:buClr>
                    <a:srgbClr val="233DA9"/>
                  </a:buClr>
                  <a:buSzPct val="80000"/>
                  <a:defRPr/>
                </a:pPr>
                <a:endPara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 bldLvl="0" animBg="1"/>
      <p:bldP spid="509956" grpId="1" bldLvl="0" animBg="1"/>
      <p:bldP spid="509957" grpId="0" bldLvl="0" animBg="1"/>
      <p:bldP spid="509957" grpId="1" bldLvl="0" animBg="1"/>
      <p:bldP spid="50997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映射基数</a:t>
            </a:r>
            <a:endParaRPr lang="zh-CN" altLang="en-US"/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3172143" y="2709228"/>
            <a:ext cx="1508125" cy="388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一对一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01" name="AutoShape 5"/>
          <p:cNvSpPr>
            <a:spLocks noChangeArrowheads="1"/>
          </p:cNvSpPr>
          <p:nvPr/>
        </p:nvSpPr>
        <p:spPr bwMode="auto">
          <a:xfrm>
            <a:off x="2369503" y="1302703"/>
            <a:ext cx="754062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4176078" y="1299528"/>
            <a:ext cx="754062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2793365" y="1561148"/>
            <a:ext cx="1697038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>
            <a:off x="2793365" y="1865313"/>
            <a:ext cx="16970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05" name="Line 9"/>
          <p:cNvSpPr>
            <a:spLocks noChangeShapeType="1"/>
          </p:cNvSpPr>
          <p:nvPr/>
        </p:nvSpPr>
        <p:spPr bwMode="auto">
          <a:xfrm>
            <a:off x="2826703" y="2152333"/>
            <a:ext cx="1697037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defRPr/>
            </a:pPr>
            <a:endParaRPr lang="zh-CN" altLang="en-US">
              <a:sym typeface="+mn-ea"/>
            </a:endParaRPr>
          </a:p>
        </p:txBody>
      </p:sp>
      <p:sp>
        <p:nvSpPr>
          <p:cNvPr id="464906" name="AutoShape 10"/>
          <p:cNvSpPr>
            <a:spLocks noChangeArrowheads="1"/>
          </p:cNvSpPr>
          <p:nvPr/>
        </p:nvSpPr>
        <p:spPr bwMode="auto">
          <a:xfrm>
            <a:off x="6312853" y="1302703"/>
            <a:ext cx="754062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07" name="AutoShape 11"/>
          <p:cNvSpPr>
            <a:spLocks noChangeArrowheads="1"/>
          </p:cNvSpPr>
          <p:nvPr/>
        </p:nvSpPr>
        <p:spPr bwMode="auto">
          <a:xfrm>
            <a:off x="8181340" y="1310629"/>
            <a:ext cx="754063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6800215" y="1609408"/>
            <a:ext cx="16954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09" name="Line 13"/>
          <p:cNvSpPr>
            <a:spLocks noChangeShapeType="1"/>
          </p:cNvSpPr>
          <p:nvPr/>
        </p:nvSpPr>
        <p:spPr bwMode="auto">
          <a:xfrm>
            <a:off x="6790690" y="2262823"/>
            <a:ext cx="1717675" cy="1587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0" name="Line 14"/>
          <p:cNvSpPr>
            <a:spLocks noChangeShapeType="1"/>
          </p:cNvSpPr>
          <p:nvPr/>
        </p:nvSpPr>
        <p:spPr bwMode="auto">
          <a:xfrm>
            <a:off x="6803390" y="1651318"/>
            <a:ext cx="1695450" cy="1841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1" name="Line 15"/>
          <p:cNvSpPr>
            <a:spLocks noChangeShapeType="1"/>
          </p:cNvSpPr>
          <p:nvPr/>
        </p:nvSpPr>
        <p:spPr bwMode="auto">
          <a:xfrm>
            <a:off x="6800215" y="2200275"/>
            <a:ext cx="169545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2" name="Text Box 16"/>
          <p:cNvSpPr txBox="1">
            <a:spLocks noChangeArrowheads="1"/>
          </p:cNvSpPr>
          <p:nvPr/>
        </p:nvSpPr>
        <p:spPr bwMode="auto">
          <a:xfrm>
            <a:off x="7169468" y="2707640"/>
            <a:ext cx="1695450" cy="390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一对多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13" name="AutoShape 17"/>
          <p:cNvSpPr>
            <a:spLocks noChangeArrowheads="1"/>
          </p:cNvSpPr>
          <p:nvPr/>
        </p:nvSpPr>
        <p:spPr bwMode="auto">
          <a:xfrm>
            <a:off x="2369503" y="3963353"/>
            <a:ext cx="754062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14" name="AutoShape 18"/>
          <p:cNvSpPr>
            <a:spLocks noChangeArrowheads="1"/>
          </p:cNvSpPr>
          <p:nvPr/>
        </p:nvSpPr>
        <p:spPr bwMode="auto">
          <a:xfrm>
            <a:off x="4237990" y="3960178"/>
            <a:ext cx="754063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15" name="Line 19"/>
          <p:cNvSpPr>
            <a:spLocks noChangeShapeType="1"/>
          </p:cNvSpPr>
          <p:nvPr/>
        </p:nvSpPr>
        <p:spPr bwMode="auto">
          <a:xfrm>
            <a:off x="2809240" y="4208463"/>
            <a:ext cx="16335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6" name="Line 20"/>
          <p:cNvSpPr>
            <a:spLocks noChangeShapeType="1"/>
          </p:cNvSpPr>
          <p:nvPr/>
        </p:nvSpPr>
        <p:spPr bwMode="auto">
          <a:xfrm flipV="1">
            <a:off x="2818765" y="4248150"/>
            <a:ext cx="1624013" cy="1412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>
            <a:off x="2840990" y="4776153"/>
            <a:ext cx="16335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8" name="Line 22"/>
          <p:cNvSpPr>
            <a:spLocks noChangeShapeType="1"/>
          </p:cNvSpPr>
          <p:nvPr/>
        </p:nvSpPr>
        <p:spPr bwMode="auto">
          <a:xfrm flipV="1">
            <a:off x="2834640" y="4812665"/>
            <a:ext cx="1655763" cy="2190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19" name="Text Box 23"/>
          <p:cNvSpPr txBox="1">
            <a:spLocks noChangeArrowheads="1"/>
          </p:cNvSpPr>
          <p:nvPr/>
        </p:nvSpPr>
        <p:spPr bwMode="auto">
          <a:xfrm>
            <a:off x="3232785" y="5467985"/>
            <a:ext cx="1697038" cy="388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多对一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20" name="AutoShape 24"/>
          <p:cNvSpPr>
            <a:spLocks noChangeArrowheads="1"/>
          </p:cNvSpPr>
          <p:nvPr/>
        </p:nvSpPr>
        <p:spPr bwMode="auto">
          <a:xfrm>
            <a:off x="6281103" y="3963353"/>
            <a:ext cx="754062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21" name="AutoShape 25"/>
          <p:cNvSpPr>
            <a:spLocks noChangeArrowheads="1"/>
          </p:cNvSpPr>
          <p:nvPr/>
        </p:nvSpPr>
        <p:spPr bwMode="auto">
          <a:xfrm>
            <a:off x="8197215" y="3960178"/>
            <a:ext cx="754063" cy="1460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r>
              <a:rPr lang="en-US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 </a:t>
            </a: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defRPr/>
            </a:pPr>
            <a:endParaRPr lang="en-US" altLang="zh-CN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22" name="Line 26"/>
          <p:cNvSpPr>
            <a:spLocks noChangeShapeType="1"/>
          </p:cNvSpPr>
          <p:nvPr/>
        </p:nvSpPr>
        <p:spPr bwMode="auto">
          <a:xfrm>
            <a:off x="6768465" y="4237673"/>
            <a:ext cx="163353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3" name="Line 27"/>
          <p:cNvSpPr>
            <a:spLocks noChangeShapeType="1"/>
          </p:cNvSpPr>
          <p:nvPr/>
        </p:nvSpPr>
        <p:spPr bwMode="auto">
          <a:xfrm>
            <a:off x="6768465" y="4544378"/>
            <a:ext cx="162718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4" name="Line 28"/>
          <p:cNvSpPr>
            <a:spLocks noChangeShapeType="1"/>
          </p:cNvSpPr>
          <p:nvPr/>
        </p:nvSpPr>
        <p:spPr bwMode="auto">
          <a:xfrm>
            <a:off x="6752590" y="4296093"/>
            <a:ext cx="1649413" cy="2190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5" name="Line 29"/>
          <p:cNvSpPr>
            <a:spLocks noChangeShapeType="1"/>
          </p:cNvSpPr>
          <p:nvPr/>
        </p:nvSpPr>
        <p:spPr bwMode="auto">
          <a:xfrm>
            <a:off x="6785928" y="4796790"/>
            <a:ext cx="16557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6" name="Line 30"/>
          <p:cNvSpPr>
            <a:spLocks noChangeShapeType="1"/>
          </p:cNvSpPr>
          <p:nvPr/>
        </p:nvSpPr>
        <p:spPr bwMode="auto">
          <a:xfrm>
            <a:off x="6785928" y="5136515"/>
            <a:ext cx="1655762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7" name="Line 31"/>
          <p:cNvSpPr>
            <a:spLocks noChangeShapeType="1"/>
          </p:cNvSpPr>
          <p:nvPr/>
        </p:nvSpPr>
        <p:spPr bwMode="auto">
          <a:xfrm flipV="1">
            <a:off x="6824345" y="4588193"/>
            <a:ext cx="1579563" cy="4968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8" name="Text Box 32"/>
          <p:cNvSpPr txBox="1">
            <a:spLocks noChangeArrowheads="1"/>
          </p:cNvSpPr>
          <p:nvPr/>
        </p:nvSpPr>
        <p:spPr bwMode="auto">
          <a:xfrm>
            <a:off x="7184073" y="5467985"/>
            <a:ext cx="1884362" cy="388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r>
              <a: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多对多</a:t>
            </a:r>
            <a:endParaRPr lang="zh-CN" altLang="en-US" sz="20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4929" name="Line 33"/>
          <p:cNvSpPr>
            <a:spLocks noChangeShapeType="1"/>
          </p:cNvSpPr>
          <p:nvPr/>
        </p:nvSpPr>
        <p:spPr bwMode="auto">
          <a:xfrm>
            <a:off x="2812415" y="2459673"/>
            <a:ext cx="1695450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5" name="Group 34"/>
          <p:cNvGrpSpPr/>
          <p:nvPr/>
        </p:nvGrpSpPr>
        <p:grpSpPr bwMode="auto">
          <a:xfrm>
            <a:off x="2945765" y="2851468"/>
            <a:ext cx="5254625" cy="955675"/>
            <a:chOff x="975" y="1416"/>
            <a:chExt cx="3310" cy="602"/>
          </a:xfrm>
        </p:grpSpPr>
        <p:sp>
          <p:nvSpPr>
            <p:cNvPr id="464931" name="AutoShape 35"/>
            <p:cNvSpPr>
              <a:spLocks noChangeArrowheads="1"/>
            </p:cNvSpPr>
            <p:nvPr/>
          </p:nvSpPr>
          <p:spPr bwMode="auto">
            <a:xfrm>
              <a:off x="975" y="1661"/>
              <a:ext cx="499" cy="312"/>
            </a:xfrm>
            <a:prstGeom prst="roundRect">
              <a:avLst>
                <a:gd name="adj" fmla="val 16667"/>
              </a:avLst>
            </a:prstGeom>
            <a:no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pPr eaLnBrk="0" hangingPunct="0">
                <a:tabLst>
                  <a:tab pos="1657350" algn="l"/>
                </a:tabLst>
              </a:pPr>
              <a:r>
                <a:rPr lang="zh-CN" altLang="en-US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客户</a:t>
              </a:r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4932" name="AutoShape 36"/>
            <p:cNvSpPr>
              <a:spLocks noChangeArrowheads="1"/>
            </p:cNvSpPr>
            <p:nvPr/>
          </p:nvSpPr>
          <p:spPr bwMode="auto">
            <a:xfrm>
              <a:off x="2472" y="1661"/>
              <a:ext cx="499" cy="312"/>
            </a:xfrm>
            <a:prstGeom prst="roundRect">
              <a:avLst>
                <a:gd name="adj" fmla="val 16667"/>
              </a:avLst>
            </a:prstGeom>
            <a:no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pPr eaLnBrk="0" hangingPunct="0">
                <a:tabLst>
                  <a:tab pos="1657350" algn="l"/>
                </a:tabLst>
              </a:pPr>
              <a:r>
                <a:rPr lang="zh-CN" altLang="en-US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订单</a:t>
              </a:r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4933" name="AutoShape 37"/>
            <p:cNvSpPr>
              <a:spLocks noChangeArrowheads="1"/>
            </p:cNvSpPr>
            <p:nvPr/>
          </p:nvSpPr>
          <p:spPr bwMode="auto">
            <a:xfrm>
              <a:off x="3787" y="1706"/>
              <a:ext cx="498" cy="312"/>
            </a:xfrm>
            <a:prstGeom prst="roundRect">
              <a:avLst>
                <a:gd name="adj" fmla="val 16667"/>
              </a:avLst>
            </a:prstGeom>
            <a:no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pPr eaLnBrk="0" hangingPunct="0">
                <a:tabLst>
                  <a:tab pos="1657350" algn="l"/>
                </a:tabLst>
              </a:pPr>
              <a:r>
                <a:rPr lang="zh-CN" altLang="en-US" sz="200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产品</a:t>
              </a:r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4934" name="AutoShape 38"/>
            <p:cNvSpPr>
              <a:spLocks noChangeArrowheads="1"/>
            </p:cNvSpPr>
            <p:nvPr/>
          </p:nvSpPr>
          <p:spPr bwMode="auto">
            <a:xfrm>
              <a:off x="1701" y="1752"/>
              <a:ext cx="589" cy="227"/>
            </a:xfrm>
            <a:prstGeom prst="rightArrow">
              <a:avLst>
                <a:gd name="adj1" fmla="val 50000"/>
                <a:gd name="adj2" fmla="val 64868"/>
              </a:avLst>
            </a:prstGeom>
            <a:solidFill>
              <a:schemeClr val="accent5">
                <a:lumMod val="50000"/>
              </a:schemeClr>
            </a:solidFill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4935" name="Rectangle 39"/>
            <p:cNvSpPr>
              <a:spLocks noChangeArrowheads="1"/>
            </p:cNvSpPr>
            <p:nvPr/>
          </p:nvSpPr>
          <p:spPr bwMode="auto">
            <a:xfrm>
              <a:off x="3034" y="1416"/>
              <a:ext cx="1134" cy="2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p>
              <a:pPr marL="342900" indent="-342900" defTabSz="723900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444500" algn="l"/>
                </a:tabLst>
                <a:defRPr/>
              </a:pPr>
              <a:r>
                <a:rPr lang="zh-CN" altLang="en-US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 </a:t>
              </a:r>
              <a:r>
                <a:rPr lang="en-US" altLang="zh-CN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M  </a:t>
              </a:r>
              <a:r>
                <a:rPr lang="zh-CN" altLang="en-US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：</a:t>
              </a:r>
              <a:r>
                <a:rPr lang="en-US" altLang="zh-CN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N  </a:t>
              </a:r>
              <a:endParaRPr lang="en-US" altLang="zh-CN" sz="2000" b="1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  <p:sp>
          <p:nvSpPr>
            <p:cNvPr id="464936" name="Rectangle 40"/>
            <p:cNvSpPr>
              <a:spLocks noChangeArrowheads="1"/>
            </p:cNvSpPr>
            <p:nvPr/>
          </p:nvSpPr>
          <p:spPr bwMode="auto">
            <a:xfrm>
              <a:off x="1618" y="1416"/>
              <a:ext cx="1134" cy="2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p>
              <a:pPr marL="342900" indent="-342900" defTabSz="723900">
                <a:lnSpc>
                  <a:spcPct val="15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444500" algn="l"/>
                </a:tabLst>
                <a:defRPr/>
              </a:pPr>
              <a:r>
                <a:rPr lang="zh-CN" altLang="en-US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 </a:t>
              </a:r>
              <a:r>
                <a:rPr lang="en-US" altLang="zh-CN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1   </a:t>
              </a:r>
              <a:r>
                <a:rPr lang="zh-CN" altLang="en-US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： </a:t>
              </a:r>
              <a:r>
                <a:rPr lang="en-US" altLang="zh-CN" sz="2000" b="1" dirty="0">
                  <a:solidFill>
                    <a:schemeClr val="accent5">
                      <a:lumMod val="1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思源黑体 CN Medium" panose="020B0600000000000000" pitchFamily="34" charset="-122"/>
                </a:rPr>
                <a:t>N </a:t>
              </a:r>
              <a:endParaRPr lang="en-US" altLang="zh-CN" sz="2000" b="1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endParaRPr>
            </a:p>
          </p:txBody>
        </p:sp>
        <p:sp>
          <p:nvSpPr>
            <p:cNvPr id="464937" name="AutoShape 41"/>
            <p:cNvSpPr>
              <a:spLocks noChangeArrowheads="1"/>
            </p:cNvSpPr>
            <p:nvPr/>
          </p:nvSpPr>
          <p:spPr bwMode="auto">
            <a:xfrm>
              <a:off x="3107" y="1752"/>
              <a:ext cx="589" cy="227"/>
            </a:xfrm>
            <a:prstGeom prst="rightArrow">
              <a:avLst>
                <a:gd name="adj1" fmla="val 50000"/>
                <a:gd name="adj2" fmla="val 64868"/>
              </a:avLst>
            </a:prstGeom>
            <a:solidFill>
              <a:schemeClr val="accent5">
                <a:lumMod val="50000"/>
              </a:schemeClr>
            </a:solidFill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 sz="20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r>
              <a:rPr lang="en-US" altLang="zh-CN" sz="5630" dirty="0">
                <a:effectLst/>
                <a:sym typeface="+mn-ea"/>
              </a:rPr>
              <a:t>-2</a:t>
            </a:r>
            <a:endParaRPr lang="en-US" altLang="zh-CN" sz="5630" dirty="0">
              <a:effectLst/>
              <a:sym typeface="+mn-ea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01200" y="1053760"/>
            <a:ext cx="10821600" cy="5048040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下列语句实现了什么功能？</a:t>
            </a:r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上述语句可以用下面</a:t>
            </a:r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的连接替换</a:t>
            </a:r>
            <a:r>
              <a:rPr lang="zh-CN" altLang="en-US" sz="36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吗？</a:t>
            </a:r>
            <a:endParaRPr lang="zh-CN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104195" y="2088969"/>
            <a:ext cx="3000396" cy="4411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GB" altLang="zh-CN" sz="18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lang="zh-CN" altLang="en-GB" sz="18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查看没有参加考试的学生</a:t>
            </a:r>
            <a:endParaRPr lang="zh-CN" altLang="en-GB" sz="18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3251200" y="5220970"/>
            <a:ext cx="5955030" cy="5130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FF000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en-GB" altLang="zh-CN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lang="zh-CN" altLang="en-GB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有的子查询不</a:t>
            </a:r>
            <a:r>
              <a:rPr lang="zh-CN" altLang="en-US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能</a:t>
            </a:r>
            <a:r>
              <a:rPr lang="zh-CN" altLang="en-US" sz="20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用表连接替换</a:t>
            </a:r>
            <a:r>
              <a:rPr lang="zh-CN" altLang="en-US" sz="20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。这就是典型的例子</a:t>
            </a:r>
            <a:endParaRPr lang="zh-CN" altLang="en-US" sz="20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57224" y="1905303"/>
            <a:ext cx="6980237" cy="8102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360045" lvl="1" indent="-285750" algn="l" defTabSz="457200" eaLnBrk="1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select * from student where studentno not in</a:t>
            </a:r>
            <a:endParaRPr lang="en-US" altLang="zh-CN" sz="18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60045" lvl="1" indent="-285750" algn="l" defTabSz="457200" eaLnBrk="1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( select studentno from result )</a:t>
            </a:r>
            <a:endParaRPr lang="en-US" altLang="zh-CN" sz="18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856589" y="3801413"/>
            <a:ext cx="6980238" cy="8102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p>
            <a:pPr marL="228600" indent="-22860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select * from student inner join result</a:t>
            </a:r>
            <a:endParaRPr lang="en-US" altLang="zh-CN" sz="18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742950" lvl="1" indent="-285750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8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on student.studentno&lt;&gt;result.studentno</a:t>
            </a:r>
            <a:endParaRPr lang="en-US" altLang="zh-CN" sz="18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628716" y="3188052"/>
            <a:ext cx="1143007" cy="411128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GB" altLang="zh-CN" sz="18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r>
              <a:rPr lang="zh-CN" altLang="en-GB" sz="18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不可以</a:t>
            </a:r>
            <a:endParaRPr lang="zh-CN" altLang="en-GB" sz="18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4" grpId="0" bldLvl="0" animBg="1"/>
      <p:bldP spid="1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25">
                <a:sym typeface="+mn-ea"/>
              </a:rPr>
              <a:t>绘制</a:t>
            </a:r>
            <a:r>
              <a:rPr lang="en-US" altLang="zh-CN" sz="5625">
                <a:sym typeface="+mn-ea"/>
              </a:rPr>
              <a:t>E-R</a:t>
            </a:r>
            <a:r>
              <a:rPr lang="zh-CN" altLang="en-US" sz="5625">
                <a:sym typeface="+mn-ea"/>
              </a:rPr>
              <a:t>图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9205" y="2108200"/>
            <a:ext cx="950531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 eaLnBrk="0" hangingPunct="0">
              <a:spcBef>
                <a:spcPct val="20000"/>
              </a:spcBef>
              <a:buClr>
                <a:srgbClr val="1E8380"/>
              </a:buClr>
            </a:pPr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将各实体转换为对应的表，将各属性转换为各表对应的列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1E8380"/>
              </a:buClr>
            </a:pPr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标识每个表的主键</a:t>
            </a:r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列</a:t>
            </a:r>
            <a:endParaRPr lang="en-US" altLang="zh-CN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1E8380"/>
              </a:buClr>
            </a:pPr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在</a:t>
            </a:r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表之间建立主外键，体现实体之间的映射关系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转化</a:t>
            </a:r>
            <a:r>
              <a:rPr lang="en-US" altLang="zh-CN" sz="5630">
                <a:sym typeface="+mn-ea"/>
              </a:rPr>
              <a:t>E-R</a:t>
            </a:r>
            <a:r>
              <a:rPr lang="zh-CN" altLang="en-US" sz="5630">
                <a:sym typeface="+mn-ea"/>
              </a:rPr>
              <a:t>图为数据库模型图</a:t>
            </a:r>
            <a:endParaRPr lang="zh-CN" altLang="en-US"/>
          </a:p>
        </p:txBody>
      </p:sp>
      <p:pic>
        <p:nvPicPr>
          <p:cNvPr id="600068" name="Picture 4" descr="Hotel数据库模型图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34329" y="1833553"/>
            <a:ext cx="5756873" cy="35004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为什么需要数据</a:t>
            </a:r>
            <a:r>
              <a:rPr lang="zh-CN" altLang="en-US" sz="5630" dirty="0">
                <a:sym typeface="+mn-ea"/>
              </a:rPr>
              <a:t>规范化 </a:t>
            </a:r>
            <a:endParaRPr lang="zh-CN" altLang="en-US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3307396"/>
            <a:ext cx="7645398" cy="2571768"/>
          </a:xfrm>
        </p:spPr>
        <p:txBody>
          <a:bodyPr/>
          <a:p>
            <a:pPr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 dirty="0" smtClean="0"/>
              <a:t>不合规范的表设计</a:t>
            </a:r>
            <a:endParaRPr lang="zh-CN" altLang="en-US" sz="2400" dirty="0" smtClean="0"/>
          </a:p>
          <a:p>
            <a:pPr lvl="1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400" dirty="0" smtClean="0"/>
              <a:t>信息重复</a:t>
            </a:r>
            <a:endParaRPr lang="zh-CN" altLang="en-US" sz="2400" dirty="0" smtClean="0"/>
          </a:p>
          <a:p>
            <a:pPr lvl="1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400" dirty="0" smtClean="0"/>
              <a:t>插入异常</a:t>
            </a:r>
            <a:endParaRPr lang="zh-CN" altLang="en-US" sz="2400" dirty="0" smtClean="0"/>
          </a:p>
          <a:p>
            <a:pPr lvl="2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无法正确表示信息</a:t>
            </a:r>
            <a:r>
              <a:rPr lang="en-US" altLang="zh-CN" sz="2400" dirty="0" smtClean="0"/>
              <a:t>	</a:t>
            </a:r>
            <a:endParaRPr lang="zh-CN" altLang="en-US" sz="2400" dirty="0" smtClean="0"/>
          </a:p>
          <a:p>
            <a:pPr lvl="1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2400" dirty="0" smtClean="0">
                <a:sym typeface="+mn-ea"/>
              </a:rPr>
              <a:t>删除异常</a:t>
            </a:r>
            <a:endParaRPr lang="zh-CN" altLang="en-US" sz="2400" dirty="0" smtClean="0">
              <a:sym typeface="+mn-ea"/>
            </a:endParaRPr>
          </a:p>
          <a:p>
            <a:pPr lvl="2">
              <a:lnSpc>
                <a:spcPct val="90000"/>
              </a:lnSpc>
              <a:buClr>
                <a:srgbClr val="1E8380"/>
              </a:buClr>
              <a:buFont typeface="Wingdings" panose="05000000000000000000" charset="0"/>
              <a:buChar char="Ø"/>
            </a:pPr>
            <a:r>
              <a:rPr lang="zh-CN" altLang="en-US" sz="2400" dirty="0" smtClean="0"/>
              <a:t>丢失有效信息</a:t>
            </a:r>
            <a:endParaRPr lang="zh-CN" altLang="en-US" sz="2400" dirty="0" smtClean="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gray">
          <a:xfrm>
            <a:off x="2377731" y="3923995"/>
            <a:ext cx="7704137" cy="1338262"/>
          </a:xfrm>
          <a:prstGeom prst="roundRect">
            <a:avLst>
              <a:gd name="adj" fmla="val 1396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defRPr/>
            </a:pPr>
            <a:r>
              <a:rPr lang="zh-CN" altLang="en-US" sz="3200" b="1" dirty="0" smtClean="0"/>
              <a:t>使用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三大范式</a:t>
            </a:r>
            <a:r>
              <a:rPr lang="zh-CN" altLang="en-US" sz="3200" b="1" dirty="0" smtClean="0"/>
              <a:t>规范数据库表的设计</a:t>
            </a:r>
            <a:endParaRPr lang="zh-CN" altLang="en-US" sz="3200" b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45945" y="1142365"/>
          <a:ext cx="7971790" cy="1812340"/>
        </p:xfrm>
        <a:graphic>
          <a:graphicData uri="http://schemas.openxmlformats.org/drawingml/2006/table">
            <a:tbl>
              <a:tblPr/>
              <a:tblGrid>
                <a:gridCol w="808990"/>
                <a:gridCol w="577850"/>
                <a:gridCol w="638175"/>
                <a:gridCol w="518160"/>
                <a:gridCol w="692150"/>
                <a:gridCol w="808990"/>
                <a:gridCol w="808990"/>
                <a:gridCol w="870585"/>
                <a:gridCol w="723265"/>
                <a:gridCol w="687070"/>
                <a:gridCol w="837565"/>
              </a:tblGrid>
              <a:tr h="258963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 dirty="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客人编号</a:t>
                      </a:r>
                      <a:endParaRPr lang="zh-CN" sz="1400" kern="900" dirty="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姓名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地址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GB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……</a:t>
                      </a:r>
                      <a:endParaRPr lang="en-GB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客房号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客房描述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客房类型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客房状态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床位数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价格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入住人数</a:t>
                      </a:r>
                      <a:endParaRPr lang="zh-CN" sz="1400" kern="900"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963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C1001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张三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Addr1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1001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栋</a:t>
                      </a: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层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单人间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入住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128.00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445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C1002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李四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Addr2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栋</a:t>
                      </a: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层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标准间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入住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168.00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963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C1003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王五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Addr3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栋</a:t>
                      </a: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层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标准间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入住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168.00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C1004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赵六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Addr4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2003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栋</a:t>
                      </a: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层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标准间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入住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158.00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963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 dirty="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 dirty="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963"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C8006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Addrm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……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8006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栋</a:t>
                      </a: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层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总统套房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400" kern="90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入住</a:t>
                      </a:r>
                      <a:endParaRPr lang="zh-CN" sz="1400" kern="900"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1080.00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400" kern="9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sz="1400" kern="9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9203" marR="492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第一范式 </a:t>
            </a:r>
            <a:r>
              <a:rPr lang="en-US" altLang="zh-CN" sz="5630" dirty="0">
                <a:sym typeface="+mn-ea"/>
              </a:rPr>
              <a:t>(1st NF)</a:t>
            </a:r>
            <a:endParaRPr lang="zh-CN" alt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4270" y="3750945"/>
            <a:ext cx="10168890" cy="2087245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4000" dirty="0">
                <a:solidFill>
                  <a:srgbClr val="5E616D"/>
                </a:solidFill>
              </a:rPr>
              <a:t>第一范式的目标是确保每列的原子性</a:t>
            </a:r>
            <a:endParaRPr lang="zh-CN" altLang="en-US" sz="4000" dirty="0">
              <a:solidFill>
                <a:srgbClr val="5E616D"/>
              </a:solidFill>
            </a:endParaRPr>
          </a:p>
          <a:p>
            <a:pPr lvl="1">
              <a:buClr>
                <a:srgbClr val="1E8380"/>
              </a:buClr>
              <a:buFont typeface="Wingdings" panose="05000000000000000000" charset="0"/>
              <a:buChar char="ü"/>
            </a:pPr>
            <a:r>
              <a:rPr lang="zh-CN" altLang="en-US" sz="3200" dirty="0">
                <a:solidFill>
                  <a:srgbClr val="5E616D"/>
                </a:solidFill>
              </a:rPr>
              <a:t>如果每列都是不可再分的最小数据单元（也称为最小的原子单元），则满足第一范式（</a:t>
            </a:r>
            <a:r>
              <a:rPr lang="en-US" altLang="zh-CN" sz="3200" dirty="0">
                <a:solidFill>
                  <a:srgbClr val="5E616D"/>
                </a:solidFill>
              </a:rPr>
              <a:t>1NF</a:t>
            </a:r>
            <a:r>
              <a:rPr lang="zh-CN" altLang="en-US" sz="3200" dirty="0">
                <a:solidFill>
                  <a:srgbClr val="5E616D"/>
                </a:solidFill>
              </a:rPr>
              <a:t>）</a:t>
            </a:r>
            <a:endParaRPr lang="zh-CN" altLang="en-US" sz="3200" dirty="0">
              <a:solidFill>
                <a:srgbClr val="5E616D"/>
              </a:solidFill>
            </a:endParaRPr>
          </a:p>
        </p:txBody>
      </p:sp>
      <p:sp>
        <p:nvSpPr>
          <p:cNvPr id="587780" name="AutoShape 4"/>
          <p:cNvSpPr>
            <a:spLocks noChangeArrowheads="1"/>
          </p:cNvSpPr>
          <p:nvPr/>
        </p:nvSpPr>
        <p:spPr bwMode="auto">
          <a:xfrm rot="16200000">
            <a:off x="5381308" y="1973092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solidFill>
            <a:schemeClr val="accent5">
              <a:lumMod val="50000"/>
            </a:schemeClr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720505" y="1188073"/>
          <a:ext cx="3357586" cy="221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2071702"/>
              </a:tblGrid>
              <a:tr h="260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CustID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Address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中国北京市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美国纽约市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英国利物浦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日本东京市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264331" marR="26433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6221099" y="1188073"/>
          <a:ext cx="3857651" cy="221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5"/>
                <a:gridCol w="1350005"/>
                <a:gridCol w="1157641"/>
              </a:tblGrid>
              <a:tr h="260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CustID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Country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City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中国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北京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英国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利物浦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日本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东京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美国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纽约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uiExpand="1" build="p"/>
      <p:bldP spid="58778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b="1" noProof="0" dirty="0" smtClean="0">
                <a:solidFill>
                  <a:schemeClr val="tx2">
                    <a:lumMod val="75000"/>
                  </a:schemeClr>
                </a:solidFill>
                <a:effectLst/>
                <a:uLnTx/>
                <a:latin typeface="+mj-lt"/>
                <a:ea typeface="+mj-ea"/>
                <a:cs typeface="+mj-cs"/>
                <a:sym typeface="+mn-ea"/>
              </a:rPr>
              <a:t>第二范式 </a:t>
            </a:r>
            <a:r>
              <a:rPr lang="en-US" altLang="zh-CN" sz="5630" b="1" noProof="0" dirty="0" smtClean="0">
                <a:solidFill>
                  <a:schemeClr val="tx2">
                    <a:lumMod val="75000"/>
                  </a:schemeClr>
                </a:solidFill>
                <a:effectLst/>
                <a:uLnTx/>
                <a:latin typeface="+mj-lt"/>
                <a:ea typeface="+mj-ea"/>
                <a:cs typeface="+mj-cs"/>
                <a:sym typeface="+mn-ea"/>
              </a:rPr>
              <a:t>(2nd NF)</a:t>
            </a:r>
            <a:endParaRPr lang="zh-CN" altLang="en-US"/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1940240" y="634666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+mn-lt"/>
                <a:ea typeface="黑体" panose="02010609060101010101" charset="-122"/>
              </a:rPr>
              <a:t>Guest Registration</a:t>
            </a:r>
            <a:endParaRPr lang="en-US" altLang="zh-CN" sz="2400" dirty="0">
              <a:latin typeface="+mn-lt"/>
              <a:ea typeface="黑体" panose="02010609060101010101" charset="-122"/>
            </a:endParaRPr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606522" y="1091551"/>
          <a:ext cx="335758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2071702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客人编号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C1002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Addr1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标准间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床位数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入住人数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价 格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$168.00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33"/>
          <p:cNvSpPr>
            <a:spLocks noChangeAspect="1" noChangeArrowheads="1"/>
          </p:cNvSpPr>
          <p:nvPr/>
        </p:nvSpPr>
        <p:spPr bwMode="auto">
          <a:xfrm rot="16200000">
            <a:off x="5687378" y="2872727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solidFill>
            <a:schemeClr val="accent5">
              <a:lumMod val="50000"/>
            </a:schemeClr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10059982" y="1491285"/>
            <a:ext cx="1928826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+mn-lt"/>
                <a:ea typeface="黑体" panose="02010609060101010101" charset="-122"/>
              </a:rPr>
              <a:t>Guest</a:t>
            </a:r>
            <a:endParaRPr lang="en-US" altLang="zh-CN" sz="2400" dirty="0">
              <a:latin typeface="+mn-lt"/>
              <a:ea typeface="黑体" panose="02010609060101010101" charset="-122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10108242" y="3209928"/>
            <a:ext cx="188118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+mn-lt"/>
                <a:ea typeface="黑体" panose="02010609060101010101" charset="-122"/>
              </a:rPr>
              <a:t>Room</a:t>
            </a:r>
            <a:endParaRPr lang="en-US" altLang="zh-CN" sz="2400" dirty="0">
              <a:latin typeface="+mn-lt"/>
              <a:ea typeface="黑体" panose="02010609060101010101" charset="-122"/>
            </a:endParaRPr>
          </a:p>
        </p:txBody>
      </p: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6701478" y="994408"/>
          <a:ext cx="335758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/>
                <a:gridCol w="1500211"/>
              </a:tblGrid>
              <a:tr h="260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客人编号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C1002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李四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Addr1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749738" y="3210242"/>
          <a:ext cx="335758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500198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标准间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床位数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入住人数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757336" y="5557195"/>
            <a:ext cx="7645398" cy="642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E838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E61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第二范式要求每个表只描述一件事情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E616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第三范式 </a:t>
            </a:r>
            <a:r>
              <a:rPr lang="en-US" altLang="zh-CN" sz="5630" dirty="0">
                <a:sym typeface="+mn-ea"/>
              </a:rPr>
              <a:t>(3nd NF)</a:t>
            </a:r>
            <a:endParaRPr lang="zh-CN" altLang="en-US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1690659" y="4990799"/>
            <a:ext cx="8216902" cy="928670"/>
          </a:xfrm>
        </p:spPr>
        <p:txBody>
          <a:bodyPr/>
          <a:p>
            <a:pPr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如果一个关系满足</a:t>
            </a:r>
            <a:r>
              <a:rPr lang="en-US" altLang="zh-CN" sz="24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2NF</a:t>
            </a:r>
            <a:r>
              <a:rPr lang="zh-CN" altLang="en-US" sz="24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，并且除了主键以外的其他列都不传递依赖于主键列，则满足第三范式（</a:t>
            </a:r>
            <a:r>
              <a:rPr lang="en-US" altLang="zh-CN" sz="24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3NF</a:t>
            </a:r>
            <a:r>
              <a:rPr lang="zh-CN" altLang="en-US" sz="24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）</a:t>
            </a:r>
            <a:r>
              <a:rPr lang="zh-CN" altLang="en-US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endParaRPr lang="zh-CN" altLang="en-US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593947" name="AutoShape 27"/>
          <p:cNvSpPr>
            <a:spLocks noChangeAspect="1" noChangeArrowheads="1"/>
          </p:cNvSpPr>
          <p:nvPr/>
        </p:nvSpPr>
        <p:spPr bwMode="auto">
          <a:xfrm rot="16200000">
            <a:off x="5095239" y="2285993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solidFill>
            <a:schemeClr val="accent5">
              <a:lumMod val="50000"/>
            </a:schemeClr>
          </a:soli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93948" name="Text Box 28"/>
          <p:cNvSpPr txBox="1">
            <a:spLocks noChangeArrowheads="1"/>
          </p:cNvSpPr>
          <p:nvPr/>
        </p:nvSpPr>
        <p:spPr bwMode="auto">
          <a:xfrm>
            <a:off x="2075481" y="842632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Room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3978" name="Text Box 58"/>
          <p:cNvSpPr txBox="1">
            <a:spLocks noChangeArrowheads="1"/>
          </p:cNvSpPr>
          <p:nvPr/>
        </p:nvSpPr>
        <p:spPr bwMode="auto">
          <a:xfrm>
            <a:off x="9426297" y="2564125"/>
            <a:ext cx="1809742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RoomType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122332" y="1360459"/>
          <a:ext cx="335758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643074"/>
              </a:tblGrid>
              <a:tr h="2889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客房号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标准间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床位数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入住人数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价 格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$168.00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137276" y="1131550"/>
          <a:ext cx="27860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08"/>
                <a:gridCol w="1101474"/>
              </a:tblGrid>
              <a:tr h="3352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316777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客房号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2002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客房状态编号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客房类型编号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入住人数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37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……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8497580" y="3084193"/>
          <a:ext cx="300039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985"/>
                <a:gridCol w="1021411"/>
              </a:tblGrid>
              <a:tr h="21132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30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客房类型编号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客房类型名称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标准间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床位数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价 格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$168.00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122982" y="3326134"/>
            <a:ext cx="2071702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 err="1">
                <a:latin typeface="+mn-lt"/>
                <a:ea typeface="黑体" panose="02010609060101010101" charset="-122"/>
              </a:rPr>
              <a:t>RoomState</a:t>
            </a:r>
            <a:endParaRPr lang="en-US" altLang="zh-CN" dirty="0">
              <a:latin typeface="+mn-lt"/>
              <a:ea typeface="黑体" panose="02010609060101010101" charset="-122"/>
            </a:endParaRPr>
          </a:p>
        </p:txBody>
      </p:sp>
      <p:graphicFrame>
        <p:nvGraphicFramePr>
          <p:cNvPr id="20" name="Group 29"/>
          <p:cNvGraphicFramePr>
            <a:graphicFrameLocks noGrp="1"/>
          </p:cNvGraphicFramePr>
          <p:nvPr/>
        </p:nvGraphicFramePr>
        <p:xfrm>
          <a:off x="5689592" y="3832867"/>
          <a:ext cx="28575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756"/>
                <a:gridCol w="1276764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字段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例子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客房状态编号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001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客房状态名称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入住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  <p:bldP spid="59394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规范化的酒店管理系统</a:t>
            </a:r>
            <a:r>
              <a:rPr lang="en-US" altLang="zh-CN" sz="5630">
                <a:sym typeface="+mn-ea"/>
              </a:rPr>
              <a:t>E-R</a:t>
            </a:r>
            <a:r>
              <a:rPr lang="zh-CN" altLang="en-US" sz="5630">
                <a:sym typeface="+mn-ea"/>
              </a:rPr>
              <a:t>图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4760" y="1412875"/>
            <a:ext cx="919988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130" y="1103630"/>
            <a:ext cx="10610850" cy="4788535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3600" dirty="0">
                <a:sym typeface="+mn-ea"/>
              </a:rPr>
              <a:t>假设某建筑公司要设计一个数据库。公司的业务规则概括说明如下：</a:t>
            </a:r>
            <a:endParaRPr lang="zh-CN" altLang="en-US" sz="3600" dirty="0"/>
          </a:p>
          <a:p>
            <a:pPr lvl="1">
              <a:lnSpc>
                <a:spcPct val="90000"/>
              </a:lnSpc>
            </a:pPr>
            <a:r>
              <a:rPr lang="zh-CN" altLang="en-US" sz="3200" dirty="0">
                <a:sym typeface="+mn-ea"/>
              </a:rPr>
              <a:t>公司承担多个工程项目，每一项工程有：工程号、工程名称、施工人员等</a:t>
            </a:r>
            <a:endParaRPr lang="zh-CN" altLang="en-US" sz="3200" dirty="0"/>
          </a:p>
          <a:p>
            <a:pPr lvl="1">
              <a:lnSpc>
                <a:spcPct val="90000"/>
              </a:lnSpc>
            </a:pPr>
            <a:r>
              <a:rPr lang="zh-CN" altLang="en-US" sz="3200" dirty="0">
                <a:sym typeface="+mn-ea"/>
              </a:rPr>
              <a:t>公司有多名职工，每一名职工有：职工号、姓名、性别、职务（工程师、技术员）等</a:t>
            </a:r>
            <a:endParaRPr lang="zh-CN" altLang="en-US" sz="3200" dirty="0"/>
          </a:p>
          <a:p>
            <a:pPr lvl="1">
              <a:lnSpc>
                <a:spcPct val="90000"/>
              </a:lnSpc>
            </a:pPr>
            <a:r>
              <a:rPr lang="zh-CN" altLang="en-US" sz="3200" dirty="0">
                <a:sym typeface="+mn-ea"/>
              </a:rPr>
              <a:t>公司按照工时和小时工资率支付工资，小时工资率由职工的职务决定（例如，技术员的小时工资率与工程师不同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规范化示例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82422" name="Rectangle 118"/>
          <p:cNvSpPr>
            <a:spLocks noGrp="1" noChangeArrowheads="1"/>
          </p:cNvSpPr>
          <p:nvPr>
            <p:ph idx="1"/>
          </p:nvPr>
        </p:nvSpPr>
        <p:spPr>
          <a:xfrm>
            <a:off x="1278745" y="822620"/>
            <a:ext cx="10821600" cy="5048040"/>
          </a:xfrm>
          <a:noFill/>
        </p:spPr>
        <p:txBody>
          <a:bodyPr/>
          <a:p>
            <a:pPr algn="l"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3200" dirty="0">
                <a:solidFill>
                  <a:srgbClr val="5E616D"/>
                </a:solidFill>
                <a:effectLst/>
                <a:latin typeface="+mn-lt"/>
                <a:ea typeface="+mn-ea"/>
              </a:rPr>
              <a:t>公司定期制定一个工资报表</a:t>
            </a:r>
            <a:endParaRPr lang="zh-CN" altLang="en-US" sz="3200" dirty="0">
              <a:solidFill>
                <a:srgbClr val="5E616D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82605" name="Rectangle 301"/>
          <p:cNvSpPr>
            <a:spLocks noChangeArrowheads="1"/>
          </p:cNvSpPr>
          <p:nvPr/>
        </p:nvSpPr>
        <p:spPr bwMode="auto">
          <a:xfrm>
            <a:off x="1209389" y="822310"/>
            <a:ext cx="8280400" cy="5040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457200" indent="-457200" algn="l" eaLnBrk="0" hangingPunct="0">
              <a:spcBef>
                <a:spcPct val="20000"/>
              </a:spcBef>
              <a:buClr>
                <a:srgbClr val="1E8380"/>
              </a:buClr>
              <a:buSzPct val="100000"/>
              <a:buFont typeface="Wingdings" panose="05000000000000000000" charset="0"/>
              <a:buChar char="n"/>
            </a:pPr>
            <a:r>
              <a:rPr lang="zh-CN" altLang="en-US" sz="3200" dirty="0">
                <a:solidFill>
                  <a:srgbClr val="5E616D"/>
                </a:solidFill>
                <a:latin typeface="+mn-lt"/>
                <a:ea typeface="+mn-ea"/>
              </a:rPr>
              <a:t>公司定期制定的项目工时表</a:t>
            </a:r>
            <a:endParaRPr lang="zh-CN" altLang="en-US" sz="3200" dirty="0">
              <a:solidFill>
                <a:srgbClr val="5E616D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203325" y="1470660"/>
          <a:ext cx="9306560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425575"/>
                <a:gridCol w="1441450"/>
                <a:gridCol w="1268730"/>
                <a:gridCol w="965835"/>
                <a:gridCol w="1065530"/>
                <a:gridCol w="930275"/>
                <a:gridCol w="1202055"/>
              </a:tblGrid>
              <a:tr h="7620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工程号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工程名称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职工号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职务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小时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工资率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实发工资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花园大厦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齐光明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工程师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845.00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李思岐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960.00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葛宇宏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律师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1140.00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2945.00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立交桥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齐光明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工程师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975.00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鞠明亮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935.00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1910.00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临江饭店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李思岐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1080.00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葛宇洪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840.00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小计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1920.00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749079" y="1879907"/>
          <a:ext cx="8215371" cy="339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011"/>
                <a:gridCol w="1302319"/>
                <a:gridCol w="1093703"/>
                <a:gridCol w="1198011"/>
                <a:gridCol w="1198011"/>
                <a:gridCol w="1198011"/>
                <a:gridCol w="1027305"/>
              </a:tblGrid>
              <a:tr h="7010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工程号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工程名称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职工号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姓名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职务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小时工资率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工时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花园大厦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齐光明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工程师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花园大厦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李思岐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花园大厦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葛宇宏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律师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立交桥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齐光明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工程师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立交桥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鞠明亮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临江饭店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李思岐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临江饭店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1004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葛宇洪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技术员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422" grpId="0" build="p"/>
      <p:bldP spid="48260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一张表描述了多件事情</a:t>
            </a:r>
            <a:endParaRPr lang="zh-CN" altLang="en-US"/>
          </a:p>
        </p:txBody>
      </p:sp>
      <p:grpSp>
        <p:nvGrpSpPr>
          <p:cNvPr id="4" name="Group 23"/>
          <p:cNvGrpSpPr/>
          <p:nvPr/>
        </p:nvGrpSpPr>
        <p:grpSpPr bwMode="auto">
          <a:xfrm>
            <a:off x="2149158" y="3190875"/>
            <a:ext cx="1231900" cy="495300"/>
            <a:chOff x="840" y="3120"/>
            <a:chExt cx="776" cy="312"/>
          </a:xfrm>
        </p:grpSpPr>
        <p:sp>
          <p:nvSpPr>
            <p:cNvPr id="489496" name="Freeform 24"/>
            <p:cNvSpPr/>
            <p:nvPr/>
          </p:nvSpPr>
          <p:spPr bwMode="auto">
            <a:xfrm>
              <a:off x="840" y="3120"/>
              <a:ext cx="2" cy="304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2" y="0"/>
                </a:cxn>
              </a:cxnLst>
              <a:rect l="0" t="0" r="r" b="b"/>
              <a:pathLst>
                <a:path w="2" h="304">
                  <a:moveTo>
                    <a:pt x="0" y="304"/>
                  </a:moveTo>
                  <a:lnTo>
                    <a:pt x="2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9497" name="Freeform 25"/>
            <p:cNvSpPr/>
            <p:nvPr/>
          </p:nvSpPr>
          <p:spPr bwMode="auto">
            <a:xfrm>
              <a:off x="1610" y="3140"/>
              <a:ext cx="6" cy="290"/>
            </a:xfrm>
            <a:custGeom>
              <a:avLst/>
              <a:gdLst/>
              <a:ahLst/>
              <a:cxnLst>
                <a:cxn ang="0">
                  <a:pos x="6" y="290"/>
                </a:cxn>
                <a:cxn ang="0">
                  <a:pos x="0" y="0"/>
                </a:cxn>
              </a:cxnLst>
              <a:rect l="0" t="0" r="r" b="b"/>
              <a:pathLst>
                <a:path w="6" h="290">
                  <a:moveTo>
                    <a:pt x="6" y="290"/>
                  </a:moveTo>
                  <a:lnTo>
                    <a:pt x="0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9498" name="Line 26"/>
            <p:cNvSpPr>
              <a:spLocks noChangeShapeType="1"/>
            </p:cNvSpPr>
            <p:nvPr/>
          </p:nvSpPr>
          <p:spPr bwMode="auto">
            <a:xfrm>
              <a:off x="840" y="3432"/>
              <a:ext cx="768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5" name="Group 45"/>
          <p:cNvGrpSpPr/>
          <p:nvPr/>
        </p:nvGrpSpPr>
        <p:grpSpPr bwMode="auto">
          <a:xfrm>
            <a:off x="4511358" y="3197225"/>
            <a:ext cx="2900362" cy="485775"/>
            <a:chOff x="2237" y="2398"/>
            <a:chExt cx="1827" cy="306"/>
          </a:xfrm>
        </p:grpSpPr>
        <p:sp>
          <p:nvSpPr>
            <p:cNvPr id="489500" name="Freeform 28"/>
            <p:cNvSpPr/>
            <p:nvPr/>
          </p:nvSpPr>
          <p:spPr bwMode="auto">
            <a:xfrm>
              <a:off x="2237" y="2414"/>
              <a:ext cx="3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3" y="0"/>
                </a:cxn>
              </a:cxnLst>
              <a:rect l="0" t="0" r="r" b="b"/>
              <a:pathLst>
                <a:path w="3" h="290">
                  <a:moveTo>
                    <a:pt x="0" y="290"/>
                  </a:moveTo>
                  <a:lnTo>
                    <a:pt x="3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9503" name="Freeform 31"/>
            <p:cNvSpPr/>
            <p:nvPr/>
          </p:nvSpPr>
          <p:spPr bwMode="auto">
            <a:xfrm>
              <a:off x="2813" y="2398"/>
              <a:ext cx="7" cy="304"/>
            </a:xfrm>
            <a:custGeom>
              <a:avLst/>
              <a:gdLst/>
              <a:ahLst/>
              <a:cxnLst>
                <a:cxn ang="0">
                  <a:pos x="7" y="304"/>
                </a:cxn>
                <a:cxn ang="0">
                  <a:pos x="0" y="0"/>
                </a:cxn>
              </a:cxnLst>
              <a:rect l="0" t="0" r="r" b="b"/>
              <a:pathLst>
                <a:path w="7" h="304">
                  <a:moveTo>
                    <a:pt x="7" y="304"/>
                  </a:moveTo>
                  <a:lnTo>
                    <a:pt x="0" y="0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9504" name="Freeform 32"/>
            <p:cNvSpPr/>
            <p:nvPr/>
          </p:nvSpPr>
          <p:spPr bwMode="auto">
            <a:xfrm>
              <a:off x="2237" y="2702"/>
              <a:ext cx="18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7" y="2"/>
                </a:cxn>
              </a:cxnLst>
              <a:rect l="0" t="0" r="r" b="b"/>
              <a:pathLst>
                <a:path w="1827" h="2">
                  <a:moveTo>
                    <a:pt x="0" y="0"/>
                  </a:moveTo>
                  <a:lnTo>
                    <a:pt x="1827" y="2"/>
                  </a:lnTo>
                </a:path>
              </a:pathLst>
            </a:cu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9505" name="Line 33"/>
            <p:cNvSpPr>
              <a:spLocks noChangeShapeType="1"/>
            </p:cNvSpPr>
            <p:nvPr/>
          </p:nvSpPr>
          <p:spPr bwMode="auto">
            <a:xfrm flipV="1">
              <a:off x="3389" y="2414"/>
              <a:ext cx="0" cy="288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 flipV="1">
              <a:off x="4061" y="2414"/>
              <a:ext cx="0" cy="288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44"/>
          <p:cNvGrpSpPr/>
          <p:nvPr/>
        </p:nvGrpSpPr>
        <p:grpSpPr bwMode="auto">
          <a:xfrm>
            <a:off x="2074545" y="2387600"/>
            <a:ext cx="6688138" cy="347663"/>
            <a:chOff x="702" y="1888"/>
            <a:chExt cx="4213" cy="219"/>
          </a:xfrm>
        </p:grpSpPr>
        <p:sp>
          <p:nvSpPr>
            <p:cNvPr id="489509" name="Line 37"/>
            <p:cNvSpPr>
              <a:spLocks noChangeShapeType="1"/>
            </p:cNvSpPr>
            <p:nvPr/>
          </p:nvSpPr>
          <p:spPr bwMode="auto">
            <a:xfrm flipV="1">
              <a:off x="4909" y="1888"/>
              <a:ext cx="0" cy="19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9510" name="Line 38"/>
            <p:cNvSpPr>
              <a:spLocks noChangeShapeType="1"/>
            </p:cNvSpPr>
            <p:nvPr/>
          </p:nvSpPr>
          <p:spPr bwMode="auto">
            <a:xfrm flipV="1">
              <a:off x="719" y="1896"/>
              <a:ext cx="0" cy="19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9511" name="Line 39"/>
            <p:cNvSpPr>
              <a:spLocks noChangeShapeType="1"/>
            </p:cNvSpPr>
            <p:nvPr/>
          </p:nvSpPr>
          <p:spPr bwMode="auto">
            <a:xfrm flipV="1">
              <a:off x="702" y="1896"/>
              <a:ext cx="4213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9512" name="Line 40"/>
            <p:cNvSpPr>
              <a:spLocks noChangeShapeType="1"/>
            </p:cNvSpPr>
            <p:nvPr/>
          </p:nvSpPr>
          <p:spPr bwMode="auto">
            <a:xfrm flipV="1">
              <a:off x="1422" y="1915"/>
              <a:ext cx="0" cy="19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89513" name="AutoShape 41"/>
          <p:cNvSpPr>
            <a:spLocks noChangeArrowheads="1"/>
          </p:cNvSpPr>
          <p:nvPr/>
        </p:nvSpPr>
        <p:spPr bwMode="auto">
          <a:xfrm>
            <a:off x="1771333" y="3859213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工程信息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9514" name="AutoShape 42"/>
          <p:cNvSpPr>
            <a:spLocks noChangeArrowheads="1"/>
          </p:cNvSpPr>
          <p:nvPr/>
        </p:nvSpPr>
        <p:spPr bwMode="auto">
          <a:xfrm>
            <a:off x="5228908" y="3859213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员工信息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9515" name="AutoShape 43"/>
          <p:cNvSpPr>
            <a:spLocks noChangeArrowheads="1"/>
          </p:cNvSpPr>
          <p:nvPr/>
        </p:nvSpPr>
        <p:spPr bwMode="auto">
          <a:xfrm>
            <a:off x="4092258" y="1843088"/>
            <a:ext cx="24066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项目工时信息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9" name="Group 29"/>
          <p:cNvGraphicFramePr>
            <a:graphicFrameLocks noGrp="1"/>
          </p:cNvGraphicFramePr>
          <p:nvPr/>
        </p:nvGraphicFramePr>
        <p:xfrm>
          <a:off x="1674466" y="2747962"/>
          <a:ext cx="7429553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18"/>
                <a:gridCol w="1270499"/>
                <a:gridCol w="1029839"/>
                <a:gridCol w="949918"/>
                <a:gridCol w="889081"/>
                <a:gridCol w="1471198"/>
                <a:gridCol w="735600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工程号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工程名称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职工号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姓名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职务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小时工资率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工时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13" grpId="0" bldLvl="0" animBg="1"/>
      <p:bldP spid="489514" grpId="0" bldLvl="0" animBg="1"/>
      <p:bldP spid="4895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spcAft>
                <a:spcPct val="10000"/>
              </a:spcAft>
            </a:pPr>
            <a:r>
              <a:rPr lang="zh-CN" altLang="en-US" sz="3600" dirty="0">
                <a:sym typeface="+mn-ea"/>
              </a:rPr>
              <a:t>使用事务</a:t>
            </a:r>
            <a:r>
              <a:rPr lang="zh-CN" altLang="en-US" sz="3600" dirty="0" smtClean="0">
                <a:sym typeface="+mn-ea"/>
              </a:rPr>
              <a:t>保证操作数据</a:t>
            </a:r>
            <a:r>
              <a:rPr lang="zh-CN" altLang="en-US" sz="3600" dirty="0">
                <a:sym typeface="+mn-ea"/>
              </a:rPr>
              <a:t>的完整性</a:t>
            </a:r>
            <a:endParaRPr lang="zh-CN" altLang="en-US" sz="3600" dirty="0"/>
          </a:p>
          <a:p>
            <a:pPr>
              <a:spcAft>
                <a:spcPct val="10000"/>
              </a:spcAft>
            </a:pPr>
            <a:r>
              <a:rPr lang="zh-CN" altLang="en-US" sz="3600" dirty="0">
                <a:sym typeface="+mn-ea"/>
              </a:rPr>
              <a:t>掌握如何创建并使用</a:t>
            </a:r>
            <a:r>
              <a:rPr lang="zh-CN" altLang="en-US" sz="3600" dirty="0" smtClean="0">
                <a:sym typeface="+mn-ea"/>
              </a:rPr>
              <a:t>视图</a:t>
            </a:r>
            <a:endParaRPr lang="en-US" altLang="zh-CN" sz="3600" dirty="0" smtClean="0"/>
          </a:p>
          <a:p>
            <a:pPr>
              <a:spcAft>
                <a:spcPct val="10000"/>
              </a:spcAft>
            </a:pPr>
            <a:r>
              <a:rPr lang="zh-CN" altLang="en-US" sz="3600" dirty="0" smtClean="0">
                <a:sym typeface="+mn-ea"/>
              </a:rPr>
              <a:t>了解如何创建并使用索引</a:t>
            </a:r>
            <a:endParaRPr lang="zh-CN" altLang="en-GB" sz="3600" dirty="0"/>
          </a:p>
          <a:p>
            <a:endParaRPr lang="en-US" altLang="zh-CN"/>
          </a:p>
          <a:p>
            <a:pPr marL="58547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solidFill>
                  <a:srgbClr val="5E616D"/>
                </a:solidFill>
                <a:effectLst/>
                <a:sym typeface="+mn-ea"/>
              </a:rPr>
              <a:t>本章目标</a:t>
            </a:r>
            <a:endParaRPr lang="zh-CN" altLang="en-US" sz="5630" dirty="0">
              <a:solidFill>
                <a:srgbClr val="5E616D"/>
              </a:solidFill>
              <a:effectLst/>
              <a:sym typeface="+mn-ea"/>
            </a:endParaRPr>
          </a:p>
        </p:txBody>
      </p:sp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9165" y="1243652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285" y="1803398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285" y="1208403"/>
            <a:ext cx="714380" cy="719772"/>
          </a:xfrm>
          <a:prstGeom prst="rect">
            <a:avLst/>
          </a:prstGeom>
          <a:noFill/>
        </p:spPr>
      </p:pic>
      <p:pic>
        <p:nvPicPr>
          <p:cNvPr id="2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9165" y="1838647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 smtClean="0">
                <a:sym typeface="+mn-ea"/>
              </a:rPr>
              <a:t>应用第二范式规范化</a:t>
            </a:r>
            <a:endParaRPr lang="zh-CN" altLang="en-US" sz="5630" dirty="0" smtClean="0"/>
          </a:p>
        </p:txBody>
      </p:sp>
      <p:grpSp>
        <p:nvGrpSpPr>
          <p:cNvPr id="4" name="Group 59"/>
          <p:cNvGrpSpPr/>
          <p:nvPr/>
        </p:nvGrpSpPr>
        <p:grpSpPr bwMode="auto">
          <a:xfrm>
            <a:off x="2096770" y="1231265"/>
            <a:ext cx="1447800" cy="304800"/>
            <a:chOff x="992" y="912"/>
            <a:chExt cx="912" cy="192"/>
          </a:xfrm>
        </p:grpSpPr>
        <p:grpSp>
          <p:nvGrpSpPr>
            <p:cNvPr id="5" name="Group 11"/>
            <p:cNvGrpSpPr/>
            <p:nvPr/>
          </p:nvGrpSpPr>
          <p:grpSpPr bwMode="auto">
            <a:xfrm>
              <a:off x="992" y="912"/>
              <a:ext cx="912" cy="192"/>
              <a:chOff x="912" y="912"/>
              <a:chExt cx="912" cy="192"/>
            </a:xfrm>
          </p:grpSpPr>
          <p:sp>
            <p:nvSpPr>
              <p:cNvPr id="491532" name="Line 12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0" cy="192"/>
              </a:xfrm>
              <a:prstGeom prst="line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p>
                <a:pPr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1533" name="Line 13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912" cy="0"/>
              </a:xfrm>
              <a:prstGeom prst="line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p>
                <a:pPr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1904" y="912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15"/>
          <p:cNvGrpSpPr/>
          <p:nvPr/>
        </p:nvGrpSpPr>
        <p:grpSpPr bwMode="auto">
          <a:xfrm>
            <a:off x="1882458" y="2755265"/>
            <a:ext cx="4203700" cy="304800"/>
            <a:chOff x="1104" y="1728"/>
            <a:chExt cx="2648" cy="192"/>
          </a:xfrm>
        </p:grpSpPr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1104" y="172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37" name="Line 17"/>
            <p:cNvSpPr>
              <a:spLocks noChangeShapeType="1"/>
            </p:cNvSpPr>
            <p:nvPr/>
          </p:nvSpPr>
          <p:spPr bwMode="auto">
            <a:xfrm>
              <a:off x="1992" y="172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38" name="Line 18"/>
            <p:cNvSpPr>
              <a:spLocks noChangeShapeType="1"/>
            </p:cNvSpPr>
            <p:nvPr/>
          </p:nvSpPr>
          <p:spPr bwMode="auto">
            <a:xfrm>
              <a:off x="2808" y="172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39" name="Line 19"/>
            <p:cNvSpPr>
              <a:spLocks noChangeShapeType="1"/>
            </p:cNvSpPr>
            <p:nvPr/>
          </p:nvSpPr>
          <p:spPr bwMode="auto">
            <a:xfrm>
              <a:off x="3752" y="172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40" name="Line 20"/>
            <p:cNvSpPr>
              <a:spLocks noChangeShapeType="1"/>
            </p:cNvSpPr>
            <p:nvPr/>
          </p:nvSpPr>
          <p:spPr bwMode="auto">
            <a:xfrm>
              <a:off x="1104" y="1728"/>
              <a:ext cx="264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4701858" y="3504565"/>
            <a:ext cx="1524000" cy="304800"/>
            <a:chOff x="2832" y="2208"/>
            <a:chExt cx="960" cy="192"/>
          </a:xfrm>
        </p:grpSpPr>
        <p:sp>
          <p:nvSpPr>
            <p:cNvPr id="491554" name="Line 34"/>
            <p:cNvSpPr>
              <a:spLocks noChangeShapeType="1"/>
            </p:cNvSpPr>
            <p:nvPr/>
          </p:nvSpPr>
          <p:spPr bwMode="auto">
            <a:xfrm>
              <a:off x="2832" y="2256"/>
              <a:ext cx="0" cy="144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555" name="Line 35"/>
            <p:cNvSpPr>
              <a:spLocks noChangeShapeType="1"/>
            </p:cNvSpPr>
            <p:nvPr/>
          </p:nvSpPr>
          <p:spPr bwMode="auto">
            <a:xfrm>
              <a:off x="2832" y="2400"/>
              <a:ext cx="960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556" name="Line 36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/>
            </a:ln>
          </p:spPr>
          <p:txBody>
            <a:bodyPr wrap="none" anchor="ctr"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7"/>
          <p:cNvGrpSpPr/>
          <p:nvPr/>
        </p:nvGrpSpPr>
        <p:grpSpPr bwMode="auto">
          <a:xfrm>
            <a:off x="1974533" y="4636453"/>
            <a:ext cx="2438400" cy="304800"/>
            <a:chOff x="1104" y="3072"/>
            <a:chExt cx="1536" cy="192"/>
          </a:xfrm>
        </p:grpSpPr>
        <p:sp>
          <p:nvSpPr>
            <p:cNvPr id="491558" name="Line 38"/>
            <p:cNvSpPr>
              <a:spLocks noChangeShapeType="1"/>
            </p:cNvSpPr>
            <p:nvPr/>
          </p:nvSpPr>
          <p:spPr bwMode="auto">
            <a:xfrm>
              <a:off x="1824" y="3072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59" name="Line 39"/>
            <p:cNvSpPr>
              <a:spLocks noChangeShapeType="1"/>
            </p:cNvSpPr>
            <p:nvPr/>
          </p:nvSpPr>
          <p:spPr bwMode="auto">
            <a:xfrm>
              <a:off x="1104" y="3072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60" name="Line 40"/>
            <p:cNvSpPr>
              <a:spLocks noChangeShapeType="1"/>
            </p:cNvSpPr>
            <p:nvPr/>
          </p:nvSpPr>
          <p:spPr bwMode="auto">
            <a:xfrm>
              <a:off x="2640" y="3072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1561" name="Line 41"/>
            <p:cNvSpPr>
              <a:spLocks noChangeShapeType="1"/>
            </p:cNvSpPr>
            <p:nvPr/>
          </p:nvSpPr>
          <p:spPr bwMode="auto">
            <a:xfrm>
              <a:off x="1104" y="3072"/>
              <a:ext cx="1536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b"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91573" name="AutoShape 53"/>
          <p:cNvSpPr>
            <a:spLocks noChangeArrowheads="1"/>
          </p:cNvSpPr>
          <p:nvPr/>
        </p:nvSpPr>
        <p:spPr bwMode="auto">
          <a:xfrm>
            <a:off x="4501833" y="1517015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lnSpc>
                <a:spcPct val="110000"/>
              </a:lnSpc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工程表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74" name="AutoShape 54"/>
          <p:cNvSpPr>
            <a:spLocks noChangeArrowheads="1"/>
          </p:cNvSpPr>
          <p:nvPr/>
        </p:nvSpPr>
        <p:spPr bwMode="auto">
          <a:xfrm>
            <a:off x="7094220" y="3101340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lnSpc>
                <a:spcPct val="110000"/>
              </a:lnSpc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员工表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75" name="AutoShape 55"/>
          <p:cNvSpPr>
            <a:spLocks noChangeArrowheads="1"/>
          </p:cNvSpPr>
          <p:nvPr/>
        </p:nvSpPr>
        <p:spPr bwMode="auto">
          <a:xfrm>
            <a:off x="5365433" y="4901565"/>
            <a:ext cx="24066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lnSpc>
                <a:spcPct val="110000"/>
              </a:lnSpc>
              <a:defRPr/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项目工时表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1576" name="AutoShape 56"/>
          <p:cNvSpPr>
            <a:spLocks noChangeArrowheads="1"/>
          </p:cNvSpPr>
          <p:nvPr/>
        </p:nvSpPr>
        <p:spPr bwMode="auto">
          <a:xfrm>
            <a:off x="4644708" y="3961765"/>
            <a:ext cx="26955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lnSpc>
                <a:spcPct val="110000"/>
              </a:lnSpc>
              <a:defRPr/>
            </a:pPr>
            <a:r>
              <a:rPr lang="zh-CN" altLang="en-GB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满足第三范式吗？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1739921" y="1529707"/>
          <a:ext cx="2353917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18"/>
                <a:gridCol w="1270499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工程号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工程名称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29"/>
          <p:cNvGraphicFramePr>
            <a:graphicFrameLocks noGrp="1"/>
          </p:cNvGraphicFramePr>
          <p:nvPr/>
        </p:nvGraphicFramePr>
        <p:xfrm>
          <a:off x="1379195" y="3029905"/>
          <a:ext cx="5572163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08"/>
                <a:gridCol w="1249559"/>
                <a:gridCol w="1285884"/>
                <a:gridCol w="1714512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职工号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姓名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职务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小时工资率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Group 29"/>
          <p:cNvGraphicFramePr>
            <a:graphicFrameLocks noGrp="1"/>
          </p:cNvGraphicFramePr>
          <p:nvPr/>
        </p:nvGraphicFramePr>
        <p:xfrm>
          <a:off x="1450632" y="4958731"/>
          <a:ext cx="3643338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1214446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工程号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职工号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工时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3" grpId="0" bldLvl="0" animBg="1"/>
      <p:bldP spid="491574" grpId="0" bldLvl="0" animBg="1"/>
      <p:bldP spid="491575" grpId="0" bldLvl="0" animBg="1"/>
      <p:bldP spid="49157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应用第三范式规范化</a:t>
            </a:r>
            <a:endParaRPr lang="zh-CN" altLang="en-US"/>
          </a:p>
        </p:txBody>
      </p:sp>
      <p:grpSp>
        <p:nvGrpSpPr>
          <p:cNvPr id="4" name="Group 64"/>
          <p:cNvGrpSpPr/>
          <p:nvPr/>
        </p:nvGrpSpPr>
        <p:grpSpPr bwMode="auto">
          <a:xfrm>
            <a:off x="2431415" y="1163003"/>
            <a:ext cx="1447800" cy="317500"/>
            <a:chOff x="1220" y="808"/>
            <a:chExt cx="912" cy="200"/>
          </a:xfrm>
        </p:grpSpPr>
        <p:grpSp>
          <p:nvGrpSpPr>
            <p:cNvPr id="5" name="Group 11"/>
            <p:cNvGrpSpPr/>
            <p:nvPr/>
          </p:nvGrpSpPr>
          <p:grpSpPr bwMode="auto">
            <a:xfrm>
              <a:off x="1220" y="816"/>
              <a:ext cx="912" cy="192"/>
              <a:chOff x="912" y="912"/>
              <a:chExt cx="912" cy="192"/>
            </a:xfrm>
          </p:grpSpPr>
          <p:sp>
            <p:nvSpPr>
              <p:cNvPr id="493580" name="Line 12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0" cy="192"/>
              </a:xfrm>
              <a:prstGeom prst="line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493581" name="Line 13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912" cy="0"/>
              </a:xfrm>
              <a:prstGeom prst="line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</p:grpSp>
        <p:sp>
          <p:nvSpPr>
            <p:cNvPr id="493582" name="Line 14"/>
            <p:cNvSpPr>
              <a:spLocks noChangeShapeType="1"/>
            </p:cNvSpPr>
            <p:nvPr/>
          </p:nvSpPr>
          <p:spPr bwMode="auto">
            <a:xfrm>
              <a:off x="2132" y="80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grpSp>
        <p:nvGrpSpPr>
          <p:cNvPr id="6" name="Group 15"/>
          <p:cNvGrpSpPr/>
          <p:nvPr/>
        </p:nvGrpSpPr>
        <p:grpSpPr bwMode="auto">
          <a:xfrm>
            <a:off x="2274253" y="2242503"/>
            <a:ext cx="2667000" cy="304800"/>
            <a:chOff x="576" y="1488"/>
            <a:chExt cx="1680" cy="192"/>
          </a:xfrm>
        </p:grpSpPr>
        <p:sp>
          <p:nvSpPr>
            <p:cNvPr id="493584" name="Line 16"/>
            <p:cNvSpPr>
              <a:spLocks noChangeShapeType="1"/>
            </p:cNvSpPr>
            <p:nvPr/>
          </p:nvSpPr>
          <p:spPr bwMode="auto">
            <a:xfrm>
              <a:off x="576" y="148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585" name="Line 17"/>
            <p:cNvSpPr>
              <a:spLocks noChangeShapeType="1"/>
            </p:cNvSpPr>
            <p:nvPr/>
          </p:nvSpPr>
          <p:spPr bwMode="auto">
            <a:xfrm>
              <a:off x="1488" y="148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586" name="Line 18"/>
            <p:cNvSpPr>
              <a:spLocks noChangeShapeType="1"/>
            </p:cNvSpPr>
            <p:nvPr/>
          </p:nvSpPr>
          <p:spPr bwMode="auto">
            <a:xfrm>
              <a:off x="2256" y="148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576" y="1488"/>
              <a:ext cx="168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2272665" y="3385503"/>
            <a:ext cx="1447800" cy="304800"/>
            <a:chOff x="576" y="2208"/>
            <a:chExt cx="912" cy="192"/>
          </a:xfrm>
        </p:grpSpPr>
        <p:sp>
          <p:nvSpPr>
            <p:cNvPr id="493599" name="Line 31"/>
            <p:cNvSpPr>
              <a:spLocks noChangeShapeType="1"/>
            </p:cNvSpPr>
            <p:nvPr/>
          </p:nvSpPr>
          <p:spPr bwMode="auto">
            <a:xfrm>
              <a:off x="576" y="220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00" name="Line 32"/>
            <p:cNvSpPr>
              <a:spLocks noChangeShapeType="1"/>
            </p:cNvSpPr>
            <p:nvPr/>
          </p:nvSpPr>
          <p:spPr bwMode="auto">
            <a:xfrm>
              <a:off x="1488" y="2208"/>
              <a:ext cx="0" cy="192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01" name="Line 33"/>
            <p:cNvSpPr>
              <a:spLocks noChangeShapeType="1"/>
            </p:cNvSpPr>
            <p:nvPr/>
          </p:nvSpPr>
          <p:spPr bwMode="auto">
            <a:xfrm>
              <a:off x="576" y="2208"/>
              <a:ext cx="912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8" name="Group 52"/>
          <p:cNvGrpSpPr/>
          <p:nvPr/>
        </p:nvGrpSpPr>
        <p:grpSpPr bwMode="auto">
          <a:xfrm>
            <a:off x="2286953" y="4680903"/>
            <a:ext cx="2438400" cy="457200"/>
            <a:chOff x="816" y="3024"/>
            <a:chExt cx="1536" cy="288"/>
          </a:xfrm>
        </p:grpSpPr>
        <p:sp>
          <p:nvSpPr>
            <p:cNvPr id="493621" name="Line 53"/>
            <p:cNvSpPr>
              <a:spLocks noChangeShapeType="1"/>
            </p:cNvSpPr>
            <p:nvPr/>
          </p:nvSpPr>
          <p:spPr bwMode="auto">
            <a:xfrm>
              <a:off x="1536" y="3168"/>
              <a:ext cx="0" cy="14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22" name="Line 54"/>
            <p:cNvSpPr>
              <a:spLocks noChangeShapeType="1"/>
            </p:cNvSpPr>
            <p:nvPr/>
          </p:nvSpPr>
          <p:spPr bwMode="auto">
            <a:xfrm>
              <a:off x="816" y="3168"/>
              <a:ext cx="0" cy="14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23" name="Line 55"/>
            <p:cNvSpPr>
              <a:spLocks noChangeShapeType="1"/>
            </p:cNvSpPr>
            <p:nvPr/>
          </p:nvSpPr>
          <p:spPr bwMode="auto">
            <a:xfrm>
              <a:off x="2352" y="3024"/>
              <a:ext cx="0" cy="288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24" name="Line 56"/>
            <p:cNvSpPr>
              <a:spLocks noChangeShapeType="1"/>
            </p:cNvSpPr>
            <p:nvPr/>
          </p:nvSpPr>
          <p:spPr bwMode="auto">
            <a:xfrm>
              <a:off x="816" y="3168"/>
              <a:ext cx="72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25" name="Line 57"/>
            <p:cNvSpPr>
              <a:spLocks noChangeShapeType="1"/>
            </p:cNvSpPr>
            <p:nvPr/>
          </p:nvSpPr>
          <p:spPr bwMode="auto">
            <a:xfrm>
              <a:off x="1152" y="3024"/>
              <a:ext cx="0" cy="14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  <p:sp>
          <p:nvSpPr>
            <p:cNvPr id="493626" name="Line 58"/>
            <p:cNvSpPr>
              <a:spLocks noChangeShapeType="1"/>
            </p:cNvSpPr>
            <p:nvPr/>
          </p:nvSpPr>
          <p:spPr bwMode="auto">
            <a:xfrm>
              <a:off x="1152" y="3024"/>
              <a:ext cx="120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p>
              <a:endParaRPr lang="zh-CN" altLang="en-US"/>
            </a:p>
          </p:txBody>
        </p:sp>
      </p:grpSp>
      <p:sp>
        <p:nvSpPr>
          <p:cNvPr id="493627" name="AutoShape 59"/>
          <p:cNvSpPr>
            <a:spLocks noChangeArrowheads="1"/>
          </p:cNvSpPr>
          <p:nvPr/>
        </p:nvSpPr>
        <p:spPr bwMode="auto">
          <a:xfrm>
            <a:off x="5780723" y="1521460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b="1" dirty="0"/>
              <a:t>工程表</a:t>
            </a:r>
            <a:endParaRPr lang="zh-CN" altLang="en-US" b="1" dirty="0"/>
          </a:p>
        </p:txBody>
      </p:sp>
      <p:sp>
        <p:nvSpPr>
          <p:cNvPr id="493628" name="AutoShape 60"/>
          <p:cNvSpPr>
            <a:spLocks noChangeArrowheads="1"/>
          </p:cNvSpPr>
          <p:nvPr/>
        </p:nvSpPr>
        <p:spPr bwMode="auto">
          <a:xfrm>
            <a:off x="6238558" y="2640330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b="1" dirty="0"/>
              <a:t>员工表</a:t>
            </a:r>
            <a:endParaRPr lang="zh-CN" altLang="en-US" b="1" dirty="0"/>
          </a:p>
        </p:txBody>
      </p:sp>
      <p:sp>
        <p:nvSpPr>
          <p:cNvPr id="493629" name="AutoShape 61"/>
          <p:cNvSpPr>
            <a:spLocks noChangeArrowheads="1"/>
          </p:cNvSpPr>
          <p:nvPr/>
        </p:nvSpPr>
        <p:spPr bwMode="auto">
          <a:xfrm>
            <a:off x="5566728" y="3830003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b="1" dirty="0"/>
              <a:t>职务表</a:t>
            </a:r>
            <a:endParaRPr lang="zh-CN" altLang="en-US" b="1" dirty="0"/>
          </a:p>
        </p:txBody>
      </p:sp>
      <p:sp>
        <p:nvSpPr>
          <p:cNvPr id="493630" name="AutoShape 62"/>
          <p:cNvSpPr>
            <a:spLocks noChangeArrowheads="1"/>
          </p:cNvSpPr>
          <p:nvPr/>
        </p:nvSpPr>
        <p:spPr bwMode="auto">
          <a:xfrm>
            <a:off x="6238558" y="5211763"/>
            <a:ext cx="1830387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>
              <a:defRPr/>
            </a:pPr>
            <a:r>
              <a:rPr lang="zh-CN" altLang="en-US" b="1" dirty="0"/>
              <a:t>工时表</a:t>
            </a:r>
            <a:endParaRPr lang="zh-CN" altLang="en-US" b="1" dirty="0"/>
          </a:p>
        </p:txBody>
      </p:sp>
      <p:graphicFrame>
        <p:nvGraphicFramePr>
          <p:cNvPr id="38" name="Group 29"/>
          <p:cNvGraphicFramePr>
            <a:graphicFrameLocks noGrp="1"/>
          </p:cNvGraphicFramePr>
          <p:nvPr/>
        </p:nvGraphicFramePr>
        <p:xfrm>
          <a:off x="2137707" y="1521769"/>
          <a:ext cx="2353917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18"/>
                <a:gridCol w="1270499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工程号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工程名称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Group 29"/>
          <p:cNvGraphicFramePr>
            <a:graphicFrameLocks noGrp="1"/>
          </p:cNvGraphicFramePr>
          <p:nvPr/>
        </p:nvGraphicFramePr>
        <p:xfrm>
          <a:off x="1923393" y="2593339"/>
          <a:ext cx="3857651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08"/>
                <a:gridCol w="1249559"/>
                <a:gridCol w="1285884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职工号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姓名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职务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roup 29"/>
          <p:cNvGraphicFramePr>
            <a:graphicFrameLocks noGrp="1"/>
          </p:cNvGraphicFramePr>
          <p:nvPr/>
        </p:nvGraphicFramePr>
        <p:xfrm>
          <a:off x="1923393" y="5165107"/>
          <a:ext cx="3643338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  <a:gridCol w="1214446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工程号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职工号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工时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Group 29"/>
          <p:cNvGraphicFramePr>
            <a:graphicFrameLocks noGrp="1"/>
          </p:cNvGraphicFramePr>
          <p:nvPr/>
        </p:nvGraphicFramePr>
        <p:xfrm>
          <a:off x="1780517" y="3736347"/>
          <a:ext cx="3000396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714512"/>
              </a:tblGrid>
              <a:tr h="50006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职务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</a:rPr>
                        <a:t>小时工资率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3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27" grpId="0" bldLvl="0" animBg="1"/>
      <p:bldP spid="493628" grpId="0" bldLvl="0" animBg="1"/>
      <p:bldP spid="493629" grpId="0" bldLvl="0" animBg="1"/>
      <p:bldP spid="49363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32469"/>
            <a:ext cx="10965638" cy="4788226"/>
          </a:xfrm>
        </p:spPr>
        <p:txBody>
          <a:bodyPr/>
          <a:p>
            <a:pPr marL="533400" indent="-533400">
              <a:lnSpc>
                <a:spcPct val="90000"/>
              </a:lnSpc>
            </a:pPr>
            <a:r>
              <a:rPr lang="zh-CN" altLang="en-US" sz="4000" dirty="0">
                <a:sym typeface="+mn-ea"/>
              </a:rPr>
              <a:t>需求说明：</a:t>
            </a:r>
            <a:endParaRPr lang="zh-CN" altLang="en-US" sz="4000" dirty="0"/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sym typeface="+mn-ea"/>
              </a:rPr>
              <a:t>为了激励优秀员工为企业作出更大的贡献，企业定期安排员工晋级</a:t>
            </a:r>
            <a:endParaRPr lang="zh-CN" altLang="en-US" dirty="0"/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sym typeface="+mn-ea"/>
              </a:rPr>
              <a:t>假设每个部门设置多个不同的岗位，每个岗位可以安排多个员工</a:t>
            </a:r>
            <a:endParaRPr lang="zh-CN" altLang="en-US" dirty="0"/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sym typeface="+mn-ea"/>
              </a:rPr>
              <a:t>每一位员工隶属于企业的一个部门，有一个对应的岗位</a:t>
            </a:r>
            <a:endParaRPr lang="zh-CN" altLang="en-US" dirty="0"/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sym typeface="+mn-ea"/>
              </a:rPr>
              <a:t>企业保存每位员工每次晋级记录</a:t>
            </a:r>
            <a:endParaRPr lang="en-US" altLang="zh-CN" sz="4000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2275002" y="532418"/>
            <a:ext cx="2376264" cy="1944216"/>
          </a:xfrm>
          <a:prstGeom prst="rect">
            <a:avLst/>
          </a:prstGeom>
          <a:ln>
            <a:solidFill>
              <a:srgbClr val="1E838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部门表：</a:t>
            </a:r>
            <a:r>
              <a:rPr lang="en-US" altLang="zh-CN" sz="2000" dirty="0" err="1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dept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部门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部门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name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235442" y="489889"/>
            <a:ext cx="2376264" cy="1944216"/>
          </a:xfrm>
          <a:prstGeom prst="rect">
            <a:avLst/>
          </a:prstGeom>
          <a:ln>
            <a:solidFill>
              <a:srgbClr val="1E838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岗位表：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post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岗位</a:t>
            </a:r>
            <a:r>
              <a:rPr lang="en-US" altLang="zh-CN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rgbClr val="92D05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岗位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name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部门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zh-CN" altLang="en-US" sz="2000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75331" y="3268722"/>
            <a:ext cx="2376264" cy="1944216"/>
          </a:xfrm>
          <a:prstGeom prst="rect">
            <a:avLst/>
          </a:prstGeom>
          <a:ln>
            <a:solidFill>
              <a:srgbClr val="1E838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endParaRPr lang="zh-CN" altLang="en-US" sz="2000" dirty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员工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表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employee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员工</a:t>
            </a:r>
            <a:r>
              <a:rPr lang="en-US" altLang="zh-CN" sz="20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员工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name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岗位</a:t>
            </a:r>
            <a:r>
              <a:rPr lang="en-US" altLang="zh-CN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92D05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rgbClr val="92D05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endParaRPr lang="en-US" altLang="zh-CN" sz="2000" dirty="0" smtClean="0">
              <a:solidFill>
                <a:srgbClr val="92D05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372225" y="2976245"/>
            <a:ext cx="2376170" cy="2731135"/>
          </a:xfrm>
          <a:prstGeom prst="rect">
            <a:avLst/>
          </a:prstGeom>
          <a:ln>
            <a:solidFill>
              <a:srgbClr val="1E838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晋级表：</a:t>
            </a:r>
            <a:r>
              <a:rPr lang="en-US" altLang="zh-CN" sz="2000" dirty="0" err="1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levelUp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记录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员工</a:t>
            </a:r>
            <a:r>
              <a:rPr lang="en-US" altLang="zh-CN" sz="20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前岗位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后岗位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id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</a:t>
            </a:r>
            <a:endParaRPr lang="en-US" altLang="zh-CN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342900" indent="-342900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</a:pP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晋级日期：</a:t>
            </a:r>
            <a:endParaRPr lang="zh-CN" altLang="en-US" sz="2000" dirty="0" smtClean="0">
              <a:solidFill>
                <a:schemeClr val="accent5">
                  <a:lumMod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43220" y="1252220"/>
            <a:ext cx="2304415" cy="3960495"/>
            <a:chOff x="8572" y="1972"/>
            <a:chExt cx="3629" cy="6237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9366" y="7019"/>
              <a:ext cx="283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2201" y="7019"/>
              <a:ext cx="0" cy="11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9366" y="8209"/>
              <a:ext cx="283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9366" y="7019"/>
              <a:ext cx="0" cy="11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H="1">
              <a:off x="8572" y="7614"/>
              <a:ext cx="7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8572" y="1972"/>
              <a:ext cx="0" cy="564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8572" y="1972"/>
              <a:ext cx="124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just"/>
            <a:r>
              <a:rPr lang="zh-CN" altLang="en-US" sz="3600">
                <a:solidFill>
                  <a:srgbClr val="5E616D"/>
                </a:solidFill>
                <a:sym typeface="+mn-ea"/>
              </a:rPr>
              <a:t>为满足某种商业目标，数据库性能比规范化数据库更重要</a:t>
            </a:r>
            <a:endParaRPr lang="zh-CN" altLang="en-US" sz="3600">
              <a:solidFill>
                <a:srgbClr val="5E616D"/>
              </a:solidFill>
            </a:endParaRPr>
          </a:p>
          <a:p>
            <a:pPr marL="812800" lvl="1" indent="-276225" algn="just"/>
            <a:r>
              <a:rPr lang="zh-CN" altLang="en-US" sz="3200">
                <a:solidFill>
                  <a:srgbClr val="5E616D"/>
                </a:solidFill>
                <a:sym typeface="+mn-ea"/>
              </a:rPr>
              <a:t>通过在给定的表中添加额外的字段，以大量减少需要从中搜索信息所需的时间</a:t>
            </a:r>
            <a:endParaRPr lang="zh-CN" altLang="en-US" sz="3200">
              <a:solidFill>
                <a:srgbClr val="5E616D"/>
              </a:solidFill>
            </a:endParaRPr>
          </a:p>
          <a:p>
            <a:pPr marL="812800" lvl="1" indent="-276225" algn="just"/>
            <a:r>
              <a:rPr lang="zh-CN" altLang="en-US" sz="3200">
                <a:solidFill>
                  <a:srgbClr val="5E616D"/>
                </a:solidFill>
                <a:sym typeface="+mn-ea"/>
              </a:rPr>
              <a:t>通过在给定的表中插入计算列（如成绩总分），以方便查询</a:t>
            </a:r>
            <a:endParaRPr lang="zh-CN" altLang="en-US">
              <a:solidFill>
                <a:srgbClr val="5E616D"/>
              </a:solidFill>
            </a:endParaRPr>
          </a:p>
          <a:p>
            <a:pPr algn="just"/>
            <a:r>
              <a:rPr lang="zh-CN" altLang="en-US" sz="3600">
                <a:solidFill>
                  <a:srgbClr val="5E616D"/>
                </a:solidFill>
                <a:sym typeface="+mn-ea"/>
              </a:rPr>
              <a:t>在数据规范化同时，要综合考虑数据库的性能</a:t>
            </a:r>
            <a:endParaRPr lang="zh-CN" altLang="en-US" sz="3600">
              <a:solidFill>
                <a:srgbClr val="5E616D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规范化和性能的关系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816860" y="1011555"/>
            <a:ext cx="5586730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事务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视图</a:t>
            </a:r>
            <a:endParaRPr lang="en-US" altLang="zh-CN" sz="2000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索引：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提高检索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速度，改善数据库性能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序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列：自增类型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algn="l"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algn="l"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algn="l" eaLnBrk="1" hangingPunct="1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三范式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3533140" y="2153285"/>
            <a:ext cx="268605" cy="84645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796290" y="2558236"/>
            <a:ext cx="181927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事务、视图、索引、序列、三范式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2487970" y="1189673"/>
            <a:ext cx="357187" cy="396840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640098" y="621571"/>
            <a:ext cx="162061" cy="129614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27271" y="593740"/>
            <a:ext cx="564547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包含一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组数据库操作命令</a:t>
            </a:r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，作为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一个</a:t>
            </a:r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整体一起提交或撤销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特性：原子性、一致性、隔离性、持久性</a:t>
            </a:r>
            <a:endParaRPr lang="en-US" altLang="zh-CN" sz="1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创建事务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792226" y="1442879"/>
            <a:ext cx="216023" cy="71040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4936241" y="1385828"/>
            <a:ext cx="4361112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开始事务：上一个</a:t>
            </a:r>
            <a:r>
              <a:rPr lang="en-US" altLang="zh-CN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tcl</a:t>
            </a:r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结束，本次自动开始</a:t>
            </a:r>
            <a:endParaRPr lang="en-US" altLang="zh-CN" sz="1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提交事务：</a:t>
            </a:r>
            <a:r>
              <a:rPr lang="en-US" altLang="zh-CN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COMMIT</a:t>
            </a:r>
            <a:endParaRPr lang="en-US" altLang="zh-CN" sz="1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回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滚</a:t>
            </a:r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事务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： </a:t>
            </a:r>
            <a:r>
              <a:rPr lang="en-US" altLang="zh-CN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ROLLBACK</a:t>
            </a:r>
            <a:endParaRPr lang="en-US" altLang="zh-CN" sz="1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3817620" y="4815205"/>
            <a:ext cx="125730" cy="70612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3801894" y="2153295"/>
            <a:ext cx="615617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虚拟表，通常是作为执行查询的结果而创建</a:t>
            </a:r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的，便于快速检索数据</a:t>
            </a:r>
            <a:endParaRPr lang="en-US" altLang="zh-CN" sz="1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endParaRPr lang="en-US" altLang="zh-CN" sz="1600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eaLnBrk="1" hangingPunct="1"/>
            <a:r>
              <a:rPr lang="zh-CN" altLang="en-US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创建视图：</a:t>
            </a:r>
            <a:r>
              <a:rPr lang="en-US" altLang="zh-CN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CREATE VIEW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5115" y="4704080"/>
            <a:ext cx="6970395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lvl="1" indent="0" algn="l"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第一范式确保每列的原子性</a:t>
            </a:r>
            <a:endParaRPr lang="zh-CN" altLang="en-US" sz="2000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lvl="1" indent="0" algn="l"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第二范式要求每个表只描述一件事情</a:t>
            </a:r>
            <a:endParaRPr lang="zh-CN" altLang="en-US" sz="2000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+mn-ea"/>
            </a:endParaRPr>
          </a:p>
          <a:p>
            <a:pPr lvl="1" indent="0" algn="l" eaLnBrk="1" hangingPunct="1"/>
            <a:r>
              <a:rPr lang="zh-CN" altLang="en-US" sz="2000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+mn-ea"/>
              </a:rPr>
              <a:t>第三范式要求表中各列必须和主键直接相关，不能间接相关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022614"/>
            <a:ext cx="10965638" cy="4788226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做一个小实验</a:t>
            </a: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520" dirty="0">
                <a:sym typeface="+mn-ea"/>
              </a:rPr>
              <a:t>使用</a:t>
            </a:r>
            <a:r>
              <a:rPr lang="en-US" altLang="zh-CN" sz="2520" dirty="0">
                <a:sym typeface="+mn-ea"/>
              </a:rPr>
              <a:t>toad</a:t>
            </a:r>
            <a:r>
              <a:rPr lang="zh-CN" altLang="en-US" sz="2520" dirty="0">
                <a:sym typeface="+mn-ea"/>
              </a:rPr>
              <a:t>，添加一条数据；</a:t>
            </a: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520" dirty="0">
                <a:sym typeface="+mn-ea"/>
              </a:rPr>
              <a:t>使用</a:t>
            </a:r>
            <a:r>
              <a:rPr lang="en-US" altLang="zh-CN" sz="2520" dirty="0">
                <a:sym typeface="+mn-ea"/>
              </a:rPr>
              <a:t>sqlplus</a:t>
            </a:r>
            <a:r>
              <a:rPr lang="zh-CN" altLang="en-US" sz="2520" dirty="0">
                <a:sym typeface="+mn-ea"/>
              </a:rPr>
              <a:t>，添加一条数据；</a:t>
            </a: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520" dirty="0">
              <a:sym typeface="+mn-ea"/>
            </a:endParaRPr>
          </a:p>
          <a:p>
            <a:pPr marL="585470" lvl="1" indent="0">
              <a:lnSpc>
                <a:spcPct val="90000"/>
              </a:lnSpc>
              <a:buNone/>
            </a:pPr>
            <a:r>
              <a:rPr lang="zh-CN" altLang="en-US" sz="2520" dirty="0">
                <a:solidFill>
                  <a:srgbClr val="C00000"/>
                </a:solidFill>
                <a:sym typeface="+mn-ea"/>
              </a:rPr>
              <a:t>       为什么使用</a:t>
            </a:r>
            <a:r>
              <a:rPr lang="en-US" altLang="zh-CN" sz="2520" dirty="0">
                <a:solidFill>
                  <a:srgbClr val="C00000"/>
                </a:solidFill>
                <a:sym typeface="+mn-ea"/>
              </a:rPr>
              <a:t>sqlplus</a:t>
            </a:r>
            <a:r>
              <a:rPr lang="zh-CN" altLang="en-US" sz="2520" dirty="0">
                <a:solidFill>
                  <a:srgbClr val="C00000"/>
                </a:solidFill>
                <a:sym typeface="+mn-ea"/>
              </a:rPr>
              <a:t>已经提示创建一行，却查不到？？？</a:t>
            </a:r>
            <a:endParaRPr lang="zh-CN" altLang="en-US" sz="252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学习之前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2152015"/>
            <a:ext cx="6890385" cy="499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3512820"/>
            <a:ext cx="6636385" cy="12084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022614"/>
            <a:ext cx="10965638" cy="4788226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3600" dirty="0">
                <a:sym typeface="+mn-ea"/>
              </a:rPr>
              <a:t>银行转账</a:t>
            </a:r>
            <a:r>
              <a:rPr lang="zh-CN" altLang="en-US" sz="3600" dirty="0" smtClean="0">
                <a:sym typeface="+mn-ea"/>
              </a:rPr>
              <a:t>问题</a:t>
            </a:r>
            <a:endParaRPr lang="en-US" altLang="zh-CN" sz="3600" dirty="0" smtClean="0"/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sym typeface="+mn-ea"/>
              </a:rPr>
              <a:t>假定</a:t>
            </a:r>
            <a:r>
              <a:rPr lang="zh-CN" altLang="en-US" sz="3200" dirty="0">
                <a:sym typeface="+mn-ea"/>
              </a:rPr>
              <a:t>资金从账户</a:t>
            </a:r>
            <a:r>
              <a:rPr lang="en-US" altLang="zh-CN" sz="3200" dirty="0">
                <a:sym typeface="+mn-ea"/>
              </a:rPr>
              <a:t>A</a:t>
            </a:r>
            <a:r>
              <a:rPr lang="zh-CN" altLang="en-US" sz="3200" dirty="0">
                <a:sym typeface="+mn-ea"/>
              </a:rPr>
              <a:t>转到账户</a:t>
            </a:r>
            <a:r>
              <a:rPr lang="en-US" altLang="zh-CN" sz="3200" dirty="0">
                <a:sym typeface="+mn-ea"/>
              </a:rPr>
              <a:t>B</a:t>
            </a:r>
            <a:r>
              <a:rPr lang="zh-CN" altLang="en-US" sz="3200" dirty="0">
                <a:sym typeface="+mn-ea"/>
              </a:rPr>
              <a:t>，至少需要两</a:t>
            </a:r>
            <a:r>
              <a:rPr lang="zh-CN" altLang="en-US" sz="3200" dirty="0" smtClean="0">
                <a:sym typeface="+mn-ea"/>
              </a:rPr>
              <a:t>步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sz="2800" dirty="0" smtClean="0">
                <a:sym typeface="+mn-ea"/>
              </a:rPr>
              <a:t>账户</a:t>
            </a:r>
            <a:r>
              <a:rPr lang="en-US" altLang="zh-CN" sz="2800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的资金</a:t>
            </a:r>
            <a:r>
              <a:rPr lang="zh-CN" altLang="en-US" sz="2800" dirty="0" smtClean="0">
                <a:sym typeface="+mn-ea"/>
              </a:rPr>
              <a:t>减少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zh-CN" altLang="en-US" sz="2800" dirty="0" smtClean="0">
                <a:sym typeface="+mn-ea"/>
              </a:rPr>
              <a:t>然后</a:t>
            </a:r>
            <a:r>
              <a:rPr lang="zh-CN" altLang="en-US" sz="2800" dirty="0">
                <a:sym typeface="+mn-ea"/>
              </a:rPr>
              <a:t>账户</a:t>
            </a:r>
            <a:r>
              <a:rPr lang="en-US" altLang="zh-CN" sz="2800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的资金相应增加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>
                <a:sym typeface="+mn-ea"/>
              </a:rPr>
              <a:t>为什么需要事务</a:t>
            </a:r>
            <a:endParaRPr lang="zh-CN" altLang="en-US"/>
          </a:p>
        </p:txBody>
      </p:sp>
      <p:pic>
        <p:nvPicPr>
          <p:cNvPr id="762883" name="Picture 7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55260" y="4522165"/>
            <a:ext cx="14398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2884" name="Picture 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7060" y="3153740"/>
            <a:ext cx="7540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2885" name="Picture 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3948" y="3803027"/>
            <a:ext cx="2016125" cy="1036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4210" name="AutoShape 82"/>
          <p:cNvSpPr>
            <a:spLocks noChangeArrowheads="1"/>
          </p:cNvSpPr>
          <p:nvPr/>
        </p:nvSpPr>
        <p:spPr bwMode="auto">
          <a:xfrm>
            <a:off x="4752023" y="3803027"/>
            <a:ext cx="2519362" cy="9350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银行转账 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pic>
        <p:nvPicPr>
          <p:cNvPr id="762887" name="Picture 8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3185" y="3803027"/>
            <a:ext cx="2016125" cy="1036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62889" name="Text Box 85"/>
          <p:cNvSpPr txBox="1">
            <a:spLocks noChangeArrowheads="1"/>
          </p:cNvSpPr>
          <p:nvPr/>
        </p:nvSpPr>
        <p:spPr bwMode="auto">
          <a:xfrm>
            <a:off x="2879090" y="4811395"/>
            <a:ext cx="11334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账户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A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762890" name="Text Box 86"/>
          <p:cNvSpPr txBox="1">
            <a:spLocks noChangeArrowheads="1"/>
          </p:cNvSpPr>
          <p:nvPr/>
        </p:nvSpPr>
        <p:spPr bwMode="auto">
          <a:xfrm>
            <a:off x="8208010" y="4811395"/>
            <a:ext cx="10363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账户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B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986419"/>
            <a:ext cx="10965638" cy="4788226"/>
          </a:xfrm>
        </p:spPr>
        <p:txBody>
          <a:bodyPr/>
          <a:p>
            <a:r>
              <a:rPr lang="zh-CN" altLang="en-US"/>
              <a:t>准备数据：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模拟转账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5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25" y="2322830"/>
            <a:ext cx="2017395" cy="1301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364355" y="3036598"/>
            <a:ext cx="2953385" cy="511119"/>
          </a:xfrm>
          <a:prstGeom prst="round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3645" y="2322830"/>
            <a:ext cx="748157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create table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AFAF5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bank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(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	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id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number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(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6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) primary key,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	money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 number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(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AB5656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6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)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check(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money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&gt;=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 0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)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101FF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Calibri" panose="020F0502020204030204"/>
              </a:rPr>
              <a:t>)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101FF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986419"/>
            <a:ext cx="10965638" cy="4788226"/>
          </a:xfrm>
        </p:spPr>
        <p:txBody>
          <a:bodyPr/>
          <a:p>
            <a:r>
              <a:rPr lang="zh-CN" altLang="en-US" sz="3600"/>
              <a:t>转账步骤：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r>
              <a:rPr lang="zh-CN" altLang="zh-CN" sz="3600"/>
              <a:t>选中两句代码，</a:t>
            </a:r>
            <a:r>
              <a:rPr lang="en-US" altLang="zh-CN" sz="3600"/>
              <a:t>F5</a:t>
            </a:r>
            <a:r>
              <a:rPr lang="zh-CN" altLang="en-US" sz="3600"/>
              <a:t>执行</a:t>
            </a:r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模拟转账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20165" y="1801495"/>
            <a:ext cx="7102475" cy="975995"/>
          </a:xfrm>
          <a:prstGeom prst="rect">
            <a:avLst/>
          </a:prstGeom>
          <a:noFill/>
          <a:ln w="12700" cap="flat">
            <a:solidFill>
              <a:srgbClr val="1E838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28600" indent="-228600" algn="l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 update </a:t>
            </a:r>
            <a:r>
              <a:rPr lang="en-US" altLang="zh-CN" b="1" dirty="0" smtClean="0">
                <a:sym typeface="+mn-ea"/>
              </a:rPr>
              <a:t>bank set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=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 - 200  where id = 1</a:t>
            </a:r>
            <a:endParaRPr lang="en-US" altLang="zh-CN" b="1" dirty="0" smtClean="0">
              <a:solidFill>
                <a:srgbClr val="0000FF"/>
              </a:solidFill>
              <a:sym typeface="+mn-ea"/>
            </a:endParaRPr>
          </a:p>
          <a:p>
            <a:pPr marL="228600" indent="-228600" algn="l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 update </a:t>
            </a:r>
            <a:r>
              <a:rPr lang="en-US" altLang="zh-CN" b="1" dirty="0" smtClean="0">
                <a:sym typeface="+mn-ea"/>
              </a:rPr>
              <a:t>bank set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=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+ 200  where id = 2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8533130" y="3078169"/>
            <a:ext cx="3060700" cy="1451286"/>
          </a:xfrm>
          <a:prstGeom prst="roundRect">
            <a:avLst>
              <a:gd name="adj" fmla="val 709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1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账户没有减少 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但</a:t>
            </a: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账户却多了</a:t>
            </a: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元 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    100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＋</a:t>
            </a: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300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＝</a:t>
            </a: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400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元</a:t>
            </a:r>
            <a:b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</a:b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总额多出了</a:t>
            </a:r>
            <a:r>
              <a: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200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元！</a:t>
            </a:r>
            <a:endParaRPr lang="zh-CN" altLang="en-US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44590" y="4015105"/>
            <a:ext cx="2087245" cy="1280160"/>
            <a:chOff x="9742" y="5955"/>
            <a:chExt cx="3287" cy="2016"/>
          </a:xfrm>
        </p:grpSpPr>
        <p:pic>
          <p:nvPicPr>
            <p:cNvPr id="4" name="图片 -214748258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42" y="5955"/>
              <a:ext cx="3287" cy="19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圆角矩形 9"/>
            <p:cNvSpPr/>
            <p:nvPr/>
          </p:nvSpPr>
          <p:spPr>
            <a:xfrm>
              <a:off x="11189" y="6443"/>
              <a:ext cx="1840" cy="1529"/>
            </a:xfrm>
            <a:prstGeom prst="round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blurRad="63500" dist="23000" dir="5400000" rotWithShape="0">
                <a:srgbClr val="000000">
                  <a:alpha val="33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3566795"/>
            <a:ext cx="4219575" cy="2019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086749"/>
            <a:ext cx="10965638" cy="4788226"/>
          </a:xfrm>
        </p:spPr>
        <p:txBody>
          <a:bodyPr/>
          <a:p>
            <a:r>
              <a:rPr lang="zh-CN" altLang="en-US">
                <a:sym typeface="+mn-ea"/>
              </a:rPr>
              <a:t>发生错误的原因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模拟转账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04290" y="3007360"/>
            <a:ext cx="7102475" cy="1862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28600" indent="-228600" algn="l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 update </a:t>
            </a:r>
            <a:r>
              <a:rPr lang="en-US" altLang="zh-CN" b="1" dirty="0" smtClean="0">
                <a:sym typeface="+mn-ea"/>
              </a:rPr>
              <a:t>bank set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=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 - 200  where id = 1</a:t>
            </a:r>
            <a:endParaRPr lang="en-US" altLang="zh-CN" b="1" dirty="0" smtClean="0">
              <a:sym typeface="+mn-ea"/>
            </a:endParaRPr>
          </a:p>
          <a:p>
            <a:pPr marL="228600" indent="-228600" algn="l">
              <a:lnSpc>
                <a:spcPct val="120000"/>
              </a:lnSpc>
            </a:pPr>
            <a:endParaRPr lang="en-US" altLang="zh-CN" b="1" dirty="0" smtClean="0">
              <a:solidFill>
                <a:srgbClr val="0000FF"/>
              </a:solidFill>
              <a:sym typeface="+mn-ea"/>
            </a:endParaRPr>
          </a:p>
          <a:p>
            <a:pPr marL="228600" indent="-228600" algn="l">
              <a:lnSpc>
                <a:spcPct val="120000"/>
              </a:lnSpc>
            </a:pPr>
            <a:endParaRPr lang="en-US" altLang="zh-CN" b="1" dirty="0" smtClean="0">
              <a:solidFill>
                <a:srgbClr val="0000FF"/>
              </a:solidFill>
              <a:sym typeface="+mn-ea"/>
            </a:endParaRPr>
          </a:p>
          <a:p>
            <a:pPr marL="228600" indent="-228600" algn="l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 update </a:t>
            </a:r>
            <a:r>
              <a:rPr lang="en-US" altLang="zh-CN" b="1" dirty="0" smtClean="0">
                <a:sym typeface="+mn-ea"/>
              </a:rPr>
              <a:t>bank set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= m</a:t>
            </a:r>
            <a:r>
              <a:rPr lang="en-US" altLang="zh-CN" b="1" dirty="0" err="1" smtClean="0">
                <a:sym typeface="+mn-ea"/>
              </a:rPr>
              <a:t>oney</a:t>
            </a:r>
            <a:r>
              <a:rPr lang="en-US" altLang="zh-CN" b="1" dirty="0" smtClean="0">
                <a:sym typeface="+mn-ea"/>
              </a:rPr>
              <a:t> + 200  where id = 2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21547" name="AutoShape 11"/>
          <p:cNvSpPr>
            <a:spLocks noChangeArrowheads="1"/>
          </p:cNvSpPr>
          <p:nvPr/>
        </p:nvSpPr>
        <p:spPr bwMode="auto">
          <a:xfrm>
            <a:off x="6465570" y="3498858"/>
            <a:ext cx="4500880" cy="441952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执行失败，</a:t>
            </a: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1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账户余额还是</a:t>
            </a: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100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元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21548" name="AutoShape 12"/>
          <p:cNvSpPr>
            <a:spLocks noChangeArrowheads="1"/>
          </p:cNvSpPr>
          <p:nvPr/>
        </p:nvSpPr>
        <p:spPr bwMode="auto">
          <a:xfrm>
            <a:off x="8247380" y="4228518"/>
            <a:ext cx="3429000" cy="851482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继续往下执行：执行成功，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2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账户余额变为</a:t>
            </a: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300</a:t>
            </a: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元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1304290" y="1925689"/>
            <a:ext cx="3235960" cy="78322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UPDATE</a:t>
            </a:r>
            <a: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语句违反约束：</a:t>
            </a:r>
            <a:b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</a:br>
            <a: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余额 </a:t>
            </a:r>
            <a:r>
              <a:rPr lang="en-US" altLang="zh-CN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&gt;= 0</a:t>
            </a:r>
            <a: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rPr>
              <a:t>元</a:t>
            </a:r>
            <a:endParaRPr lang="zh-CN" altLang="en-US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321551" name="AutoShape 15"/>
          <p:cNvSpPr>
            <a:spLocks noChangeArrowheads="1"/>
          </p:cNvSpPr>
          <p:nvPr/>
        </p:nvSpPr>
        <p:spPr bwMode="auto">
          <a:xfrm>
            <a:off x="4148455" y="5185410"/>
            <a:ext cx="3592830" cy="40894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1E838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如何解决呢？使用事务</a:t>
            </a:r>
            <a:endParaRPr lang="zh-CN" alt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7" grpId="0" bldLvl="0" animBg="1"/>
      <p:bldP spid="321548" grpId="0" bldLvl="0" animBg="1"/>
      <p:bldP spid="321541" grpId="0" bldLvl="0" animBg="1"/>
      <p:bldP spid="321551" grpId="0" bldLvl="0" animBg="1"/>
    </p:bldLst>
  </p:timing>
</p:sld>
</file>

<file path=ppt/tags/tag1.xml><?xml version="1.0" encoding="utf-8"?>
<p:tagLst xmlns:p="http://schemas.openxmlformats.org/presentationml/2006/main">
  <p:tag name="KSO_WM_DOC_GUID" val="{24e4ba0f-f2c8-4a42-819e-27818dec03fb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5936</Words>
  <Application>WPS 演示</Application>
  <PresentationFormat>全屏显示(16:9)</PresentationFormat>
  <Paragraphs>1343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Wingdings</vt:lpstr>
      <vt:lpstr>黑体</vt:lpstr>
      <vt:lpstr>微软雅黑</vt:lpstr>
      <vt:lpstr>Arial Unicode MS</vt:lpstr>
      <vt:lpstr>楷体_GB2312</vt:lpstr>
      <vt:lpstr>新宋体</vt:lpstr>
      <vt:lpstr>思源宋体 Heavy</vt:lpstr>
      <vt:lpstr>Times New Roman</vt:lpstr>
      <vt:lpstr>Segoe Print</vt:lpstr>
      <vt:lpstr>思源黑体 CN Light</vt:lpstr>
      <vt:lpstr>Helvetica</vt:lpstr>
      <vt:lpstr>Calibri</vt:lpstr>
      <vt:lpstr>Office 主题</vt:lpstr>
      <vt:lpstr>第四章 数据库特性</vt:lpstr>
      <vt:lpstr>回顾-1</vt:lpstr>
      <vt:lpstr>回顾-2</vt:lpstr>
      <vt:lpstr>本章目标</vt:lpstr>
      <vt:lpstr>学习之前</vt:lpstr>
      <vt:lpstr>为什么需要事务</vt:lpstr>
      <vt:lpstr>模拟转账-1</vt:lpstr>
      <vt:lpstr>模拟转账-2</vt:lpstr>
      <vt:lpstr>模拟转账-3</vt:lpstr>
      <vt:lpstr>什么是事务</vt:lpstr>
      <vt:lpstr>事务的特性</vt:lpstr>
      <vt:lpstr>事务三步走</vt:lpstr>
      <vt:lpstr>模拟转账-改造后</vt:lpstr>
      <vt:lpstr>办理学生离校手续</vt:lpstr>
      <vt:lpstr>为什么需要视图</vt:lpstr>
      <vt:lpstr>PowerPoint 演示文稿</vt:lpstr>
      <vt:lpstr>什么是视图</vt:lpstr>
      <vt:lpstr>如何创建视图</vt:lpstr>
      <vt:lpstr>学员操作</vt:lpstr>
      <vt:lpstr>什么是索引</vt:lpstr>
      <vt:lpstr>什么是索引</vt:lpstr>
      <vt:lpstr>如何创建索引</vt:lpstr>
      <vt:lpstr>创建索引的指导原则</vt:lpstr>
      <vt:lpstr>使用索引时注意事项</vt:lpstr>
      <vt:lpstr>什么是序列</vt:lpstr>
      <vt:lpstr>使用序列</vt:lpstr>
      <vt:lpstr>为什么需要设计数据库</vt:lpstr>
      <vt:lpstr>设计数据库的步骤</vt:lpstr>
      <vt:lpstr>映射基数</vt:lpstr>
      <vt:lpstr>绘制E-R图</vt:lpstr>
      <vt:lpstr>转化E-R图为数据库模型图</vt:lpstr>
      <vt:lpstr>为什么需要数据规范化 </vt:lpstr>
      <vt:lpstr>第一范式 (1st NF)</vt:lpstr>
      <vt:lpstr>第二范式 (2nd NF)</vt:lpstr>
      <vt:lpstr>第三范式 (3nd NF)</vt:lpstr>
      <vt:lpstr>规范化的酒店管理系统E-R图</vt:lpstr>
      <vt:lpstr>规范化示例</vt:lpstr>
      <vt:lpstr>PowerPoint 演示文稿</vt:lpstr>
      <vt:lpstr>一张表描述了多件事情</vt:lpstr>
      <vt:lpstr>应用第二范式规范化</vt:lpstr>
      <vt:lpstr>应用第三范式规范化</vt:lpstr>
      <vt:lpstr>学员操作</vt:lpstr>
      <vt:lpstr>分析</vt:lpstr>
      <vt:lpstr>规范化和性能的关系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173</cp:revision>
  <dcterms:created xsi:type="dcterms:W3CDTF">2018-11-30T02:56:00Z</dcterms:created>
  <dcterms:modified xsi:type="dcterms:W3CDTF">2019-03-22T02:37:19Z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