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17" r:id="rId13"/>
    <p:sldId id="318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40" r:id="rId26"/>
    <p:sldId id="303" r:id="rId27"/>
    <p:sldId id="304" r:id="rId28"/>
    <p:sldId id="305" r:id="rId29"/>
    <p:sldId id="306" r:id="rId30"/>
    <p:sldId id="307" r:id="rId31"/>
    <p:sldId id="352" r:id="rId32"/>
    <p:sldId id="308" r:id="rId33"/>
    <p:sldId id="309" r:id="rId34"/>
    <p:sldId id="310" r:id="rId35"/>
    <p:sldId id="315" r:id="rId36"/>
    <p:sldId id="280" r:id="rId37"/>
  </p:sldIdLst>
  <p:sldSz cx="12023725" cy="6584315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380"/>
    <a:srgbClr val="850555"/>
    <a:srgbClr val="0000C0"/>
    <a:srgbClr val="5E616D"/>
    <a:srgbClr val="ED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13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298093" y="685800"/>
            <a:ext cx="6261815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95035"/>
            <a:ext cx="12061913" cy="1447959"/>
          </a:xfrm>
        </p:spPr>
        <p:txBody>
          <a:bodyPr/>
          <a:lstStyle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68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  <a:sym typeface="Source Han Sans CN Bold Bold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sp>
        <p:nvSpPr>
          <p:cNvPr id="5" name="矩形"/>
          <p:cNvSpPr/>
          <p:nvPr userDrawn="1"/>
        </p:nvSpPr>
        <p:spPr>
          <a:xfrm>
            <a:off x="-37916" y="4110110"/>
            <a:ext cx="12099829" cy="7436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8526" rIns="58526" anchor="ctr"/>
          <a:lstStyle/>
          <a:p>
            <a:endParaRPr sz="3070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03000" y="4232098"/>
            <a:ext cx="9018000" cy="512976"/>
          </a:xfrm>
        </p:spPr>
        <p:txBody>
          <a:bodyPr/>
          <a:lstStyle>
            <a:lvl1pPr marL="0" indent="0" algn="ctr">
              <a:buNone/>
              <a:defRPr kumimoji="0" lang="zh-CN" altLang="en-US" sz="2560" b="0" i="0" u="none" strike="noStrike" cap="none" spc="0" normalizeH="0" baseline="0" dirty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 Bold Bold"/>
                <a:sym typeface="Source Han Sans CN Bold Bold"/>
              </a:defRPr>
            </a:lvl1pPr>
            <a:lvl2pPr marL="585470" indent="0" algn="ctr">
              <a:buNone/>
              <a:defRPr sz="2560"/>
            </a:lvl2pPr>
            <a:lvl3pPr marL="1170305" indent="0" algn="ctr">
              <a:buNone/>
              <a:defRPr sz="2305"/>
            </a:lvl3pPr>
            <a:lvl4pPr marL="1755775" indent="0" algn="ctr">
              <a:buNone/>
              <a:defRPr sz="2050"/>
            </a:lvl4pPr>
            <a:lvl5pPr marL="2341245" indent="0" algn="ctr">
              <a:buNone/>
              <a:defRPr sz="2050"/>
            </a:lvl5pPr>
            <a:lvl6pPr marL="2926715" indent="0" algn="ctr">
              <a:buNone/>
              <a:defRPr sz="2050"/>
            </a:lvl6pPr>
            <a:lvl7pPr marL="3511550" indent="0" algn="ctr">
              <a:buNone/>
              <a:defRPr sz="2050"/>
            </a:lvl7pPr>
            <a:lvl8pPr marL="4097020" indent="0" algn="ctr">
              <a:buNone/>
              <a:defRPr sz="2050"/>
            </a:lvl8pPr>
            <a:lvl9pPr marL="4682490" indent="0" algn="ctr">
              <a:buNone/>
              <a:defRPr sz="205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12" name="2的副本.png" descr="2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401" y="113278"/>
            <a:ext cx="1889428" cy="4422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10965638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400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360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2400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 algn="r"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24525" y="1300109"/>
            <a:ext cx="5485950" cy="4788226"/>
          </a:xfrm>
        </p:spPr>
        <p:txBody>
          <a:bodyPr/>
          <a:lstStyle>
            <a:lvl1pPr marL="438785" indent="-438785"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双横向内容1.5倍间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未标题-1.png" descr="未标题-1.png"/>
          <p:cNvPicPr>
            <a:picLocks noChangeAspect="1"/>
          </p:cNvPicPr>
          <p:nvPr/>
        </p:nvPicPr>
        <p:blipFill>
          <a:blip r:embed="rId2">
            <a:alphaModFix amt="10021"/>
          </a:blip>
          <a:srcRect t="6994" r="56008" b="9019"/>
          <a:stretch>
            <a:fillRect/>
          </a:stretch>
        </p:blipFill>
        <p:spPr>
          <a:xfrm>
            <a:off x="8614739" y="7979"/>
            <a:ext cx="3396363" cy="63376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变态严管    让学习成为一种习惯"/>
          <p:cNvSpPr/>
          <p:nvPr/>
        </p:nvSpPr>
        <p:spPr>
          <a:xfrm>
            <a:off x="-12526" y="6088335"/>
            <a:ext cx="12049052" cy="511508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1790"/>
              <a:t>变态严管    让学习成为一种习惯</a:t>
            </a:r>
            <a:endParaRPr sz="1790"/>
          </a:p>
        </p:txBody>
      </p:sp>
      <p:pic>
        <p:nvPicPr>
          <p:cNvPr id="21" name="2.png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21" y="95073"/>
            <a:ext cx="1546374" cy="3648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52605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158849" y="35199"/>
            <a:ext cx="9339095" cy="126491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>
            <a:lvl1pPr>
              <a:defRPr>
                <a:solidFill>
                  <a:srgbClr val="5E616D"/>
                </a:solidFill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6012000" y="1300109"/>
            <a:ext cx="5485950" cy="4788226"/>
          </a:xfrm>
        </p:spPr>
        <p:txBody>
          <a:bodyPr/>
          <a:lstStyle>
            <a:lvl1pPr marL="438785" indent="-438785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n"/>
              <a:defRPr sz="5120">
                <a:solidFill>
                  <a:srgbClr val="5E616D"/>
                </a:solidFill>
              </a:defRPr>
            </a:lvl1pPr>
            <a:lvl2pPr marL="1325880" indent="-74041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ü"/>
              <a:defRPr sz="4610">
                <a:solidFill>
                  <a:srgbClr val="5E616D"/>
                </a:solidFill>
              </a:defRPr>
            </a:lvl2pPr>
            <a:lvl3pPr marL="1863725" indent="-693420">
              <a:lnSpc>
                <a:spcPct val="150000"/>
              </a:lnSpc>
              <a:buClr>
                <a:srgbClr val="1E8380"/>
              </a:buClr>
              <a:buFont typeface="Wingdings" panose="05000000000000000000" pitchFamily="2" charset="2"/>
              <a:buChar char="Ø"/>
              <a:defRPr sz="3585">
                <a:solidFill>
                  <a:srgbClr val="5E616D"/>
                </a:solidFill>
              </a:defRPr>
            </a:lvl3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1的副本.png" descr="1的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6697" y="1209535"/>
            <a:ext cx="2490605" cy="25692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变态严管    让学习成为一种习惯"/>
          <p:cNvSpPr/>
          <p:nvPr userDrawn="1"/>
        </p:nvSpPr>
        <p:spPr>
          <a:xfrm>
            <a:off x="-12525" y="4761114"/>
            <a:ext cx="12049050" cy="620106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58526" rIns="58526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>
            <a:r>
              <a:rPr sz="2430"/>
              <a:t>变态严管    让学习成为一种习惯</a:t>
            </a:r>
            <a:endParaRPr sz="243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35488" y="-14226"/>
            <a:ext cx="12094977" cy="6612853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58526" rIns="58526" anchor="ctr"/>
          <a:lstStyle/>
          <a:p>
            <a:pPr>
              <a:defRPr sz="1800"/>
            </a:pPr>
            <a:endParaRPr sz="2305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1200" y="88401"/>
            <a:ext cx="10821600" cy="144795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1200" y="1536360"/>
            <a:ext cx="10821600" cy="504804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5674" y="6105202"/>
            <a:ext cx="347127" cy="34466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535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3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Bold" panose="020B0800000000000000" pitchFamily="34" charset="-122"/>
          <a:ea typeface="思源黑体 CN Bold" panose="020B0800000000000000" pitchFamily="34" charset="-122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438785" marR="0" indent="-438785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1pPr>
      <a:lvl2pPr marL="1325880" marR="0" indent="-74041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2pPr>
      <a:lvl3pPr marL="1863725" marR="0" indent="-69342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3pPr>
      <a:lvl4pPr marL="258635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–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4pPr>
      <a:lvl5pPr marL="317182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»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n-cs"/>
          <a:sym typeface="Calibri" panose="020F0502020204030204"/>
        </a:defRPr>
      </a:lvl5pPr>
      <a:lvl6pPr marL="375729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4342765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492760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5513070" marR="0" indent="-830580" algn="l" defTabSz="585470" rtl="0" latinLnBrk="0">
        <a:lnSpc>
          <a:spcPct val="100000"/>
        </a:lnSpc>
        <a:spcBef>
          <a:spcPts val="895"/>
        </a:spcBef>
        <a:spcAft>
          <a:spcPts val="0"/>
        </a:spcAft>
        <a:buClrTx/>
        <a:buSzPct val="100000"/>
        <a:buFont typeface="Arial" panose="020B0604020202020204"/>
        <a:buChar char="•"/>
        <a:defRPr sz="409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58547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117030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75577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2341245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5854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53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第五章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PL/SQL</a:t>
            </a:r>
            <a:endParaRPr dirty="0">
              <a:ln w="10160">
                <a:solidFill>
                  <a:schemeClr val="accent5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过程化SQL语言编程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1320800" y="1884680"/>
            <a:ext cx="6689090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数据类型 变量名 = 初始化值 ;</a:t>
            </a:r>
            <a:endParaRPr lang="en-US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20800" y="1190682"/>
            <a:ext cx="1303655" cy="509157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Java中</a:t>
            </a:r>
            <a:endParaRPr kumimoji="0" lang="en-US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320800" y="3753485"/>
            <a:ext cx="6689090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变量名 数据类型(长度)  :=  初始化值;</a:t>
            </a:r>
            <a:endParaRPr lang="en-US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800" y="3057726"/>
            <a:ext cx="1596390" cy="512679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PL/SQL中</a:t>
            </a:r>
            <a:endParaRPr kumimoji="0" lang="en-US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20800" y="4468495"/>
            <a:ext cx="92240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declare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en-US" b="1">
                <a:solidFill>
                  <a:schemeClr val="tx1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	i</a:t>
            </a:r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number </a:t>
            </a:r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:= 23;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begin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end;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ldLvl="0" animBg="1"/>
      <p:bldP spid="5" grpId="0" bldLvl="0" animBg="1"/>
      <p:bldP spid="6" grpId="0" bldLvl="0" animBg="1"/>
      <p:bldP spid="7" grpId="0" bldLvl="0" animBg="1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常量</a:t>
            </a:r>
            <a:endParaRPr lang="zh-CN" altLang="en-US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1320800" y="1884680"/>
            <a:ext cx="6689090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final </a:t>
            </a:r>
            <a:r>
              <a:rPr lang="en-US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数据类型 变量名 = 初始化值 ;</a:t>
            </a:r>
            <a:endParaRPr lang="en-US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20800" y="1190682"/>
            <a:ext cx="1303655" cy="509157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Java中</a:t>
            </a:r>
            <a:endParaRPr kumimoji="0" lang="en-US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320800" y="3753485"/>
            <a:ext cx="6689090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变量名 </a:t>
            </a:r>
            <a:r>
              <a:rPr lang="en-US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constant  </a:t>
            </a:r>
            <a:r>
              <a:rPr 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数据类型(长度)  :=  初始化值;</a:t>
            </a:r>
            <a:endParaRPr lang="en-US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20800" y="3057726"/>
            <a:ext cx="1596390" cy="512679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PL/SQL中</a:t>
            </a:r>
            <a:endParaRPr kumimoji="0" lang="en-US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20800" y="4468495"/>
            <a:ext cx="92240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declare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en-US" b="1">
                <a:solidFill>
                  <a:srgbClr val="0000C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	i</a:t>
            </a:r>
            <a:r>
              <a:rPr lang="en-US" altLang="en-US" b="1">
                <a:solidFill>
                  <a:schemeClr val="tx1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en-US" b="1">
                <a:solidFill>
                  <a:srgbClr val="0000C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constant </a:t>
            </a:r>
            <a:r>
              <a:rPr lang="en-US" altLang="en-US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number </a:t>
            </a:r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:= 23;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begin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end;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ldLvl="0" animBg="1"/>
      <p:bldP spid="5" grpId="0" bldLvl="0" animBg="1"/>
      <p:bldP spid="6" grpId="0" bldLvl="0" animBg="1"/>
      <p:bldP spid="7" grpId="0" bldLvl="0" animBg="1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 dirty="0" smtClean="0">
                <a:sym typeface="+mn-ea"/>
              </a:rPr>
              <a:t>数据类型</a:t>
            </a:r>
            <a:endParaRPr lang="zh-CN" altLang="en-US"/>
          </a:p>
        </p:txBody>
      </p:sp>
      <p:sp>
        <p:nvSpPr>
          <p:cNvPr id="56355" name="AutoShape 35"/>
          <p:cNvSpPr>
            <a:spLocks noChangeArrowheads="1"/>
          </p:cNvSpPr>
          <p:nvPr/>
        </p:nvSpPr>
        <p:spPr bwMode="auto">
          <a:xfrm>
            <a:off x="4600893" y="1299642"/>
            <a:ext cx="1930400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数据类型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56" name="AutoShape 36"/>
          <p:cNvSpPr>
            <a:spLocks noChangeArrowheads="1"/>
          </p:cNvSpPr>
          <p:nvPr/>
        </p:nvSpPr>
        <p:spPr bwMode="auto">
          <a:xfrm>
            <a:off x="4645343" y="2550795"/>
            <a:ext cx="1792287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LOB</a:t>
            </a:r>
            <a:r>
              <a:rPr lang="zh-CN" altLang="en-US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类型</a:t>
            </a:r>
            <a:endParaRPr lang="zh-CN" altLang="en-US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57" name="AutoShape 37"/>
          <p:cNvSpPr>
            <a:spLocks noChangeArrowheads="1"/>
          </p:cNvSpPr>
          <p:nvPr/>
        </p:nvSpPr>
        <p:spPr bwMode="auto">
          <a:xfrm>
            <a:off x="1573530" y="2550795"/>
            <a:ext cx="1792288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zh-CN" altLang="en-US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标量类型</a:t>
            </a:r>
            <a:endParaRPr lang="zh-CN" altLang="en-US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59" name="AutoShape 39"/>
          <p:cNvSpPr>
            <a:spLocks noChangeArrowheads="1"/>
          </p:cNvSpPr>
          <p:nvPr/>
        </p:nvSpPr>
        <p:spPr bwMode="auto">
          <a:xfrm>
            <a:off x="7982268" y="2588895"/>
            <a:ext cx="1792287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属性类型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61" name="Line 41"/>
          <p:cNvSpPr>
            <a:spLocks noChangeShapeType="1"/>
          </p:cNvSpPr>
          <p:nvPr/>
        </p:nvSpPr>
        <p:spPr bwMode="auto">
          <a:xfrm>
            <a:off x="5529580" y="1790383"/>
            <a:ext cx="0" cy="360363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62" name="Line 42"/>
          <p:cNvSpPr>
            <a:spLocks noChangeShapeType="1"/>
          </p:cNvSpPr>
          <p:nvPr/>
        </p:nvSpPr>
        <p:spPr bwMode="auto">
          <a:xfrm flipH="1">
            <a:off x="2576830" y="2150746"/>
            <a:ext cx="2952750" cy="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2575243" y="2150746"/>
            <a:ext cx="0" cy="360362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>
            <a:off x="5529580" y="2150746"/>
            <a:ext cx="3384550" cy="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66" name="Line 46"/>
          <p:cNvSpPr>
            <a:spLocks noChangeShapeType="1"/>
          </p:cNvSpPr>
          <p:nvPr/>
        </p:nvSpPr>
        <p:spPr bwMode="auto">
          <a:xfrm>
            <a:off x="5521752" y="2150746"/>
            <a:ext cx="0" cy="360362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67" name="Line 47"/>
          <p:cNvSpPr>
            <a:spLocks noChangeShapeType="1"/>
          </p:cNvSpPr>
          <p:nvPr/>
        </p:nvSpPr>
        <p:spPr bwMode="auto">
          <a:xfrm>
            <a:off x="8914130" y="2150746"/>
            <a:ext cx="0" cy="43180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>
            <a:off x="8812530" y="3087370"/>
            <a:ext cx="503238" cy="64770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75" name="AutoShape 55"/>
          <p:cNvSpPr>
            <a:spLocks noChangeArrowheads="1"/>
          </p:cNvSpPr>
          <p:nvPr/>
        </p:nvSpPr>
        <p:spPr bwMode="auto">
          <a:xfrm>
            <a:off x="8053705" y="3849370"/>
            <a:ext cx="1741488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en-US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%ROWTYPE</a:t>
            </a:r>
            <a:endParaRPr lang="en-US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 flipH="1">
            <a:off x="7474268" y="3087370"/>
            <a:ext cx="1295400" cy="576263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78" name="AutoShape 58"/>
          <p:cNvSpPr>
            <a:spLocks noChangeArrowheads="1"/>
          </p:cNvSpPr>
          <p:nvPr/>
        </p:nvSpPr>
        <p:spPr bwMode="auto">
          <a:xfrm>
            <a:off x="3559493" y="3381058"/>
            <a:ext cx="1360487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zh-CN" altLang="en-US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数字</a:t>
            </a:r>
            <a:endParaRPr lang="zh-CN" altLang="en-US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79" name="AutoShape 59"/>
          <p:cNvSpPr>
            <a:spLocks noChangeArrowheads="1"/>
          </p:cNvSpPr>
          <p:nvPr/>
        </p:nvSpPr>
        <p:spPr bwMode="auto">
          <a:xfrm>
            <a:off x="2911793" y="3846195"/>
            <a:ext cx="1360487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zh-CN" altLang="en-US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字符</a:t>
            </a:r>
            <a:endParaRPr lang="zh-CN" altLang="en-US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80" name="AutoShape 60"/>
          <p:cNvSpPr>
            <a:spLocks noChangeArrowheads="1"/>
          </p:cNvSpPr>
          <p:nvPr/>
        </p:nvSpPr>
        <p:spPr bwMode="auto">
          <a:xfrm>
            <a:off x="2313305" y="4316095"/>
            <a:ext cx="1360488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zh-CN" altLang="en-US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布尔型</a:t>
            </a:r>
            <a:endParaRPr lang="zh-CN" altLang="en-US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81" name="AutoShape 61"/>
          <p:cNvSpPr>
            <a:spLocks noChangeArrowheads="1"/>
          </p:cNvSpPr>
          <p:nvPr/>
        </p:nvSpPr>
        <p:spPr bwMode="auto">
          <a:xfrm>
            <a:off x="1632268" y="4820920"/>
            <a:ext cx="1360487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zh-CN" altLang="en-US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日期时间</a:t>
            </a:r>
            <a:endParaRPr lang="zh-CN" altLang="en-US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87" name="Line 67"/>
          <p:cNvSpPr>
            <a:spLocks noChangeShapeType="1"/>
          </p:cNvSpPr>
          <p:nvPr/>
        </p:nvSpPr>
        <p:spPr bwMode="auto">
          <a:xfrm>
            <a:off x="2975293" y="3054033"/>
            <a:ext cx="576262" cy="43180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88" name="Line 68"/>
          <p:cNvSpPr>
            <a:spLocks noChangeShapeType="1"/>
          </p:cNvSpPr>
          <p:nvPr/>
        </p:nvSpPr>
        <p:spPr bwMode="auto">
          <a:xfrm>
            <a:off x="2937193" y="3015933"/>
            <a:ext cx="215900" cy="719137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89" name="Line 69"/>
          <p:cNvSpPr>
            <a:spLocks noChangeShapeType="1"/>
          </p:cNvSpPr>
          <p:nvPr/>
        </p:nvSpPr>
        <p:spPr bwMode="auto">
          <a:xfrm flipH="1">
            <a:off x="2649855" y="3068320"/>
            <a:ext cx="287338" cy="1171575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90" name="Line 70"/>
          <p:cNvSpPr>
            <a:spLocks noChangeShapeType="1"/>
          </p:cNvSpPr>
          <p:nvPr/>
        </p:nvSpPr>
        <p:spPr bwMode="auto">
          <a:xfrm flipH="1">
            <a:off x="2073593" y="3015933"/>
            <a:ext cx="863600" cy="1728787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403" name="AutoShape 83"/>
          <p:cNvSpPr>
            <a:spLocks noChangeArrowheads="1"/>
          </p:cNvSpPr>
          <p:nvPr/>
        </p:nvSpPr>
        <p:spPr bwMode="auto">
          <a:xfrm>
            <a:off x="6248718" y="3381058"/>
            <a:ext cx="1360487" cy="425648"/>
          </a:xfrm>
          <a:prstGeom prst="round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BFILE</a:t>
            </a:r>
            <a:endParaRPr lang="en-US" altLang="zh-CN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404" name="AutoShape 84"/>
          <p:cNvSpPr>
            <a:spLocks noChangeArrowheads="1"/>
          </p:cNvSpPr>
          <p:nvPr/>
        </p:nvSpPr>
        <p:spPr bwMode="auto">
          <a:xfrm>
            <a:off x="5601018" y="3846195"/>
            <a:ext cx="1360487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BLOB</a:t>
            </a:r>
            <a:endParaRPr lang="en-US" altLang="zh-CN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405" name="AutoShape 85"/>
          <p:cNvSpPr>
            <a:spLocks noChangeArrowheads="1"/>
          </p:cNvSpPr>
          <p:nvPr/>
        </p:nvSpPr>
        <p:spPr bwMode="auto">
          <a:xfrm>
            <a:off x="4962843" y="4316095"/>
            <a:ext cx="1571625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CLOB</a:t>
            </a:r>
            <a:endParaRPr lang="en-US" altLang="zh-CN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406" name="Line 86"/>
          <p:cNvSpPr>
            <a:spLocks noChangeShapeType="1"/>
          </p:cNvSpPr>
          <p:nvPr/>
        </p:nvSpPr>
        <p:spPr bwMode="auto">
          <a:xfrm>
            <a:off x="5664518" y="3054033"/>
            <a:ext cx="576262" cy="431800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407" name="Line 87"/>
          <p:cNvSpPr>
            <a:spLocks noChangeShapeType="1"/>
          </p:cNvSpPr>
          <p:nvPr/>
        </p:nvSpPr>
        <p:spPr bwMode="auto">
          <a:xfrm flipH="1">
            <a:off x="5339080" y="3046095"/>
            <a:ext cx="287338" cy="1171575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408" name="Line 88"/>
          <p:cNvSpPr>
            <a:spLocks noChangeShapeType="1"/>
          </p:cNvSpPr>
          <p:nvPr/>
        </p:nvSpPr>
        <p:spPr bwMode="auto">
          <a:xfrm>
            <a:off x="5629593" y="3042920"/>
            <a:ext cx="287337" cy="720725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409" name="AutoShape 89"/>
          <p:cNvSpPr>
            <a:spLocks noChangeArrowheads="1"/>
          </p:cNvSpPr>
          <p:nvPr/>
        </p:nvSpPr>
        <p:spPr bwMode="auto">
          <a:xfrm>
            <a:off x="4129405" y="4892358"/>
            <a:ext cx="1590675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NCLOB</a:t>
            </a:r>
            <a:endParaRPr lang="en-US" altLang="zh-CN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410" name="Line 90"/>
          <p:cNvSpPr>
            <a:spLocks noChangeShapeType="1"/>
          </p:cNvSpPr>
          <p:nvPr/>
        </p:nvSpPr>
        <p:spPr bwMode="auto">
          <a:xfrm flipH="1">
            <a:off x="4735830" y="3046095"/>
            <a:ext cx="863600" cy="1728788"/>
          </a:xfrm>
          <a:prstGeom prst="line">
            <a:avLst/>
          </a:prstGeom>
          <a:solidFill>
            <a:srgbClr val="1E8380"/>
          </a:solidFill>
          <a:ln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6374" name="AutoShape 54"/>
          <p:cNvSpPr>
            <a:spLocks noChangeArrowheads="1"/>
          </p:cNvSpPr>
          <p:nvPr/>
        </p:nvSpPr>
        <p:spPr bwMode="auto">
          <a:xfrm>
            <a:off x="6255068" y="3812858"/>
            <a:ext cx="1576387" cy="425648"/>
          </a:xfrm>
          <a:prstGeom prst="roundRect">
            <a:avLst>
              <a:gd name="adj" fmla="val 16667"/>
            </a:avLst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>
              <a:lnSpc>
                <a:spcPct val="95000"/>
              </a:lnSpc>
            </a:pPr>
            <a:r>
              <a:rPr lang="en-US" altLang="zh-CN" sz="2000" b="1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%TYPE</a:t>
            </a:r>
            <a:endParaRPr lang="en-US" altLang="zh-CN" sz="2000" b="1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94" name="Text Box 74"/>
          <p:cNvSpPr txBox="1">
            <a:spLocks noChangeArrowheads="1"/>
          </p:cNvSpPr>
          <p:nvPr/>
        </p:nvSpPr>
        <p:spPr bwMode="auto">
          <a:xfrm>
            <a:off x="5961063" y="4455795"/>
            <a:ext cx="2952750" cy="706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l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提供某个变量或数据库表列的数据类型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95" name="Text Box 75"/>
          <p:cNvSpPr txBox="1">
            <a:spLocks noChangeArrowheads="1"/>
          </p:cNvSpPr>
          <p:nvPr/>
        </p:nvSpPr>
        <p:spPr bwMode="auto">
          <a:xfrm>
            <a:off x="7982585" y="4455795"/>
            <a:ext cx="2952750" cy="706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l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提供表示表中一行的记录类型 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  <p:sp>
        <p:nvSpPr>
          <p:cNvPr id="56393" name="Text Box 73"/>
          <p:cNvSpPr txBox="1">
            <a:spLocks noChangeArrowheads="1"/>
          </p:cNvSpPr>
          <p:nvPr/>
        </p:nvSpPr>
        <p:spPr bwMode="auto">
          <a:xfrm>
            <a:off x="5310188" y="3364865"/>
            <a:ext cx="2520950" cy="3987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marL="224155" indent="-224155"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黑体" panose="02010609060101010101" charset="-122"/>
              </a:rPr>
              <a:t>存储非结构化数据块</a:t>
            </a:r>
            <a:endParaRPr lang="zh-CN" altLang="en-US" sz="2000" b="1" dirty="0">
              <a:solidFill>
                <a:schemeClr val="bg1"/>
              </a:solidFill>
              <a:latin typeface="+mn-lt"/>
              <a:ea typeface="黑体" panose="0201060906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1000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10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10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6" dur="indefinite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5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563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5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mph" presetSubtype="0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9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6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500"/>
                                        <p:tgtEl>
                                          <p:spTgt spid="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0" dur="500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564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5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3" dur="indefinite"/>
                                        <p:tgtEl>
                                          <p:spTgt spid="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6" dur="indefinite"/>
                                        <p:tgtEl>
                                          <p:spTgt spid="5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8" dur="indefinite"/>
                                        <p:tgtEl>
                                          <p:spTgt spid="564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9" dur="indefinite"/>
                                        <p:tgtEl>
                                          <p:spTgt spid="5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564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2" dur="indefinite"/>
                                        <p:tgtEl>
                                          <p:spTgt spid="5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4" dur="indefinite"/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5" dur="indefinite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9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3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00"/>
                            </p:stCondLst>
                            <p:childTnLst>
                              <p:par>
                                <p:cTn id="20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6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8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 bldLvl="0" animBg="1"/>
      <p:bldP spid="56356" grpId="0" bldLvl="0" animBg="1"/>
      <p:bldP spid="56356" grpId="1" bldLvl="0" animBg="1"/>
      <p:bldP spid="56356" grpId="2" bldLvl="0" animBg="1"/>
      <p:bldP spid="56357" grpId="0" bldLvl="0" animBg="1"/>
      <p:bldP spid="56357" grpId="1" bldLvl="0" animBg="1"/>
      <p:bldP spid="56359" grpId="0" bldLvl="0" animBg="1"/>
      <p:bldP spid="56359" grpId="1" bldLvl="0" animBg="1"/>
      <p:bldP spid="56361" grpId="0" bldLvl="0" animBg="1"/>
      <p:bldP spid="56362" grpId="0" bldLvl="0" animBg="1"/>
      <p:bldP spid="56363" grpId="0" bldLvl="0" animBg="1"/>
      <p:bldP spid="56363" grpId="1" bldLvl="0" animBg="1"/>
      <p:bldP spid="56363" grpId="2" bldLvl="0" animBg="1"/>
      <p:bldP spid="56365" grpId="0" bldLvl="0" animBg="1"/>
      <p:bldP spid="56366" grpId="0" bldLvl="0" animBg="1"/>
      <p:bldP spid="56366" grpId="1" bldLvl="0" animBg="1"/>
      <p:bldP spid="56367" grpId="0" bldLvl="0" animBg="1"/>
      <p:bldP spid="56367" grpId="1" bldLvl="0" animBg="1"/>
      <p:bldP spid="56373" grpId="0" bldLvl="0" animBg="1"/>
      <p:bldP spid="56375" grpId="0" bldLvl="0" animBg="1"/>
      <p:bldP spid="56376" grpId="0" bldLvl="0" animBg="1"/>
      <p:bldP spid="56378" grpId="0" bldLvl="0" animBg="1"/>
      <p:bldP spid="56378" grpId="1" bldLvl="0" animBg="1"/>
      <p:bldP spid="56379" grpId="0" bldLvl="0" animBg="1"/>
      <p:bldP spid="56379" grpId="1" bldLvl="0" animBg="1"/>
      <p:bldP spid="56380" grpId="0" bldLvl="0" animBg="1"/>
      <p:bldP spid="56380" grpId="1" bldLvl="0" animBg="1"/>
      <p:bldP spid="56381" grpId="0" bldLvl="0" animBg="1"/>
      <p:bldP spid="56381" grpId="1" bldLvl="0" animBg="1"/>
      <p:bldP spid="56387" grpId="0" bldLvl="0" animBg="1"/>
      <p:bldP spid="56387" grpId="1" bldLvl="0" animBg="1"/>
      <p:bldP spid="56388" grpId="0" bldLvl="0" animBg="1"/>
      <p:bldP spid="56388" grpId="1" bldLvl="0" animBg="1"/>
      <p:bldP spid="56389" grpId="0" bldLvl="0" animBg="1"/>
      <p:bldP spid="56389" grpId="1" bldLvl="0" animBg="1"/>
      <p:bldP spid="56390" grpId="0" bldLvl="0" animBg="1"/>
      <p:bldP spid="56390" grpId="1" bldLvl="0" animBg="1"/>
      <p:bldP spid="56403" grpId="0" bldLvl="0" animBg="1"/>
      <p:bldP spid="56403" grpId="1" bldLvl="0" animBg="1"/>
      <p:bldP spid="56404" grpId="0" bldLvl="0" animBg="1"/>
      <p:bldP spid="56404" grpId="1" bldLvl="0" animBg="1"/>
      <p:bldP spid="56405" grpId="0" bldLvl="0" animBg="1"/>
      <p:bldP spid="56405" grpId="1" bldLvl="0" animBg="1"/>
      <p:bldP spid="56406" grpId="0" bldLvl="0" animBg="1"/>
      <p:bldP spid="56406" grpId="1" bldLvl="0" animBg="1"/>
      <p:bldP spid="56406" grpId="2" bldLvl="0" animBg="1"/>
      <p:bldP spid="56407" grpId="0" bldLvl="0" animBg="1"/>
      <p:bldP spid="56407" grpId="1" bldLvl="0" animBg="1"/>
      <p:bldP spid="56408" grpId="0" bldLvl="0" animBg="1"/>
      <p:bldP spid="56408" grpId="1" bldLvl="0" animBg="1"/>
      <p:bldP spid="56409" grpId="0" bldLvl="0" animBg="1"/>
      <p:bldP spid="56409" grpId="1" bldLvl="0" animBg="1"/>
      <p:bldP spid="56409" grpId="2" bldLvl="0" animBg="1"/>
      <p:bldP spid="56410" grpId="0" bldLvl="0" animBg="1"/>
      <p:bldP spid="56410" grpId="1" bldLvl="0" animBg="1"/>
      <p:bldP spid="56374" grpId="0" bldLvl="0" animBg="1"/>
      <p:bldP spid="56394" grpId="0" bldLvl="0" animBg="1"/>
      <p:bldP spid="56394" grpId="1" bldLvl="0" animBg="1"/>
      <p:bldP spid="56395" grpId="0" bldLvl="0" animBg="1"/>
      <p:bldP spid="56393" grpId="0" bldLvl="0" animBg="1"/>
      <p:bldP spid="56393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42975" y="1299845"/>
            <a:ext cx="10965815" cy="4309745"/>
          </a:xfrm>
        </p:spPr>
        <p:txBody>
          <a:bodyPr/>
          <a:p>
            <a:r>
              <a:rPr lang="en-US" altLang="zh-CN" sz="3600"/>
              <a:t>number  :   数字 (整型和浮点型)</a:t>
            </a:r>
            <a:endParaRPr lang="en-US" altLang="zh-CN" sz="3600"/>
          </a:p>
          <a:p>
            <a:r>
              <a:rPr lang="en-US" altLang="zh-CN" sz="3600"/>
              <a:t>char    :   定长字符串</a:t>
            </a:r>
            <a:endParaRPr lang="en-US" altLang="zh-CN" sz="3600"/>
          </a:p>
          <a:p>
            <a:r>
              <a:rPr lang="en-US" altLang="zh-CN" sz="3600"/>
              <a:t>varchar2:   变长字符串</a:t>
            </a:r>
            <a:endParaRPr lang="en-US" altLang="zh-CN" sz="3600"/>
          </a:p>
          <a:p>
            <a:r>
              <a:rPr lang="en-US" altLang="zh-CN" sz="3600"/>
              <a:t>date    :   日期类型</a:t>
            </a:r>
            <a:endParaRPr lang="en-US" altLang="zh-CN" sz="3600"/>
          </a:p>
          <a:p>
            <a:r>
              <a:rPr lang="en-US" altLang="zh-CN" sz="3600"/>
              <a:t>boolean :   布尔类型</a:t>
            </a:r>
            <a:endParaRPr lang="en-US" altLang="zh-CN" sz="3600"/>
          </a:p>
          <a:p>
            <a:r>
              <a:rPr lang="en-US" altLang="zh-CN" sz="3600"/>
              <a:t>binary_integer  : 整型数字</a:t>
            </a:r>
            <a:endParaRPr lang="en-US" altLang="zh-CN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常见的数据类型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3200"/>
              <a:t>引用表格字段</a:t>
            </a:r>
            <a:r>
              <a:rPr lang="zh-CN" altLang="en-US" sz="3200"/>
              <a:t>的</a:t>
            </a:r>
            <a:r>
              <a:rPr lang="en-US" altLang="zh-CN" sz="3200"/>
              <a:t>类型</a:t>
            </a:r>
            <a:endParaRPr lang="en-US" altLang="zh-CN" sz="3200"/>
          </a:p>
          <a:p>
            <a:r>
              <a:rPr lang="zh-CN" altLang="en-US" sz="3200"/>
              <a:t>不需要思考类型，只需要知道和表中的某列一致就好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%type类型</a:t>
            </a:r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119505" y="2887980"/>
            <a:ext cx="6689090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变量名   表名.字段名</a:t>
            </a:r>
            <a:r>
              <a:rPr lang="en-US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%type</a:t>
            </a:r>
            <a:r>
              <a:rPr 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:=   初始值;</a:t>
            </a:r>
            <a:endParaRPr lang="en-US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9505" y="4035425"/>
            <a:ext cx="92830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b="1">
                <a:solidFill>
                  <a:srgbClr val="0000C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declare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	money s_emp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salary%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type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:=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8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8888.88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begin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end;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162949"/>
            <a:ext cx="10965638" cy="4788226"/>
          </a:xfrm>
        </p:spPr>
        <p:txBody>
          <a:bodyPr/>
          <a:p>
            <a:r>
              <a:rPr lang="en-US" altLang="zh-CN" sz="3200"/>
              <a:t>类似 Java中的</a:t>
            </a:r>
            <a:r>
              <a:rPr lang="en-US" altLang="zh-CN" sz="3200">
                <a:solidFill>
                  <a:srgbClr val="FF0000"/>
                </a:solidFill>
              </a:rPr>
              <a:t>类</a:t>
            </a:r>
            <a:r>
              <a:rPr lang="en-US" altLang="zh-CN" sz="3200"/>
              <a:t> , 把多个不同的数据类型封装为一个自定义的类型</a:t>
            </a:r>
            <a:endParaRPr lang="en-US" altLang="zh-CN" sz="3200"/>
          </a:p>
          <a:p>
            <a:r>
              <a:rPr lang="zh-CN" altLang="en-US" sz="3200"/>
              <a:t>在声明区中定义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record 类型</a:t>
            </a:r>
            <a:endParaRPr lang="zh-CN" altLang="en-US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934720" y="3121660"/>
            <a:ext cx="5020945" cy="23069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type 名称 is record(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内部变量名1 数据类型(长度),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内部变量名2 数据类型(长度),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...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内部变量名n 数据类型(长度),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);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6845" y="2273935"/>
            <a:ext cx="33921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p>
            <a:pPr marL="457200" marR="0" indent="-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Wingdings" panose="05000000000000000000" charset="0"/>
              <a:buChar char="n"/>
            </a:pPr>
            <a:r>
              <a:rPr lang="zh-CN" altLang="en-US" sz="3200">
                <a:sym typeface="+mn-ea"/>
              </a:rPr>
              <a:t>在声明区中引用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825615" y="3121660"/>
            <a:ext cx="4341495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变量名 自定义类型名称;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223909"/>
            <a:ext cx="10965638" cy="4788226"/>
          </a:xfrm>
        </p:spPr>
        <p:txBody>
          <a:bodyPr/>
          <a:p>
            <a:r>
              <a:rPr lang="zh-CN" altLang="en-US"/>
              <a:t>自定义</a:t>
            </a:r>
            <a:r>
              <a:rPr lang="zh-CN" altLang="en-US">
                <a:sym typeface="+mn-ea"/>
              </a:rPr>
              <a:t>record 类型太麻烦，直接引用整个表格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%rowtype类型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45235" y="2321560"/>
            <a:ext cx="953389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declare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dept </a:t>
            </a:r>
            <a:r>
              <a:rPr lang="en-US" sz="2000" b="1">
                <a:solidFill>
                  <a:srgbClr val="808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s_dept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%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rowtype;begin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dept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.id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:=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1">
                <a:solidFill>
                  <a:srgbClr val="8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110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dept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.name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:=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2000" b="1">
                <a:solidFill>
                  <a:srgbClr val="FF0000"/>
                </a:solidFill>
                <a:highlight>
                  <a:srgbClr val="FFFFFF"/>
                </a:highlight>
                <a:ea typeface="宋体" panose="02010600030101010101" pitchFamily="2" charset="-122"/>
                <a:cs typeface="Times New Roman" panose="02020603050405020304" charset="0"/>
              </a:rPr>
              <a:t>'北京'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</a:t>
            </a:r>
            <a:r>
              <a:rPr lang="en-US" sz="2000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dbms_output.put_line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zh-CN" sz="2000" b="1">
                <a:solidFill>
                  <a:srgbClr val="FF0000"/>
                </a:solidFill>
                <a:highlight>
                  <a:srgbClr val="FFFFFF"/>
                </a:highlight>
                <a:ea typeface="宋体" panose="02010600030101010101" pitchFamily="2" charset="-122"/>
                <a:cs typeface="Times New Roman" panose="02020603050405020304" charset="0"/>
              </a:rPr>
              <a:t>'编号：'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||dept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.id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||</a:t>
            </a:r>
            <a:r>
              <a:rPr lang="zh-CN" sz="2000" b="1">
                <a:solidFill>
                  <a:srgbClr val="FF0000"/>
                </a:solidFill>
                <a:highlight>
                  <a:srgbClr val="FFFFFF"/>
                </a:highlight>
                <a:ea typeface="宋体" panose="02010600030101010101" pitchFamily="2" charset="-122"/>
                <a:cs typeface="Times New Roman" panose="02020603050405020304" charset="0"/>
              </a:rPr>
              <a:t>' 地址：'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||dept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.name);end;</a:t>
            </a:r>
            <a:endParaRPr lang="en-US" altLang="en-US" sz="2000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查询结果赋值给record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select</a:t>
            </a:r>
            <a:r>
              <a:rPr lang="zh-CN" altLang="en-US"/>
              <a:t>结果类型</a:t>
            </a:r>
            <a:endParaRPr lang="zh-CN" altLang="en-US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935355" y="2362200"/>
            <a:ext cx="10556240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select 字段列表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into record类型变量名</a:t>
            </a: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from 表名 where 条件...;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35355" y="3416935"/>
            <a:ext cx="88976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select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*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into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myemp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from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s_emp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where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id=</a:t>
            </a:r>
            <a:r>
              <a:rPr lang="en-US" b="1">
                <a:solidFill>
                  <a:srgbClr val="8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20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ldLvl="0" animBg="1"/>
      <p:bldP spid="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132469"/>
            <a:ext cx="10965638" cy="4788226"/>
          </a:xfrm>
        </p:spPr>
        <p:txBody>
          <a:bodyPr/>
          <a:p>
            <a:r>
              <a:rPr lang="en-US" altLang="zh-CN" sz="3200"/>
              <a:t>类似Java中学习过的 </a:t>
            </a:r>
            <a:r>
              <a:rPr lang="en-US" altLang="zh-CN" sz="3200">
                <a:solidFill>
                  <a:srgbClr val="FF0000"/>
                </a:solidFill>
              </a:rPr>
              <a:t>Map</a:t>
            </a:r>
            <a:r>
              <a:rPr lang="en-US" altLang="zh-CN" sz="3200"/>
              <a:t>集合, 是一个键值对的容器, 存储的是双值</a:t>
            </a:r>
            <a:endParaRPr lang="en-US" altLang="zh-CN" sz="3200"/>
          </a:p>
          <a:p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table类型</a:t>
            </a:r>
            <a:endParaRPr lang="zh-CN" altLang="en-US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935355" y="2301240"/>
            <a:ext cx="10556240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type </a:t>
            </a:r>
            <a:r>
              <a:rPr lang="zh-CN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类型名称 </a:t>
            </a:r>
            <a:r>
              <a:rPr lang="en-US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is table of </a:t>
            </a:r>
            <a:r>
              <a:rPr lang="zh-CN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值类型</a:t>
            </a:r>
            <a:r>
              <a:rPr lang="zh-CN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 </a:t>
            </a:r>
            <a:r>
              <a:rPr lang="en-US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index by </a:t>
            </a:r>
            <a:r>
              <a:rPr lang="zh-CN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键类型</a:t>
            </a:r>
            <a:r>
              <a:rPr 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;</a:t>
            </a:r>
            <a:endParaRPr lang="en-US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5355" y="3005455"/>
            <a:ext cx="1097915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declare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type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mytab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is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table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of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number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index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by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binary_integer;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mt mytab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;begin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end;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3446145" y="4126865"/>
          <a:ext cx="7922260" cy="15849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19580"/>
                <a:gridCol w="6202680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2000"/>
                        <a:t>方法</a:t>
                      </a:r>
                      <a:endParaRPr lang="zh-CN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说明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/>
                        <a:t>first(</a:t>
                      </a:r>
                      <a:r>
                        <a:rPr lang="en-US" altLang="zh-CN" sz="2000"/>
                        <a:t>)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/>
                        <a:t>获取table变量存储的第一个元素的 key</a:t>
                      </a:r>
                      <a:endParaRPr lang="zh-CN" altLang="en-US" sz="20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/>
                        <a:t>next(当前key)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/>
                        <a:t>获取当前元素的下一个元素的key</a:t>
                      </a:r>
                      <a:endParaRPr lang="zh-CN" alt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/>
                        <a:t>last()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/>
                        <a:t>获取最后一个元素的key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ldLvl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9225" y="898154"/>
            <a:ext cx="10965638" cy="4788226"/>
          </a:xfrm>
        </p:spPr>
        <p:txBody>
          <a:bodyPr/>
          <a:p>
            <a:r>
              <a:rPr lang="zh-CN" altLang="en-US"/>
              <a:t>语句块是可以嵌套的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结果是多少？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变量作用域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07440" y="1719580"/>
            <a:ext cx="1016508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declare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i </a:t>
            </a: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number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:=</a:t>
            </a:r>
            <a:r>
              <a:rPr lang="en-US" sz="2000" b="1">
                <a:solidFill>
                  <a:srgbClr val="8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;  </a:t>
            </a:r>
            <a:r>
              <a:rPr lang="zh-CN" sz="2000" b="1" i="1">
                <a:solidFill>
                  <a:srgbClr val="008000"/>
                </a:solidFill>
                <a:highlight>
                  <a:srgbClr val="FFFFFF"/>
                </a:highlight>
                <a:ea typeface="宋体" panose="02010600030101010101" pitchFamily="2" charset="-122"/>
                <a:cs typeface="Times New Roman" panose="02020603050405020304" charset="0"/>
              </a:rPr>
              <a:t>--全局位置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begin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declare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    i </a:t>
            </a: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number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:=</a:t>
            </a:r>
            <a:r>
              <a:rPr lang="en-US" sz="2000" b="1">
                <a:solidFill>
                  <a:srgbClr val="8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222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;  </a:t>
            </a:r>
            <a:r>
              <a:rPr lang="zh-CN" sz="2000" b="1" i="1">
                <a:solidFill>
                  <a:srgbClr val="008000"/>
                </a:solidFill>
                <a:highlight>
                  <a:srgbClr val="FFFFFF"/>
                </a:highlight>
                <a:ea typeface="宋体" panose="02010600030101010101" pitchFamily="2" charset="-122"/>
                <a:cs typeface="Times New Roman" panose="02020603050405020304" charset="0"/>
              </a:rPr>
              <a:t>--局部位置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begin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    </a:t>
            </a:r>
            <a:r>
              <a:rPr lang="en-US" sz="2000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dbms_output.put_line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end;end;</a:t>
            </a:r>
            <a:endParaRPr lang="en-US" altLang="en-US" sz="2000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94780" y="3979545"/>
            <a:ext cx="2874010" cy="957580"/>
            <a:chOff x="10228" y="6267"/>
            <a:chExt cx="4526" cy="1508"/>
          </a:xfrm>
        </p:grpSpPr>
        <p:sp>
          <p:nvSpPr>
            <p:cNvPr id="5" name="圆角矩形 4"/>
            <p:cNvSpPr/>
            <p:nvPr/>
          </p:nvSpPr>
          <p:spPr>
            <a:xfrm>
              <a:off x="10228" y="6267"/>
              <a:ext cx="4527" cy="1509"/>
            </a:xfrm>
            <a:prstGeom prst="roundRect">
              <a:avLst/>
            </a:prstGeom>
            <a:noFill/>
            <a:ln w="25400" cap="flat">
              <a:solidFill>
                <a:srgbClr val="1E8380"/>
              </a:solidFill>
              <a:prstDash val="solid"/>
              <a:round/>
            </a:ln>
            <a:effectLst>
              <a:outerShdw blurRad="63500" dist="23000" dir="5400000" rotWithShape="0">
                <a:srgbClr val="000000">
                  <a:alpha val="33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ctr" forceAA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37" y="6563"/>
              <a:ext cx="3334" cy="917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9" tIns="45719" rIns="45719" bIns="45719" numCol="1" spcCol="38100" rtlCol="0" anchor="ctr" forceAA="0">
              <a:spAutoFit/>
            </a:bodyPr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思源宋体 Heavy" panose="02020900000000000000" charset="-122"/>
                  <a:ea typeface="思源宋体 Heavy" panose="02020900000000000000" charset="-122"/>
                  <a:cs typeface="+mn-cs"/>
                  <a:sym typeface="Calibri" panose="020F0502020204030204"/>
                </a:rPr>
                <a:t>就近原则</a:t>
              </a: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思源宋体 Heavy" panose="02020900000000000000" charset="-122"/>
                <a:ea typeface="思源宋体 Heavy" panose="02020900000000000000" charset="-122"/>
                <a:cs typeface="+mn-cs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5780" y="1299845"/>
            <a:ext cx="10965815" cy="3764280"/>
          </a:xfrm>
        </p:spPr>
        <p:txBody>
          <a:bodyPr/>
          <a:p>
            <a:pPr algn="l" eaLnBrk="1" hangingPunct="1"/>
            <a:r>
              <a:rPr lang="zh-CN" altLang="en-US" sz="3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事务具有哪些特性？</a:t>
            </a:r>
            <a:endParaRPr lang="zh-CN" altLang="en-US" sz="3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algn="l" eaLnBrk="1" hangingPunct="1"/>
            <a:r>
              <a:rPr lang="zh-CN" altLang="en-US" sz="3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索引的目的是什么？</a:t>
            </a:r>
            <a:endParaRPr lang="zh-CN" altLang="en-US" sz="3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pPr algn="l" eaLnBrk="1" hangingPunct="1"/>
            <a:r>
              <a:rPr lang="zh-CN" altLang="en-US" sz="3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简述数据库设计3个范式的含义</a:t>
            </a:r>
            <a:endParaRPr lang="zh-CN" altLang="en-US" sz="3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pPr algn="l" eaLnBrk="1" hangingPunct="1"/>
            <a:r>
              <a:rPr lang="zh-CN" altLang="en-US" sz="36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请列举生活案例说明实体之间一对一、一对多及多对多的关系</a:t>
            </a:r>
            <a:endParaRPr lang="zh-CN" altLang="en-US" sz="36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effectLst/>
                <a:sym typeface="+mn-ea"/>
              </a:rPr>
              <a:t>回顾</a:t>
            </a:r>
            <a:endParaRPr lang="zh-CN" altLang="en-US">
              <a:effectLst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26066" y="950577"/>
            <a:ext cx="1081307" cy="430730"/>
            <a:chOff x="3643306" y="2500357"/>
            <a:chExt cx="1081307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4023779" y="2500554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32400" y="1053094"/>
            <a:ext cx="10965638" cy="4788226"/>
          </a:xfrm>
        </p:spPr>
        <p:txBody>
          <a:bodyPr/>
          <a:p>
            <a:r>
              <a:rPr lang="en-US" altLang="zh-CN"/>
              <a:t>想要访问全局</a:t>
            </a:r>
            <a:r>
              <a:rPr lang="zh-CN" altLang="en-US"/>
              <a:t>（外层）</a:t>
            </a:r>
            <a:r>
              <a:rPr lang="en-US" altLang="zh-CN"/>
              <a:t>变量, 怎么做? </a:t>
            </a:r>
            <a:endParaRPr lang="en-US" altLang="zh-CN"/>
          </a:p>
          <a:p>
            <a:r>
              <a:rPr lang="en-US" altLang="zh-CN"/>
              <a:t>可以给代码块添加标签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标签区分作用域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1361440" y="2448560"/>
            <a:ext cx="767651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&lt;&lt;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big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&gt;&gt;declare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i </a:t>
            </a:r>
            <a:r>
              <a:rPr lang="en-US" sz="1800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number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:=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800" b="1">
                <a:solidFill>
                  <a:srgbClr val="8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;begin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declare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        i </a:t>
            </a:r>
            <a:r>
              <a:rPr lang="en-US" sz="1800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number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:=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1800" b="1">
                <a:solidFill>
                  <a:srgbClr val="8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;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      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begin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    </a:t>
            </a:r>
            <a:r>
              <a:rPr lang="en-US" sz="1800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dbms_output.put_line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big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i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   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end;end;</a:t>
            </a:r>
            <a:endParaRPr lang="en-US" altLang="en-US" sz="1800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159000" y="2712085"/>
            <a:ext cx="3450590" cy="173101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分支结构</a:t>
            </a:r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88950" y="2196465"/>
            <a:ext cx="1360170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if(条件){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//T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}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933700" y="2089785"/>
            <a:ext cx="1406525" cy="1938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if(条件){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//T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}else{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//F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}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408295" y="2089785"/>
            <a:ext cx="2349500" cy="1938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if(条件1){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//1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}else if(条件2){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//2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}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8887460" y="1769110"/>
            <a:ext cx="2487930" cy="304609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if(条件1){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//1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}else if(条件2){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//2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......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}else{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//</a:t>
            </a:r>
            <a:r>
              <a:rPr lang="zh-CN" alt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其他</a:t>
            </a:r>
            <a:endParaRPr lang="zh-CN" altLang="en-US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}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110740" y="2556510"/>
            <a:ext cx="636270" cy="478790"/>
          </a:xfrm>
          <a:prstGeom prst="rightArrow">
            <a:avLst/>
          </a:prstGeom>
          <a:solidFill>
            <a:srgbClr val="1E8380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617085" y="2556510"/>
            <a:ext cx="636270" cy="478790"/>
          </a:xfrm>
          <a:prstGeom prst="rightArrow">
            <a:avLst/>
          </a:prstGeom>
          <a:solidFill>
            <a:srgbClr val="1E8380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8051165" y="2556510"/>
            <a:ext cx="636270" cy="478790"/>
          </a:xfrm>
          <a:prstGeom prst="rightArrow">
            <a:avLst/>
          </a:prstGeom>
          <a:solidFill>
            <a:srgbClr val="1E8380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ldLvl="0" animBg="1"/>
      <p:bldP spid="6" grpId="0" animBg="1"/>
      <p:bldP spid="11" grpId="0" bldLvl="0" animBg="1"/>
      <p:bldP spid="8" grpId="0" animBg="1"/>
      <p:bldP spid="12" grpId="0" bldLvl="0" animBg="1"/>
      <p:bldP spid="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</a:t>
            </a:r>
            <a:r>
              <a:rPr lang="zh-CN" altLang="en-US"/>
              <a:t>分支结构</a:t>
            </a:r>
            <a:endParaRPr lang="zh-CN" altLang="en-US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589915" y="2195830"/>
            <a:ext cx="1858010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if 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条件 </a:t>
            </a:r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then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//T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end if</a:t>
            </a:r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;</a:t>
            </a:r>
            <a:endParaRPr lang="en-US" altLang="zh-CN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3255" y="2101850"/>
            <a:ext cx="1903095" cy="1938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if 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条件 </a:t>
            </a:r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then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457200" marR="0" lvl="1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//T</a:t>
            </a:r>
            <a:endParaRPr lang="en-US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else</a:t>
            </a:r>
            <a:endParaRPr lang="en-US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	//F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end if;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822950" y="2101215"/>
            <a:ext cx="2429510" cy="1938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if 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条件</a:t>
            </a:r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1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</a:t>
            </a:r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then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457200" marR="0" lvl="1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//1</a:t>
            </a:r>
            <a:endParaRPr lang="en-US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elsif </a:t>
            </a:r>
            <a:r>
              <a:rPr lang="zh-CN" altLang="en-US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条件</a:t>
            </a:r>
            <a:r>
              <a:rPr lang="en-US" altLang="zh-CN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2 then</a:t>
            </a:r>
            <a:endParaRPr lang="en-US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	//2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end if;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006840" y="1732915"/>
            <a:ext cx="2491105" cy="26765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if 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条件</a:t>
            </a:r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1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</a:t>
            </a:r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then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457200" marR="0" lvl="1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//1</a:t>
            </a:r>
            <a:endParaRPr lang="en-US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elsif </a:t>
            </a:r>
            <a:r>
              <a:rPr lang="zh-CN" altLang="en-US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条件</a:t>
            </a:r>
            <a:r>
              <a:rPr lang="en-US" altLang="zh-CN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2 then</a:t>
            </a:r>
            <a:endParaRPr lang="en-US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	//2</a:t>
            </a:r>
            <a:b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</a:br>
            <a:r>
              <a:rPr lang="en-US"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else</a:t>
            </a:r>
            <a:endParaRPr lang="en-US" dirty="0" smtClean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	//</a:t>
            </a:r>
            <a:r>
              <a:rPr lang="zh-CN" altLang="en-US" dirty="0" smtClean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其他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end if;</a:t>
            </a:r>
            <a:endParaRPr lang="en-US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493645" y="2667635"/>
            <a:ext cx="636270" cy="478790"/>
          </a:xfrm>
          <a:prstGeom prst="rightArrow">
            <a:avLst/>
          </a:prstGeom>
          <a:solidFill>
            <a:srgbClr val="1E8380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5147310" y="2667635"/>
            <a:ext cx="636270" cy="478790"/>
          </a:xfrm>
          <a:prstGeom prst="rightArrow">
            <a:avLst/>
          </a:prstGeom>
          <a:solidFill>
            <a:srgbClr val="1E8380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8332470" y="2667635"/>
            <a:ext cx="636270" cy="478790"/>
          </a:xfrm>
          <a:prstGeom prst="rightArrow">
            <a:avLst/>
          </a:prstGeom>
          <a:solidFill>
            <a:srgbClr val="1E8380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9225" y="911489"/>
            <a:ext cx="10965638" cy="4788226"/>
          </a:xfrm>
        </p:spPr>
        <p:txBody>
          <a:bodyPr/>
          <a:p>
            <a:r>
              <a:rPr lang="zh-CN" altLang="zh-CN" sz="3600"/>
              <a:t>观察代码，说运算结果</a:t>
            </a:r>
            <a:endParaRPr lang="zh-CN" altLang="zh-CN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NULL值的比较</a:t>
            </a:r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1122045" y="1624330"/>
            <a:ext cx="661035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begin</a:t>
            </a:r>
            <a:endParaRPr lang="en-US" sz="2000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if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x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&gt;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y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then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	dbms_output.put_line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'1'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elsif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x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y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then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sz="2000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dbms_output.put_line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'2'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elsif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x!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=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y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then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sz="2000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dbms_output.put_line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'3'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elsif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x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&lt;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y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then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sz="2000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dbms_output.put_line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'4'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else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sz="2000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dbms_output.put_line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sz="2000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'5'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end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if;</a:t>
            </a:r>
            <a:endParaRPr lang="en-US" sz="2000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en-US" sz="2000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dbms_output.put_line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zh-CN" sz="2000" b="1">
                <a:solidFill>
                  <a:srgbClr val="FF0000"/>
                </a:solidFill>
                <a:highlight>
                  <a:srgbClr val="FFFFFF"/>
                </a:highlight>
                <a:ea typeface="宋体" panose="02010600030101010101" pitchFamily="2" charset="-122"/>
                <a:cs typeface="Times New Roman" panose="02020603050405020304" charset="0"/>
              </a:rPr>
              <a:t>'程序执行结束'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endParaRPr lang="en-US" sz="2000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end;</a:t>
            </a:r>
            <a:endParaRPr lang="en-US" altLang="en-US" sz="2000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5807075" y="2351637"/>
            <a:ext cx="5690870" cy="1907711"/>
          </a:xfrm>
          <a:prstGeom prst="snipRoundRect">
            <a:avLst/>
          </a:prstGeom>
          <a:noFill/>
          <a:ln w="25400" cap="flat">
            <a:solidFill>
              <a:srgbClr val="1E8380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lang="zh-CN" altLang="en-US" sz="2800">
                <a:solidFill>
                  <a:srgbClr val="1E8380"/>
                </a:solidFill>
                <a:latin typeface="思源宋体 Heavy" panose="02020900000000000000" charset="-122"/>
                <a:ea typeface="思源宋体 Heavy" panose="02020900000000000000" charset="-122"/>
                <a:cs typeface="思源宋体 Heavy" panose="02020900000000000000" charset="-122"/>
                <a:sym typeface="+mn-ea"/>
              </a:rPr>
              <a:t>在PL/SQL中, null值参与比较运算,  不会出现结果</a:t>
            </a:r>
            <a:endParaRPr lang="zh-CN" altLang="en-US" sz="2800">
              <a:solidFill>
                <a:srgbClr val="1E8380"/>
              </a:solidFill>
              <a:latin typeface="思源宋体 Heavy" panose="02020900000000000000" charset="-122"/>
              <a:ea typeface="思源宋体 Heavy" panose="02020900000000000000" charset="-122"/>
              <a:cs typeface="思源宋体 Heavy" panose="02020900000000000000" charset="-122"/>
              <a:sym typeface="+mn-ea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lang="zh-CN" altLang="en-US" sz="2800">
                <a:solidFill>
                  <a:srgbClr val="1E8380"/>
                </a:solidFill>
                <a:latin typeface="思源宋体 Heavy" panose="02020900000000000000" charset="-122"/>
                <a:ea typeface="思源宋体 Heavy" panose="02020900000000000000" charset="-122"/>
                <a:cs typeface="思源宋体 Heavy" panose="02020900000000000000" charset="-122"/>
                <a:sym typeface="+mn-ea"/>
              </a:rPr>
              <a:t>如果使用null参与if运算,  永远进不去任何的if段 , 必进else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1E8380"/>
              </a:solidFill>
              <a:effectLst/>
              <a:uFillTx/>
              <a:latin typeface="思源宋体 Heavy" panose="02020900000000000000" charset="-122"/>
              <a:ea typeface="思源宋体 Heavy" panose="02020900000000000000" charset="-122"/>
              <a:cs typeface="思源宋体 Heavy" panose="02020900000000000000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85130" y="1300109"/>
            <a:ext cx="10965638" cy="4788226"/>
          </a:xfrm>
        </p:spPr>
        <p:txBody>
          <a:bodyPr/>
          <a:p>
            <a:r>
              <a:rPr lang="zh-CN" altLang="en-US"/>
              <a:t>简单循环</a:t>
            </a:r>
            <a:endParaRPr lang="zh-CN" altLang="en-US"/>
          </a:p>
          <a:p>
            <a:r>
              <a:rPr lang="zh-CN" altLang="en-US"/>
              <a:t>普通循环</a:t>
            </a:r>
            <a:endParaRPr lang="zh-CN" altLang="en-US"/>
          </a:p>
          <a:p>
            <a:r>
              <a:rPr lang="zh-CN" altLang="en-US"/>
              <a:t>智能循环</a:t>
            </a:r>
            <a:endParaRPr lang="zh-CN" altLang="en-US"/>
          </a:p>
          <a:p>
            <a:r>
              <a:rPr lang="zh-CN" altLang="en-US"/>
              <a:t>反转循环</a:t>
            </a:r>
            <a:endParaRPr lang="zh-CN" altLang="en-US"/>
          </a:p>
          <a:p>
            <a:r>
              <a:rPr lang="zh-CN" altLang="en-US"/>
              <a:t>多重循环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循环结构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loop循环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演示：</a:t>
            </a:r>
            <a:r>
              <a:rPr lang="en-US" altLang="zh-CN"/>
              <a:t>循环输出 1-10的数字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简单循环</a:t>
            </a:r>
            <a:endParaRPr lang="zh-CN" alt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85520" y="2274570"/>
            <a:ext cx="8965565" cy="1568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loop  </a:t>
            </a:r>
            <a:r>
              <a:rPr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</a:t>
            </a:r>
            <a:endParaRPr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循环体</a:t>
            </a:r>
            <a:endParaRPr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</a:t>
            </a: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exit when </a:t>
            </a:r>
            <a:r>
              <a:rPr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退出条件;  </a:t>
            </a:r>
            <a:r>
              <a:rPr dirty="0" smtClean="0">
                <a:solidFill>
                  <a:srgbClr val="1E838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--如果这句话不存在, 则循环为死循环</a:t>
            </a:r>
            <a:endParaRPr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end loop;</a:t>
            </a:r>
            <a:endParaRPr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while循环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演示：</a:t>
            </a:r>
            <a:r>
              <a:rPr lang="en-US" altLang="zh-CN">
                <a:sym typeface="+mn-ea"/>
              </a:rPr>
              <a:t>循环输出 1-10的数字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普通循环</a:t>
            </a:r>
            <a:endParaRPr lang="zh-CN" alt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062990" y="2413635"/>
            <a:ext cx="3850640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while </a:t>
            </a:r>
            <a:r>
              <a:rPr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循环条件</a:t>
            </a: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loop</a:t>
            </a:r>
            <a:endParaRPr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 </a:t>
            </a:r>
            <a:r>
              <a:rPr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循环体</a:t>
            </a:r>
            <a:endParaRPr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end loop;</a:t>
            </a:r>
            <a:endParaRPr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3600"/>
              <a:t>for</a:t>
            </a:r>
            <a:r>
              <a:rPr lang="zh-CN" altLang="en-US" sz="3600"/>
              <a:t>循环</a:t>
            </a:r>
            <a:endParaRPr lang="en-US" altLang="zh-CN" sz="3600"/>
          </a:p>
          <a:p>
            <a:r>
              <a:rPr lang="zh-CN" altLang="en-US" sz="3600"/>
              <a:t>智能</a:t>
            </a:r>
            <a:r>
              <a:rPr lang="en-US" altLang="zh-CN" sz="3600"/>
              <a:t>指的是, 循环变量自动变化 , 循环变量只能读取, 不可修改</a:t>
            </a:r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zh-CN" altLang="en-US" sz="3600">
                <a:sym typeface="+mn-ea"/>
              </a:rPr>
              <a:t>演示：</a:t>
            </a:r>
            <a:r>
              <a:rPr lang="en-US" altLang="zh-CN" sz="3600">
                <a:sym typeface="+mn-ea"/>
              </a:rPr>
              <a:t>循环输出 1-10的数字</a:t>
            </a:r>
            <a:endParaRPr lang="en-US" altLang="zh-CN" sz="3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智能循环</a:t>
            </a:r>
            <a:endParaRPr lang="zh-CN" alt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078230" y="3217545"/>
            <a:ext cx="5828030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for </a:t>
            </a:r>
            <a:r>
              <a:rPr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循环变量名</a:t>
            </a: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in </a:t>
            </a:r>
            <a:r>
              <a:rPr dirty="0" smtClean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初始值</a:t>
            </a: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..</a:t>
            </a:r>
            <a:r>
              <a:rPr dirty="0" smtClean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最终值</a:t>
            </a: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loop</a:t>
            </a:r>
            <a:endParaRPr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</a:t>
            </a:r>
            <a:r>
              <a:rPr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循环体</a:t>
            </a:r>
            <a:endParaRPr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end loop;</a:t>
            </a:r>
            <a:endParaRPr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与正常的for循环相反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630">
                <a:sym typeface="+mn-ea"/>
              </a:rPr>
              <a:t>反转循环</a:t>
            </a:r>
            <a:endParaRPr lang="zh-CN" alt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062990" y="2336800"/>
            <a:ext cx="6878955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for </a:t>
            </a:r>
            <a:r>
              <a:rPr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循环变量名</a:t>
            </a: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in reverse  </a:t>
            </a:r>
            <a:r>
              <a:rPr dirty="0" smtClean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初始值</a:t>
            </a: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..</a:t>
            </a:r>
            <a:r>
              <a:rPr dirty="0" smtClean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最终值</a:t>
            </a: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loop</a:t>
            </a:r>
            <a:endParaRPr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      </a:t>
            </a:r>
            <a:r>
              <a:rPr dirty="0" smtClean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循环体</a:t>
            </a:r>
            <a:endParaRPr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end loop;</a:t>
            </a:r>
            <a:endParaRPr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福利大放送</a:t>
            </a:r>
            <a:endParaRPr lang="en-US" altLang="zh-CN"/>
          </a:p>
          <a:p>
            <a:pPr lvl="1"/>
            <a:r>
              <a:rPr lang="en-US" altLang="zh-CN"/>
              <a:t>“oracle”</a:t>
            </a:r>
            <a:r>
              <a:rPr lang="zh-CN" altLang="en-US"/>
              <a:t>科目如果有低于</a:t>
            </a:r>
            <a:r>
              <a:rPr lang="en-US" altLang="zh-CN"/>
              <a:t>50</a:t>
            </a:r>
            <a:r>
              <a:rPr lang="zh-CN" altLang="en-US"/>
              <a:t>分的，则</a:t>
            </a:r>
            <a:r>
              <a:rPr lang="en-US" altLang="zh-CN"/>
              <a:t>+10</a:t>
            </a:r>
            <a:r>
              <a:rPr lang="zh-CN" altLang="en-US"/>
              <a:t>分</a:t>
            </a:r>
            <a:endParaRPr lang="zh-CN" altLang="en-US"/>
          </a:p>
          <a:p>
            <a:pPr lvl="1"/>
            <a:r>
              <a:rPr lang="zh-CN" altLang="en-US"/>
              <a:t>直到没有</a:t>
            </a:r>
            <a:r>
              <a:rPr lang="en-US" altLang="zh-CN"/>
              <a:t>50</a:t>
            </a:r>
            <a:r>
              <a:rPr lang="zh-CN" altLang="en-US"/>
              <a:t>分以下的同学为止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学员操作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 sz="36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理解</a:t>
            </a:r>
            <a:r>
              <a:rPr lang="en-US" sz="36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PL/SQL</a:t>
            </a:r>
            <a:r>
              <a:rPr lang="zh-CN" altLang="en-US" sz="36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组成及其体系结构</a:t>
            </a:r>
            <a:endParaRPr lang="zh-CN" altLang="en-US" sz="36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r>
              <a:rPr lang="zh-CN" altLang="en-US" sz="36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了解变量及其用法</a:t>
            </a:r>
            <a:endParaRPr lang="zh-CN" altLang="en-US" sz="3600" dirty="0" smtClean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+mn-ea"/>
            </a:endParaRPr>
          </a:p>
          <a:p>
            <a:r>
              <a:rPr lang="zh-CN" altLang="en-US" sz="36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了解各种复杂类型的使用</a:t>
            </a:r>
            <a:endParaRPr lang="en-US" altLang="en-US" sz="3600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r>
              <a:rPr lang="zh-CN" altLang="en-US" sz="36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掌握分支语句使用</a:t>
            </a:r>
            <a:endParaRPr lang="en-US" altLang="en-US" sz="3600" dirty="0">
              <a:solidFill>
                <a:srgbClr val="5E616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  <a:p>
            <a:r>
              <a:rPr lang="zh-CN" altLang="en-US" sz="3600" dirty="0" smtClean="0">
                <a:solidFill>
                  <a:srgbClr val="5E616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+mn-ea"/>
              </a:rPr>
              <a:t>掌握循环语句使用</a:t>
            </a:r>
            <a:endParaRPr lang="zh-CN" b="1" dirty="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en-US" b="1" dirty="0">
              <a:latin typeface="黑体" panose="02010609060101010101" charset="-122"/>
              <a:ea typeface="黑体" panose="02010609060101010101" charset="-122"/>
            </a:endParaRPr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 sz="5630" dirty="0">
                <a:solidFill>
                  <a:srgbClr val="5E616D"/>
                </a:solidFill>
                <a:effectLst/>
                <a:sym typeface="+mn-ea"/>
              </a:rPr>
              <a:t>本章目标</a:t>
            </a:r>
            <a:endParaRPr lang="zh-CN" altLang="en-US" sz="5630" dirty="0">
              <a:solidFill>
                <a:srgbClr val="5E616D"/>
              </a:solidFill>
              <a:effectLst/>
              <a:sym typeface="+mn-ea"/>
            </a:endParaRPr>
          </a:p>
        </p:txBody>
      </p:sp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92995" y="2501263"/>
            <a:ext cx="714380" cy="719772"/>
          </a:xfrm>
          <a:prstGeom prst="rect">
            <a:avLst/>
          </a:prstGeom>
          <a:noFill/>
        </p:spPr>
      </p:pic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2085" y="2524447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92995" y="1851658"/>
            <a:ext cx="714380" cy="719772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92995" y="1208403"/>
            <a:ext cx="714380" cy="719772"/>
          </a:xfrm>
          <a:prstGeom prst="rect">
            <a:avLst/>
          </a:prstGeom>
          <a:noFill/>
        </p:spPr>
      </p:pic>
      <p:pic>
        <p:nvPicPr>
          <p:cNvPr id="1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18395" y="3895088"/>
            <a:ext cx="714380" cy="719772"/>
          </a:xfrm>
          <a:prstGeom prst="rect">
            <a:avLst/>
          </a:prstGeom>
          <a:noFill/>
        </p:spPr>
      </p:pic>
      <p:pic>
        <p:nvPicPr>
          <p:cNvPr id="1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8915" y="3942402"/>
            <a:ext cx="643477" cy="648334"/>
          </a:xfrm>
          <a:prstGeom prst="rect">
            <a:avLst/>
          </a:prstGeom>
          <a:noFill/>
        </p:spPr>
      </p:pic>
      <p:pic>
        <p:nvPicPr>
          <p:cNvPr id="1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18395" y="3203573"/>
            <a:ext cx="714380" cy="719772"/>
          </a:xfrm>
          <a:prstGeom prst="rect">
            <a:avLst/>
          </a:prstGeom>
          <a:noFill/>
        </p:spPr>
      </p:pic>
      <p:pic>
        <p:nvPicPr>
          <p:cNvPr id="2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58275" y="3226757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1193429"/>
            <a:ext cx="10965638" cy="4788226"/>
          </a:xfrm>
        </p:spPr>
        <p:txBody>
          <a:bodyPr/>
          <a:p>
            <a:r>
              <a:rPr lang="en-US" altLang="zh-CN" sz="3600"/>
              <a:t>编写一个两层循环</a:t>
            </a:r>
            <a:endParaRPr lang="en-US" altLang="zh-CN" sz="3600"/>
          </a:p>
          <a:p>
            <a:pPr lvl="1"/>
            <a:r>
              <a:rPr lang="en-US" altLang="zh-CN" sz="3240"/>
              <a:t>外层循环10次</a:t>
            </a:r>
            <a:endParaRPr lang="en-US" altLang="zh-CN" sz="3240"/>
          </a:p>
          <a:p>
            <a:pPr lvl="1"/>
            <a:r>
              <a:rPr lang="en-US" altLang="zh-CN" sz="3240"/>
              <a:t>内层循环5次</a:t>
            </a:r>
            <a:endParaRPr lang="en-US" altLang="zh-CN" sz="3240"/>
          </a:p>
          <a:p>
            <a:r>
              <a:rPr lang="en-US" altLang="zh-CN" sz="3600"/>
              <a:t>当外层循环变量为7时, 内层循环为3时</a:t>
            </a:r>
            <a:endParaRPr lang="en-US" altLang="zh-CN" sz="3600"/>
          </a:p>
          <a:p>
            <a:pPr lvl="1"/>
            <a:r>
              <a:rPr lang="en-US" altLang="zh-CN" sz="3240" b="1">
                <a:solidFill>
                  <a:srgbClr val="850555"/>
                </a:solidFill>
              </a:rPr>
              <a:t>退出外层循环</a:t>
            </a:r>
            <a:endParaRPr lang="en-US" altLang="zh-CN" sz="3240" b="1">
              <a:solidFill>
                <a:srgbClr val="850555"/>
              </a:solidFill>
            </a:endParaRPr>
          </a:p>
          <a:p>
            <a:r>
              <a:rPr lang="zh-CN" altLang="en-US" sz="3600">
                <a:solidFill>
                  <a:srgbClr val="5E616D"/>
                </a:solidFill>
              </a:rPr>
              <a:t>观察结果</a:t>
            </a:r>
            <a:endParaRPr lang="zh-CN" altLang="en-US" sz="3600">
              <a:solidFill>
                <a:srgbClr val="5E616D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多重循环</a:t>
            </a:r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827669"/>
            <a:ext cx="10965638" cy="4788226"/>
          </a:xfrm>
        </p:spPr>
        <p:txBody>
          <a:bodyPr/>
          <a:p>
            <a:r>
              <a:rPr lang="zh-CN" altLang="en-US"/>
              <a:t>作用</a:t>
            </a:r>
            <a:endParaRPr lang="zh-CN" altLang="en-US"/>
          </a:p>
          <a:p>
            <a:pPr lvl="1"/>
            <a:r>
              <a:rPr lang="zh-CN" altLang="en-US" sz="3200">
                <a:sym typeface="+mn-ea"/>
              </a:rPr>
              <a:t>流程跳转</a:t>
            </a:r>
            <a:endParaRPr lang="zh-CN" altLang="en-US" sz="3200"/>
          </a:p>
          <a:p>
            <a:pPr lvl="1"/>
            <a:r>
              <a:rPr lang="zh-CN" altLang="en-US" sz="3200"/>
              <a:t>当代码执行到GOTO语句时，可以选择跳转到某一个</a:t>
            </a:r>
            <a:r>
              <a:rPr lang="zh-CN" altLang="en-US" sz="3200" b="1">
                <a:solidFill>
                  <a:srgbClr val="850555"/>
                </a:solidFill>
              </a:rPr>
              <a:t>标签</a:t>
            </a:r>
            <a:r>
              <a:rPr lang="zh-CN" altLang="en-US" sz="3200"/>
              <a:t>位置，继续执行</a:t>
            </a:r>
            <a:endParaRPr lang="zh-CN" altLang="en-US" sz="3200"/>
          </a:p>
          <a:p>
            <a:pPr lvl="1"/>
            <a:endParaRPr lang="zh-CN" altLang="en-US" sz="3200"/>
          </a:p>
          <a:p>
            <a:pPr lvl="1"/>
            <a:endParaRPr lang="zh-CN" altLang="en-US" sz="3200"/>
          </a:p>
          <a:p>
            <a:pPr lvl="1"/>
            <a:endParaRPr lang="zh-CN" altLang="en-US" sz="3200"/>
          </a:p>
          <a:p>
            <a:pPr lvl="1"/>
            <a:r>
              <a:rPr lang="zh-CN" altLang="en-US" sz="3200">
                <a:solidFill>
                  <a:srgbClr val="FF0000"/>
                </a:solidFill>
              </a:rPr>
              <a:t>注意</a:t>
            </a:r>
            <a:r>
              <a:rPr lang="zh-CN" altLang="en-US" sz="3200"/>
              <a:t>：不可以通过goto语句直接跳转到程序的末尾</a:t>
            </a:r>
            <a:endParaRPr lang="zh-CN" altLang="en-US" sz="3200"/>
          </a:p>
          <a:p>
            <a:pPr lvl="1"/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GOTO 语句</a:t>
            </a:r>
            <a:endParaRPr lang="zh-CN" alt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882140" y="3455035"/>
            <a:ext cx="6878955" cy="119887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&lt;&lt;position&gt;&gt;</a:t>
            </a:r>
            <a:endParaRPr lang="en-US" altLang="zh-CN"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...</a:t>
            </a:r>
            <a:endParaRPr lang="en-US" altLang="zh-CN"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>
                <a:solidFill>
                  <a:srgbClr val="000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goto position;</a:t>
            </a:r>
            <a:endParaRPr lang="en-US" altLang="zh-CN" dirty="0" smtClean="0">
              <a:solidFill>
                <a:srgbClr val="000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通过goto模拟循环 输出1-10的数字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学员操作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2410460" y="1030605"/>
            <a:ext cx="2016760" cy="476948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定义变量</a:t>
            </a:r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ea typeface="微软雅黑" panose="020B0503020204020204" charset="-122"/>
                <a:cs typeface="Arial" panose="020B0604020202020204" pitchFamily="34" charset="0"/>
              </a:rPr>
              <a:t>数据类型</a:t>
            </a:r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zh-CN" altLang="en-US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C00000"/>
                </a:solidFill>
                <a:ea typeface="微软雅黑" panose="020B0503020204020204" charset="-122"/>
                <a:cs typeface="Arial" panose="020B0604020202020204" pitchFamily="34" charset="0"/>
              </a:rPr>
              <a:t>语法</a:t>
            </a:r>
            <a:endParaRPr lang="en-US" altLang="zh-CN" sz="1600" dirty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  <a:p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0426" name="TextBox 15"/>
          <p:cNvSpPr txBox="1">
            <a:spLocks noChangeArrowheads="1"/>
          </p:cNvSpPr>
          <p:nvPr/>
        </p:nvSpPr>
        <p:spPr bwMode="auto">
          <a:xfrm>
            <a:off x="754697" y="2854131"/>
            <a:ext cx="1440161" cy="33718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algn="ctr"/>
            <a:r>
              <a:rPr lang="en-US" altLang="zh-CN" sz="1600" dirty="0" smtClean="0">
                <a:ea typeface="微软雅黑" panose="020B0503020204020204" charset="-122"/>
                <a:cs typeface="Arial" panose="020B0604020202020204" pitchFamily="34" charset="0"/>
              </a:rPr>
              <a:t>PL/SQL</a:t>
            </a:r>
            <a:endParaRPr lang="en-US" altLang="zh-CN" sz="1600" dirty="0" smtClean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0427" name="AutoShape 3"/>
          <p:cNvSpPr/>
          <p:nvPr/>
        </p:nvSpPr>
        <p:spPr bwMode="auto">
          <a:xfrm>
            <a:off x="2194560" y="1137920"/>
            <a:ext cx="215900" cy="370078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15" name="AutoShape 3"/>
          <p:cNvSpPr/>
          <p:nvPr/>
        </p:nvSpPr>
        <p:spPr bwMode="auto">
          <a:xfrm>
            <a:off x="3446145" y="753745"/>
            <a:ext cx="288290" cy="81407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841115" y="585470"/>
            <a:ext cx="6657975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lang="zh-CN" altLang="en-US" sz="1800" dirty="0">
                <a:solidFill>
                  <a:srgbClr val="000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变量名 数据类型(长度) := 初始化值;</a:t>
            </a:r>
            <a:endParaRPr lang="zh-CN" altLang="en-US" sz="1800" dirty="0">
              <a:solidFill>
                <a:srgbClr val="000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endParaRPr lang="zh-CN" altLang="en-US" sz="1800" dirty="0">
              <a:solidFill>
                <a:srgbClr val="000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r>
              <a:rPr lang="zh-CN" altLang="en-US" sz="1800" dirty="0">
                <a:solidFill>
                  <a:srgbClr val="000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常量名 constant 数据类型(长度) := 初始值;</a:t>
            </a:r>
            <a:endParaRPr lang="zh-CN" altLang="en-US" sz="1800" dirty="0">
              <a:solidFill>
                <a:srgbClr val="000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AutoShape 3"/>
          <p:cNvSpPr/>
          <p:nvPr/>
        </p:nvSpPr>
        <p:spPr bwMode="auto">
          <a:xfrm>
            <a:off x="3538220" y="2183765"/>
            <a:ext cx="196215" cy="129349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6" name="AutoShape 3"/>
          <p:cNvSpPr/>
          <p:nvPr/>
        </p:nvSpPr>
        <p:spPr bwMode="auto">
          <a:xfrm>
            <a:off x="3157855" y="4079875"/>
            <a:ext cx="288290" cy="160909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3524250" y="3887470"/>
            <a:ext cx="6657975" cy="203009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if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：分支结构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循环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endParaRPr lang="zh-CN" altLang="en-US" sz="1800" dirty="0" smtClean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algn="l" eaLnBrk="1"/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goto </a:t>
            </a:r>
            <a:r>
              <a:rPr lang="zh-CN" altLang="en-US" sz="1800" dirty="0" smtClean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：跳转流程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913505" y="1941830"/>
            <a:ext cx="6566535" cy="175323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常见类型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%type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record 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%rowtype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table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AutoShape 3"/>
          <p:cNvSpPr/>
          <p:nvPr/>
        </p:nvSpPr>
        <p:spPr bwMode="auto">
          <a:xfrm>
            <a:off x="4326255" y="4560570"/>
            <a:ext cx="196215" cy="62992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4672330" y="4363720"/>
            <a:ext cx="6566535" cy="9220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简单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loop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普通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while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1" indent="0" eaLnBrk="1"/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智能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for/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反转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for</a:t>
            </a:r>
            <a:endParaRPr lang="en-US" altLang="zh-CN" sz="1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AutoShape 3"/>
          <p:cNvSpPr/>
          <p:nvPr/>
        </p:nvSpPr>
        <p:spPr bwMode="auto">
          <a:xfrm>
            <a:off x="5121275" y="1648460"/>
            <a:ext cx="196215" cy="1339215"/>
          </a:xfrm>
          <a:prstGeom prst="leftBrace">
            <a:avLst>
              <a:gd name="adj1" fmla="val 61885"/>
              <a:gd name="adj2" fmla="val 35846"/>
            </a:avLst>
          </a:prstGeom>
          <a:noFill/>
          <a:ln w="28575">
            <a:solidFill>
              <a:srgbClr val="08577A"/>
            </a:solidFill>
            <a:round/>
          </a:ln>
        </p:spPr>
        <p:txBody>
          <a:bodyPr/>
          <a:p>
            <a:pPr algn="ctr"/>
            <a:endParaRPr lang="zh-CN" altLang="en-US" sz="1800">
              <a:ea typeface="黑体" panose="02010609060101010101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5481955" y="1438275"/>
            <a:ext cx="6566535" cy="175323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p>
            <a:pPr lvl="1" indent="0" eaLnBrk="1"/>
            <a:r>
              <a:rPr lang="en-US" altLang="zh-CN" sz="1800">
                <a:sym typeface="+mn-ea"/>
              </a:rPr>
              <a:t>number </a:t>
            </a:r>
            <a:endParaRPr lang="en-US" altLang="zh-CN" sz="1800"/>
          </a:p>
          <a:p>
            <a:pPr lvl="1" indent="0" eaLnBrk="1"/>
            <a:r>
              <a:rPr lang="en-US" altLang="zh-CN" sz="1800">
                <a:sym typeface="+mn-ea"/>
              </a:rPr>
              <a:t>char  </a:t>
            </a:r>
            <a:endParaRPr lang="en-US" altLang="zh-CN" sz="1800"/>
          </a:p>
          <a:p>
            <a:pPr lvl="1" indent="0" eaLnBrk="1"/>
            <a:r>
              <a:rPr lang="en-US" altLang="zh-CN" sz="1800">
                <a:sym typeface="+mn-ea"/>
              </a:rPr>
              <a:t>varchar2</a:t>
            </a:r>
            <a:endParaRPr lang="en-US" altLang="zh-CN" sz="1800"/>
          </a:p>
          <a:p>
            <a:pPr lvl="1" indent="0" eaLnBrk="1"/>
            <a:r>
              <a:rPr lang="en-US" altLang="zh-CN" sz="1800">
                <a:sym typeface="+mn-ea"/>
              </a:rPr>
              <a:t>date</a:t>
            </a:r>
            <a:endParaRPr lang="en-US" altLang="zh-CN" sz="1800"/>
          </a:p>
          <a:p>
            <a:pPr lvl="1" indent="0" eaLnBrk="1"/>
            <a:r>
              <a:rPr lang="en-US" altLang="zh-CN" sz="1800">
                <a:sym typeface="+mn-ea"/>
              </a:rPr>
              <a:t>boolean</a:t>
            </a:r>
            <a:endParaRPr lang="en-US" altLang="zh-CN" sz="1800"/>
          </a:p>
          <a:p>
            <a:pPr lvl="1" indent="0" eaLnBrk="1"/>
            <a:r>
              <a:rPr lang="en-US" altLang="zh-CN" sz="1800">
                <a:sym typeface="+mn-ea"/>
              </a:rPr>
              <a:t>binary_integer  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PL/SQL</a:t>
            </a:r>
            <a:r>
              <a:rPr lang="en-US" altLang="zh-CN" sz="3200" dirty="0" smtClean="0">
                <a:sym typeface="+mn-ea"/>
              </a:rPr>
              <a:t> </a:t>
            </a:r>
            <a:r>
              <a:rPr lang="zh-CN" altLang="en-US" sz="3200" dirty="0" smtClean="0">
                <a:sym typeface="+mn-ea"/>
              </a:rPr>
              <a:t>是过程语言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Procedural Language</a:t>
            </a:r>
            <a:r>
              <a:rPr lang="en-US" altLang="zh-CN" sz="3200" dirty="0" smtClean="0">
                <a:sym typeface="+mn-ea"/>
              </a:rPr>
              <a:t>)</a:t>
            </a:r>
            <a:r>
              <a:rPr lang="zh-CN" altLang="en-US" sz="3200" dirty="0" smtClean="0">
                <a:sym typeface="+mn-ea"/>
              </a:rPr>
              <a:t>与结构化查询语言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SQL</a:t>
            </a:r>
            <a:r>
              <a:rPr lang="en-US" altLang="zh-CN" sz="3200" dirty="0" smtClean="0">
                <a:sym typeface="+mn-ea"/>
              </a:rPr>
              <a:t>)</a:t>
            </a:r>
            <a:r>
              <a:rPr lang="zh-CN" altLang="en-US" sz="3200" dirty="0" smtClean="0">
                <a:sym typeface="+mn-ea"/>
              </a:rPr>
              <a:t>结合而成的编程语言</a:t>
            </a:r>
            <a:endParaRPr lang="zh-CN" altLang="en-US" sz="3200" dirty="0" smtClean="0">
              <a:sym typeface="+mn-ea"/>
            </a:endParaRPr>
          </a:p>
          <a:p>
            <a:r>
              <a:rPr lang="zh-CN" altLang="en-US" sz="3200" dirty="0" smtClean="0">
                <a:sym typeface="+mn-ea"/>
              </a:rPr>
              <a:t>直接在数据库内部操作数据的一种语言</a:t>
            </a:r>
            <a:endParaRPr lang="zh-CN" altLang="en-US" sz="3200" dirty="0" smtClean="0">
              <a:sym typeface="+mn-ea"/>
            </a:endParaRPr>
          </a:p>
          <a:p>
            <a:r>
              <a:rPr lang="zh-CN" altLang="en-US" sz="3200" dirty="0" smtClean="0">
                <a:sym typeface="+mn-ea"/>
              </a:rPr>
              <a:t>是对SQL语句的扩展, 目前支持的数据库较少</a:t>
            </a:r>
            <a:endParaRPr lang="zh-CN" altLang="en-US" sz="3200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563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PL/SQL</a:t>
            </a:r>
            <a:r>
              <a:rPr lang="en-US" altLang="zh-CN" sz="5630" dirty="0" smtClean="0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buClr>
                <a:srgbClr val="1E8380"/>
              </a:buClr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PL/SQL </a:t>
            </a:r>
            <a:r>
              <a:rPr lang="zh-CN" altLang="en-US" sz="3600" dirty="0" smtClean="0">
                <a:sym typeface="+mn-ea"/>
              </a:rPr>
              <a:t>块是构成 </a:t>
            </a: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PL/SQL</a:t>
            </a:r>
            <a:r>
              <a:rPr lang="en-US" altLang="zh-CN" sz="3600" dirty="0" smtClean="0">
                <a:sym typeface="+mn-ea"/>
              </a:rPr>
              <a:t> </a:t>
            </a:r>
            <a:r>
              <a:rPr lang="zh-CN" altLang="en-US" sz="3600" dirty="0" smtClean="0">
                <a:sym typeface="+mn-ea"/>
              </a:rPr>
              <a:t>程序的基本单元</a:t>
            </a:r>
            <a:endParaRPr lang="zh-CN" altLang="en-US" sz="3600" dirty="0" smtClean="0"/>
          </a:p>
          <a:p>
            <a:pPr>
              <a:buClr>
                <a:srgbClr val="1E8380"/>
              </a:buClr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zh-CN" altLang="en-US" sz="3600" dirty="0" smtClean="0">
                <a:sym typeface="+mn-ea"/>
              </a:rPr>
              <a:t>将逻辑上相关的声明和语句组合在一起</a:t>
            </a:r>
            <a:endParaRPr lang="zh-CN" altLang="en-US" sz="3600" dirty="0" smtClean="0"/>
          </a:p>
          <a:p>
            <a:pPr>
              <a:buClr>
                <a:srgbClr val="1E8380"/>
              </a:buClr>
              <a:tabLst>
                <a:tab pos="457200" algn="l"/>
                <a:tab pos="800100" algn="l"/>
                <a:tab pos="1257300" algn="l"/>
                <a:tab pos="1714500" algn="l"/>
              </a:tabLst>
            </a:pP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PL/SQL</a:t>
            </a:r>
            <a:r>
              <a:rPr lang="en-US" altLang="zh-CN" sz="3600" dirty="0" smtClean="0">
                <a:sym typeface="+mn-ea"/>
              </a:rPr>
              <a:t> </a:t>
            </a:r>
            <a:r>
              <a:rPr lang="zh-CN" altLang="en-US" sz="3600" dirty="0" smtClean="0">
                <a:sym typeface="+mn-ea"/>
              </a:rPr>
              <a:t>分为三个部分，声明部分、可执行部分和异常处理部分</a:t>
            </a:r>
            <a:endParaRPr lang="zh-CN" altLang="en-US" sz="3600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63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+mn-ea"/>
              </a:rPr>
              <a:t>PL/SQL</a:t>
            </a:r>
            <a:r>
              <a:rPr lang="zh-CN" altLang="en-US" sz="5630" dirty="0" smtClean="0">
                <a:sym typeface="+mn-ea"/>
              </a:rPr>
              <a:t>块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语法格式</a:t>
            </a:r>
            <a:endParaRPr lang="zh-CN" altLang="en-US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1087755" y="878205"/>
            <a:ext cx="4865370" cy="3476624"/>
          </a:xfrm>
          <a:prstGeom prst="roundRect">
            <a:avLst>
              <a:gd name="adj" fmla="val 0"/>
            </a:avLst>
          </a:prstGeom>
          <a:noFill/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EDF5FD"/>
                </a:solidFill>
              </a14:hiddenFill>
            </a:ext>
          </a:ex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850555"/>
                </a:solidFill>
                <a:sym typeface="Calibri" panose="020F0502020204030204"/>
              </a:rPr>
              <a:t>public class</a:t>
            </a:r>
            <a:r>
              <a:rPr lang="zh-CN" altLang="en-US" sz="2000">
                <a:sym typeface="Calibri" panose="020F0502020204030204"/>
              </a:rPr>
              <a:t> Demo{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</a:t>
            </a:r>
            <a:r>
              <a:rPr lang="zh-CN" altLang="en-US" sz="2000" b="1">
                <a:solidFill>
                  <a:srgbClr val="1E8380"/>
                </a:solidFill>
                <a:sym typeface="Calibri" panose="020F0502020204030204"/>
              </a:rPr>
              <a:t>  //成员位置  声明一些成员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  </a:t>
            </a:r>
            <a:r>
              <a:rPr lang="zh-CN" altLang="en-US" sz="2000">
                <a:solidFill>
                  <a:srgbClr val="850555"/>
                </a:solidFill>
                <a:sym typeface="Calibri" panose="020F0502020204030204"/>
              </a:rPr>
              <a:t>public static void</a:t>
            </a:r>
            <a:r>
              <a:rPr lang="zh-CN" altLang="en-US" sz="2000">
                <a:sym typeface="Calibri" panose="020F0502020204030204"/>
              </a:rPr>
              <a:t> main(String[] args){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      </a:t>
            </a:r>
            <a:r>
              <a:rPr lang="zh-CN" altLang="en-US" sz="2000">
                <a:solidFill>
                  <a:srgbClr val="850555"/>
                </a:solidFill>
                <a:sym typeface="Calibri" panose="020F0502020204030204"/>
              </a:rPr>
              <a:t>try</a:t>
            </a:r>
            <a:r>
              <a:rPr lang="zh-CN" altLang="en-US" sz="2000">
                <a:sym typeface="Calibri" panose="020F0502020204030204"/>
              </a:rPr>
              <a:t>{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          </a:t>
            </a:r>
            <a:r>
              <a:rPr lang="zh-CN" altLang="en-US" sz="2000" b="1">
                <a:solidFill>
                  <a:srgbClr val="1E8380"/>
                </a:solidFill>
                <a:sym typeface="Calibri" panose="020F0502020204030204"/>
              </a:rPr>
              <a:t>//程序的执行部分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          System.</a:t>
            </a:r>
            <a:r>
              <a:rPr lang="zh-CN" altLang="en-US" sz="2000">
                <a:solidFill>
                  <a:srgbClr val="0000C0"/>
                </a:solidFill>
                <a:sym typeface="Calibri" panose="020F0502020204030204"/>
              </a:rPr>
              <a:t>out</a:t>
            </a:r>
            <a:r>
              <a:rPr lang="zh-CN" altLang="en-US" sz="2000">
                <a:sym typeface="Calibri" panose="020F0502020204030204"/>
              </a:rPr>
              <a:t>.println(</a:t>
            </a:r>
            <a:r>
              <a:rPr lang="zh-CN" altLang="en-US" sz="2000">
                <a:solidFill>
                  <a:srgbClr val="0000C0"/>
                </a:solidFill>
                <a:sym typeface="Calibri" panose="020F0502020204030204"/>
              </a:rPr>
              <a:t>"hello Java"</a:t>
            </a:r>
            <a:r>
              <a:rPr lang="zh-CN" altLang="en-US" sz="2000">
                <a:sym typeface="Calibri" panose="020F0502020204030204"/>
              </a:rPr>
              <a:t>);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      }</a:t>
            </a:r>
            <a:r>
              <a:rPr lang="zh-CN" altLang="en-US" sz="2000">
                <a:solidFill>
                  <a:srgbClr val="850555"/>
                </a:solidFill>
                <a:sym typeface="Calibri" panose="020F0502020204030204"/>
              </a:rPr>
              <a:t>catch</a:t>
            </a:r>
            <a:r>
              <a:rPr lang="zh-CN" altLang="en-US" sz="2000">
                <a:sym typeface="Calibri" panose="020F0502020204030204"/>
              </a:rPr>
              <a:t>(Exception e){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          </a:t>
            </a:r>
            <a:r>
              <a:rPr lang="zh-CN" altLang="en-US" sz="2000" b="1">
                <a:solidFill>
                  <a:srgbClr val="1E8380"/>
                </a:solidFill>
                <a:sym typeface="Calibri" panose="020F0502020204030204"/>
              </a:rPr>
              <a:t>//异常处理位置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      }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  }</a:t>
            </a:r>
            <a:endParaRPr kumimoji="0" lang="zh-CN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}</a:t>
            </a:r>
            <a:endParaRPr lang="en-US" altLang="zh-CN" sz="2000" dirty="0" smtClean="0"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17180" y="1383665"/>
            <a:ext cx="2679065" cy="2245359"/>
          </a:xfrm>
          <a:prstGeom prst="roundRect">
            <a:avLst>
              <a:gd name="adj" fmla="val 0"/>
            </a:avLst>
          </a:prstGeom>
          <a:noFill/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EDF5FD"/>
                </a:solidFill>
              </a14:hiddenFill>
            </a:ext>
          </a:ex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C0"/>
                </a:solidFill>
                <a:sym typeface="Calibri" panose="020F0502020204030204"/>
              </a:rPr>
              <a:t>declare</a:t>
            </a:r>
            <a:endParaRPr lang="zh-CN" altLang="en-US" sz="2000"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 </a:t>
            </a:r>
            <a:r>
              <a:rPr lang="zh-CN" altLang="en-US" sz="2000" b="1">
                <a:solidFill>
                  <a:srgbClr val="1E8380"/>
                </a:solidFill>
                <a:sym typeface="Calibri" panose="020F0502020204030204"/>
              </a:rPr>
              <a:t> --声明区</a:t>
            </a:r>
            <a:endParaRPr lang="zh-CN" altLang="en-US" sz="2000"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ym typeface="Calibri" panose="020F0502020204030204"/>
              </a:rPr>
              <a:t>  </a:t>
            </a:r>
            <a:r>
              <a:rPr lang="zh-CN" altLang="en-US" sz="2000">
                <a:solidFill>
                  <a:srgbClr val="0000C0"/>
                </a:solidFill>
                <a:sym typeface="Calibri" panose="020F0502020204030204"/>
              </a:rPr>
              <a:t>  begin</a:t>
            </a:r>
            <a:endParaRPr lang="zh-CN" altLang="en-US" sz="2000">
              <a:solidFill>
                <a:srgbClr val="0000C0"/>
              </a:solidFill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C0"/>
                </a:solidFill>
                <a:sym typeface="Calibri" panose="020F0502020204030204"/>
              </a:rPr>
              <a:t>        </a:t>
            </a:r>
            <a:r>
              <a:rPr lang="zh-CN" altLang="en-US" sz="2000" b="1">
                <a:solidFill>
                  <a:srgbClr val="1E8380"/>
                </a:solidFill>
                <a:sym typeface="Calibri" panose="020F0502020204030204"/>
              </a:rPr>
              <a:t>--执行区域</a:t>
            </a:r>
            <a:endParaRPr lang="zh-CN" altLang="en-US" sz="2000">
              <a:solidFill>
                <a:srgbClr val="0000C0"/>
              </a:solidFill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C0"/>
                </a:solidFill>
                <a:sym typeface="Calibri" panose="020F0502020204030204"/>
              </a:rPr>
              <a:t>    exception</a:t>
            </a:r>
            <a:endParaRPr lang="zh-CN" altLang="en-US" sz="2000">
              <a:solidFill>
                <a:srgbClr val="0000C0"/>
              </a:solidFill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C0"/>
                </a:solidFill>
                <a:sym typeface="Calibri" panose="020F0502020204030204"/>
              </a:rPr>
              <a:t>        </a:t>
            </a:r>
            <a:r>
              <a:rPr lang="zh-CN" altLang="en-US" sz="2000" b="1">
                <a:solidFill>
                  <a:srgbClr val="1E8380"/>
                </a:solidFill>
                <a:sym typeface="Calibri" panose="020F0502020204030204"/>
              </a:rPr>
              <a:t>--异常处理区</a:t>
            </a:r>
            <a:endParaRPr lang="zh-CN" altLang="en-US" sz="2000">
              <a:solidFill>
                <a:srgbClr val="0000C0"/>
              </a:solidFill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C0"/>
                </a:solidFill>
                <a:sym typeface="Calibri" panose="020F0502020204030204"/>
              </a:rPr>
              <a:t>    end;</a:t>
            </a:r>
            <a:endParaRPr lang="zh-CN" altLang="en-US" sz="2000">
              <a:solidFill>
                <a:srgbClr val="0000C0"/>
              </a:solidFill>
              <a:sym typeface="Calibri" panose="020F0502020204030204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367780" y="2165350"/>
            <a:ext cx="1111885" cy="682625"/>
          </a:xfrm>
          <a:prstGeom prst="rightArrow">
            <a:avLst/>
          </a:prstGeom>
          <a:solidFill>
            <a:srgbClr val="1E8380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2820" y="4648200"/>
            <a:ext cx="1052512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457200" marR="0" indent="-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+mj-ea"/>
              <a:buAutoNum type="circleNumDbPlain"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声明区: 用来定义变量和类型, 如果没有声明的元素, 可以不写declare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5E616D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457200" marR="0" indent="-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+mj-ea"/>
              <a:buAutoNum type="circleNumDbPlain"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执行区: 用来执行PL/SQL语句  和 SQL语句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5E616D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457200" marR="0" indent="-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8380"/>
              </a:buClr>
              <a:buSzTx/>
              <a:buFont typeface="+mj-ea"/>
              <a:buAutoNum type="circleNumDbPlain"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5E616D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异常处理区: 用来处理执行区发生的异常, 类似Java中的catch块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5E616D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输出语句</a:t>
            </a:r>
            <a:endParaRPr lang="zh-CN" altLang="en-US"/>
          </a:p>
        </p:txBody>
      </p:sp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1320800" y="1899920"/>
            <a:ext cx="6689090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 System.out.println("Hello Java");</a:t>
            </a:r>
            <a:endParaRPr lang="en-US" dirty="0" smtClean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0800" y="1205922"/>
            <a:ext cx="1303655" cy="509157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Java中</a:t>
            </a:r>
            <a:endParaRPr kumimoji="0" lang="en-US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320800" y="3768725"/>
            <a:ext cx="6689090" cy="460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1E83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dbms_output.put_line('Hello PLSQL');</a:t>
            </a:r>
            <a:endParaRPr lang="en-US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20800" y="3072966"/>
            <a:ext cx="1596390" cy="512679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PL/SQL中</a:t>
            </a:r>
            <a:endParaRPr kumimoji="0" lang="en-US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20800" y="4483735"/>
            <a:ext cx="92240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begin</a:t>
            </a:r>
            <a:endParaRPr 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b="1" i="1">
                <a:solidFill>
                  <a:srgbClr val="00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dbms_output.put_line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b="1">
                <a:solidFill>
                  <a:srgbClr val="FF0000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'Hello PLSQL'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);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" charset="0"/>
                <a:ea typeface="宋体" panose="02010600030101010101" pitchFamily="2" charset="-122"/>
                <a:cs typeface="Times New Roman" panose="02020603050405020304" charset="0"/>
              </a:rPr>
              <a:t>end;</a:t>
            </a:r>
            <a:endParaRPr lang="en-US" altLang="en-US" b="1">
              <a:solidFill>
                <a:srgbClr val="0000FF"/>
              </a:solidFill>
              <a:highlight>
                <a:srgbClr val="FFFFFF"/>
              </a:highlight>
              <a:latin typeface="Courier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bldLvl="0" animBg="1"/>
      <p:bldP spid="4" grpId="0" bldLvl="0" animBg="1"/>
      <p:bldP spid="5" grpId="0" bldLvl="0" animBg="1"/>
      <p:bldP spid="6" grpId="0" bldLvl="0" animBg="1"/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Toad</a:t>
            </a:r>
            <a:r>
              <a:rPr lang="zh-CN" altLang="en-US"/>
              <a:t>设置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1161415"/>
            <a:ext cx="7966710" cy="31083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280795" y="3098165"/>
            <a:ext cx="1189990" cy="649605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722370" y="2897505"/>
            <a:ext cx="1468120" cy="432435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73955" y="3268980"/>
            <a:ext cx="1375410" cy="417830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63500" dist="23000" dir="5400000" rotWithShape="0">
              <a:srgbClr val="000000">
                <a:alpha val="33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cxnSp>
        <p:nvCxnSpPr>
          <p:cNvPr id="11" name="直接箭头连接符 10"/>
          <p:cNvCxnSpPr>
            <a:stCxn id="7" idx="2"/>
            <a:endCxn id="12" idx="0"/>
          </p:cNvCxnSpPr>
          <p:nvPr/>
        </p:nvCxnSpPr>
        <p:spPr>
          <a:xfrm>
            <a:off x="1875790" y="3747770"/>
            <a:ext cx="132080" cy="6985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955040" y="4446471"/>
            <a:ext cx="2105660" cy="512679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开启输出模式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cxnSp>
        <p:nvCxnSpPr>
          <p:cNvPr id="13" name="直接箭头连接符 12"/>
          <p:cNvCxnSpPr>
            <a:stCxn id="9" idx="0"/>
            <a:endCxn id="15" idx="1"/>
          </p:cNvCxnSpPr>
          <p:nvPr/>
        </p:nvCxnSpPr>
        <p:spPr>
          <a:xfrm flipV="1">
            <a:off x="4456430" y="2284730"/>
            <a:ext cx="1797050" cy="6127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6" idx="0"/>
          </p:cNvCxnSpPr>
          <p:nvPr/>
        </p:nvCxnSpPr>
        <p:spPr>
          <a:xfrm>
            <a:off x="5661660" y="3686810"/>
            <a:ext cx="1594485" cy="11588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253480" y="2028409"/>
            <a:ext cx="2229485" cy="512643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PL/SQL</a:t>
            </a:r>
            <a:r>
              <a:rPr lang="zh-CN" altLang="en-US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控制台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90490" y="4845527"/>
            <a:ext cx="4130675" cy="516571"/>
          </a:xfrm>
          <a:prstGeom prst="roundRect">
            <a:avLst/>
          </a:prstGeom>
          <a:solidFill>
            <a:srgbClr val="1E838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程序执行后，延迟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1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Medium" panose="020B0600000000000000" pitchFamily="34" charset="-122"/>
                <a:sym typeface="Calibri" panose="020F0502020204030204"/>
              </a:rPr>
              <a:t>秒输出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cs typeface="思源黑体 CN Medium" panose="020B0600000000000000" pitchFamily="3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7" grpId="0" animBg="1"/>
      <p:bldP spid="12" grpId="0" bldLvl="0" animBg="1"/>
      <p:bldP spid="10" grpId="0" animBg="1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526050" y="964829"/>
            <a:ext cx="10965638" cy="4788226"/>
          </a:xfrm>
        </p:spPr>
        <p:txBody>
          <a:bodyPr/>
          <a:p>
            <a:r>
              <a:rPr lang="zh-CN" altLang="en-US"/>
              <a:t>注释</a:t>
            </a:r>
            <a:endParaRPr lang="zh-CN" altLang="en-US"/>
          </a:p>
          <a:p>
            <a:pPr lvl="1"/>
            <a:r>
              <a:rPr lang="zh-CN" altLang="en-US"/>
              <a:t>--     :   单行注释</a:t>
            </a:r>
            <a:endParaRPr lang="zh-CN" altLang="en-US"/>
          </a:p>
          <a:p>
            <a:pPr lvl="1"/>
            <a:r>
              <a:rPr lang="zh-CN" altLang="en-US"/>
              <a:t>/**/ :   多行注释</a:t>
            </a:r>
            <a:endParaRPr lang="zh-CN" altLang="en-US"/>
          </a:p>
          <a:p>
            <a:r>
              <a:rPr lang="zh-CN" altLang="en-US"/>
              <a:t>标识符</a:t>
            </a:r>
            <a:endParaRPr lang="zh-CN" altLang="en-US"/>
          </a:p>
          <a:p>
            <a:pPr lvl="1"/>
            <a:r>
              <a:rPr lang="zh-CN" altLang="en-US"/>
              <a:t>规则与Java基本相同</a:t>
            </a:r>
            <a:endParaRPr lang="zh-CN" altLang="en-US"/>
          </a:p>
          <a:p>
            <a:pPr lvl="1"/>
            <a:r>
              <a:rPr lang="zh-CN" altLang="en-US"/>
              <a:t>不能是PL</a:t>
            </a:r>
            <a:r>
              <a:rPr lang="en-US" altLang="zh-CN"/>
              <a:t>/</a:t>
            </a:r>
            <a:r>
              <a:rPr lang="zh-CN" altLang="en-US"/>
              <a:t>SQL 或SQL 的关键字</a:t>
            </a:r>
            <a:endParaRPr lang="zh-CN" altLang="en-US"/>
          </a:p>
          <a:p>
            <a:pPr lvl="1"/>
            <a:r>
              <a:rPr lang="zh-CN" altLang="en-US"/>
              <a:t>长度最大限制为31个字符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基本规则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思源">
      <a:majorFont>
        <a:latin typeface="Helvetica"/>
        <a:ea typeface="思源黑体 CN Medium"/>
        <a:cs typeface="Helvetica"/>
      </a:majorFont>
      <a:minorFont>
        <a:latin typeface="Calibri"/>
        <a:ea typeface="思源黑体 CN Light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3940</Words>
  <Application>WPS 演示</Application>
  <PresentationFormat>全屏显示(16:9)</PresentationFormat>
  <Paragraphs>500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宋体</vt:lpstr>
      <vt:lpstr>Wingdings</vt:lpstr>
      <vt:lpstr>Calibri</vt:lpstr>
      <vt:lpstr>思源黑体 CN Bold</vt:lpstr>
      <vt:lpstr>Arial</vt:lpstr>
      <vt:lpstr>思源黑体 CN Normal</vt:lpstr>
      <vt:lpstr>Source Han Sans CN Bold Bold</vt:lpstr>
      <vt:lpstr>思源黑体 CN Medium</vt:lpstr>
      <vt:lpstr>SourceHanSerifSC-Heavy</vt:lpstr>
      <vt:lpstr>微软雅黑</vt:lpstr>
      <vt:lpstr>黑体</vt:lpstr>
      <vt:lpstr>Arial Unicode MS</vt:lpstr>
      <vt:lpstr>Courier</vt:lpstr>
      <vt:lpstr>Times New Roman</vt:lpstr>
      <vt:lpstr>Arial Unicode MS</vt:lpstr>
      <vt:lpstr>Segoe Print</vt:lpstr>
      <vt:lpstr>Courier New</vt:lpstr>
      <vt:lpstr>Wingdings</vt:lpstr>
      <vt:lpstr>思源宋体 Heavy</vt:lpstr>
      <vt:lpstr>思源黑体 CN Light</vt:lpstr>
      <vt:lpstr>Office 主题</vt:lpstr>
      <vt:lpstr>第五章 PL/SQL</vt:lpstr>
      <vt:lpstr>回顾</vt:lpstr>
      <vt:lpstr>本章目标</vt:lpstr>
      <vt:lpstr>PL/SQL </vt:lpstr>
      <vt:lpstr>PL/SQL块</vt:lpstr>
      <vt:lpstr>语法格式</vt:lpstr>
      <vt:lpstr>输出语句</vt:lpstr>
      <vt:lpstr>Toad设置</vt:lpstr>
      <vt:lpstr>基本规则</vt:lpstr>
      <vt:lpstr>变量</vt:lpstr>
      <vt:lpstr>常量</vt:lpstr>
      <vt:lpstr>数据类型</vt:lpstr>
      <vt:lpstr>常见的数据类型</vt:lpstr>
      <vt:lpstr>%type类型</vt:lpstr>
      <vt:lpstr>record 类型</vt:lpstr>
      <vt:lpstr>%rowtype类型</vt:lpstr>
      <vt:lpstr>select结果类型</vt:lpstr>
      <vt:lpstr>table类型</vt:lpstr>
      <vt:lpstr>变量作用域</vt:lpstr>
      <vt:lpstr>标签区分作用域</vt:lpstr>
      <vt:lpstr>if分支结构</vt:lpstr>
      <vt:lpstr>if分支结构</vt:lpstr>
      <vt:lpstr>NULL值的比较</vt:lpstr>
      <vt:lpstr>循环结构</vt:lpstr>
      <vt:lpstr>简单循环</vt:lpstr>
      <vt:lpstr>普通循环</vt:lpstr>
      <vt:lpstr>智能循环</vt:lpstr>
      <vt:lpstr>反转循环</vt:lpstr>
      <vt:lpstr>学员操作</vt:lpstr>
      <vt:lpstr>多重循环</vt:lpstr>
      <vt:lpstr>GOTO 语句</vt:lpstr>
      <vt:lpstr>学员操作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安志刚</dc:creator>
  <cp:lastModifiedBy>孙国安</cp:lastModifiedBy>
  <cp:revision>152</cp:revision>
  <dcterms:created xsi:type="dcterms:W3CDTF">2018-11-30T02:56:00Z</dcterms:created>
  <dcterms:modified xsi:type="dcterms:W3CDTF">2019-03-01T03:11:17Z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