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84" r:id="rId4"/>
    <p:sldId id="285" r:id="rId5"/>
    <p:sldId id="286" r:id="rId6"/>
    <p:sldId id="340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317" r:id="rId16"/>
    <p:sldId id="295" r:id="rId17"/>
    <p:sldId id="318" r:id="rId18"/>
    <p:sldId id="296" r:id="rId19"/>
    <p:sldId id="297" r:id="rId20"/>
    <p:sldId id="298" r:id="rId21"/>
    <p:sldId id="299" r:id="rId22"/>
    <p:sldId id="300" r:id="rId23"/>
    <p:sldId id="319" r:id="rId24"/>
    <p:sldId id="320" r:id="rId25"/>
    <p:sldId id="301" r:id="rId26"/>
    <p:sldId id="302" r:id="rId27"/>
    <p:sldId id="303" r:id="rId28"/>
    <p:sldId id="321" r:id="rId29"/>
    <p:sldId id="304" r:id="rId30"/>
    <p:sldId id="305" r:id="rId31"/>
    <p:sldId id="306" r:id="rId32"/>
    <p:sldId id="307" r:id="rId33"/>
    <p:sldId id="308" r:id="rId34"/>
    <p:sldId id="309" r:id="rId36"/>
    <p:sldId id="310" r:id="rId37"/>
    <p:sldId id="315" r:id="rId38"/>
    <p:sldId id="280" r:id="rId39"/>
  </p:sldIdLst>
  <p:sldSz cx="12023725" cy="6584315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850555"/>
    <a:srgbClr val="5E616D"/>
    <a:srgbClr val="AEEDEA"/>
    <a:srgbClr val="B9CDE5"/>
    <a:srgbClr val="1E8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13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298093" y="685800"/>
            <a:ext cx="626181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401" y="113278"/>
            <a:ext cx="1889428" cy="4422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95035"/>
            <a:ext cx="12061913" cy="1447959"/>
          </a:xfrm>
        </p:spPr>
        <p:txBody>
          <a:bodyPr/>
          <a:lstStyle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68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  <a:sym typeface="Source Han Sans CN Bold Bold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sp>
        <p:nvSpPr>
          <p:cNvPr id="5" name="矩形"/>
          <p:cNvSpPr/>
          <p:nvPr userDrawn="1"/>
        </p:nvSpPr>
        <p:spPr>
          <a:xfrm>
            <a:off x="-37916" y="4110110"/>
            <a:ext cx="12099829" cy="7436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8526" rIns="58526" anchor="ctr"/>
          <a:lstStyle/>
          <a:p>
            <a:endParaRPr sz="3070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03000" y="4232098"/>
            <a:ext cx="9018000" cy="512976"/>
          </a:xfrm>
        </p:spPr>
        <p:txBody>
          <a:bodyPr/>
          <a:lstStyle>
            <a:lvl1pPr marL="0" indent="0" algn="ctr">
              <a:buNone/>
              <a:defRPr kumimoji="0" lang="zh-CN" altLang="en-US" sz="2560" b="0" i="0" u="none" strike="noStrike" cap="none" spc="0" normalizeH="0" baseline="0" dirty="0">
                <a:ln>
                  <a:noFill/>
                </a:ln>
                <a:solidFill>
                  <a:srgbClr val="5E616D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Bold Bold"/>
                <a:sym typeface="Source Han Sans CN Bold Bold"/>
              </a:defRPr>
            </a:lvl1pPr>
            <a:lvl2pPr marL="585470" indent="0" algn="ctr">
              <a:buNone/>
              <a:defRPr sz="2560"/>
            </a:lvl2pPr>
            <a:lvl3pPr marL="1170305" indent="0" algn="ctr">
              <a:buNone/>
              <a:defRPr sz="2305"/>
            </a:lvl3pPr>
            <a:lvl4pPr marL="1755775" indent="0" algn="ctr">
              <a:buNone/>
              <a:defRPr sz="2050"/>
            </a:lvl4pPr>
            <a:lvl5pPr marL="2341245" indent="0" algn="ctr">
              <a:buNone/>
              <a:defRPr sz="2050"/>
            </a:lvl5pPr>
            <a:lvl6pPr marL="2926715" indent="0" algn="ctr">
              <a:buNone/>
              <a:defRPr sz="2050"/>
            </a:lvl6pPr>
            <a:lvl7pPr marL="3511550" indent="0" algn="ctr">
              <a:buNone/>
              <a:defRPr sz="2050"/>
            </a:lvl7pPr>
            <a:lvl8pPr marL="4097020" indent="0" algn="ctr">
              <a:buNone/>
              <a:defRPr sz="2050"/>
            </a:lvl8pPr>
            <a:lvl9pPr marL="4682490" indent="0" algn="ctr">
              <a:buNone/>
              <a:defRPr sz="205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12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401" y="113278"/>
            <a:ext cx="1889428" cy="4422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algn="r"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10965638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400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360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240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algn="r"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5485950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6024525" y="1300109"/>
            <a:ext cx="5485950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.5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5485950" cy="4788226"/>
          </a:xfrm>
        </p:spPr>
        <p:txBody>
          <a:bodyPr/>
          <a:lstStyle>
            <a:lvl1pPr marL="438785" indent="-43878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6012000" y="1300109"/>
            <a:ext cx="5485950" cy="4788226"/>
          </a:xfrm>
        </p:spPr>
        <p:txBody>
          <a:bodyPr/>
          <a:lstStyle>
            <a:lvl1pPr marL="438785" indent="-43878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1的副本.png" descr="1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6697" y="1209535"/>
            <a:ext cx="2490605" cy="25692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变态严管    让学习成为一种习惯"/>
          <p:cNvSpPr/>
          <p:nvPr userDrawn="1"/>
        </p:nvSpPr>
        <p:spPr>
          <a:xfrm>
            <a:off x="-12525" y="4761114"/>
            <a:ext cx="12049050" cy="620106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900">
                <a:solidFill>
                  <a:srgbClr val="5E616D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2430"/>
              <a:t>变态严管    让学习成为一种习惯</a:t>
            </a:r>
            <a:endParaRPr sz="243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35488" y="-14226"/>
            <a:ext cx="12094977" cy="6612853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/>
          <a:p>
            <a:pPr>
              <a:defRPr sz="1800"/>
            </a:pPr>
            <a:endParaRPr sz="2305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1200" y="88401"/>
            <a:ext cx="10821600" cy="144795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1200" y="1536360"/>
            <a:ext cx="10821600" cy="504804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5674" y="6105202"/>
            <a:ext cx="347127" cy="34466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535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3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Bold" panose="020B0800000000000000" pitchFamily="34" charset="-122"/>
          <a:ea typeface="思源黑体 CN Bold" panose="020B0800000000000000" pitchFamily="34" charset="-122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438785" marR="0" indent="-438785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»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1pPr>
      <a:lvl2pPr marL="1325880" marR="0" indent="-74041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–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2pPr>
      <a:lvl3pPr marL="1863725" marR="0" indent="-69342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3pPr>
      <a:lvl4pPr marL="258635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–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4pPr>
      <a:lvl5pPr marL="317182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»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5pPr>
      <a:lvl6pPr marL="375729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434276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927600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513070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58547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17030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75577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34124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png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5.xml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第六章 高级特性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游标</a:t>
            </a:r>
            <a:r>
              <a:rPr lang="en-US" altLang="zh-CN" dirty="0"/>
              <a:t>+</a:t>
            </a:r>
            <a:r>
              <a:rPr dirty="0"/>
              <a:t>异常</a:t>
            </a:r>
            <a:r>
              <a:rPr lang="en-US" altLang="zh-CN" dirty="0"/>
              <a:t>+</a:t>
            </a:r>
            <a:r>
              <a:rPr dirty="0"/>
              <a:t>存储过程</a:t>
            </a:r>
            <a:r>
              <a:rPr lang="en-US" altLang="zh-CN" dirty="0"/>
              <a:t>+</a:t>
            </a:r>
            <a:r>
              <a:rPr dirty="0"/>
              <a:t>函数</a:t>
            </a:r>
            <a:r>
              <a:rPr lang="en-US" altLang="zh-CN" dirty="0"/>
              <a:t>+</a:t>
            </a:r>
            <a:r>
              <a:rPr dirty="0"/>
              <a:t>触发器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for循环遍历游标时:  </a:t>
            </a:r>
            <a:endParaRPr lang="en-US" altLang="zh-CN"/>
          </a:p>
          <a:p>
            <a:pPr lvl="1"/>
            <a:r>
              <a:rPr lang="en-US" altLang="zh-CN"/>
              <a:t>自动定义record变量</a:t>
            </a:r>
            <a:endParaRPr lang="en-US" altLang="zh-CN"/>
          </a:p>
          <a:p>
            <a:pPr lvl="1"/>
            <a:r>
              <a:rPr lang="en-US" altLang="zh-CN"/>
              <a:t>自动打开游标</a:t>
            </a:r>
            <a:endParaRPr lang="en-US" altLang="zh-CN"/>
          </a:p>
          <a:p>
            <a:pPr lvl="1"/>
            <a:r>
              <a:rPr lang="en-US" altLang="zh-CN"/>
              <a:t>自动关闭游标</a:t>
            </a:r>
            <a:endParaRPr lang="en-US" altLang="zh-CN"/>
          </a:p>
          <a:p>
            <a:pPr lvl="1"/>
            <a:r>
              <a:rPr lang="en-US" altLang="zh-CN"/>
              <a:t>每次循环自动提取一行数据 给到record变量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智能循环遍历游标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>
              <a:buClr>
                <a:srgbClr val="1E8380"/>
              </a:buClr>
            </a:pPr>
            <a:r>
              <a:rPr lang="zh-CN" altLang="en-US" dirty="0" smtClean="0">
                <a:ea typeface="黑体" panose="02010609060101010101" charset="-122"/>
                <a:sym typeface="+mn-ea"/>
              </a:rPr>
              <a:t>在运行程序时出现的错误叫做异常</a:t>
            </a:r>
            <a:endParaRPr lang="zh-CN" altLang="en-US" dirty="0" smtClean="0">
              <a:ea typeface="黑体" panose="02010609060101010101" charset="-122"/>
              <a:sym typeface="+mn-ea"/>
            </a:endParaRPr>
          </a:p>
          <a:p>
            <a:pPr>
              <a:buClr>
                <a:srgbClr val="1E8380"/>
              </a:buClr>
            </a:pPr>
            <a:r>
              <a:rPr lang="zh-CN" altLang="en-US" dirty="0" smtClean="0">
                <a:ea typeface="黑体" panose="02010609060101010101" charset="-122"/>
                <a:sym typeface="+mn-ea"/>
              </a:rPr>
              <a:t>发生异常后，语句将停止执行，控制权转移到 程序的异常处理部分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回顾异常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588135" y="1299845"/>
            <a:ext cx="7843520" cy="40925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begin</a:t>
            </a:r>
            <a:endParaRPr lang="en-US" sz="200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......</a:t>
            </a:r>
            <a:endParaRPr lang="en-US" sz="200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exception  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--当begin中出现运行时异常后, exception块自动执行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</a:t>
            </a: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when </a:t>
            </a:r>
            <a:r>
              <a:rPr lang="en-US" sz="200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异常类型1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</a:t>
            </a: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then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 --异常类型匹配时的处理块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</a:t>
            </a: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when </a:t>
            </a:r>
            <a:r>
              <a:rPr lang="en-US" sz="200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异常类型2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</a:t>
            </a: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then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...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</a:t>
            </a: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when 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异常类型n </a:t>
            </a: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then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 --异常类型匹配时的处理块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</a:t>
            </a: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when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</a:t>
            </a:r>
            <a:r>
              <a:rPr lang="en-US" sz="200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others </a:t>
            </a: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then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 --当上面所有的异常类型都不匹配时 ,由这里处理异常!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end;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使用上述的异常处理格式, 处理代码的异常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常见异常</a:t>
            </a:r>
            <a:endParaRPr lang="zh-CN" altLang="zh-CN"/>
          </a:p>
        </p:txBody>
      </p:sp>
      <p:graphicFrame>
        <p:nvGraphicFramePr>
          <p:cNvPr id="5" name="内容占位符 4"/>
          <p:cNvGraphicFramePr/>
          <p:nvPr>
            <p:ph sz="quarter" idx="10"/>
          </p:nvPr>
        </p:nvGraphicFramePr>
        <p:xfrm>
          <a:off x="532765" y="1405255"/>
          <a:ext cx="10965180" cy="37731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59150"/>
                <a:gridCol w="760603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属性</a:t>
                      </a:r>
                      <a:endParaRPr lang="zh-CN" altLang="en-US" sz="2400"/>
                    </a:p>
                  </a:txBody>
                  <a:tcPr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产生原因</a:t>
                      </a:r>
                      <a:endParaRPr lang="zh-CN" altLang="en-US" sz="2400"/>
                    </a:p>
                  </a:txBody>
                  <a:tcPr>
                    <a:solidFill>
                      <a:srgbClr val="1E8380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CURSER_ALREADY_OPEN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游标已经打开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INVALID_NUMBER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思源黑体 CN Medium" panose="020B0600000000000000" pitchFamily="34" charset="-122"/>
                        </a:rPr>
                        <a:t>内嵌的 SQL 语句不能将字符转换为数字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NO_DATA_FOUND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思源黑体 CN Medium" panose="020B0600000000000000" pitchFamily="34" charset="-122"/>
                        </a:rPr>
                        <a:t>使用 select into 未返回行，或应用索引表未初始化的元素时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TOO_MANY_ROWS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思源黑体 CN Medium" panose="020B0600000000000000" pitchFamily="34" charset="-122"/>
                        </a:rPr>
                        <a:t>执行 select into 时，结果集超过一行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ZERO_DIVIDE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思源黑体 CN Medium" panose="020B0600000000000000" pitchFamily="34" charset="-122"/>
                        </a:rPr>
                        <a:t>除数为 0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VALUE_ERROR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赋值时，变量长度不足以容纳实际数据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SELF_IS_NULL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思源黑体 CN Medium" panose="020B0600000000000000" pitchFamily="34" charset="-122"/>
                        </a:rPr>
                        <a:t>使用对象类型时，在 null 对象上调用对象方法</a:t>
                      </a:r>
                      <a:endParaRPr lang="en-US" altLang="zh-CN" sz="20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思源黑体 CN Medium" panose="020B0600000000000000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162949"/>
            <a:ext cx="10965638" cy="4788226"/>
          </a:xfrm>
        </p:spPr>
        <p:txBody>
          <a:bodyPr/>
          <a:p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互联网是安全的吗？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为什么使用存储过程</a:t>
            </a:r>
            <a:endParaRPr lang="zh-CN" alt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8968423" y="2179955"/>
          <a:ext cx="8985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1" imgW="1225550" imgH="1962785" progId="">
                  <p:embed/>
                </p:oleObj>
              </mc:Choice>
              <mc:Fallback>
                <p:oleObj name="Image" r:id="rId1" imgW="1225550" imgH="1962785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68423" y="2179955"/>
                        <a:ext cx="898525" cy="1439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"/>
          <p:cNvGrpSpPr/>
          <p:nvPr/>
        </p:nvGrpSpPr>
        <p:grpSpPr bwMode="auto">
          <a:xfrm>
            <a:off x="1335723" y="2453005"/>
            <a:ext cx="1439862" cy="1001713"/>
            <a:chOff x="4286" y="3022"/>
            <a:chExt cx="1355" cy="1095"/>
          </a:xfrm>
        </p:grpSpPr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4286" y="3022"/>
            <a:ext cx="977" cy="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Image" r:id="rId3" imgW="2616200" imgH="2667000" progId="">
                    <p:embed/>
                  </p:oleObj>
                </mc:Choice>
                <mc:Fallback>
                  <p:oleObj name="Image" r:id="rId3" imgW="2616200" imgH="2667000" progId="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86" y="3022"/>
                          <a:ext cx="977" cy="99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" name="Picture 7" descr="TowerCas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67" y="3113"/>
              <a:ext cx="674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991485" y="2613343"/>
            <a:ext cx="1441450" cy="287337"/>
          </a:xfrm>
          <a:prstGeom prst="rightArrow">
            <a:avLst>
              <a:gd name="adj1" fmla="val 47056"/>
              <a:gd name="adj2" fmla="val 135912"/>
            </a:avLst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</a:ln>
        </p:spPr>
        <p:txBody>
          <a:bodyPr anchor="ctr">
            <a:spAutoFit/>
          </a:bodyPr>
          <a:p>
            <a:pPr>
              <a:defRPr/>
            </a:pP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5" name="Group 41"/>
          <p:cNvGrpSpPr/>
          <p:nvPr/>
        </p:nvGrpSpPr>
        <p:grpSpPr bwMode="auto">
          <a:xfrm>
            <a:off x="4726617" y="2114862"/>
            <a:ext cx="2212975" cy="1392237"/>
            <a:chOff x="3669" y="3351"/>
            <a:chExt cx="1687" cy="1144"/>
          </a:xfrm>
        </p:grpSpPr>
        <p:graphicFrame>
          <p:nvGraphicFramePr>
            <p:cNvPr id="16" name="Object 42"/>
            <p:cNvGraphicFramePr>
              <a:graphicFrameLocks noChangeAspect="1"/>
            </p:cNvGraphicFramePr>
            <p:nvPr/>
          </p:nvGraphicFramePr>
          <p:xfrm>
            <a:off x="3669" y="3351"/>
            <a:ext cx="1687" cy="1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Image" r:id="rId6" imgW="2679700" imgH="1816100" progId="">
                    <p:embed/>
                  </p:oleObj>
                </mc:Choice>
                <mc:Fallback>
                  <p:oleObj name="Image" r:id="rId6" imgW="2679700" imgH="1816100" progId="">
                    <p:embed/>
                    <p:pic>
                      <p:nvPicPr>
                        <p:cNvPr id="0" name="Object 4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9" y="3351"/>
                          <a:ext cx="1687" cy="11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43"/>
            <p:cNvSpPr txBox="1">
              <a:spLocks noChangeArrowheads="1"/>
            </p:cNvSpPr>
            <p:nvPr/>
          </p:nvSpPr>
          <p:spPr bwMode="auto">
            <a:xfrm>
              <a:off x="3887" y="3644"/>
              <a:ext cx="1227" cy="3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Internet</a:t>
              </a:r>
              <a:endParaRPr lang="en-US" altLang="zh-CN" sz="24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7285695" y="2543490"/>
            <a:ext cx="1441450" cy="287337"/>
          </a:xfrm>
          <a:prstGeom prst="rightArrow">
            <a:avLst>
              <a:gd name="adj1" fmla="val 47056"/>
              <a:gd name="adj2" fmla="val 135912"/>
            </a:avLst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</a:ln>
        </p:spPr>
        <p:txBody>
          <a:bodyPr anchor="ctr">
            <a:spAutoFit/>
          </a:bodyPr>
          <a:p>
            <a:pPr>
              <a:defRPr/>
            </a:pPr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97857" y="1744978"/>
            <a:ext cx="447675" cy="55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012105" y="2257738"/>
            <a:ext cx="1143008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1800" b="1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SQL</a:t>
            </a:r>
            <a:r>
              <a:rPr lang="zh-CN" altLang="en-US" sz="1800" b="1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代码</a:t>
            </a:r>
            <a:endParaRPr lang="en-US" altLang="zh-CN" sz="18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grpSp>
        <p:nvGrpSpPr>
          <p:cNvPr id="22" name="Group 16"/>
          <p:cNvGrpSpPr/>
          <p:nvPr/>
        </p:nvGrpSpPr>
        <p:grpSpPr bwMode="auto">
          <a:xfrm>
            <a:off x="5226683" y="4615192"/>
            <a:ext cx="1194035" cy="1500198"/>
            <a:chOff x="3969" y="2232"/>
            <a:chExt cx="1170" cy="1470"/>
          </a:xfrm>
        </p:grpSpPr>
        <p:pic>
          <p:nvPicPr>
            <p:cNvPr id="23" name="Picture 17" descr="grey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969" y="2232"/>
              <a:ext cx="1170" cy="1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4179" y="3036"/>
              <a:ext cx="687" cy="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algn="l"/>
              <a:r>
                <a:rPr lang="zh-CN" altLang="en-US" sz="2000" b="1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黑客</a:t>
              </a:r>
              <a:endParaRPr lang="zh-CN" altLang="en-US" sz="20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5" name="AutoShape 33"/>
          <p:cNvSpPr>
            <a:spLocks noChangeArrowheads="1"/>
          </p:cNvSpPr>
          <p:nvPr/>
        </p:nvSpPr>
        <p:spPr bwMode="auto">
          <a:xfrm rot="10800000">
            <a:off x="7155509" y="2972118"/>
            <a:ext cx="1441450" cy="287338"/>
          </a:xfrm>
          <a:prstGeom prst="rightArrow">
            <a:avLst>
              <a:gd name="adj1" fmla="val 50000"/>
              <a:gd name="adj2" fmla="val 125414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1"/>
          </a:gradFill>
          <a:ln w="9525" algn="ctr">
            <a:solidFill>
              <a:srgbClr val="800080">
                <a:alpha val="29019"/>
              </a:srgbClr>
            </a:solidFill>
            <a:miter lim="800000"/>
          </a:ln>
        </p:spPr>
        <p:txBody>
          <a:bodyPr anchor="ctr">
            <a:spAutoFit/>
          </a:bodyPr>
          <a:p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7084071" y="1829110"/>
            <a:ext cx="1785950" cy="64633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1800" b="1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编译并执行</a:t>
            </a:r>
            <a:endParaRPr lang="en-US" altLang="zh-CN" sz="1800" b="1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r>
              <a:rPr lang="en-US" altLang="zh-CN" sz="1800" b="1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SQL</a:t>
            </a:r>
            <a:r>
              <a:rPr lang="zh-CN" altLang="en-US" sz="1800" b="1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代码</a:t>
            </a:r>
            <a:endParaRPr lang="en-US" altLang="zh-CN" sz="18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7084071" y="3257870"/>
            <a:ext cx="1785950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1800" b="1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返回数据</a:t>
            </a:r>
            <a:endParaRPr lang="zh-CN" altLang="en-US" sz="1800" b="1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2869229" y="3329308"/>
            <a:ext cx="1785950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1800" b="1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返回数据</a:t>
            </a:r>
            <a:endParaRPr lang="zh-CN" altLang="en-US" sz="1800" b="1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16200000" flipV="1">
            <a:off x="5225946" y="3958382"/>
            <a:ext cx="1214446" cy="255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5245" y="3615060"/>
            <a:ext cx="447675" cy="55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3504565" y="4167505"/>
            <a:ext cx="2341245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1800" b="1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截取、篡改</a:t>
            </a:r>
            <a:r>
              <a:rPr lang="en-US" altLang="zh-CN" sz="1800" b="1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SQL</a:t>
            </a:r>
            <a:r>
              <a:rPr lang="zh-CN" altLang="en-US" sz="1800" b="1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代码</a:t>
            </a:r>
            <a:endParaRPr lang="en-US" altLang="zh-CN" sz="18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7417129" y="4817442"/>
            <a:ext cx="1785950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盗取数据</a:t>
            </a:r>
            <a:endParaRPr lang="zh-CN" altLang="en-US" sz="1800" b="1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AutoShape 33"/>
          <p:cNvSpPr>
            <a:spLocks noChangeArrowheads="1"/>
          </p:cNvSpPr>
          <p:nvPr/>
        </p:nvSpPr>
        <p:spPr bwMode="auto">
          <a:xfrm rot="10800000">
            <a:off x="2940667" y="2972118"/>
            <a:ext cx="1441450" cy="287338"/>
          </a:xfrm>
          <a:prstGeom prst="rightArrow">
            <a:avLst>
              <a:gd name="adj1" fmla="val 50000"/>
              <a:gd name="adj2" fmla="val 125414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1"/>
          </a:gradFill>
          <a:ln w="9525" algn="ctr">
            <a:solidFill>
              <a:srgbClr val="800080">
                <a:alpha val="29019"/>
              </a:srgbClr>
            </a:solidFill>
            <a:miter lim="800000"/>
          </a:ln>
        </p:spPr>
        <p:txBody>
          <a:bodyPr anchor="ctr">
            <a:spAutoFit/>
          </a:bodyPr>
          <a:p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43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69889" y="4400878"/>
            <a:ext cx="447675" cy="55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44" name="直接箭头连接符 43"/>
          <p:cNvCxnSpPr/>
          <p:nvPr/>
        </p:nvCxnSpPr>
        <p:spPr>
          <a:xfrm flipH="1">
            <a:off x="6420485" y="3686810"/>
            <a:ext cx="2449830" cy="15005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3726485" y="2757804"/>
            <a:ext cx="4572032" cy="1285884"/>
          </a:xfrm>
          <a:prstGeom prst="roundRect">
            <a:avLst>
              <a:gd name="adj" fmla="val 1783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使用存储过程增加程序的安全性</a:t>
            </a:r>
            <a:endParaRPr lang="zh-CN" altLang="en-US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8" grpId="0" bldLvl="0" animBg="1"/>
      <p:bldP spid="18" grpId="1" bldLvl="0" animBg="1"/>
      <p:bldP spid="21" grpId="0"/>
      <p:bldP spid="21" grpId="1"/>
      <p:bldP spid="25" grpId="0" bldLvl="0" animBg="1"/>
      <p:bldP spid="25" grpId="1" bldLvl="0" animBg="1"/>
      <p:bldP spid="27" grpId="0"/>
      <p:bldP spid="27" grpId="1"/>
      <p:bldP spid="28" grpId="0"/>
      <p:bldP spid="28" grpId="1"/>
      <p:bldP spid="29" grpId="0"/>
      <p:bldP spid="29" grpId="1"/>
      <p:bldP spid="39" grpId="0"/>
      <p:bldP spid="39" grpId="1"/>
      <p:bldP spid="41" grpId="0"/>
      <p:bldP spid="41" grpId="1"/>
      <p:bldP spid="42" grpId="0" bldLvl="0" animBg="1"/>
      <p:bldP spid="42" grpId="1" bldLvl="0" animBg="1"/>
      <p:bldP spid="4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1068334"/>
            <a:ext cx="10965638" cy="4788226"/>
          </a:xfrm>
        </p:spPr>
        <p:txBody>
          <a:bodyPr/>
          <a:p>
            <a:r>
              <a:rPr lang="zh-CN" altLang="en-US" sz="3200" dirty="0" smtClean="0">
                <a:sym typeface="+mn-ea"/>
              </a:rPr>
              <a:t>预先存储好的</a:t>
            </a:r>
            <a:r>
              <a:rPr lang="en-US" altLang="zh-CN" sz="3200" dirty="0" smtClean="0">
                <a:sym typeface="+mn-ea"/>
              </a:rPr>
              <a:t>SQL</a:t>
            </a:r>
            <a:r>
              <a:rPr lang="zh-CN" altLang="en-US" sz="3200" dirty="0" smtClean="0">
                <a:sym typeface="+mn-ea"/>
              </a:rPr>
              <a:t>程序</a:t>
            </a:r>
            <a:endParaRPr lang="en-US" altLang="zh-CN" sz="3200" dirty="0" smtClean="0"/>
          </a:p>
          <a:p>
            <a:pPr lvl="1"/>
            <a:r>
              <a:rPr lang="zh-CN" altLang="en-US" sz="3200" dirty="0" smtClean="0">
                <a:sym typeface="+mn-ea"/>
              </a:rPr>
              <a:t>数据操作语句、变量、逻辑控制语句等</a:t>
            </a:r>
            <a:endParaRPr lang="zh-CN" altLang="en-US" sz="3200" dirty="0" smtClean="0"/>
          </a:p>
          <a:p>
            <a:r>
              <a:rPr lang="zh-CN" altLang="en-US" sz="3200" dirty="0" smtClean="0">
                <a:sym typeface="+mn-ea"/>
              </a:rPr>
              <a:t>通过名称和参数执行，也</a:t>
            </a:r>
            <a:r>
              <a:rPr lang="zh-CN" altLang="en-US" sz="3200" dirty="0">
                <a:sym typeface="+mn-ea"/>
              </a:rPr>
              <a:t>可返回结果（输出参数）</a:t>
            </a:r>
            <a:endParaRPr lang="zh-CN" altLang="en-US" sz="32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什么是存储</a:t>
            </a:r>
            <a:r>
              <a:rPr lang="zh-CN" altLang="en-US" sz="5630" dirty="0" smtClean="0">
                <a:sym typeface="+mn-ea"/>
              </a:rPr>
              <a:t>过程</a:t>
            </a:r>
            <a:endParaRPr lang="zh-CN" altLang="en-US"/>
          </a:p>
        </p:txBody>
      </p:sp>
      <p:sp>
        <p:nvSpPr>
          <p:cNvPr id="304131" name="AutoShape 3"/>
          <p:cNvSpPr>
            <a:spLocks noChangeArrowheads="1"/>
          </p:cNvSpPr>
          <p:nvPr/>
        </p:nvSpPr>
        <p:spPr bwMode="auto">
          <a:xfrm>
            <a:off x="2680653" y="3396634"/>
            <a:ext cx="2185987" cy="20669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66FF"/>
              </a:gs>
              <a:gs pos="100000">
                <a:srgbClr val="99CC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/>
          <a:p>
            <a:pPr algn="just" eaLnBrk="0" hangingPunct="0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charset="-122"/>
                <a:cs typeface="Times New Roman" panose="02020603050405020304" pitchFamily="18" charset="0"/>
              </a:rPr>
              <a:t>存储过程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 eaLnBrk="0" hangingPunct="0">
              <a:defRPr/>
            </a:pPr>
            <a:endParaRPr lang="zh-CN" altLang="en-US" sz="1100" dirty="0"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 eaLnBrk="0" hangingPunct="0">
              <a:defRPr/>
            </a:pPr>
            <a:r>
              <a:rPr lang="en-US" altLang="zh-CN" sz="1100" dirty="0">
                <a:solidFill>
                  <a:srgbClr val="800000"/>
                </a:solidFill>
                <a:ea typeface="黑体" panose="02010609060101010101" charset="-122"/>
                <a:cs typeface="Times New Roman" panose="02020603050405020304" pitchFamily="18" charset="0"/>
              </a:rPr>
              <a:t>--------</a:t>
            </a:r>
            <a:endParaRPr lang="en-US" altLang="zh-CN" sz="1100" dirty="0">
              <a:solidFill>
                <a:srgbClr val="800000"/>
              </a:solidFill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 eaLnBrk="0" hangingPunct="0">
              <a:defRPr/>
            </a:pPr>
            <a:r>
              <a:rPr lang="en-US" altLang="zh-CN" sz="1100" dirty="0">
                <a:solidFill>
                  <a:srgbClr val="800000"/>
                </a:solidFill>
                <a:ea typeface="黑体" panose="02010609060101010101" charset="-122"/>
                <a:cs typeface="Times New Roman" panose="02020603050405020304" pitchFamily="18" charset="0"/>
              </a:rPr>
              <a:t>--------</a:t>
            </a:r>
            <a:endParaRPr lang="en-US" altLang="zh-CN" sz="1100" dirty="0">
              <a:solidFill>
                <a:srgbClr val="800000"/>
              </a:solidFill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 eaLnBrk="0" hangingPunct="0">
              <a:defRPr/>
            </a:pPr>
            <a:r>
              <a:rPr lang="en-US" altLang="zh-CN" sz="1100" dirty="0">
                <a:solidFill>
                  <a:srgbClr val="800000"/>
                </a:solidFill>
                <a:ea typeface="黑体" panose="02010609060101010101" charset="-122"/>
                <a:cs typeface="Times New Roman" panose="02020603050405020304" pitchFamily="18" charset="0"/>
              </a:rPr>
              <a:t>--------</a:t>
            </a:r>
            <a:endParaRPr lang="en-US" altLang="zh-CN" sz="1100" dirty="0">
              <a:solidFill>
                <a:srgbClr val="800000"/>
              </a:solidFill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04132" name="AutoShape 4"/>
          <p:cNvSpPr>
            <a:spLocks noChangeArrowheads="1"/>
          </p:cNvSpPr>
          <p:nvPr/>
        </p:nvSpPr>
        <p:spPr bwMode="auto">
          <a:xfrm>
            <a:off x="6782776" y="3298198"/>
            <a:ext cx="2476500" cy="593725"/>
          </a:xfrm>
          <a:prstGeom prst="roundRect">
            <a:avLst>
              <a:gd name="adj" fmla="val 455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zh-CN" altLang="en-US" sz="2000" b="1"/>
              <a:t>单个 </a:t>
            </a:r>
            <a:r>
              <a:rPr lang="en-US" altLang="zh-CN" sz="2000" b="1"/>
              <a:t>SELECT </a:t>
            </a:r>
            <a:r>
              <a:rPr lang="zh-CN" altLang="en-US" sz="2000" b="1"/>
              <a:t>语句</a:t>
            </a:r>
            <a:endParaRPr lang="zh-CN" altLang="en-US" sz="2000" b="1"/>
          </a:p>
        </p:txBody>
      </p:sp>
      <p:sp>
        <p:nvSpPr>
          <p:cNvPr id="304133" name="AutoShape 5"/>
          <p:cNvSpPr>
            <a:spLocks noChangeArrowheads="1"/>
          </p:cNvSpPr>
          <p:nvPr/>
        </p:nvSpPr>
        <p:spPr bwMode="auto">
          <a:xfrm>
            <a:off x="6782776" y="4030041"/>
            <a:ext cx="2476500" cy="576262"/>
          </a:xfrm>
          <a:prstGeom prst="roundRect">
            <a:avLst>
              <a:gd name="adj" fmla="val 2052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en-US" altLang="zh-CN" sz="2000" b="1"/>
              <a:t>SELECT </a:t>
            </a:r>
            <a:r>
              <a:rPr lang="zh-CN" altLang="en-US" sz="2000" b="1"/>
              <a:t>语句块</a:t>
            </a:r>
            <a:endParaRPr lang="zh-CN" altLang="en-US" sz="2000" b="1"/>
          </a:p>
        </p:txBody>
      </p:sp>
      <p:sp>
        <p:nvSpPr>
          <p:cNvPr id="304134" name="AutoShape 6"/>
          <p:cNvSpPr>
            <a:spLocks noChangeArrowheads="1"/>
          </p:cNvSpPr>
          <p:nvPr/>
        </p:nvSpPr>
        <p:spPr bwMode="auto">
          <a:xfrm>
            <a:off x="6783070" y="4804410"/>
            <a:ext cx="3434715" cy="659130"/>
          </a:xfrm>
          <a:prstGeom prst="roundRect">
            <a:avLst>
              <a:gd name="adj" fmla="val 3025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en-US" altLang="zh-CN" sz="2000" b="1" dirty="0"/>
              <a:t>SELECT</a:t>
            </a:r>
            <a:r>
              <a:rPr lang="zh-CN" altLang="en-US" sz="2000" b="1" dirty="0"/>
              <a:t>语句与逻辑控制语句</a:t>
            </a:r>
            <a:endParaRPr lang="zh-CN" altLang="en-US" sz="2000" b="1" dirty="0"/>
          </a:p>
        </p:txBody>
      </p:sp>
      <p:sp>
        <p:nvSpPr>
          <p:cNvPr id="304137" name="AutoShape 9"/>
          <p:cNvSpPr>
            <a:spLocks noChangeArrowheads="1"/>
          </p:cNvSpPr>
          <p:nvPr/>
        </p:nvSpPr>
        <p:spPr bwMode="auto">
          <a:xfrm rot="4877322">
            <a:off x="5135258" y="3470448"/>
            <a:ext cx="820270" cy="2622448"/>
          </a:xfrm>
          <a:prstGeom prst="curvedRightArrow">
            <a:avLst>
              <a:gd name="adj1" fmla="val 10094"/>
              <a:gd name="adj2" fmla="val 62127"/>
              <a:gd name="adj3" fmla="val 39741"/>
            </a:avLst>
          </a:prstGeom>
          <a:solidFill>
            <a:srgbClr val="1E838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304138" name="AutoShape 10"/>
          <p:cNvSpPr>
            <a:spLocks noChangeArrowheads="1"/>
          </p:cNvSpPr>
          <p:nvPr/>
        </p:nvSpPr>
        <p:spPr bwMode="auto">
          <a:xfrm rot="4877322">
            <a:off x="5137785" y="2818130"/>
            <a:ext cx="727710" cy="2658745"/>
          </a:xfrm>
          <a:prstGeom prst="curvedRightArrow">
            <a:avLst>
              <a:gd name="adj1" fmla="val 12153"/>
              <a:gd name="adj2" fmla="val 64187"/>
              <a:gd name="adj3" fmla="val 40986"/>
            </a:avLst>
          </a:prstGeom>
          <a:solidFill>
            <a:srgbClr val="1E838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304139" name="AutoShape 11"/>
          <p:cNvSpPr>
            <a:spLocks noChangeArrowheads="1"/>
          </p:cNvSpPr>
          <p:nvPr/>
        </p:nvSpPr>
        <p:spPr bwMode="auto">
          <a:xfrm rot="4877322">
            <a:off x="5160262" y="2191019"/>
            <a:ext cx="713283" cy="2692868"/>
          </a:xfrm>
          <a:prstGeom prst="curvedRightArrow">
            <a:avLst>
              <a:gd name="adj1" fmla="val 13568"/>
              <a:gd name="adj2" fmla="val 83508"/>
              <a:gd name="adj3" fmla="val 34282"/>
            </a:avLst>
          </a:prstGeom>
          <a:solidFill>
            <a:srgbClr val="1E838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GB">
                <a:sym typeface="+mn-ea"/>
              </a:rPr>
              <a:t>执行速度更快</a:t>
            </a:r>
            <a:endParaRPr lang="zh-CN" altLang="en-US"/>
          </a:p>
          <a:p>
            <a:r>
              <a:rPr lang="zh-CN" altLang="en-US">
                <a:sym typeface="+mn-ea"/>
              </a:rPr>
              <a:t>允许模块化程序设计 </a:t>
            </a:r>
            <a:endParaRPr lang="zh-CN" altLang="en-GB"/>
          </a:p>
          <a:p>
            <a:r>
              <a:rPr lang="zh-CN" altLang="en-GB">
                <a:sym typeface="+mn-ea"/>
              </a:rPr>
              <a:t>提高系统安全性</a:t>
            </a:r>
            <a:endParaRPr lang="zh-CN" altLang="en-GB"/>
          </a:p>
          <a:p>
            <a:r>
              <a:rPr lang="zh-CN" altLang="en-GB">
                <a:sym typeface="+mn-ea"/>
              </a:rPr>
              <a:t>减少网络流通量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存储过程的优点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GB">
                <a:sym typeface="+mn-ea"/>
              </a:rPr>
              <a:t>定义存储过程的语法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如何创建存储过程</a:t>
            </a:r>
            <a:endParaRPr lang="zh-CN" altLang="en-US"/>
          </a:p>
        </p:txBody>
      </p:sp>
      <p:sp>
        <p:nvSpPr>
          <p:cNvPr id="304132" name="AutoShape 4"/>
          <p:cNvSpPr>
            <a:spLocks noChangeArrowheads="1"/>
          </p:cNvSpPr>
          <p:nvPr/>
        </p:nvSpPr>
        <p:spPr bwMode="auto">
          <a:xfrm>
            <a:off x="1071538" y="2209789"/>
            <a:ext cx="6480175" cy="2968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b="1" dirty="0">
                <a:solidFill>
                  <a:srgbClr val="0000C0"/>
                </a:solidFill>
                <a:latin typeface="+mn-lt"/>
              </a:rPr>
              <a:t> create or replace procedure</a:t>
            </a:r>
            <a:r>
              <a:rPr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过程名称(形参列表)</a:t>
            </a:r>
            <a:endParaRPr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b="1" dirty="0">
                <a:solidFill>
                  <a:srgbClr val="FF0000"/>
                </a:solidFill>
                <a:latin typeface="+mn-lt"/>
              </a:rPr>
              <a:t>   is</a:t>
            </a:r>
            <a:endParaRPr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/*声明区*/</a:t>
            </a:r>
            <a:endParaRPr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b="1" dirty="0">
                <a:solidFill>
                  <a:srgbClr val="0000C0"/>
                </a:solidFill>
                <a:latin typeface="+mn-lt"/>
              </a:rPr>
              <a:t> begin</a:t>
            </a:r>
            <a:endParaRPr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/*代码执行区*/</a:t>
            </a:r>
            <a:endParaRPr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b="1" dirty="0">
                <a:solidFill>
                  <a:srgbClr val="0000C0"/>
                </a:solidFill>
                <a:latin typeface="+mn-lt"/>
              </a:rPr>
              <a:t> end;</a:t>
            </a:r>
            <a:endParaRPr b="1" dirty="0">
              <a:solidFill>
                <a:srgbClr val="0000C0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使用存储过程</a:t>
            </a:r>
            <a:endParaRPr lang="zh-CN" altLang="en-US"/>
          </a:p>
        </p:txBody>
      </p:sp>
      <p:sp>
        <p:nvSpPr>
          <p:cNvPr id="304132" name="AutoShape 4"/>
          <p:cNvSpPr>
            <a:spLocks noChangeArrowheads="1"/>
          </p:cNvSpPr>
          <p:nvPr/>
        </p:nvSpPr>
        <p:spPr bwMode="auto">
          <a:xfrm>
            <a:off x="1395730" y="1576070"/>
            <a:ext cx="4006850" cy="534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call 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过程名称(实参列表);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395730" y="2831465"/>
            <a:ext cx="4006850" cy="534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exec 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过程名称(实参列表);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395730" y="4024630"/>
            <a:ext cx="4006850" cy="15297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begin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  过程名称(实参列表);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end;</a:t>
            </a:r>
            <a:endParaRPr dirty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20255" y="2468880"/>
            <a:ext cx="4177030" cy="1089660"/>
            <a:chOff x="11213" y="3888"/>
            <a:chExt cx="6578" cy="1716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1237" y="4764"/>
              <a:ext cx="6554" cy="841"/>
            </a:xfrm>
            <a:prstGeom prst="roundRect">
              <a:avLst>
                <a:gd name="adj" fmla="val 0"/>
              </a:avLst>
            </a:prstGeom>
            <a:solidFill>
              <a:srgbClr val="EDF5FD"/>
            </a:solidFill>
            <a:ln w="50800" cap="flat" cmpd="sng" algn="ctr">
              <a:solidFill>
                <a:srgbClr val="1E83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p>
              <a:pPr algn="l" defTabSz="723900">
                <a:lnSpc>
                  <a:spcPct val="12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drop procedure</a:t>
              </a:r>
              <a:r>
                <a:rPr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 过程名称;</a:t>
              </a:r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213" y="3888"/>
              <a:ext cx="3653" cy="801"/>
            </a:xfrm>
            <a:prstGeom prst="roundRect">
              <a:avLst/>
            </a:prstGeom>
            <a:solidFill>
              <a:srgbClr val="1E838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45719" tIns="45719" rIns="45719" bIns="45719" numCol="1" spcCol="38100" rtlCol="0" anchor="ctr" forceAA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  <a:sym typeface="Calibri" panose="020F0502020204030204"/>
                </a:rPr>
                <a:t>删除存储过程：</a:t>
              </a:r>
              <a:endParaRPr kumimoji="0" lang="zh-CN" altLang="en-US" sz="240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ldLvl="0" animBg="1"/>
      <p:bldP spid="5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编写一个存储过程 , 用来比较两个参数的大小, 并输出较大的一个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演示案例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95705" y="1489075"/>
            <a:ext cx="8716645" cy="3385820"/>
          </a:xfrm>
        </p:spPr>
        <p:txBody>
          <a:bodyPr/>
          <a:p>
            <a:r>
              <a:rPr lang="zh-CN" altLang="en-US" sz="3600" dirty="0" smtClean="0">
                <a:solidFill>
                  <a:schemeClr val="tx2">
                    <a:lumMod val="50000"/>
                  </a:schemeClr>
                </a:solidFill>
                <a:sym typeface="+mn-ea"/>
              </a:rPr>
              <a:t>简述</a:t>
            </a:r>
            <a:r>
              <a:rPr lang="en-US" altLang="zh-CN" sz="3600" dirty="0" smtClean="0">
                <a:solidFill>
                  <a:schemeClr val="tx2">
                    <a:lumMod val="50000"/>
                  </a:schemeClr>
                </a:solidFill>
                <a:sym typeface="+mn-ea"/>
              </a:rPr>
              <a:t>PL/SQL </a:t>
            </a:r>
            <a:r>
              <a:rPr lang="zh-CN" altLang="en-US" sz="3600" dirty="0" smtClean="0">
                <a:solidFill>
                  <a:schemeClr val="tx2">
                    <a:lumMod val="50000"/>
                  </a:schemeClr>
                </a:solidFill>
                <a:sym typeface="+mn-ea"/>
              </a:rPr>
              <a:t>块的组成</a:t>
            </a:r>
            <a:endParaRPr lang="zh-CN" altLang="en-US" sz="3600" dirty="0" smtClean="0">
              <a:solidFill>
                <a:schemeClr val="tx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3600"/>
              <a:t>循环有几种？</a:t>
            </a:r>
            <a:endParaRPr lang="zh-CN" altLang="en-US" sz="3600"/>
          </a:p>
          <a:p>
            <a:r>
              <a:rPr lang="zh-CN" altLang="en-US" sz="3600"/>
              <a:t>双重循环如何跳出外层？</a:t>
            </a:r>
            <a:endParaRPr lang="zh-CN" altLang="en-US" sz="3600"/>
          </a:p>
          <a:p>
            <a:r>
              <a:rPr lang="en-US" altLang="zh-CN" sz="3600"/>
              <a:t>%type</a:t>
            </a:r>
            <a:r>
              <a:rPr lang="zh-CN" altLang="en-US" sz="3600"/>
              <a:t>和</a:t>
            </a:r>
            <a:r>
              <a:rPr lang="en-US" altLang="zh-CN" sz="3600"/>
              <a:t>%rowtype</a:t>
            </a:r>
            <a:r>
              <a:rPr lang="zh-CN" altLang="en-US" sz="3600"/>
              <a:t>有什么区别？</a:t>
            </a:r>
            <a:endParaRPr lang="zh-CN" altLang="en-US" sz="3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effectLst/>
                <a:sym typeface="+mn-ea"/>
              </a:rPr>
              <a:t>回顾</a:t>
            </a:r>
            <a:endParaRPr lang="zh-CN" altLang="en-US">
              <a:effectLst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6066" y="950577"/>
            <a:ext cx="1081307" cy="430730"/>
            <a:chOff x="3643306" y="2500357"/>
            <a:chExt cx="1081307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023779" y="2500554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>
                <a:solidFill>
                  <a:srgbClr val="5E616D"/>
                </a:solidFill>
              </a:rPr>
              <a:t>in：   只读,默认模式, 参数在过程中只</a:t>
            </a:r>
            <a:r>
              <a:rPr lang="zh-CN" altLang="en-US" sz="3200">
                <a:sym typeface="+mn-ea"/>
              </a:rPr>
              <a:t>能用来读取</a:t>
            </a:r>
            <a:endParaRPr lang="zh-CN" altLang="en-US" sz="3200">
              <a:sym typeface="+mn-ea"/>
            </a:endParaRPr>
          </a:p>
          <a:p>
            <a:r>
              <a:rPr lang="zh-CN" altLang="en-US" sz="3200">
                <a:solidFill>
                  <a:srgbClr val="5E616D"/>
                </a:solidFill>
              </a:rPr>
              <a:t>out：只写, 参数在过程中只能用来赋值</a:t>
            </a:r>
            <a:endParaRPr lang="zh-CN" altLang="en-US" sz="3200">
              <a:solidFill>
                <a:srgbClr val="5E616D"/>
              </a:solidFill>
            </a:endParaRPr>
          </a:p>
          <a:p>
            <a:r>
              <a:rPr lang="zh-CN" altLang="en-US" sz="3200">
                <a:solidFill>
                  <a:srgbClr val="5E616D"/>
                </a:solidFill>
              </a:rPr>
              <a:t>in out： 可读可写</a:t>
            </a:r>
            <a:endParaRPr lang="zh-CN" altLang="en-US" sz="3200">
              <a:solidFill>
                <a:srgbClr val="5E616D"/>
              </a:solidFill>
            </a:endParaRPr>
          </a:p>
          <a:p>
            <a:endParaRPr lang="zh-CN" altLang="en-US" sz="3200">
              <a:solidFill>
                <a:srgbClr val="5E616D"/>
              </a:solidFill>
            </a:endParaRPr>
          </a:p>
          <a:p>
            <a:endParaRPr lang="zh-CN" altLang="en-US" sz="3200">
              <a:solidFill>
                <a:srgbClr val="5E616D"/>
              </a:solidFill>
            </a:endParaRPr>
          </a:p>
          <a:p>
            <a:r>
              <a:rPr lang="zh-CN" altLang="en-US" sz="3200">
                <a:solidFill>
                  <a:srgbClr val="5E616D"/>
                </a:solidFill>
              </a:rPr>
              <a:t>编写一个存储过程, 比较第一个参数和第二个参数 , 将最大的值存储在第三个参数中</a:t>
            </a:r>
            <a:endParaRPr lang="zh-CN" altLang="en-US">
              <a:solidFill>
                <a:srgbClr val="5E616D"/>
              </a:solidFill>
            </a:endParaRPr>
          </a:p>
          <a:p>
            <a:pPr lvl="1"/>
            <a:endParaRPr lang="zh-CN" altLang="en-US" sz="3200" dirty="0" smtClean="0">
              <a:solidFill>
                <a:srgbClr val="5E616D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存储过程参数</a:t>
            </a:r>
            <a:endParaRPr lang="zh-CN" altLang="en-US"/>
          </a:p>
        </p:txBody>
      </p:sp>
      <p:sp>
        <p:nvSpPr>
          <p:cNvPr id="304132" name="AutoShape 4"/>
          <p:cNvSpPr>
            <a:spLocks noChangeArrowheads="1"/>
          </p:cNvSpPr>
          <p:nvPr/>
        </p:nvSpPr>
        <p:spPr bwMode="auto">
          <a:xfrm>
            <a:off x="1086485" y="3334385"/>
            <a:ext cx="4949190" cy="534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... 过程名(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参数名 </a:t>
            </a:r>
            <a:r>
              <a:rPr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模式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参数类型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);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1157234"/>
            <a:ext cx="10965638" cy="4788226"/>
          </a:xfrm>
        </p:spPr>
        <p:txBody>
          <a:bodyPr/>
          <a:p>
            <a:r>
              <a:rPr lang="en-US" altLang="zh-CN" sz="3600"/>
              <a:t>函数的概念 基本上可以理解为Java中的方法 </a:t>
            </a:r>
            <a:endParaRPr lang="en-US" altLang="zh-CN" sz="3600"/>
          </a:p>
          <a:p>
            <a:r>
              <a:rPr lang="en-US" altLang="zh-CN" sz="3600"/>
              <a:t>与存储过程概念也很相似, 都是把一组逻辑相关的SQL语句 / PLSQL语句组织到一起的代码结构</a:t>
            </a:r>
            <a:endParaRPr lang="en-US" altLang="zh-CN" sz="3600"/>
          </a:p>
          <a:p>
            <a:endParaRPr lang="en-US" altLang="zh-CN" sz="3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60070" y="897890"/>
            <a:ext cx="3208655" cy="693420"/>
          </a:xfrm>
        </p:spPr>
        <p:txBody>
          <a:bodyPr/>
          <a:p>
            <a:r>
              <a:rPr lang="zh-CN" altLang="en-US" sz="3200"/>
              <a:t>自定义函数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6568440" y="4559935"/>
            <a:ext cx="3208655" cy="69342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marL="438785" marR="0" indent="-438785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n"/>
              <a:defRPr sz="40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1pPr>
            <a:lvl2pPr marL="1325880" marR="0" indent="-74041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ü"/>
              <a:defRPr sz="36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2pPr>
            <a:lvl3pPr marL="1863725" marR="0" indent="-69342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Ø"/>
              <a:defRPr sz="24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3pPr>
            <a:lvl4pPr marL="258635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4pPr>
            <a:lvl5pPr marL="317182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5pPr>
            <a:lvl6pPr marL="375729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434276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492760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551307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r>
              <a:rPr lang="zh-CN" altLang="en-US" sz="3200"/>
              <a:t>删除函数</a:t>
            </a:r>
            <a:endParaRPr lang="zh-CN" altLang="en-US" sz="3200"/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654050" y="4559935"/>
            <a:ext cx="3208655" cy="69342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marL="438785" marR="0" indent="-438785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n"/>
              <a:defRPr sz="40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1pPr>
            <a:lvl2pPr marL="1325880" marR="0" indent="-74041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ü"/>
              <a:defRPr sz="36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2pPr>
            <a:lvl3pPr marL="1863725" marR="0" indent="-69342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Ø"/>
              <a:defRPr sz="24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3pPr>
            <a:lvl4pPr marL="258635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4pPr>
            <a:lvl5pPr marL="317182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5pPr>
            <a:lvl6pPr marL="375729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434276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492760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551307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r>
              <a:rPr lang="zh-CN" altLang="en-US" sz="3200"/>
              <a:t>调用函数</a:t>
            </a:r>
            <a:endParaRPr lang="zh-CN" altLang="en-US" sz="3200"/>
          </a:p>
        </p:txBody>
      </p:sp>
      <p:sp>
        <p:nvSpPr>
          <p:cNvPr id="304132" name="AutoShape 4"/>
          <p:cNvSpPr>
            <a:spLocks noChangeArrowheads="1"/>
          </p:cNvSpPr>
          <p:nvPr/>
        </p:nvSpPr>
        <p:spPr bwMode="auto">
          <a:xfrm>
            <a:off x="654050" y="1591310"/>
            <a:ext cx="9123045" cy="2968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create or replace function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函数名(形参列表) 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return 返回值类型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    </a:t>
            </a:r>
            <a:r>
              <a:rPr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is</a:t>
            </a:r>
            <a:endParaRPr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    /*声明区*/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 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begin</a:t>
            </a:r>
            <a:endParaRPr dirty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        return 值;</a:t>
            </a:r>
            <a:endParaRPr dirty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    end;</a:t>
            </a:r>
            <a:endParaRPr dirty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54050" y="5253355"/>
            <a:ext cx="4701540" cy="534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s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elect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函数名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(</a:t>
            </a:r>
            <a:r>
              <a:rPr 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实参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) 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from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dual;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568440" y="5253355"/>
            <a:ext cx="4006850" cy="534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drop function 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函数名;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创建一个函数,  两个number类型参数 ,返回比较参数的最大值</a:t>
            </a:r>
            <a:endParaRPr lang="zh-CN" altLang="en-US"/>
          </a:p>
          <a:p>
            <a:r>
              <a:rPr lang="zh-CN" altLang="en-US"/>
              <a:t>参数也可以指明方向</a:t>
            </a:r>
            <a:endParaRPr lang="zh-CN" altLang="en-US"/>
          </a:p>
          <a:p>
            <a:pPr lvl="1"/>
            <a:r>
              <a:rPr lang="zh-CN" altLang="en-US" sz="3200"/>
              <a:t>编写一个函数 , 传入两个值, 返回其中的最大值, 并将两个参数的和存储到第二个参数中,  在代码中不允许使用第三方变量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演示案例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9225" y="1114689"/>
            <a:ext cx="10965638" cy="4788226"/>
          </a:xfrm>
        </p:spPr>
        <p:txBody>
          <a:bodyPr/>
          <a:p>
            <a:r>
              <a:rPr lang="en-US" altLang="zh-CN" sz="3200">
                <a:sym typeface="+mn-ea"/>
              </a:rPr>
              <a:t>函数与存储过程</a:t>
            </a:r>
            <a:r>
              <a:rPr lang="zh-CN" altLang="en-US" sz="3200">
                <a:sym typeface="+mn-ea"/>
              </a:rPr>
              <a:t>的区别：</a:t>
            </a:r>
            <a:endParaRPr lang="zh-CN" altLang="en-US" sz="3200"/>
          </a:p>
          <a:p>
            <a:r>
              <a:rPr lang="zh-CN" altLang="en-US" sz="3200"/>
              <a:t>名称不同 , 函数的关键字是function , 存储过程的关键字procedure</a:t>
            </a:r>
            <a:endParaRPr lang="zh-CN" altLang="en-US" sz="3200"/>
          </a:p>
          <a:p>
            <a:r>
              <a:rPr lang="zh-CN" altLang="en-US" sz="3200"/>
              <a:t>函数可以通过return返回数据, 而存储过程没有返回值</a:t>
            </a:r>
            <a:endParaRPr lang="zh-CN" altLang="en-US" sz="3200"/>
          </a:p>
          <a:p>
            <a:r>
              <a:rPr lang="zh-CN" altLang="en-US" sz="3200"/>
              <a:t>调用方式不同 ：</a:t>
            </a:r>
            <a:endParaRPr lang="zh-CN" altLang="en-US" sz="3200"/>
          </a:p>
          <a:p>
            <a:pPr lvl="1"/>
            <a:r>
              <a:rPr lang="zh-CN" altLang="en-US" sz="2800"/>
              <a:t>存储过程在调用时, 可以是pl/sql中的一部分, 也可以在sql&gt;中直接call</a:t>
            </a:r>
            <a:endParaRPr lang="zh-CN" altLang="en-US" sz="2800"/>
          </a:p>
          <a:p>
            <a:pPr lvl="1"/>
            <a:r>
              <a:rPr lang="zh-CN" altLang="en-US" sz="2800"/>
              <a:t>函数在调用时, 必须组成表达式, 才可以使用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把相关的函数, 过程, 类型等等放到一起</a:t>
            </a:r>
            <a:r>
              <a:rPr lang="zh-CN" altLang="en-US"/>
              <a:t>组成</a:t>
            </a:r>
            <a:r>
              <a:rPr lang="en-US" altLang="zh-CN"/>
              <a:t>的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大杂烩</a:t>
            </a:r>
            <a:r>
              <a:rPr lang="zh-CN" altLang="en-US"/>
              <a:t>）</a:t>
            </a:r>
            <a:r>
              <a:rPr lang="en-US" altLang="zh-CN"/>
              <a:t>逻辑结构</a:t>
            </a:r>
            <a:endParaRPr lang="en-US" altLang="zh-CN"/>
          </a:p>
          <a:p>
            <a:r>
              <a:rPr lang="zh-CN" altLang="en-US"/>
              <a:t>常用的系统包</a:t>
            </a:r>
            <a:endParaRPr lang="en-US" altLang="zh-CN"/>
          </a:p>
          <a:p>
            <a:pPr lvl="1"/>
            <a:r>
              <a:rPr lang="en-US" altLang="zh-CN"/>
              <a:t>输出包 dbms_output</a:t>
            </a:r>
            <a:endParaRPr lang="en-US" altLang="zh-CN"/>
          </a:p>
          <a:p>
            <a:pPr lvl="1"/>
            <a:r>
              <a:rPr lang="en-US" altLang="zh-CN"/>
              <a:t>随机数包 dbms_random</a:t>
            </a:r>
            <a:endParaRPr lang="en-US" altLang="zh-CN"/>
          </a:p>
          <a:p>
            <a:pPr lvl="1"/>
            <a:r>
              <a:rPr lang="en-US" altLang="zh-CN"/>
              <a:t>定时任务包 dbms_job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包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>
                <a:sym typeface="+mn-ea"/>
              </a:rPr>
              <a:t>随机数包</a:t>
            </a:r>
            <a:endParaRPr lang="zh-CN" altLang="en-US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647700" y="3200400"/>
            <a:ext cx="7627620" cy="69342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marL="438785" marR="0" indent="-438785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n"/>
              <a:defRPr sz="40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1pPr>
            <a:lvl2pPr marL="1325880" marR="0" indent="-74041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ü"/>
              <a:defRPr sz="36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2pPr>
            <a:lvl3pPr marL="1863725" marR="0" indent="-69342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Ø"/>
              <a:defRPr sz="24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3pPr>
            <a:lvl4pPr marL="258635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4pPr>
            <a:lvl5pPr marL="317182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5pPr>
            <a:lvl6pPr marL="375729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434276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492760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551307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r>
              <a:rPr lang="zh-CN" altLang="en-US" sz="3200"/>
              <a:t>获取一个0-10000的随机数字</a:t>
            </a:r>
            <a:endParaRPr lang="zh-CN" altLang="en-US" sz="320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184910" y="3893820"/>
            <a:ext cx="7329805" cy="534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select 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dbms_random.value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(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0,10000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) from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dual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;</a:t>
            </a:r>
            <a:endParaRPr dirty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0" name="内容占位符 1"/>
          <p:cNvSpPr>
            <a:spLocks noGrp="1"/>
          </p:cNvSpPr>
          <p:nvPr/>
        </p:nvSpPr>
        <p:spPr>
          <a:xfrm>
            <a:off x="647700" y="885825"/>
            <a:ext cx="10733405" cy="231457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marL="438785" marR="0" indent="-438785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n"/>
              <a:defRPr sz="40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1pPr>
            <a:lvl2pPr marL="1325880" marR="0" indent="-74041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ü"/>
              <a:defRPr sz="36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2pPr>
            <a:lvl3pPr marL="1863725" marR="0" indent="-69342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Ø"/>
              <a:defRPr sz="24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3pPr>
            <a:lvl4pPr marL="258635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4pPr>
            <a:lvl5pPr marL="317182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5pPr>
            <a:lvl6pPr marL="375729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434276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492760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551307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r>
              <a:rPr lang="zh-CN" altLang="en-US" sz="3200"/>
              <a:t>value(参数1,参数2)</a:t>
            </a:r>
            <a:endParaRPr lang="zh-CN" altLang="en-US" sz="3200"/>
          </a:p>
          <a:p>
            <a:pPr lvl="1"/>
            <a:r>
              <a:rPr lang="zh-CN" altLang="en-US" sz="2800"/>
              <a:t>参数1：随机数字产生的最小范围 number类型 in模式</a:t>
            </a:r>
            <a:endParaRPr lang="zh-CN" altLang="en-US" sz="2800"/>
          </a:p>
          <a:p>
            <a:pPr lvl="1"/>
            <a:r>
              <a:rPr lang="zh-CN" altLang="en-US" sz="2800"/>
              <a:t>参数2：随机数字产生的最大范围 number类型 in模式</a:t>
            </a:r>
            <a:endParaRPr lang="zh-CN" altLang="en-US" sz="3200"/>
          </a:p>
          <a:p>
            <a:r>
              <a:rPr lang="zh-CN" altLang="en-US" sz="3200"/>
              <a:t>返回值: number类型的浮点型随机数</a:t>
            </a:r>
            <a:endParaRPr lang="zh-CN" altLang="en-US" sz="3200"/>
          </a:p>
        </p:txBody>
      </p:sp>
      <p:sp>
        <p:nvSpPr>
          <p:cNvPr id="11" name="内容占位符 1"/>
          <p:cNvSpPr>
            <a:spLocks noGrp="1"/>
          </p:cNvSpPr>
          <p:nvPr/>
        </p:nvSpPr>
        <p:spPr>
          <a:xfrm>
            <a:off x="647700" y="4505960"/>
            <a:ext cx="7627620" cy="69342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marL="438785" marR="0" indent="-438785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n"/>
              <a:defRPr sz="40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1pPr>
            <a:lvl2pPr marL="1325880" marR="0" indent="-74041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ü"/>
              <a:defRPr sz="36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2pPr>
            <a:lvl3pPr marL="1863725" marR="0" indent="-69342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1E8380"/>
              </a:buClr>
              <a:buSzPct val="100000"/>
              <a:buFont typeface="Wingdings" panose="05000000000000000000" pitchFamily="2" charset="2"/>
              <a:buChar char="Ø"/>
              <a:defRPr sz="2400" b="0" i="0" u="none" strike="noStrike" cap="none" spc="0" baseline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3pPr>
            <a:lvl4pPr marL="258635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4pPr>
            <a:lvl5pPr marL="317182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5pPr>
            <a:lvl6pPr marL="375729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434276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492760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551307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r>
              <a:rPr lang="zh-CN" altLang="en-US" sz="3200"/>
              <a:t>获取一个0-10000的随机数字，并取整</a:t>
            </a:r>
            <a:endParaRPr lang="zh-CN" altLang="en-US" sz="3200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1184910" y="5199380"/>
            <a:ext cx="8396605" cy="534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select trunc(</a:t>
            </a:r>
            <a:r>
              <a:rPr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dbms_random.value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(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0,10000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)) from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dual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;</a:t>
            </a:r>
            <a:endParaRPr dirty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指定间隔时间内做一些重复的事情</a:t>
            </a:r>
            <a:endParaRPr lang="zh-CN" altLang="en-US"/>
          </a:p>
          <a:p>
            <a:r>
              <a:rPr lang="zh-CN" altLang="en-US"/>
              <a:t>每隔</a:t>
            </a:r>
            <a:r>
              <a:rPr lang="en-US" altLang="zh-CN"/>
              <a:t>10</a:t>
            </a:r>
            <a:r>
              <a:rPr lang="zh-CN" altLang="en-US"/>
              <a:t>秒，向</a:t>
            </a:r>
            <a:r>
              <a:rPr lang="en-US" altLang="zh-CN"/>
              <a:t>student</a:t>
            </a:r>
            <a:r>
              <a:rPr lang="zh-CN" altLang="en-US"/>
              <a:t>表插入一条数据</a:t>
            </a:r>
            <a:endParaRPr lang="zh-CN" altLang="en-US"/>
          </a:p>
          <a:p>
            <a:pPr lvl="1"/>
            <a:r>
              <a:rPr lang="zh-CN" altLang="en-US"/>
              <a:t>创建表格</a:t>
            </a:r>
            <a:endParaRPr lang="zh-CN" altLang="en-US"/>
          </a:p>
          <a:p>
            <a:pPr lvl="1"/>
            <a:r>
              <a:rPr lang="zh-CN" altLang="en-US"/>
              <a:t>定义序列</a:t>
            </a:r>
            <a:endParaRPr lang="zh-CN" altLang="en-US"/>
          </a:p>
          <a:p>
            <a:pPr lvl="1"/>
            <a:r>
              <a:rPr lang="zh-CN" altLang="en-US"/>
              <a:t>定义存储过程</a:t>
            </a:r>
            <a:endParaRPr lang="zh-CN" altLang="en-US"/>
          </a:p>
          <a:p>
            <a:pPr lvl="1"/>
            <a:r>
              <a:rPr lang="zh-CN" altLang="en-US"/>
              <a:t>定义并提交定时任务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定时任务包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78460" y="943610"/>
            <a:ext cx="11119485" cy="4788535"/>
          </a:xfrm>
        </p:spPr>
        <p:txBody>
          <a:bodyPr/>
          <a:p>
            <a:r>
              <a:rPr lang="en-US" altLang="zh-CN" sz="3200"/>
              <a:t>submit(参数1,参数2,参数3,参数4);</a:t>
            </a:r>
            <a:endParaRPr lang="en-US" altLang="zh-CN" sz="3200"/>
          </a:p>
          <a:p>
            <a:r>
              <a:rPr lang="en-US" altLang="zh-CN" sz="3200"/>
              <a:t>用来提交定时任务到数据库管理系统</a:t>
            </a:r>
            <a:endParaRPr lang="en-US" altLang="zh-CN" sz="3200"/>
          </a:p>
          <a:p>
            <a:pPr lvl="1"/>
            <a:r>
              <a:rPr lang="en-US" altLang="zh-CN" sz="2400"/>
              <a:t>参数1</a:t>
            </a:r>
            <a:r>
              <a:rPr lang="zh-CN" altLang="en-US" sz="2400"/>
              <a:t>：</a:t>
            </a:r>
            <a:r>
              <a:rPr lang="en-US" altLang="zh-CN" sz="2400"/>
              <a:t>job(out模式的binary_integer类型) , 是用来提交定时任务时接收任务编号的</a:t>
            </a:r>
            <a:endParaRPr lang="en-US" altLang="zh-CN" sz="2400"/>
          </a:p>
          <a:p>
            <a:pPr lvl="1"/>
            <a:r>
              <a:rPr lang="en-US" altLang="zh-CN" sz="2400"/>
              <a:t>参数2</a:t>
            </a:r>
            <a:r>
              <a:rPr lang="zh-CN" altLang="en-US" sz="2400"/>
              <a:t>：varchar2，</a:t>
            </a:r>
            <a:r>
              <a:rPr lang="en-US" altLang="zh-CN" sz="2400"/>
              <a:t>要调用的存储过程的名称; 例如:'过程名();'</a:t>
            </a:r>
            <a:endParaRPr lang="en-US" altLang="zh-CN" sz="2400"/>
          </a:p>
          <a:p>
            <a:pPr lvl="1"/>
            <a:r>
              <a:rPr lang="en-US" altLang="zh-CN" sz="2400"/>
              <a:t>参数3</a:t>
            </a:r>
            <a:r>
              <a:rPr lang="zh-CN" altLang="en-US" sz="2400"/>
              <a:t>：</a:t>
            </a:r>
            <a:r>
              <a:rPr lang="en-US" altLang="zh-CN" sz="2400"/>
              <a:t>date</a:t>
            </a:r>
            <a:r>
              <a:rPr lang="zh-CN" altLang="en-US" sz="2400"/>
              <a:t>，</a:t>
            </a:r>
            <a:r>
              <a:rPr lang="en-US" altLang="zh-CN" sz="2400"/>
              <a:t> 第一次执行任务的时间</a:t>
            </a:r>
            <a:endParaRPr lang="en-US" altLang="zh-CN" sz="2400"/>
          </a:p>
          <a:p>
            <a:pPr lvl="1"/>
            <a:r>
              <a:rPr lang="en-US" altLang="zh-CN" sz="2400"/>
              <a:t>参数4</a:t>
            </a:r>
            <a:r>
              <a:rPr lang="zh-CN" altLang="en-US" sz="2400"/>
              <a:t>：</a:t>
            </a:r>
            <a:r>
              <a:rPr lang="en-US" altLang="zh-CN" sz="2400"/>
              <a:t>interval(varchar2) </a:t>
            </a:r>
            <a:r>
              <a:rPr lang="zh-CN" altLang="en-US" sz="2400"/>
              <a:t>任务执行的</a:t>
            </a:r>
            <a:r>
              <a:rPr lang="en-US" altLang="zh-CN" sz="2400"/>
              <a:t>间隔时间</a:t>
            </a:r>
            <a:endParaRPr lang="en-US" altLang="zh-CN" sz="2880"/>
          </a:p>
          <a:p>
            <a:pPr lvl="2"/>
            <a:r>
              <a:rPr lang="en-US" altLang="zh-CN" sz="2130"/>
              <a:t>是一个字符串, 但是字符串中必须是date类型 , 例如: 'sysdate+1'</a:t>
            </a:r>
            <a:endParaRPr lang="en-US" altLang="zh-CN" sz="2130"/>
          </a:p>
          <a:p>
            <a:pPr lvl="2" algn="l"/>
            <a:r>
              <a:rPr lang="en-US" altLang="zh-CN" sz="2130"/>
              <a:t>间隔时间的计算方式 , 参数4 - 参数3</a:t>
            </a:r>
            <a:endParaRPr lang="en-US" altLang="zh-CN" sz="213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常用函数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3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run(任务编号 binary_integer类型)</a:t>
            </a:r>
            <a:endParaRPr lang="en-US" altLang="zh-CN" sz="36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1"/>
            <a:r>
              <a:rPr lang="en-US" altLang="zh-CN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执行数据库管理系统中已提交的某</a:t>
            </a:r>
            <a:r>
              <a:rPr lang="zh-CN" alt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个</a:t>
            </a:r>
            <a:r>
              <a:rPr lang="en-US" altLang="zh-CN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定时任务</a:t>
            </a:r>
            <a:endParaRPr lang="en-US" altLang="zh-CN" sz="32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r>
              <a:rPr lang="en-US" altLang="zh-CN" sz="3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remove(任务编号 binary_integer类型)</a:t>
            </a:r>
            <a:endParaRPr lang="zh-CN" altLang="en-US" sz="36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1"/>
            <a:r>
              <a:rPr lang="en-US" altLang="zh-CN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移除数据库管理系统中已提交的某定时任务</a:t>
            </a:r>
            <a:endParaRPr lang="en-US" altLang="zh-CN" sz="32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1"/>
            <a:r>
              <a:rPr lang="en-US" altLang="zh-CN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无论任务是否在执行都会被移除</a:t>
            </a:r>
            <a:endParaRPr lang="en-US" altLang="zh-CN" sz="32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常用函数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03215" y="1058809"/>
            <a:ext cx="10965638" cy="4788226"/>
          </a:xfrm>
        </p:spPr>
        <p:txBody>
          <a:bodyPr/>
          <a:p>
            <a:r>
              <a:rPr lang="zh-CN" altLang="en-US"/>
              <a:t>理解游标的工作原理</a:t>
            </a:r>
            <a:endParaRPr lang="zh-CN" altLang="en-US"/>
          </a:p>
          <a:p>
            <a:r>
              <a:rPr lang="zh-CN" altLang="en-US"/>
              <a:t>掌握异常机制</a:t>
            </a:r>
            <a:endParaRPr lang="zh-CN" altLang="en-US"/>
          </a:p>
          <a:p>
            <a:r>
              <a:rPr lang="zh-CN" altLang="en-US"/>
              <a:t>掌握存储过程</a:t>
            </a:r>
            <a:endParaRPr lang="zh-CN" altLang="en-US"/>
          </a:p>
          <a:p>
            <a:r>
              <a:rPr lang="zh-CN" altLang="en-US"/>
              <a:t>掌握自定义函数</a:t>
            </a:r>
            <a:endParaRPr lang="zh-CN" altLang="en-US"/>
          </a:p>
          <a:p>
            <a:r>
              <a:rPr lang="zh-CN" altLang="en-US"/>
              <a:t>掌握常用的三个包</a:t>
            </a:r>
            <a:endParaRPr lang="zh-CN" altLang="en-US"/>
          </a:p>
          <a:p>
            <a:r>
              <a:rPr lang="zh-CN" altLang="en-US"/>
              <a:t>掌握触发器</a:t>
            </a:r>
            <a:endParaRPr lang="en-US" altLang="zh-CN"/>
          </a:p>
          <a:p>
            <a:pPr marL="58547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solidFill>
                  <a:srgbClr val="5E616D"/>
                </a:solidFill>
                <a:effectLst/>
                <a:sym typeface="+mn-ea"/>
              </a:rPr>
              <a:t>本章目标</a:t>
            </a:r>
            <a:endParaRPr lang="zh-CN" altLang="en-US" sz="5630" dirty="0">
              <a:solidFill>
                <a:srgbClr val="5E616D"/>
              </a:solidFill>
              <a:effectLst/>
              <a:sym typeface="+mn-ea"/>
            </a:endParaRPr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37370" y="2448875"/>
            <a:ext cx="714380" cy="719455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355" y="3953196"/>
            <a:ext cx="643477" cy="647700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37370" y="1720530"/>
            <a:ext cx="714380" cy="719455"/>
          </a:xfrm>
          <a:prstGeom prst="rect">
            <a:avLst/>
          </a:prstGeom>
          <a:noFill/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37370" y="991868"/>
            <a:ext cx="714380" cy="719772"/>
          </a:xfrm>
          <a:prstGeom prst="rect">
            <a:avLst/>
          </a:prstGeom>
          <a:noFill/>
        </p:spPr>
      </p:pic>
      <p:pic>
        <p:nvPicPr>
          <p:cNvPr id="1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37370" y="3905565"/>
            <a:ext cx="714380" cy="719455"/>
          </a:xfrm>
          <a:prstGeom prst="rect">
            <a:avLst/>
          </a:prstGeom>
          <a:noFill/>
        </p:spPr>
      </p:pic>
      <p:pic>
        <p:nvPicPr>
          <p:cNvPr id="1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355" y="4692336"/>
            <a:ext cx="643477" cy="647700"/>
          </a:xfrm>
          <a:prstGeom prst="rect">
            <a:avLst/>
          </a:prstGeom>
          <a:noFill/>
        </p:spPr>
      </p:pic>
      <p:pic>
        <p:nvPicPr>
          <p:cNvPr id="1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37370" y="3177220"/>
            <a:ext cx="714380" cy="719455"/>
          </a:xfrm>
          <a:prstGeom prst="rect">
            <a:avLst/>
          </a:prstGeom>
          <a:noFill/>
        </p:spPr>
      </p:pic>
      <p:pic>
        <p:nvPicPr>
          <p:cNvPr id="2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355" y="3214056"/>
            <a:ext cx="643477" cy="647700"/>
          </a:xfrm>
          <a:prstGeom prst="rect">
            <a:avLst/>
          </a:prstGeom>
          <a:noFill/>
        </p:spPr>
      </p:pic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37370" y="4633910"/>
            <a:ext cx="714380" cy="719455"/>
          </a:xfrm>
          <a:prstGeom prst="rect">
            <a:avLst/>
          </a:prstGeom>
          <a:noFill/>
        </p:spPr>
      </p:pic>
      <p:pic>
        <p:nvPicPr>
          <p:cNvPr id="5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355" y="2474282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触发器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291330" y="1208405"/>
            <a:ext cx="3079115" cy="4168140"/>
            <a:chOff x="11934" y="2047"/>
            <a:chExt cx="4849" cy="656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34" y="2047"/>
              <a:ext cx="4849" cy="656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77" y="2133"/>
              <a:ext cx="836" cy="802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3204845" y="1601470"/>
            <a:ext cx="5090160" cy="1964690"/>
            <a:chOff x="9516" y="3321"/>
            <a:chExt cx="8016" cy="30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4" y="3321"/>
              <a:ext cx="4618" cy="309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16" y="4385"/>
              <a:ext cx="2475" cy="14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1680" y="5147"/>
              <a:ext cx="2867" cy="723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ctr" forceAA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Calibri" panose="020F0502020204030204"/>
                </a:rPr>
                <a:t>使劲</a:t>
              </a: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Calibri" panose="020F0502020204030204"/>
                </a:rPr>
                <a:t>“</a:t>
              </a: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Calibri" panose="020F0502020204030204"/>
                </a:rPr>
                <a:t>怼</a:t>
              </a: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Calibri" panose="020F0502020204030204"/>
                </a:rPr>
                <a:t>”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470" y="3566160"/>
            <a:ext cx="1952625" cy="19240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898154"/>
            <a:ext cx="10965638" cy="4788226"/>
          </a:xfrm>
        </p:spPr>
        <p:txBody>
          <a:bodyPr/>
          <a:p>
            <a:r>
              <a:rPr lang="zh-CN" altLang="en-US" sz="3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使用触发器能够满足哪些需求？</a:t>
            </a:r>
            <a:endParaRPr lang="en-US" altLang="zh-CN" sz="3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/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不需要显式调用来执行，而是由一个事件来促使运行</a:t>
            </a:r>
            <a:endParaRPr lang="en-US" altLang="zh-CN" sz="32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/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可以通过其他</a:t>
            </a:r>
            <a:r>
              <a:rPr lang="en-US" altLang="zh-CN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Oracle </a:t>
            </a:r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事件触发调用的程序，因为触发器不能接收参数</a:t>
            </a:r>
            <a:endParaRPr lang="en-US" altLang="zh-CN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r>
              <a:rPr lang="en-US" altLang="zh-CN" sz="3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Oracle </a:t>
            </a:r>
            <a:r>
              <a:rPr lang="zh-CN" altLang="en-US" sz="3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事件包括哪几种情况？</a:t>
            </a:r>
            <a:endParaRPr lang="en-US" altLang="zh-CN" sz="3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/>
            <a:r>
              <a:rPr lang="en-US" altLang="zh-CN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DML</a:t>
            </a:r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操作或对视图进行类似的操作</a:t>
            </a:r>
            <a:endParaRPr lang="en-US" altLang="zh-CN" sz="32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/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执行</a:t>
            </a:r>
            <a:r>
              <a:rPr lang="en-US" altLang="zh-CN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DDL</a:t>
            </a:r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操作</a:t>
            </a:r>
            <a:endParaRPr lang="en-US" altLang="zh-CN" sz="32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/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数据库的启动与关闭</a:t>
            </a:r>
            <a:endParaRPr lang="zh-CN" altLang="en-US" sz="32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触发器特性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触发器语法</a:t>
            </a:r>
            <a:endParaRPr lang="zh-CN" alt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824865" y="1203325"/>
            <a:ext cx="10374630" cy="31927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create or replace trigger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名称 </a:t>
            </a:r>
            <a:r>
              <a:rPr dirty="0">
                <a:solidFill>
                  <a:srgbClr val="85055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before|after insert|update|delete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on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表名 </a:t>
            </a: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[for each row]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declare</a:t>
            </a:r>
            <a:endParaRPr dirty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dirty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begin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    触发器执行时的代码块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end;</a:t>
            </a:r>
            <a:endParaRPr dirty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865" y="4503420"/>
            <a:ext cx="9379585" cy="1443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Wingdings" panose="05000000000000000000" charset="0"/>
              <a:buChar char="n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for each row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：行级触发器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800100" marR="0" lvl="1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Wingdings" panose="05000000000000000000" charset="0"/>
              <a:buChar char="ü"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针对每一行数据, 触发一次逻辑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Wingdings" panose="05000000000000000000" charset="0"/>
              <a:buChar char="n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省略：语句级触发器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800100" marR="0" lvl="1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Wingdings" panose="05000000000000000000" charset="0"/>
              <a:buChar char="ü"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每个dml操作语句 ,无论修改 了多少条数据 , 都只触发一次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侦听 student表格的插入操作</a:t>
            </a:r>
            <a:endParaRPr lang="en-US" altLang="zh-CN"/>
          </a:p>
          <a:p>
            <a:pPr lvl="1"/>
            <a:r>
              <a:rPr lang="zh-CN" altLang="en-US"/>
              <a:t>有数据添加到表中，则通知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演示案例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5780" y="1299845"/>
            <a:ext cx="11104245" cy="4788535"/>
          </a:xfrm>
        </p:spPr>
        <p:txBody>
          <a:bodyPr/>
          <a:p>
            <a:r>
              <a:rPr lang="en-US" altLang="zh-CN" sz="3200"/>
              <a:t>在触发器的begin到end之间, 可以使用两个已存在的对象</a:t>
            </a:r>
            <a:endParaRPr lang="en-US" altLang="zh-CN" sz="3200"/>
          </a:p>
          <a:p>
            <a:pPr lvl="1" algn="l"/>
            <a:r>
              <a:rPr lang="en-US" altLang="zh-CN" sz="3200">
                <a:sym typeface="+mn-ea"/>
              </a:rPr>
              <a:t>:old  旧数据</a:t>
            </a:r>
            <a:endParaRPr lang="en-US" altLang="zh-CN" sz="3200"/>
          </a:p>
          <a:p>
            <a:pPr lvl="1" algn="l"/>
            <a:r>
              <a:rPr lang="en-US" altLang="zh-CN" sz="3200">
                <a:sym typeface="+mn-ea"/>
              </a:rPr>
              <a:t>:new  新数据</a:t>
            </a:r>
            <a:endParaRPr lang="en-US" altLang="zh-CN" sz="3200"/>
          </a:p>
          <a:p>
            <a:r>
              <a:rPr lang="en-US" altLang="zh-CN" sz="3200"/>
              <a:t>DML操作分为三种</a:t>
            </a:r>
            <a:endParaRPr lang="en-US" altLang="zh-CN" sz="3200"/>
          </a:p>
          <a:p>
            <a:pPr lvl="1"/>
            <a:r>
              <a:rPr lang="en-US" altLang="zh-CN" sz="2880"/>
              <a:t>insert   </a:t>
            </a:r>
            <a:r>
              <a:rPr lang="zh-CN" altLang="en-US" sz="2880"/>
              <a:t>：</a:t>
            </a:r>
            <a:r>
              <a:rPr lang="en-US" altLang="zh-CN" sz="2880"/>
              <a:t>只存在新数据, 没有旧数据</a:t>
            </a:r>
            <a:endParaRPr lang="en-US" altLang="zh-CN" sz="2880"/>
          </a:p>
          <a:p>
            <a:pPr lvl="1"/>
            <a:r>
              <a:rPr lang="en-US" altLang="zh-CN" sz="2880"/>
              <a:t>update</a:t>
            </a:r>
            <a:r>
              <a:rPr lang="zh-CN" altLang="en-US" sz="2875">
                <a:sym typeface="+mn-ea"/>
              </a:rPr>
              <a:t>：</a:t>
            </a:r>
            <a:r>
              <a:rPr lang="en-US" altLang="zh-CN" sz="2880"/>
              <a:t>存在新数据和旧数据</a:t>
            </a:r>
            <a:endParaRPr lang="en-US" altLang="zh-CN" sz="2880"/>
          </a:p>
          <a:p>
            <a:pPr lvl="1"/>
            <a:r>
              <a:rPr lang="en-US" altLang="zh-CN" sz="2880"/>
              <a:t>delete  </a:t>
            </a:r>
            <a:r>
              <a:rPr lang="zh-CN" altLang="en-US" sz="2875">
                <a:sym typeface="+mn-ea"/>
              </a:rPr>
              <a:t>：</a:t>
            </a:r>
            <a:r>
              <a:rPr lang="en-US" altLang="zh-CN" sz="2880"/>
              <a:t>只有旧数据 , 没有新数据</a:t>
            </a:r>
            <a:endParaRPr lang="en-US" altLang="zh-CN" sz="2880"/>
          </a:p>
          <a:p>
            <a:pPr lvl="1" algn="l"/>
            <a:endParaRPr lang="en-US" altLang="zh-CN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触发器中的新旧数据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2524760" y="398780"/>
            <a:ext cx="1089025" cy="550799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游标</a:t>
            </a:r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ea typeface="微软雅黑" panose="020B0503020204020204" charset="-122"/>
                <a:cs typeface="Arial" panose="020B0604020202020204" pitchFamily="34" charset="0"/>
              </a:rPr>
              <a:t>异常    ：</a:t>
            </a:r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ea typeface="微软雅黑" panose="020B0503020204020204" charset="-122"/>
                <a:cs typeface="Arial" panose="020B0604020202020204" pitchFamily="34" charset="0"/>
              </a:rPr>
              <a:t>存储过程</a:t>
            </a:r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ea typeface="微软雅黑" panose="020B0503020204020204" charset="-122"/>
                <a:cs typeface="Arial" panose="020B0604020202020204" pitchFamily="34" charset="0"/>
              </a:rPr>
              <a:t>函数</a:t>
            </a:r>
            <a:endParaRPr lang="en-US" altLang="zh-CN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1600" dirty="0" smtClean="0">
                <a:ea typeface="微软雅黑" panose="020B0503020204020204" charset="-122"/>
                <a:cs typeface="Arial" panose="020B0604020202020204" pitchFamily="34" charset="0"/>
              </a:rPr>
              <a:t>包</a:t>
            </a:r>
            <a:endParaRPr lang="zh-CN" altLang="en-US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1600" dirty="0" smtClean="0">
                <a:ea typeface="微软雅黑" panose="020B0503020204020204" charset="-122"/>
                <a:cs typeface="Arial" panose="020B0604020202020204" pitchFamily="34" charset="0"/>
              </a:rPr>
              <a:t>触发器</a:t>
            </a:r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0426" name="TextBox 15"/>
          <p:cNvSpPr txBox="1">
            <a:spLocks noChangeArrowheads="1"/>
          </p:cNvSpPr>
          <p:nvPr/>
        </p:nvSpPr>
        <p:spPr bwMode="auto">
          <a:xfrm>
            <a:off x="422910" y="2945765"/>
            <a:ext cx="1736090" cy="52197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zh-CN" altLang="en-US" sz="2800" dirty="0" smtClean="0">
                <a:ea typeface="微软雅黑" panose="020B0503020204020204" charset="-122"/>
                <a:cs typeface="Arial" panose="020B0604020202020204" pitchFamily="34" charset="0"/>
              </a:rPr>
              <a:t>高级特性</a:t>
            </a:r>
            <a:endParaRPr lang="zh-CN" altLang="en-US" sz="2800" dirty="0" smtClean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0427" name="AutoShape 3"/>
          <p:cNvSpPr/>
          <p:nvPr/>
        </p:nvSpPr>
        <p:spPr bwMode="auto">
          <a:xfrm>
            <a:off x="2169795" y="729615"/>
            <a:ext cx="215900" cy="495363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3253740" y="233680"/>
            <a:ext cx="187960" cy="109156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458210" y="1600835"/>
            <a:ext cx="6657975" cy="3683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 indent="0" eaLnBrk="1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运行时报错，才是异常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13785" y="180023"/>
            <a:ext cx="612965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oracle不允许定义数组，查找出来的数据是一个大集合的话就需要使用游标进行遍历打印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声明，打开，取值，关闭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4" name="AutoShape 3"/>
          <p:cNvSpPr/>
          <p:nvPr/>
        </p:nvSpPr>
        <p:spPr bwMode="auto">
          <a:xfrm>
            <a:off x="3613785" y="2334260"/>
            <a:ext cx="187960" cy="8197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3903345" y="2283460"/>
            <a:ext cx="7061835" cy="9220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 indent="0" eaLnBrk="1"/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N</a:t>
            </a: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条语句整合成一个整体，类似</a:t>
            </a:r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java</a:t>
            </a: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方法，但不是，因为没返回值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 indent="0" eaLnBrk="1"/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 indent="0" eaLnBrk="1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参数模式：输入和输出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6" name="AutoShape 3"/>
          <p:cNvSpPr/>
          <p:nvPr/>
        </p:nvSpPr>
        <p:spPr bwMode="auto">
          <a:xfrm>
            <a:off x="3270250" y="3373120"/>
            <a:ext cx="187960" cy="8197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3613785" y="3322320"/>
            <a:ext cx="7061835" cy="9220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 indent="0" eaLnBrk="1"/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N</a:t>
            </a: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条语句整合成一个整体，就是</a:t>
            </a:r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java</a:t>
            </a: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方法，有返回值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 indent="0" eaLnBrk="1"/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 indent="0" eaLnBrk="1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参数模式：输入和输出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8" name="AutoShape 3"/>
          <p:cNvSpPr/>
          <p:nvPr/>
        </p:nvSpPr>
        <p:spPr bwMode="auto">
          <a:xfrm>
            <a:off x="3070225" y="4490085"/>
            <a:ext cx="200025" cy="45339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3441700" y="4394200"/>
            <a:ext cx="7061835" cy="6451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 indent="0" eaLnBrk="1"/>
            <a:r>
              <a:rPr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把相关的函数, 过程, 类型 等等放到一起</a:t>
            </a:r>
            <a:r>
              <a:rPr 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组成的</a:t>
            </a:r>
            <a:r>
              <a:rPr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大杂烩逻辑结构</a:t>
            </a:r>
            <a:endParaRPr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 indent="0" eaLnBrk="1"/>
            <a:r>
              <a:rPr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dbms_output</a:t>
            </a:r>
            <a:r>
              <a:rPr 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、dbms_random、dbms_job</a:t>
            </a:r>
            <a:endParaRPr 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0" name="AutoShape 3"/>
          <p:cNvSpPr/>
          <p:nvPr/>
        </p:nvSpPr>
        <p:spPr bwMode="auto">
          <a:xfrm>
            <a:off x="3270250" y="5206365"/>
            <a:ext cx="187960" cy="8197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613785" y="5104130"/>
            <a:ext cx="7061835" cy="9220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 indent="0" eaLnBrk="1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被动程序，对</a:t>
            </a:r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DML</a:t>
            </a: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操作做出一些反应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 indent="0" eaLnBrk="1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行级触发器：针对每一行数据触发一次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 indent="0" eaLnBrk="1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语句级触发器：每个dml操作语句 ,无论更新多少数据 , 只触发一次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1060079"/>
            <a:ext cx="10965638" cy="4788226"/>
          </a:xfrm>
        </p:spPr>
        <p:txBody>
          <a:bodyPr/>
          <a:p>
            <a:r>
              <a:rPr lang="zh-CN" altLang="en-US" sz="3200" dirty="0" smtClean="0">
                <a:sym typeface="+mn-ea"/>
              </a:rPr>
              <a:t>为什么使用游标？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>
              <a:buNone/>
            </a:pPr>
            <a:endParaRPr lang="en-US" altLang="zh-CN" sz="2800" dirty="0" smtClean="0"/>
          </a:p>
          <a:p>
            <a:r>
              <a:rPr lang="zh-CN" altLang="en-US" sz="3200" dirty="0" smtClean="0">
                <a:sym typeface="+mn-ea"/>
              </a:rPr>
              <a:t>什么是游标？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ym typeface="+mn-ea"/>
              </a:rPr>
              <a:t>游标是系统为用户开设的一个数据缓冲区，存放</a:t>
            </a:r>
            <a:r>
              <a:rPr lang="en-US" altLang="zh-CN" sz="2400" dirty="0" smtClean="0">
                <a:sym typeface="+mn-ea"/>
              </a:rPr>
              <a:t>SQL </a:t>
            </a:r>
            <a:r>
              <a:rPr lang="zh-CN" altLang="en-US" sz="2400" dirty="0" smtClean="0">
                <a:sym typeface="+mn-ea"/>
              </a:rPr>
              <a:t>语句的执行结果，每个游标区都有一个名字。用户可以通过游标逐一获取记录</a:t>
            </a:r>
            <a:endParaRPr lang="zh-CN" altLang="en-US" sz="2400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游标概述</a:t>
            </a:r>
            <a:endParaRPr lang="zh-CN" altLang="en-US"/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91995" y="1500505"/>
            <a:ext cx="5811520" cy="288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丁字箭头 16"/>
          <p:cNvSpPr/>
          <p:nvPr/>
        </p:nvSpPr>
        <p:spPr>
          <a:xfrm rot="5400000">
            <a:off x="7113270" y="1816100"/>
            <a:ext cx="500380" cy="2153920"/>
          </a:xfrm>
          <a:prstGeom prst="leftRightUpArrow">
            <a:avLst/>
          </a:prstGeom>
          <a:ln cmpd="sng">
            <a:solidFill>
              <a:srgbClr val="1E838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8528705" y="2167246"/>
            <a:ext cx="1500198" cy="1451726"/>
          </a:xfrm>
          <a:prstGeom prst="roundRect">
            <a:avLst>
              <a:gd name="adj" fmla="val 16667"/>
            </a:avLst>
          </a:prstGeom>
          <a:solidFill>
            <a:srgbClr val="1E8380"/>
          </a:solidFill>
          <a:ln w="952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Ctr="1">
            <a:spAutoFit/>
          </a:bodyPr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接收：</a:t>
            </a:r>
            <a:endParaRPr lang="en-US" altLang="zh-CN" sz="2000" b="1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       变量</a:t>
            </a:r>
            <a:endParaRPr lang="en-US" altLang="zh-CN" sz="2000" b="1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       记录</a:t>
            </a:r>
            <a:endParaRPr lang="en-US" altLang="zh-CN" sz="2000" b="1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       对象</a:t>
            </a:r>
            <a:endParaRPr lang="zh-CN" altLang="en-US" sz="2000" b="1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生活中的游标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1434465"/>
            <a:ext cx="2862580" cy="3714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90" y="2002790"/>
            <a:ext cx="1724025" cy="21145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923030" y="4117652"/>
            <a:ext cx="746125" cy="67057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cxnSp>
        <p:nvCxnSpPr>
          <p:cNvPr id="7" name="直接箭头连接符 6"/>
          <p:cNvCxnSpPr>
            <a:stCxn id="5" idx="6"/>
            <a:endCxn id="4" idx="1"/>
          </p:cNvCxnSpPr>
          <p:nvPr/>
        </p:nvCxnSpPr>
        <p:spPr>
          <a:xfrm flipV="1">
            <a:off x="4669155" y="3060065"/>
            <a:ext cx="2921635" cy="139255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231" name="Rectangle 47"/>
          <p:cNvSpPr>
            <a:spLocks noChangeArrowheads="1"/>
          </p:cNvSpPr>
          <p:nvPr/>
        </p:nvSpPr>
        <p:spPr bwMode="auto">
          <a:xfrm>
            <a:off x="7522210" y="4686300"/>
            <a:ext cx="2016125" cy="398780"/>
          </a:xfrm>
          <a:prstGeom prst="rect">
            <a:avLst/>
          </a:prstGeom>
          <a:solidFill>
            <a:srgbClr val="1E8380"/>
          </a:solidFill>
          <a:ln w="12700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p>
            <a:pPr algn="ctr"/>
            <a:r>
              <a:rPr lang="zh-CN" altLang="zh-CN" sz="2000" b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缓冲区</a:t>
            </a:r>
            <a:endParaRPr lang="zh-CN" altLang="zh-CN" sz="20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33730" y="5194300"/>
            <a:ext cx="10965815" cy="754380"/>
          </a:xfrm>
        </p:spPr>
        <p:txBody>
          <a:bodyPr/>
          <a:p>
            <a:r>
              <a:rPr lang="zh-CN" altLang="en-US" kern="1200" noProof="0" dirty="0" smtClean="0">
                <a:solidFill>
                  <a:srgbClr val="5E616D"/>
                </a:solidFill>
                <a:effectLst/>
                <a:uLn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逐行处理查询结果，以编程的方式访问数据</a:t>
            </a:r>
            <a:endParaRPr lang="zh-CN" altLang="en-US" kern="1200" noProof="0" dirty="0" smtClean="0">
              <a:solidFill>
                <a:srgbClr val="5E616D"/>
              </a:solidFill>
              <a:effectLst/>
              <a:uLnTx/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游标的基本原理</a:t>
            </a:r>
            <a:endParaRPr lang="zh-CN" altLang="en-US"/>
          </a:p>
        </p:txBody>
      </p:sp>
      <p:grpSp>
        <p:nvGrpSpPr>
          <p:cNvPr id="4" name="Group 52"/>
          <p:cNvGrpSpPr/>
          <p:nvPr/>
        </p:nvGrpSpPr>
        <p:grpSpPr bwMode="auto">
          <a:xfrm>
            <a:off x="1768475" y="2278698"/>
            <a:ext cx="1944688" cy="1800225"/>
            <a:chOff x="657" y="981"/>
            <a:chExt cx="1225" cy="1134"/>
          </a:xfrm>
        </p:grpSpPr>
        <p:sp>
          <p:nvSpPr>
            <p:cNvPr id="93196" name="Oval 12"/>
            <p:cNvSpPr>
              <a:spLocks noChangeArrowheads="1"/>
            </p:cNvSpPr>
            <p:nvPr/>
          </p:nvSpPr>
          <p:spPr bwMode="auto">
            <a:xfrm>
              <a:off x="657" y="981"/>
              <a:ext cx="1225" cy="113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3197" name="Text Box 13"/>
            <p:cNvSpPr txBox="1">
              <a:spLocks noChangeArrowheads="1"/>
            </p:cNvSpPr>
            <p:nvPr/>
          </p:nvSpPr>
          <p:spPr bwMode="auto">
            <a:xfrm>
              <a:off x="975" y="1344"/>
              <a:ext cx="680" cy="445"/>
            </a:xfrm>
            <a:prstGeom prst="rect">
              <a:avLst/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sz="2000" b="1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Oracle</a:t>
              </a:r>
              <a:r>
                <a:rPr lang="en-US" altLang="zh-CN" sz="2000" b="1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 </a:t>
              </a:r>
              <a:r>
                <a:rPr lang="zh-CN" altLang="en-US" sz="2000" b="1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服务器</a:t>
              </a:r>
              <a:endParaRPr lang="zh-CN" altLang="en-US" sz="2000" b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endParaRPr>
            </a:p>
          </p:txBody>
        </p:sp>
      </p:grp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4744403" y="2670175"/>
            <a:ext cx="1223962" cy="1014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执行 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ctr"/>
            <a:r>
              <a:rPr 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PL/SQL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程序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cxnSp>
        <p:nvCxnSpPr>
          <p:cNvPr id="93225" name="AutoShape 41"/>
          <p:cNvCxnSpPr>
            <a:cxnSpLocks noChangeShapeType="1"/>
          </p:cNvCxnSpPr>
          <p:nvPr/>
        </p:nvCxnSpPr>
        <p:spPr bwMode="auto">
          <a:xfrm flipV="1">
            <a:off x="3728720" y="3177540"/>
            <a:ext cx="1000760" cy="1905"/>
          </a:xfrm>
          <a:prstGeom prst="curvedConnector3">
            <a:avLst>
              <a:gd name="adj1" fmla="val 50000"/>
            </a:avLst>
          </a:prstGeom>
          <a:ln w="57150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228" name="AutoShape 44"/>
          <p:cNvSpPr>
            <a:spLocks noChangeArrowheads="1"/>
          </p:cNvSpPr>
          <p:nvPr/>
        </p:nvSpPr>
        <p:spPr bwMode="auto">
          <a:xfrm>
            <a:off x="7352348" y="1374775"/>
            <a:ext cx="2185987" cy="1008063"/>
          </a:xfrm>
          <a:prstGeom prst="cloudCallout">
            <a:avLst>
              <a:gd name="adj1" fmla="val 37"/>
              <a:gd name="adj2" fmla="val 9992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内存单元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229" name="Text Box 45"/>
          <p:cNvSpPr txBox="1">
            <a:spLocks noChangeArrowheads="1"/>
          </p:cNvSpPr>
          <p:nvPr/>
        </p:nvSpPr>
        <p:spPr bwMode="auto">
          <a:xfrm>
            <a:off x="7552690" y="2978150"/>
            <a:ext cx="1943100" cy="3987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p>
            <a:pPr algn="ctr"/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保存到游标中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230" name="Line 46"/>
          <p:cNvSpPr>
            <a:spLocks noChangeShapeType="1"/>
          </p:cNvSpPr>
          <p:nvPr/>
        </p:nvSpPr>
        <p:spPr bwMode="auto">
          <a:xfrm flipH="1">
            <a:off x="8542655" y="3392170"/>
            <a:ext cx="36830" cy="1286510"/>
          </a:xfrm>
          <a:prstGeom prst="line">
            <a:avLst/>
          </a:prstGeom>
          <a:noFill/>
          <a:ln w="57150">
            <a:solidFill>
              <a:srgbClr val="1E8380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93231" name="Rectangle 47"/>
          <p:cNvSpPr>
            <a:spLocks noChangeArrowheads="1"/>
          </p:cNvSpPr>
          <p:nvPr/>
        </p:nvSpPr>
        <p:spPr bwMode="auto">
          <a:xfrm>
            <a:off x="7522210" y="4686300"/>
            <a:ext cx="2016125" cy="398780"/>
          </a:xfrm>
          <a:prstGeom prst="rect">
            <a:avLst/>
          </a:prstGeom>
          <a:solidFill>
            <a:srgbClr val="1E8380"/>
          </a:solidFill>
          <a:ln w="12700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p>
            <a:pPr algn="ctr"/>
            <a:r>
              <a:rPr lang="zh-CN" altLang="en-US" sz="2000" b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一次处理一行</a:t>
            </a:r>
            <a:endParaRPr lang="zh-CN" altLang="en-US" sz="20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233" name="Line 49"/>
          <p:cNvSpPr>
            <a:spLocks noChangeShapeType="1"/>
          </p:cNvSpPr>
          <p:nvPr/>
        </p:nvSpPr>
        <p:spPr bwMode="auto">
          <a:xfrm>
            <a:off x="5998845" y="3198813"/>
            <a:ext cx="1584325" cy="0"/>
          </a:xfrm>
          <a:prstGeom prst="line">
            <a:avLst/>
          </a:prstGeom>
          <a:ln w="57150"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93234" name="Text Box 50"/>
          <p:cNvSpPr txBox="1">
            <a:spLocks noChangeArrowheads="1"/>
          </p:cNvSpPr>
          <p:nvPr/>
        </p:nvSpPr>
        <p:spPr bwMode="auto">
          <a:xfrm>
            <a:off x="6055043" y="2456180"/>
            <a:ext cx="1349375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检索行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235" name="Text Box 51"/>
          <p:cNvSpPr txBox="1">
            <a:spLocks noChangeArrowheads="1"/>
          </p:cNvSpPr>
          <p:nvPr/>
        </p:nvSpPr>
        <p:spPr bwMode="auto">
          <a:xfrm rot="5400000">
            <a:off x="8288179" y="3796506"/>
            <a:ext cx="981075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提取行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4" grpId="0" bldLvl="0" animBg="1"/>
      <p:bldP spid="93228" grpId="0" bldLvl="0" animBg="1"/>
      <p:bldP spid="93229" grpId="0" bldLvl="0" animBg="1"/>
      <p:bldP spid="93230" grpId="0" bldLvl="0" animBg="1"/>
      <p:bldP spid="93231" grpId="0" bldLvl="0" animBg="1"/>
      <p:bldP spid="93233" grpId="0" bldLvl="0" animBg="1"/>
      <p:bldP spid="93234" grpId="0" bldLvl="0" animBg="1"/>
      <p:bldP spid="9323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使用游标的步骤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87375" y="1098550"/>
            <a:ext cx="10626725" cy="673735"/>
          </a:xfrm>
        </p:spPr>
        <p:txBody>
          <a:bodyPr/>
          <a:p>
            <a:pPr marL="742950" indent="-742950" algn="l">
              <a:buFont typeface="+mj-lt"/>
              <a:buAutoNum type="arabicPeriod"/>
              <a:defRPr/>
            </a:pPr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声明游标，并绑定一个select语句</a:t>
            </a:r>
            <a:endParaRPr lang="zh-CN" altLang="en-US" sz="32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marL="742950" indent="-742950" algn="l">
              <a:buFont typeface="+mj-lt"/>
              <a:buAutoNum type="arabicPeriod"/>
              <a:defRPr/>
            </a:pPr>
            <a:endParaRPr lang="zh-CN" altLang="en-US" sz="32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marL="742950" indent="-742950" algn="l">
              <a:buFont typeface="+mj-lt"/>
              <a:buAutoNum type="arabicPeriod"/>
              <a:defRPr/>
            </a:pPr>
            <a:r>
              <a:rPr sz="32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打开游标</a:t>
            </a:r>
            <a:endParaRPr sz="3200" dirty="0" smtClean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marL="742950" indent="-742950" algn="l">
              <a:buFont typeface="+mj-lt"/>
              <a:buAutoNum type="arabicPeriod"/>
              <a:defRPr/>
            </a:pPr>
            <a:endParaRPr sz="3200" dirty="0" smtClean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marL="742950" indent="-742950" algn="l">
              <a:buFont typeface="+mj-lt"/>
              <a:buAutoNum type="arabicPeriod"/>
              <a:defRPr/>
            </a:pPr>
            <a:r>
              <a:rPr lang="zh-CN" sz="32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提取游标，控制游标向下移动, 提取一行数据</a:t>
            </a:r>
            <a:endParaRPr lang="zh-CN" sz="3200" dirty="0" smtClean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marL="742950" indent="-742950" algn="l">
              <a:buFont typeface="+mj-lt"/>
              <a:buAutoNum type="arabicPeriod"/>
              <a:defRPr/>
            </a:pPr>
            <a:endParaRPr lang="zh-CN" sz="3200" dirty="0" smtClean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marL="742950" indent="-742950" algn="l">
              <a:buFont typeface="+mj-lt"/>
              <a:buAutoNum type="arabicPeriod"/>
              <a:defRPr/>
            </a:pPr>
            <a:r>
              <a:rPr lang="zh-CN" sz="32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关闭游标，释放资源</a:t>
            </a:r>
            <a:endParaRPr lang="zh-CN" sz="3200" dirty="0" smtClean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1393190" y="1664247"/>
            <a:ext cx="7480935" cy="508811"/>
          </a:xfrm>
          <a:prstGeom prst="round2Diag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在声明区中定义:  cursor 游标变量名称 is 查询语句; 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1393190" y="2919977"/>
            <a:ext cx="5100320" cy="508777"/>
          </a:xfrm>
          <a:prstGeom prst="round2Diag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在执行区操作: open 游标变量;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1393190" y="4107888"/>
            <a:ext cx="5655945" cy="512299"/>
          </a:xfrm>
          <a:prstGeom prst="round2Diag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fetch 游标变量 into record类型变量;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1393190" y="5299640"/>
            <a:ext cx="2982595" cy="508775"/>
          </a:xfrm>
          <a:prstGeom prst="round2Diag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close</a:t>
            </a:r>
            <a:r>
              <a:rPr lang="zh-CN" altLang="en-US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游标变量;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定义一个游标, 结果集中包含了 s_emp表格中的id,salary,last_name字段, 然后提取游标的前3行数据, 并将其打印到控制台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案例演示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68605" y="2322195"/>
            <a:ext cx="10965815" cy="3521710"/>
          </a:xfrm>
        </p:spPr>
        <p:txBody>
          <a:bodyPr/>
          <a:p>
            <a:pPr marL="0" indent="0">
              <a:buNone/>
            </a:pPr>
            <a:endParaRPr lang="en-US" altLang="zh-CN" sz="3600"/>
          </a:p>
          <a:p>
            <a:pPr marL="0" indent="0">
              <a:buNone/>
            </a:pPr>
            <a:endParaRPr lang="en-US" altLang="zh-CN" sz="3600"/>
          </a:p>
          <a:p>
            <a:r>
              <a:rPr lang="en-US" altLang="zh-CN" sz="3200"/>
              <a:t>%found  或 %notfound 在使用时限制:</a:t>
            </a:r>
            <a:endParaRPr lang="en-US" altLang="zh-CN" sz="3200"/>
          </a:p>
          <a:p>
            <a:pPr lvl="1"/>
            <a:r>
              <a:rPr lang="en-US" altLang="zh-CN" sz="2800"/>
              <a:t>游标必须是打开的</a:t>
            </a:r>
            <a:endParaRPr lang="en-US" altLang="zh-CN" sz="2800"/>
          </a:p>
          <a:p>
            <a:pPr lvl="1"/>
            <a:r>
              <a:rPr lang="en-US" altLang="zh-CN" sz="2800"/>
              <a:t>并且在调用此属性时, 游标必须是经过下移的!</a:t>
            </a:r>
            <a:r>
              <a:rPr lang="en-US" altLang="zh-CN" sz="2800">
                <a:solidFill>
                  <a:srgbClr val="C00000"/>
                </a:solidFill>
              </a:rPr>
              <a:t> </a:t>
            </a:r>
            <a:r>
              <a:rPr lang="en-US" altLang="zh-CN" sz="3200">
                <a:solidFill>
                  <a:srgbClr val="C00000"/>
                </a:solidFill>
              </a:rPr>
              <a:t>否则获取结果为null</a:t>
            </a:r>
            <a:endParaRPr lang="en-US" altLang="zh-CN" sz="320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常用属性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535430" y="1410335"/>
          <a:ext cx="9544685" cy="19126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26565"/>
                <a:gridCol w="78181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属性</a:t>
                      </a:r>
                      <a:endParaRPr lang="zh-CN" altLang="en-US" sz="2400"/>
                    </a:p>
                  </a:txBody>
                  <a:tcPr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说明</a:t>
                      </a:r>
                      <a:endParaRPr lang="zh-CN" altLang="en-US" sz="2400"/>
                    </a:p>
                  </a:txBody>
                  <a:tcPr>
                    <a:solidFill>
                      <a:srgbClr val="1E8380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/>
                        <a:t>%rowtype</a:t>
                      </a:r>
                      <a:endParaRPr lang="en-US" altLang="zh-CN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/>
                        <a:t>得到与游标属性一致的 record类型</a:t>
                      </a:r>
                      <a:endParaRPr lang="en-US" altLang="zh-CN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0070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000"/>
                        <a:t>%found </a:t>
                      </a:r>
                      <a:endParaRPr lang="en-US" altLang="zh-CN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000"/>
                        <a:t>判断上次游标是否取到了数据 , 取到数据则返回true , 否则返回false;</a:t>
                      </a:r>
                      <a:endParaRPr lang="en-US" altLang="zh-CN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0070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000"/>
                        <a:t>%notfound</a:t>
                      </a:r>
                      <a:endParaRPr lang="en-US" altLang="zh-CN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000"/>
                        <a:t>判断上次游标是否取到了数据 , 取到数据则返回false , 否则返回true;</a:t>
                      </a:r>
                      <a:endParaRPr lang="en-US" altLang="zh-CN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思源">
      <a:majorFont>
        <a:latin typeface="Helvetica"/>
        <a:ea typeface="思源黑体 CN Medium"/>
        <a:cs typeface="Helvetica"/>
      </a:majorFont>
      <a:minorFont>
        <a:latin typeface="Calibri"/>
        <a:ea typeface="思源黑体 CN Light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3978</Words>
  <Application>WPS 演示</Application>
  <PresentationFormat>全屏显示(16:9)</PresentationFormat>
  <Paragraphs>447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思源黑体 CN Bold</vt:lpstr>
      <vt:lpstr>Arial</vt:lpstr>
      <vt:lpstr>思源黑体 CN Normal</vt:lpstr>
      <vt:lpstr>Source Han Sans CN Bold Bold</vt:lpstr>
      <vt:lpstr>思源黑体 CN Medium</vt:lpstr>
      <vt:lpstr>SourceHanSerifSC-Heavy</vt:lpstr>
      <vt:lpstr>黑体</vt:lpstr>
      <vt:lpstr>微软雅黑</vt:lpstr>
      <vt:lpstr>Arial Unicode MS</vt:lpstr>
      <vt:lpstr>Times New Roman</vt:lpstr>
      <vt:lpstr>Wingdings</vt:lpstr>
      <vt:lpstr>Segoe Print</vt:lpstr>
      <vt:lpstr>思源黑体 CN Light</vt:lpstr>
      <vt:lpstr>Office 主题</vt:lpstr>
      <vt:lpstr>第六章 高级特性</vt:lpstr>
      <vt:lpstr>回顾</vt:lpstr>
      <vt:lpstr>本章目标</vt:lpstr>
      <vt:lpstr>游标概述</vt:lpstr>
      <vt:lpstr>PowerPoint 演示文稿</vt:lpstr>
      <vt:lpstr>游标的基本原理</vt:lpstr>
      <vt:lpstr>使用游标的步骤</vt:lpstr>
      <vt:lpstr>案例演示</vt:lpstr>
      <vt:lpstr>常用属性</vt:lpstr>
      <vt:lpstr>智能循环遍历游标</vt:lpstr>
      <vt:lpstr>回顾异常</vt:lpstr>
      <vt:lpstr>异常处理</vt:lpstr>
      <vt:lpstr>常见异常</vt:lpstr>
      <vt:lpstr>为什么使用存储过程</vt:lpstr>
      <vt:lpstr>什么是存储过程</vt:lpstr>
      <vt:lpstr>存储过程的优点</vt:lpstr>
      <vt:lpstr>如何创建存储过程</vt:lpstr>
      <vt:lpstr>使用存储过程</vt:lpstr>
      <vt:lpstr>演示案例</vt:lpstr>
      <vt:lpstr>存储过程参数</vt:lpstr>
      <vt:lpstr>函数</vt:lpstr>
      <vt:lpstr>语法</vt:lpstr>
      <vt:lpstr>演示案例</vt:lpstr>
      <vt:lpstr>小结</vt:lpstr>
      <vt:lpstr>包</vt:lpstr>
      <vt:lpstr>随机数包</vt:lpstr>
      <vt:lpstr>定时任务包</vt:lpstr>
      <vt:lpstr>常用函数</vt:lpstr>
      <vt:lpstr>常用函数</vt:lpstr>
      <vt:lpstr>触发器</vt:lpstr>
      <vt:lpstr>触发器特性</vt:lpstr>
      <vt:lpstr>触发器语法</vt:lpstr>
      <vt:lpstr>演示案例</vt:lpstr>
      <vt:lpstr>触发器中的新旧数据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安志刚</dc:creator>
  <cp:lastModifiedBy>孙国安</cp:lastModifiedBy>
  <cp:revision>196</cp:revision>
  <dcterms:created xsi:type="dcterms:W3CDTF">2018-11-30T02:56:00Z</dcterms:created>
  <dcterms:modified xsi:type="dcterms:W3CDTF">2019-02-26T07:14:56Z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