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317" r:id="rId14"/>
    <p:sldId id="318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15" r:id="rId25"/>
    <p:sldId id="280" r:id="rId26"/>
  </p:sldIdLst>
  <p:sldSz cx="12023725" cy="6584315"/>
  <p:notesSz cx="6858000" cy="9144000"/>
  <p:custDataLst>
    <p:tags r:id="rId31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616D"/>
    <a:srgbClr val="1E8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114" d="100"/>
          <a:sy n="114" d="100"/>
        </p:scale>
        <p:origin x="135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298093" y="685800"/>
            <a:ext cx="6261815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defTabSz="4572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defTabSz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defTabSz="4572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defTabSz="4572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defTabSz="4572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defTabSz="4572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defTabSz="457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defTabSz="4572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" name="2的副本.png" descr="2的副本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401" y="113278"/>
            <a:ext cx="1889428" cy="44221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95035"/>
            <a:ext cx="12061913" cy="1447959"/>
          </a:xfrm>
        </p:spPr>
        <p:txBody>
          <a:bodyPr/>
          <a:lstStyle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68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  <a:sym typeface="Source Han Sans CN Bold Bold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zh-CN" altLang="en-US"/>
          </a:p>
        </p:txBody>
      </p:sp>
      <p:sp>
        <p:nvSpPr>
          <p:cNvPr id="5" name="矩形"/>
          <p:cNvSpPr/>
          <p:nvPr userDrawn="1"/>
        </p:nvSpPr>
        <p:spPr>
          <a:xfrm>
            <a:off x="-37916" y="4110110"/>
            <a:ext cx="12099829" cy="7436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8526" rIns="58526" anchor="ctr"/>
          <a:lstStyle/>
          <a:p>
            <a:endParaRPr sz="3070"/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03000" y="4232098"/>
            <a:ext cx="9018000" cy="512976"/>
          </a:xfrm>
        </p:spPr>
        <p:txBody>
          <a:bodyPr/>
          <a:lstStyle>
            <a:lvl1pPr marL="0" indent="0" algn="ctr">
              <a:buNone/>
              <a:defRPr kumimoji="0" lang="zh-CN" altLang="en-US" sz="2560" b="0" i="0" u="none" strike="noStrike" cap="none" spc="0" normalizeH="0" baseline="0" dirty="0">
                <a:ln>
                  <a:noFill/>
                </a:ln>
                <a:solidFill>
                  <a:srgbClr val="5E616D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 Bold Bold"/>
                <a:sym typeface="Source Han Sans CN Bold Bold"/>
              </a:defRPr>
            </a:lvl1pPr>
            <a:lvl2pPr marL="585470" indent="0" algn="ctr">
              <a:buNone/>
              <a:defRPr sz="2560"/>
            </a:lvl2pPr>
            <a:lvl3pPr marL="1170305" indent="0" algn="ctr">
              <a:buNone/>
              <a:defRPr sz="2305"/>
            </a:lvl3pPr>
            <a:lvl4pPr marL="1755775" indent="0" algn="ctr">
              <a:buNone/>
              <a:defRPr sz="2050"/>
            </a:lvl4pPr>
            <a:lvl5pPr marL="2341245" indent="0" algn="ctr">
              <a:buNone/>
              <a:defRPr sz="2050"/>
            </a:lvl5pPr>
            <a:lvl6pPr marL="2926715" indent="0" algn="ctr">
              <a:buNone/>
              <a:defRPr sz="2050"/>
            </a:lvl6pPr>
            <a:lvl7pPr marL="3511550" indent="0" algn="ctr">
              <a:buNone/>
              <a:defRPr sz="2050"/>
            </a:lvl7pPr>
            <a:lvl8pPr marL="4097020" indent="0" algn="ctr">
              <a:buNone/>
              <a:defRPr sz="2050"/>
            </a:lvl8pPr>
            <a:lvl9pPr marL="4682490" indent="0" algn="ctr">
              <a:buNone/>
              <a:defRPr sz="205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pic>
        <p:nvPicPr>
          <p:cNvPr id="12" name="2的副本.png" descr="2的副本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401" y="113278"/>
            <a:ext cx="1889428" cy="44221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614739" y="7979"/>
            <a:ext cx="3396363" cy="63376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526" y="6088335"/>
            <a:ext cx="12049052" cy="511508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58526" rIns="58526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rPr sz="1790"/>
              <a:t>变态严管    让学习成为一种习惯</a:t>
            </a:r>
            <a:endParaRPr sz="1790"/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1" y="95073"/>
            <a:ext cx="1546374" cy="3648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614739" y="7979"/>
            <a:ext cx="3396363" cy="63376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526" y="6088335"/>
            <a:ext cx="12049052" cy="511508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58526" rIns="58526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rPr sz="1790"/>
              <a:t>变态严管    让学习成为一种习惯</a:t>
            </a:r>
            <a:endParaRPr sz="1790"/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1" y="95073"/>
            <a:ext cx="1546374" cy="3648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158849" y="35199"/>
            <a:ext cx="9339095" cy="126491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>
            <a:lvl1pPr algn="r">
              <a:defRPr>
                <a:solidFill>
                  <a:srgbClr val="5E616D"/>
                </a:solidFill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1倍间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614739" y="7979"/>
            <a:ext cx="3396363" cy="63376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526" y="6088335"/>
            <a:ext cx="12049052" cy="511508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58526" rIns="58526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rPr sz="1790"/>
              <a:t>变态严管    让学习成为一种习惯</a:t>
            </a:r>
            <a:endParaRPr sz="1790"/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1" y="95073"/>
            <a:ext cx="1546374" cy="3648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526050" y="1300109"/>
            <a:ext cx="10965638" cy="4788226"/>
          </a:xfrm>
        </p:spPr>
        <p:txBody>
          <a:bodyPr/>
          <a:lstStyle>
            <a:lvl1pPr marL="438785" indent="-438785">
              <a:buClr>
                <a:srgbClr val="1E8380"/>
              </a:buClr>
              <a:buFont typeface="Wingdings" panose="05000000000000000000" pitchFamily="2" charset="2"/>
              <a:buChar char="n"/>
              <a:defRPr sz="4000">
                <a:solidFill>
                  <a:srgbClr val="5E616D"/>
                </a:solidFill>
              </a:defRPr>
            </a:lvl1pPr>
            <a:lvl2pPr marL="1325880" indent="-740410">
              <a:buClr>
                <a:srgbClr val="1E8380"/>
              </a:buClr>
              <a:buFont typeface="Wingdings" panose="05000000000000000000" pitchFamily="2" charset="2"/>
              <a:buChar char="ü"/>
              <a:defRPr sz="3600">
                <a:solidFill>
                  <a:srgbClr val="5E616D"/>
                </a:solidFill>
              </a:defRPr>
            </a:lvl2pPr>
            <a:lvl3pPr marL="1863725" indent="-693420">
              <a:buClr>
                <a:srgbClr val="1E8380"/>
              </a:buClr>
              <a:buFont typeface="Wingdings" panose="05000000000000000000" pitchFamily="2" charset="2"/>
              <a:buChar char="Ø"/>
              <a:defRPr sz="2400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158849" y="35199"/>
            <a:ext cx="9339095" cy="126491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>
            <a:lvl1pPr algn="r">
              <a:defRPr>
                <a:solidFill>
                  <a:srgbClr val="5E616D"/>
                </a:solidFill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双横向内容1倍间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614739" y="7979"/>
            <a:ext cx="3396363" cy="63376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526" y="6088335"/>
            <a:ext cx="12049052" cy="511508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58526" rIns="58526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rPr sz="1790"/>
              <a:t>变态严管    让学习成为一种习惯</a:t>
            </a:r>
            <a:endParaRPr sz="1790"/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1" y="95073"/>
            <a:ext cx="1546374" cy="3648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526050" y="1300109"/>
            <a:ext cx="5485950" cy="4788226"/>
          </a:xfrm>
        </p:spPr>
        <p:txBody>
          <a:bodyPr/>
          <a:lstStyle>
            <a:lvl1pPr marL="438785" indent="-438785">
              <a:buClr>
                <a:srgbClr val="1E8380"/>
              </a:buClr>
              <a:buFont typeface="Wingdings" panose="05000000000000000000" pitchFamily="2" charset="2"/>
              <a:buChar char="n"/>
              <a:defRPr sz="5120">
                <a:solidFill>
                  <a:srgbClr val="5E616D"/>
                </a:solidFill>
              </a:defRPr>
            </a:lvl1pPr>
            <a:lvl2pPr marL="1325880" indent="-740410">
              <a:buClr>
                <a:srgbClr val="1E8380"/>
              </a:buClr>
              <a:buFont typeface="Wingdings" panose="05000000000000000000" pitchFamily="2" charset="2"/>
              <a:buChar char="ü"/>
              <a:defRPr sz="4610">
                <a:solidFill>
                  <a:srgbClr val="5E616D"/>
                </a:solidFill>
              </a:defRPr>
            </a:lvl2pPr>
            <a:lvl3pPr marL="1863725" indent="-693420">
              <a:buClr>
                <a:srgbClr val="1E8380"/>
              </a:buClr>
              <a:buFont typeface="Wingdings" panose="05000000000000000000" pitchFamily="2" charset="2"/>
              <a:buChar char="Ø"/>
              <a:defRPr sz="3585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158849" y="35199"/>
            <a:ext cx="9339095" cy="126491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>
            <a:lvl1pPr>
              <a:defRPr>
                <a:solidFill>
                  <a:srgbClr val="5E616D"/>
                </a:solidFill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1" hasCustomPrompt="1"/>
          </p:nvPr>
        </p:nvSpPr>
        <p:spPr>
          <a:xfrm>
            <a:off x="6024525" y="1300109"/>
            <a:ext cx="5485950" cy="4788226"/>
          </a:xfrm>
        </p:spPr>
        <p:txBody>
          <a:bodyPr/>
          <a:lstStyle>
            <a:lvl1pPr marL="438785" indent="-438785">
              <a:buClr>
                <a:srgbClr val="1E8380"/>
              </a:buClr>
              <a:buFont typeface="Wingdings" panose="05000000000000000000" pitchFamily="2" charset="2"/>
              <a:buChar char="n"/>
              <a:defRPr sz="5120">
                <a:solidFill>
                  <a:srgbClr val="5E616D"/>
                </a:solidFill>
              </a:defRPr>
            </a:lvl1pPr>
            <a:lvl2pPr marL="1325880" indent="-740410">
              <a:buClr>
                <a:srgbClr val="1E8380"/>
              </a:buClr>
              <a:buFont typeface="Wingdings" panose="05000000000000000000" pitchFamily="2" charset="2"/>
              <a:buChar char="ü"/>
              <a:defRPr sz="4610">
                <a:solidFill>
                  <a:srgbClr val="5E616D"/>
                </a:solidFill>
              </a:defRPr>
            </a:lvl2pPr>
            <a:lvl3pPr marL="1863725" indent="-693420">
              <a:buClr>
                <a:srgbClr val="1E8380"/>
              </a:buClr>
              <a:buFont typeface="Wingdings" panose="05000000000000000000" pitchFamily="2" charset="2"/>
              <a:buChar char="Ø"/>
              <a:defRPr sz="3585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双横向内容1.5倍间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614739" y="7979"/>
            <a:ext cx="3396363" cy="63376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526" y="6088335"/>
            <a:ext cx="12049052" cy="511508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58526" rIns="58526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rPr sz="1790"/>
              <a:t>变态严管    让学习成为一种习惯</a:t>
            </a:r>
            <a:endParaRPr sz="1790"/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1" y="95073"/>
            <a:ext cx="1546374" cy="3648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526050" y="1300109"/>
            <a:ext cx="5485950" cy="4788226"/>
          </a:xfrm>
        </p:spPr>
        <p:txBody>
          <a:bodyPr/>
          <a:lstStyle>
            <a:lvl1pPr marL="438785" indent="-438785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n"/>
              <a:defRPr sz="5120">
                <a:solidFill>
                  <a:srgbClr val="5E616D"/>
                </a:solidFill>
              </a:defRPr>
            </a:lvl1pPr>
            <a:lvl2pPr marL="1325880" indent="-740410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ü"/>
              <a:defRPr sz="4610">
                <a:solidFill>
                  <a:srgbClr val="5E616D"/>
                </a:solidFill>
              </a:defRPr>
            </a:lvl2pPr>
            <a:lvl3pPr marL="1863725" indent="-693420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Ø"/>
              <a:defRPr sz="3585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158849" y="35199"/>
            <a:ext cx="9339095" cy="126491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>
            <a:lvl1pPr>
              <a:defRPr>
                <a:solidFill>
                  <a:srgbClr val="5E616D"/>
                </a:solidFill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1" hasCustomPrompt="1"/>
          </p:nvPr>
        </p:nvSpPr>
        <p:spPr>
          <a:xfrm>
            <a:off x="6012000" y="1300109"/>
            <a:ext cx="5485950" cy="4788226"/>
          </a:xfrm>
        </p:spPr>
        <p:txBody>
          <a:bodyPr/>
          <a:lstStyle>
            <a:lvl1pPr marL="438785" indent="-438785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n"/>
              <a:defRPr sz="5120">
                <a:solidFill>
                  <a:srgbClr val="5E616D"/>
                </a:solidFill>
              </a:defRPr>
            </a:lvl1pPr>
            <a:lvl2pPr marL="1325880" indent="-740410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ü"/>
              <a:defRPr sz="4610">
                <a:solidFill>
                  <a:srgbClr val="5E616D"/>
                </a:solidFill>
              </a:defRPr>
            </a:lvl2pPr>
            <a:lvl3pPr marL="1863725" indent="-693420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Ø"/>
              <a:defRPr sz="3585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4" name="1的副本.png" descr="1的副本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66697" y="1209535"/>
            <a:ext cx="2490605" cy="25692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变态严管    让学习成为一种习惯"/>
          <p:cNvSpPr/>
          <p:nvPr userDrawn="1"/>
        </p:nvSpPr>
        <p:spPr>
          <a:xfrm>
            <a:off x="-12525" y="4761114"/>
            <a:ext cx="12049050" cy="620106"/>
          </a:xfrm>
          <a:prstGeom prst="rect">
            <a:avLst/>
          </a:prstGeom>
          <a:solidFill>
            <a:srgbClr val="FDFDFD"/>
          </a:solidFill>
          <a:ln w="12700">
            <a:miter lim="400000"/>
          </a:ln>
        </p:spPr>
        <p:txBody>
          <a:bodyPr lIns="58526" rIns="58526" anchor="ctr"/>
          <a:lstStyle>
            <a:lvl1pPr algn="ctr">
              <a:lnSpc>
                <a:spcPct val="120000"/>
              </a:lnSpc>
              <a:defRPr sz="1900">
                <a:solidFill>
                  <a:srgbClr val="5E616D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rPr sz="2430"/>
              <a:t>变态严管    让学习成为一种习惯</a:t>
            </a:r>
            <a:endParaRPr sz="243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35488" y="-14226"/>
            <a:ext cx="12094977" cy="6612853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58526" rIns="58526" anchor="ctr"/>
          <a:lstStyle/>
          <a:p>
            <a:pPr>
              <a:defRPr sz="1800"/>
            </a:pPr>
            <a:endParaRPr sz="2305"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601200" y="88401"/>
            <a:ext cx="10821600" cy="144795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601200" y="1536360"/>
            <a:ext cx="10821600" cy="504804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rPr dirty="0" err="1"/>
              <a:t>正文级别</a:t>
            </a:r>
            <a:r>
              <a:rPr dirty="0"/>
              <a:t> 1</a:t>
            </a:r>
            <a:endParaRPr dirty="0"/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dirty="0"/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  <a:endParaRPr dirty="0"/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  <a:endParaRPr dirty="0"/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  <a:endParaRPr dirty="0"/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75674" y="6105202"/>
            <a:ext cx="347127" cy="34466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535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35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Bold" panose="020B0800000000000000" pitchFamily="34" charset="-122"/>
          <a:ea typeface="思源黑体 CN Bold" panose="020B0800000000000000" pitchFamily="34" charset="-122"/>
          <a:cs typeface="+mn-cs"/>
          <a:sym typeface="Calibri" panose="020F0502020204030204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titleStyle>
    <p:bodyStyle>
      <a:lvl1pPr marL="438785" marR="0" indent="-438785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»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1pPr>
      <a:lvl2pPr marL="1325880" marR="0" indent="-74041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–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2pPr>
      <a:lvl3pPr marL="1863725" marR="0" indent="-69342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•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3pPr>
      <a:lvl4pPr marL="2586355" marR="0" indent="-83058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–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4pPr>
      <a:lvl5pPr marL="3171825" marR="0" indent="-83058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»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5pPr>
      <a:lvl6pPr marL="3757295" marR="0" indent="-83058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•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4342765" marR="0" indent="-83058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•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4927600" marR="0" indent="-83058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•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5513070" marR="0" indent="-83058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•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585470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1170305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755775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2341245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oleObject" Target="../embeddings/oleObject4.bin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oleObject" Target="../embeddings/oleObject6.bin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8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8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第八章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JDBC</a:t>
            </a:r>
            <a:r>
              <a:rPr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高级应用</a:t>
            </a:r>
            <a:endParaRPr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JDBC</a:t>
            </a:r>
            <a:r>
              <a:rPr dirty="0"/>
              <a:t>扩展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 sz="4000">
                <a:sym typeface="+mn-ea"/>
              </a:rPr>
              <a:t>需求说明</a:t>
            </a:r>
            <a:endParaRPr lang="zh-CN" altLang="en-US" sz="4000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DAO</a:t>
            </a:r>
            <a:r>
              <a:rPr lang="zh-CN" altLang="en-US">
                <a:sym typeface="+mn-ea"/>
              </a:rPr>
              <a:t>模式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对工资等级表salgrade实现</a:t>
            </a:r>
            <a:r>
              <a:rPr lang="en-US" altLang="zh-CN">
                <a:sym typeface="+mn-ea"/>
              </a:rPr>
              <a:t>CRUD</a:t>
            </a:r>
            <a:r>
              <a:rPr lang="zh-CN" altLang="en-US">
                <a:sym typeface="+mn-ea"/>
              </a:rPr>
              <a:t>操作</a:t>
            </a:r>
            <a:endParaRPr lang="zh-CN" altLang="en-US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学员操作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319530" y="3268345"/>
            <a:ext cx="9702165" cy="2677795"/>
          </a:xfrm>
        </p:spPr>
        <p:txBody>
          <a:bodyPr/>
          <a:p>
            <a:r>
              <a:rPr lang="zh-CN" altLang="en-US" sz="2800" smtClean="0">
                <a:sym typeface="+mn-ea"/>
              </a:rPr>
              <a:t>频繁的连接和释放操作是</a:t>
            </a:r>
            <a:r>
              <a:rPr lang="zh-CN" altLang="en-US" sz="2800">
                <a:sym typeface="+mn-ea"/>
              </a:rPr>
              <a:t>一个非常耗时耗资源的行为</a:t>
            </a:r>
            <a:endParaRPr lang="zh-CN" altLang="en-US" sz="2800">
              <a:sym typeface="+mn-ea"/>
            </a:endParaRPr>
          </a:p>
          <a:p>
            <a:r>
              <a:rPr lang="zh-CN" altLang="en-US" sz="2800" dirty="0" smtClean="0">
                <a:sym typeface="+mn-ea"/>
              </a:rPr>
              <a:t>当并发访问数量较大时，执行速度受到极大影响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所以预先同数据库建立一些连接，放在内存中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应用程序需要建立数据库连接时直接从该内存中申请一个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用完后再放回去</a:t>
            </a:r>
            <a:endParaRPr lang="zh-CN" altLang="en-US" sz="280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什么是连接池</a:t>
            </a:r>
            <a:endParaRPr lang="zh-CN" altLang="en-US"/>
          </a:p>
        </p:txBody>
      </p:sp>
      <p:grpSp>
        <p:nvGrpSpPr>
          <p:cNvPr id="23557" name="Group 4"/>
          <p:cNvGrpSpPr/>
          <p:nvPr/>
        </p:nvGrpSpPr>
        <p:grpSpPr bwMode="auto">
          <a:xfrm>
            <a:off x="2107883" y="1695385"/>
            <a:ext cx="820737" cy="1235075"/>
            <a:chOff x="4623" y="3113"/>
            <a:chExt cx="1018" cy="1254"/>
          </a:xfrm>
        </p:grpSpPr>
        <p:graphicFrame>
          <p:nvGraphicFramePr>
            <p:cNvPr id="23570" name="Object 2"/>
            <p:cNvGraphicFramePr>
              <a:graphicFrameLocks noChangeAspect="1"/>
            </p:cNvGraphicFramePr>
            <p:nvPr/>
          </p:nvGraphicFramePr>
          <p:xfrm>
            <a:off x="4623" y="3210"/>
            <a:ext cx="941" cy="1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88" name="Image" r:id="rId1" imgW="2616200" imgH="2667000" progId="">
                    <p:embed/>
                  </p:oleObj>
                </mc:Choice>
                <mc:Fallback>
                  <p:oleObj name="Image" r:id="rId1" imgW="2616200" imgH="2667000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3" y="3210"/>
                          <a:ext cx="941" cy="1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3571" name="Picture 6" descr="TowerC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7" y="3113"/>
              <a:ext cx="674" cy="1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58" name="Text Box 11"/>
          <p:cNvSpPr txBox="1">
            <a:spLocks noChangeArrowheads="1"/>
          </p:cNvSpPr>
          <p:nvPr/>
        </p:nvSpPr>
        <p:spPr bwMode="auto">
          <a:xfrm>
            <a:off x="3493770" y="1687448"/>
            <a:ext cx="71913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请求</a:t>
            </a:r>
            <a:endParaRPr lang="zh-CN" altLang="en-US" sz="2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559" name="Text Box 12"/>
          <p:cNvSpPr txBox="1">
            <a:spLocks noChangeArrowheads="1"/>
          </p:cNvSpPr>
          <p:nvPr/>
        </p:nvSpPr>
        <p:spPr bwMode="auto">
          <a:xfrm>
            <a:off x="3493770" y="2190685"/>
            <a:ext cx="71913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响应</a:t>
            </a:r>
            <a:endParaRPr lang="zh-CN" altLang="en-US" sz="2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560" name="Text Box 15"/>
          <p:cNvSpPr txBox="1">
            <a:spLocks noChangeArrowheads="1"/>
          </p:cNvSpPr>
          <p:nvPr/>
        </p:nvSpPr>
        <p:spPr bwMode="auto">
          <a:xfrm>
            <a:off x="6086158" y="1662048"/>
            <a:ext cx="22066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操作（打开连接）</a:t>
            </a:r>
            <a:endParaRPr lang="zh-CN" altLang="en-US" sz="2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561" name="Text Box 16"/>
          <p:cNvSpPr txBox="1">
            <a:spLocks noChangeArrowheads="1"/>
          </p:cNvSpPr>
          <p:nvPr/>
        </p:nvSpPr>
        <p:spPr bwMode="auto">
          <a:xfrm>
            <a:off x="6086158" y="2197035"/>
            <a:ext cx="21351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结果（关闭连接）</a:t>
            </a:r>
            <a:endParaRPr lang="zh-CN" altLang="en-US" sz="2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5722744" y="1289457"/>
            <a:ext cx="3918024" cy="1872208"/>
          </a:xfrm>
          <a:prstGeom prst="ellipse">
            <a:avLst/>
          </a:prstGeom>
          <a:noFill/>
          <a:ln w="28575" algn="ctr">
            <a:solidFill>
              <a:srgbClr val="C00000"/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aphicFrame>
        <p:nvGraphicFramePr>
          <p:cNvPr id="23563" name="Object 3"/>
          <p:cNvGraphicFramePr>
            <a:graphicFrameLocks noChangeAspect="1"/>
          </p:cNvGraphicFramePr>
          <p:nvPr/>
        </p:nvGraphicFramePr>
        <p:xfrm>
          <a:off x="4625087" y="1409065"/>
          <a:ext cx="9112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9" name="Image" r:id="rId4" imgW="1225550" imgH="1962785" progId="">
                  <p:embed/>
                </p:oleObj>
              </mc:Choice>
              <mc:Fallback>
                <p:oleObj name="Image" r:id="rId4" imgW="1225550" imgH="1962785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087" y="1409065"/>
                        <a:ext cx="911225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6713855" y="1090548"/>
            <a:ext cx="1758950" cy="4064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38100" algn="ctr">
            <a:solidFill>
              <a:schemeClr val="bg1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多次重复操作</a:t>
            </a:r>
            <a:endParaRPr lang="zh-CN" altLang="en-US" sz="2000" kern="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23565" name="Picture 22" descr="C:\Users\meng.zhang\Desktop\新建文件夹 (3)\未命名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070" y="1662048"/>
            <a:ext cx="884238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直接箭头连接符 23"/>
          <p:cNvCxnSpPr/>
          <p:nvPr/>
        </p:nvCxnSpPr>
        <p:spPr>
          <a:xfrm rot="10800000" flipV="1">
            <a:off x="6251262" y="2589291"/>
            <a:ext cx="1571636" cy="145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179824" y="2019244"/>
            <a:ext cx="171451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0800000" flipV="1">
            <a:off x="3322304" y="2590748"/>
            <a:ext cx="1000132" cy="145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322304" y="2019244"/>
            <a:ext cx="92869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5630" smtClean="0">
                <a:sym typeface="+mn-ea"/>
              </a:rPr>
              <a:t>生活中的连接池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7175" y="4868545"/>
            <a:ext cx="11509375" cy="1017270"/>
          </a:xfrm>
        </p:spPr>
        <p:txBody>
          <a:bodyPr/>
          <a:lstStyle/>
          <a:p>
            <a:pPr>
              <a:buClr>
                <a:srgbClr val="1E8380"/>
              </a:buClr>
              <a:buFont typeface="Wingdings" panose="05000000000000000000" charset="0"/>
              <a:buChar char="n"/>
              <a:defRPr/>
            </a:pPr>
            <a:r>
              <a:rPr lang="zh-CN" altLang="en-US" sz="2400" dirty="0" smtClean="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拨打热线电话，热线电话对外是相同的号码，允许同时接入多个电话</a:t>
            </a:r>
            <a:endParaRPr lang="en-US" altLang="zh-CN" sz="2400" dirty="0" smtClean="0">
              <a:solidFill>
                <a:srgbClr val="5E616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>
              <a:buClr>
                <a:srgbClr val="1E8380"/>
              </a:buClr>
              <a:buFont typeface="Wingdings" panose="05000000000000000000" charset="0"/>
              <a:buChar char="n"/>
              <a:defRPr/>
            </a:pPr>
            <a:r>
              <a:rPr lang="zh-CN" altLang="en-US" sz="2400" dirty="0" smtClean="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当所有客服都在忙，再有电话打入就需要等待，直到其中有一个客服出现空闲</a:t>
            </a:r>
            <a:endParaRPr lang="zh-CN" altLang="en-US" sz="3600" dirty="0" smtClean="0">
              <a:solidFill>
                <a:srgbClr val="5E616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>
              <a:defRPr/>
            </a:pPr>
            <a:endParaRPr lang="zh-CN" altLang="en-US" sz="3600" dirty="0" smtClean="0">
              <a:solidFill>
                <a:srgbClr val="5E616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4810760" y="1707277"/>
            <a:ext cx="2170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ea typeface="黑体" panose="02010609060101010101" charset="-122"/>
              </a:rPr>
              <a:t>已连接，直接通话</a:t>
            </a:r>
            <a:endParaRPr lang="zh-CN" altLang="en-US" sz="1800" b="1">
              <a:ea typeface="黑体" panose="02010609060101010101" charset="-122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4594860" y="2074932"/>
            <a:ext cx="2519363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8034020" y="4287668"/>
            <a:ext cx="792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dirty="0">
                <a:ea typeface="黑体" panose="02010609060101010101" charset="-122"/>
              </a:rPr>
              <a:t>……</a:t>
            </a:r>
            <a:endParaRPr lang="en-US" altLang="zh-CN" sz="1800" b="1" dirty="0">
              <a:ea typeface="黑体" panose="02010609060101010101" charset="-122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4769168" y="3249349"/>
            <a:ext cx="2170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ea typeface="黑体" panose="02010609060101010101" charset="-122"/>
              </a:rPr>
              <a:t>已连接，直接通话</a:t>
            </a:r>
            <a:endParaRPr lang="zh-CN" altLang="en-US" sz="1800" b="1" dirty="0">
              <a:ea typeface="黑体" panose="02010609060101010101" charset="-122"/>
            </a:endParaRPr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 flipV="1">
            <a:off x="4553258" y="3616062"/>
            <a:ext cx="2519363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3050" y="1096645"/>
            <a:ext cx="933450" cy="923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3050" y="2251710"/>
            <a:ext cx="933450" cy="923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3050" y="3394075"/>
            <a:ext cx="933450" cy="923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810" y="1096645"/>
            <a:ext cx="1736090" cy="15906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810" y="3041650"/>
            <a:ext cx="1736090" cy="15290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25780" y="1299845"/>
            <a:ext cx="10965815" cy="709295"/>
          </a:xfrm>
        </p:spPr>
        <p:txBody>
          <a:bodyPr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应用程序从连接池中获得连接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5630" dirty="0" smtClean="0">
                <a:sym typeface="+mn-ea"/>
              </a:rPr>
              <a:t>连接池技术原理</a:t>
            </a:r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07000" y="2691130"/>
            <a:ext cx="2658110" cy="237680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7223125" y="3194685"/>
            <a:ext cx="1330325" cy="36004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7223125" y="3865245"/>
            <a:ext cx="1327150" cy="63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7223125" y="4131310"/>
            <a:ext cx="1327785" cy="50292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5617" name="Group 18"/>
          <p:cNvGrpSpPr/>
          <p:nvPr/>
        </p:nvGrpSpPr>
        <p:grpSpPr bwMode="auto">
          <a:xfrm>
            <a:off x="5494655" y="2980055"/>
            <a:ext cx="1934210" cy="1854200"/>
            <a:chOff x="2789" y="1752"/>
            <a:chExt cx="1056" cy="1168"/>
          </a:xfrm>
        </p:grpSpPr>
        <p:sp>
          <p:nvSpPr>
            <p:cNvPr id="20" name="AutoShape 19"/>
            <p:cNvSpPr>
              <a:spLocks noChangeArrowheads="1"/>
            </p:cNvSpPr>
            <p:nvPr/>
          </p:nvSpPr>
          <p:spPr bwMode="gray">
            <a:xfrm>
              <a:off x="2789" y="1752"/>
              <a:ext cx="1056" cy="306"/>
            </a:xfrm>
            <a:prstGeom prst="flowChartAlternateProcess">
              <a:avLst/>
            </a:prstGeom>
            <a:solidFill>
              <a:srgbClr val="E4FCE4"/>
            </a:solidFill>
            <a:ln w="19050" algn="ctr">
              <a:solidFill>
                <a:srgbClr val="1E8380"/>
              </a:solidFill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>
                <a:defRPr/>
              </a:pPr>
              <a:r>
                <a:rPr lang="en-US" altLang="zh-CN" sz="20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Connection1</a:t>
              </a:r>
              <a:endPara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gray">
            <a:xfrm>
              <a:off x="2789" y="2172"/>
              <a:ext cx="1056" cy="306"/>
            </a:xfrm>
            <a:prstGeom prst="flowChartAlternateProcess">
              <a:avLst/>
            </a:prstGeom>
            <a:solidFill>
              <a:srgbClr val="E4FCE4"/>
            </a:solidFill>
            <a:ln w="19050" algn="ctr">
              <a:solidFill>
                <a:srgbClr val="1E8380"/>
              </a:solidFill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>
                <a:defRPr/>
              </a:pPr>
              <a:r>
                <a:rPr lang="en-US" altLang="zh-CN" sz="20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Connection2</a:t>
              </a:r>
              <a:endPara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2" name="AutoShape 21"/>
            <p:cNvSpPr>
              <a:spLocks noChangeArrowheads="1"/>
            </p:cNvSpPr>
            <p:nvPr/>
          </p:nvSpPr>
          <p:spPr bwMode="gray">
            <a:xfrm>
              <a:off x="2789" y="2614"/>
              <a:ext cx="1056" cy="306"/>
            </a:xfrm>
            <a:prstGeom prst="flowChartAlternateProcess">
              <a:avLst/>
            </a:prstGeom>
            <a:solidFill>
              <a:srgbClr val="E4FCE4"/>
            </a:solidFill>
            <a:ln w="19050" algn="ctr">
              <a:solidFill>
                <a:srgbClr val="1E8380"/>
              </a:solidFill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>
                <a:defRPr/>
              </a:pPr>
              <a:r>
                <a:rPr lang="en-US" altLang="zh-CN" sz="20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Connection3</a:t>
              </a:r>
              <a:endPara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5618" name="Group 4"/>
          <p:cNvGrpSpPr/>
          <p:nvPr/>
        </p:nvGrpSpPr>
        <p:grpSpPr bwMode="auto">
          <a:xfrm>
            <a:off x="1685925" y="3161030"/>
            <a:ext cx="946785" cy="1235075"/>
            <a:chOff x="4623" y="3113"/>
            <a:chExt cx="1018" cy="1254"/>
          </a:xfrm>
        </p:grpSpPr>
        <p:graphicFrame>
          <p:nvGraphicFramePr>
            <p:cNvPr id="25629" name="Object 2"/>
            <p:cNvGraphicFramePr>
              <a:graphicFrameLocks noChangeAspect="1"/>
            </p:cNvGraphicFramePr>
            <p:nvPr/>
          </p:nvGraphicFramePr>
          <p:xfrm>
            <a:off x="4623" y="3210"/>
            <a:ext cx="941" cy="1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8" name="Image" r:id="rId1" imgW="2616200" imgH="2667000" progId="">
                    <p:embed/>
                  </p:oleObj>
                </mc:Choice>
                <mc:Fallback>
                  <p:oleObj name="Image" r:id="rId1" imgW="2616200" imgH="2667000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3" y="3210"/>
                          <a:ext cx="941" cy="1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5630" name="Picture 6" descr="TowerC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7" y="3113"/>
              <a:ext cx="674" cy="1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Line 9"/>
          <p:cNvSpPr>
            <a:spLocks noChangeShapeType="1"/>
          </p:cNvSpPr>
          <p:nvPr/>
        </p:nvSpPr>
        <p:spPr bwMode="auto">
          <a:xfrm flipV="1">
            <a:off x="2734310" y="3559175"/>
            <a:ext cx="1245870" cy="63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 flipV="1">
            <a:off x="2733040" y="4058920"/>
            <a:ext cx="1247140" cy="63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625" name="Text Box 11"/>
          <p:cNvSpPr txBox="1">
            <a:spLocks noChangeArrowheads="1"/>
          </p:cNvSpPr>
          <p:nvPr/>
        </p:nvSpPr>
        <p:spPr bwMode="auto">
          <a:xfrm>
            <a:off x="2950210" y="3188970"/>
            <a:ext cx="82931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请求</a:t>
            </a:r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5626" name="Text Box 12"/>
          <p:cNvSpPr txBox="1">
            <a:spLocks noChangeArrowheads="1"/>
          </p:cNvSpPr>
          <p:nvPr/>
        </p:nvSpPr>
        <p:spPr bwMode="auto">
          <a:xfrm>
            <a:off x="2950210" y="3656330"/>
            <a:ext cx="82931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响应</a:t>
            </a:r>
            <a:endParaRPr lang="zh-CN" altLang="en-US" sz="2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aphicFrame>
        <p:nvGraphicFramePr>
          <p:cNvPr id="25627" name="Object 3"/>
          <p:cNvGraphicFramePr>
            <a:graphicFrameLocks noChangeAspect="1"/>
          </p:cNvGraphicFramePr>
          <p:nvPr/>
        </p:nvGraphicFramePr>
        <p:xfrm>
          <a:off x="4084955" y="2947035"/>
          <a:ext cx="10509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9" name="Image" r:id="rId4" imgW="1225550" imgH="1962785" progId="">
                  <p:embed/>
                </p:oleObj>
              </mc:Choice>
              <mc:Fallback>
                <p:oleObj name="Image" r:id="rId4" imgW="1225550" imgH="1962785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955" y="2947035"/>
                        <a:ext cx="1050925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28" name="Picture 22" descr="C:\Users\meng.zhang\Desktop\新建文件夹 (3)\未命名-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995" y="2982595"/>
            <a:ext cx="1401445" cy="176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26050" y="1147709"/>
            <a:ext cx="10965638" cy="4788226"/>
          </a:xfrm>
        </p:spPr>
        <p:txBody>
          <a:bodyPr/>
          <a:p>
            <a:r>
              <a:rPr lang="en-US" altLang="zh-CN" sz="3200">
                <a:sym typeface="+mn-ea"/>
              </a:rPr>
              <a:t>DBCP</a:t>
            </a:r>
            <a:endParaRPr lang="en-US" altLang="zh-CN" sz="3200"/>
          </a:p>
          <a:p>
            <a:pPr lvl="1"/>
            <a:r>
              <a:rPr lang="en-US" altLang="zh-CN" sz="3200">
                <a:sym typeface="+mn-ea"/>
              </a:rPr>
              <a:t>DataBase Connection Pool 数据库连接池，是java数据库连接池的一种，由Apache开发，通过数据库连接池，可以让程序自动管理数据库连接的释放和断开。</a:t>
            </a:r>
            <a:endParaRPr lang="en-US" altLang="zh-CN" sz="3200"/>
          </a:p>
          <a:p>
            <a:pPr lvl="1"/>
            <a:r>
              <a:rPr lang="en-US" altLang="zh-CN" sz="3200">
                <a:solidFill>
                  <a:srgbClr val="C00000"/>
                </a:solidFill>
                <a:sym typeface="+mn-ea"/>
              </a:rPr>
              <a:t>没有自动回收空闲连接的功能</a:t>
            </a:r>
            <a:endParaRPr lang="en-US" altLang="zh-CN" sz="3200">
              <a:solidFill>
                <a:srgbClr val="C00000"/>
              </a:solidFill>
            </a:endParaRPr>
          </a:p>
          <a:p>
            <a:pPr marL="457200" lvl="1" indent="-457200" algn="l" eaLnBrk="1" hangingPunct="1">
              <a:buClr>
                <a:srgbClr val="1E8380"/>
              </a:buClr>
              <a:buFont typeface="Wingdings" panose="05000000000000000000" charset="0"/>
              <a:buChar char="n"/>
            </a:pPr>
            <a:r>
              <a:rPr lang="en-US" altLang="zh-CN" sz="3200">
                <a:sym typeface="+mn-ea"/>
              </a:rPr>
              <a:t>使用需要2个包:</a:t>
            </a:r>
            <a:endParaRPr lang="en-US" altLang="zh-CN" sz="3200"/>
          </a:p>
          <a:p>
            <a:pPr lvl="1"/>
            <a:r>
              <a:rPr lang="zh-CN" altLang="en-US" sz="3200">
                <a:sym typeface="+mn-ea"/>
              </a:rPr>
              <a:t>commons-dbcp.jar</a:t>
            </a:r>
            <a:endParaRPr lang="zh-CN" altLang="en-US" sz="3200"/>
          </a:p>
          <a:p>
            <a:pPr lvl="1"/>
            <a:r>
              <a:rPr lang="zh-CN" altLang="en-US" sz="3200">
                <a:sym typeface="+mn-ea"/>
              </a:rPr>
              <a:t>commons-pool.jar</a:t>
            </a:r>
            <a:endParaRPr lang="zh-CN" altLang="en-US" sz="320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流行的连接池技术</a:t>
            </a:r>
            <a:r>
              <a:rPr lang="en-US" altLang="zh-CN" sz="5630">
                <a:sym typeface="+mn-ea"/>
              </a:rPr>
              <a:t>-DBCP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使用</a:t>
            </a:r>
            <a:r>
              <a:rPr lang="en-US" altLang="zh-CN" sz="5630">
                <a:sym typeface="+mn-ea"/>
              </a:rPr>
              <a:t>DBCP</a:t>
            </a:r>
            <a:endParaRPr lang="zh-CN" altLang="en-US"/>
          </a:p>
        </p:txBody>
      </p:sp>
      <p:sp>
        <p:nvSpPr>
          <p:cNvPr id="305155" name="AutoShape 3"/>
          <p:cNvSpPr>
            <a:spLocks noChangeArrowheads="1"/>
          </p:cNvSpPr>
          <p:nvPr/>
        </p:nvSpPr>
        <p:spPr bwMode="auto">
          <a:xfrm>
            <a:off x="1651318" y="1171004"/>
            <a:ext cx="8320116" cy="44926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lvl="0" algn="l" defTabSz="457200">
              <a:lnSpc>
                <a:spcPct val="110000"/>
              </a:lnSpc>
            </a:pP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BasicDataSource </a:t>
            </a:r>
            <a:r>
              <a:rPr lang="en-US" sz="2000">
                <a:solidFill>
                  <a:srgbClr val="6A3E3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bds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 = </a:t>
            </a:r>
            <a:r>
              <a:rPr lang="en-US" sz="2000">
                <a:solidFill>
                  <a:srgbClr val="7F005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new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 BasicDataSource();</a:t>
            </a:r>
            <a:endParaRPr lang="en-US" sz="200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0" algn="l" defTabSz="457200">
              <a:lnSpc>
                <a:spcPct val="110000"/>
              </a:lnSpc>
            </a:pPr>
            <a:endParaRPr lang="en-US" sz="2000">
              <a:solidFill>
                <a:srgbClr val="6A3E3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+mn-ea"/>
            </a:endParaRPr>
          </a:p>
          <a:p>
            <a:pPr lvl="0" algn="l" defTabSz="457200">
              <a:lnSpc>
                <a:spcPct val="110000"/>
              </a:lnSpc>
            </a:pPr>
            <a:r>
              <a:rPr lang="en-US" sz="2000">
                <a:solidFill>
                  <a:srgbClr val="6A3E3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bds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.setDriverClassName(</a:t>
            </a:r>
            <a:r>
              <a:rPr lang="en-US" sz="2000">
                <a:solidFill>
                  <a:srgbClr val="2A00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"oracle.jdbc.OracleDriver"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); </a:t>
            </a:r>
            <a:endParaRPr lang="en-US" sz="200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0" algn="l" defTabSz="457200">
              <a:lnSpc>
                <a:spcPct val="110000"/>
              </a:lnSpc>
            </a:pPr>
            <a:r>
              <a:rPr lang="en-US" sz="2000">
                <a:solidFill>
                  <a:srgbClr val="6A3E3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bds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.setUrl(</a:t>
            </a:r>
            <a:r>
              <a:rPr lang="en-US" sz="2000">
                <a:solidFill>
                  <a:srgbClr val="2A00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"jdbc:oracle:thin:@localhost:1521:orcl2"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);</a:t>
            </a:r>
            <a:endParaRPr lang="en-US" sz="200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0" algn="l" defTabSz="457200">
              <a:lnSpc>
                <a:spcPct val="110000"/>
              </a:lnSpc>
            </a:pPr>
            <a:r>
              <a:rPr lang="en-US" sz="2000">
                <a:solidFill>
                  <a:srgbClr val="6A3E3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bds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.setUsername(</a:t>
            </a:r>
            <a:r>
              <a:rPr lang="en-US" sz="2000">
                <a:solidFill>
                  <a:srgbClr val="2A00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"sunguoan"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);</a:t>
            </a:r>
            <a:endParaRPr lang="en-US" sz="200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0" algn="l" defTabSz="457200">
              <a:lnSpc>
                <a:spcPct val="110000"/>
              </a:lnSpc>
            </a:pPr>
            <a:r>
              <a:rPr lang="en-US" sz="2000">
                <a:solidFill>
                  <a:srgbClr val="6A3E3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bds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.setPassword(</a:t>
            </a:r>
            <a:r>
              <a:rPr lang="en-US" sz="2000">
                <a:solidFill>
                  <a:srgbClr val="2A00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"123"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);</a:t>
            </a:r>
            <a:endParaRPr lang="en-US" sz="200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0" algn="l" defTabSz="457200">
              <a:lnSpc>
                <a:spcPct val="110000"/>
              </a:lnSpc>
            </a:pPr>
            <a:endParaRPr lang="en-US" sz="200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0" algn="l" defTabSz="457200">
              <a:lnSpc>
                <a:spcPct val="110000"/>
              </a:lnSpc>
            </a:pPr>
            <a:r>
              <a:rPr lang="en-US" sz="2000">
                <a:solidFill>
                  <a:srgbClr val="6A3E3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bds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.setMaxActive(10);</a:t>
            </a:r>
            <a:r>
              <a:rPr lang="zh-CN" sz="2000">
                <a:solidFill>
                  <a:srgbClr val="3F7F5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//最大连接数量</a:t>
            </a:r>
            <a:endParaRPr lang="en-US" sz="200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0" algn="l" defTabSz="457200">
              <a:lnSpc>
                <a:spcPct val="110000"/>
              </a:lnSpc>
            </a:pPr>
            <a:r>
              <a:rPr lang="en-US" sz="2000">
                <a:solidFill>
                  <a:srgbClr val="6A3E3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bds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.setMinIdle(5);</a:t>
            </a:r>
            <a:r>
              <a:rPr lang="zh-CN" sz="2000">
                <a:solidFill>
                  <a:srgbClr val="3F7F5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//最小空闲连接</a:t>
            </a:r>
            <a:endParaRPr lang="en-US" sz="200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0" algn="l" defTabSz="457200">
              <a:lnSpc>
                <a:spcPct val="110000"/>
              </a:lnSpc>
            </a:pPr>
            <a:r>
              <a:rPr lang="en-US" sz="2000">
                <a:solidFill>
                  <a:srgbClr val="6A3E3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bds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.setMaxIdle(8);</a:t>
            </a:r>
            <a:r>
              <a:rPr lang="zh-CN" sz="2000">
                <a:solidFill>
                  <a:srgbClr val="3F7F5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//最大空闲连接</a:t>
            </a:r>
            <a:endParaRPr lang="en-US" sz="200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0" algn="l" defTabSz="457200">
              <a:lnSpc>
                <a:spcPct val="110000"/>
              </a:lnSpc>
            </a:pPr>
            <a:r>
              <a:rPr lang="en-US" sz="2000">
                <a:solidFill>
                  <a:srgbClr val="6A3E3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bds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.setInitialSize(3);</a:t>
            </a:r>
            <a:r>
              <a:rPr lang="zh-CN" sz="2000">
                <a:solidFill>
                  <a:srgbClr val="3F7F5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//初始化连接</a:t>
            </a:r>
            <a:endParaRPr lang="zh-CN" sz="2000">
              <a:solidFill>
                <a:srgbClr val="3F7F5F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0" algn="l" defTabSz="457200">
              <a:lnSpc>
                <a:spcPct val="110000"/>
              </a:lnSpc>
            </a:pP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Connection </a:t>
            </a:r>
            <a:r>
              <a:rPr lang="en-US" sz="2000">
                <a:solidFill>
                  <a:srgbClr val="6A3E3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con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 = </a:t>
            </a:r>
            <a:r>
              <a:rPr lang="en-US" sz="2000">
                <a:solidFill>
                  <a:srgbClr val="6A3E3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bds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.getConnection();</a:t>
            </a:r>
            <a:endParaRPr lang="en-US" altLang="zh-CN" sz="2000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643302" y="1400175"/>
            <a:ext cx="3164398" cy="429260"/>
            <a:chOff x="10236" y="2382"/>
            <a:chExt cx="5468" cy="676"/>
          </a:xfrm>
        </p:grpSpPr>
        <p:sp>
          <p:nvSpPr>
            <p:cNvPr id="24" name="AutoShape 18"/>
            <p:cNvSpPr>
              <a:spLocks noChangeArrowheads="1"/>
            </p:cNvSpPr>
            <p:nvPr/>
          </p:nvSpPr>
          <p:spPr bwMode="gray">
            <a:xfrm>
              <a:off x="12927" y="2415"/>
              <a:ext cx="2777" cy="643"/>
            </a:xfrm>
            <a:prstGeom prst="wedgeRoundRectCallout">
              <a:avLst>
                <a:gd name="adj1" fmla="val -28922"/>
                <a:gd name="adj2" fmla="val 45544"/>
                <a:gd name="adj3" fmla="val 16667"/>
              </a:avLst>
            </a:prstGeom>
            <a:solidFill>
              <a:srgbClr val="1E838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anchor="b">
              <a:spAutoFit/>
            </a:bodyPr>
            <a:p>
              <a:pPr marL="285750" lvl="0" indent="-285750" algn="l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sz="1800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  <a:cs typeface="+mn-cs"/>
                  <a:sym typeface="+mn-ea"/>
                </a:rPr>
                <a:t>获得数据源</a:t>
              </a:r>
              <a:endParaRPr lang="zh-CN" altLang="en-US" sz="18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  <a:cs typeface="+mn-cs"/>
                <a:sym typeface="+mn-ea"/>
              </a:endParaRPr>
            </a:p>
          </p:txBody>
        </p:sp>
        <p:cxnSp>
          <p:nvCxnSpPr>
            <p:cNvPr id="26" name="直接箭头连接符 25"/>
            <p:cNvCxnSpPr>
              <a:stCxn id="30" idx="3"/>
              <a:endCxn id="24" idx="1"/>
            </p:cNvCxnSpPr>
            <p:nvPr/>
          </p:nvCxnSpPr>
          <p:spPr bwMode="auto">
            <a:xfrm>
              <a:off x="10236" y="2382"/>
              <a:ext cx="2690" cy="355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1712595" y="1221105"/>
            <a:ext cx="5930900" cy="35750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p>
            <a:endParaRPr lang="zh-CN" altLang="en-US" sz="1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416480" y="2550795"/>
            <a:ext cx="2561380" cy="474980"/>
            <a:chOff x="11064" y="2632"/>
            <a:chExt cx="4426" cy="748"/>
          </a:xfrm>
        </p:grpSpPr>
        <p:sp>
          <p:nvSpPr>
            <p:cNvPr id="11" name="AutoShape 18"/>
            <p:cNvSpPr>
              <a:spLocks noChangeArrowheads="1"/>
            </p:cNvSpPr>
            <p:nvPr/>
          </p:nvSpPr>
          <p:spPr bwMode="gray">
            <a:xfrm>
              <a:off x="12713" y="2737"/>
              <a:ext cx="2777" cy="643"/>
            </a:xfrm>
            <a:prstGeom prst="wedgeRoundRectCallout">
              <a:avLst>
                <a:gd name="adj1" fmla="val -28922"/>
                <a:gd name="adj2" fmla="val 45544"/>
                <a:gd name="adj3" fmla="val 16667"/>
              </a:avLst>
            </a:prstGeom>
            <a:solidFill>
              <a:srgbClr val="1E838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anchor="b">
              <a:spAutoFit/>
            </a:bodyPr>
            <a:p>
              <a:pPr marL="285750" lvl="0" indent="-285750" algn="l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sz="1800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  <a:cs typeface="+mn-cs"/>
                  <a:sym typeface="+mn-ea"/>
                </a:rPr>
                <a:t>连接参数</a:t>
              </a:r>
              <a:endParaRPr lang="zh-CN" altLang="en-US" sz="18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  <a:cs typeface="+mn-cs"/>
                <a:sym typeface="+mn-ea"/>
              </a:endParaRPr>
            </a:p>
          </p:txBody>
        </p:sp>
        <p:cxnSp>
          <p:nvCxnSpPr>
            <p:cNvPr id="12" name="直接箭头连接符 11"/>
            <p:cNvCxnSpPr>
              <a:stCxn id="13" idx="3"/>
              <a:endCxn id="11" idx="1"/>
            </p:cNvCxnSpPr>
            <p:nvPr/>
          </p:nvCxnSpPr>
          <p:spPr bwMode="auto">
            <a:xfrm>
              <a:off x="11064" y="2632"/>
              <a:ext cx="1649" cy="427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712595" y="1884680"/>
            <a:ext cx="6703695" cy="133159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p>
            <a:endParaRPr lang="zh-CN" altLang="en-US" sz="1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516079" y="4018849"/>
            <a:ext cx="3456980" cy="411567"/>
            <a:chOff x="7837" y="2753"/>
            <a:chExt cx="7376" cy="174"/>
          </a:xfrm>
        </p:grpSpPr>
        <p:sp>
          <p:nvSpPr>
            <p:cNvPr id="15" name="AutoShape 18"/>
            <p:cNvSpPr>
              <a:spLocks noChangeArrowheads="1"/>
            </p:cNvSpPr>
            <p:nvPr/>
          </p:nvSpPr>
          <p:spPr bwMode="gray">
            <a:xfrm>
              <a:off x="10850" y="2753"/>
              <a:ext cx="4363" cy="174"/>
            </a:xfrm>
            <a:prstGeom prst="wedgeRoundRectCallout">
              <a:avLst>
                <a:gd name="adj1" fmla="val -28922"/>
                <a:gd name="adj2" fmla="val 45544"/>
                <a:gd name="adj3" fmla="val 16667"/>
              </a:avLst>
            </a:prstGeom>
            <a:solidFill>
              <a:srgbClr val="1E838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anchor="b">
              <a:spAutoFit/>
            </a:bodyPr>
            <a:p>
              <a:pPr marL="285750" lvl="0" indent="-285750" algn="l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sz="1800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  <a:cs typeface="+mn-cs"/>
                  <a:sym typeface="+mn-ea"/>
                </a:rPr>
                <a:t>连接池特定参数</a:t>
              </a:r>
              <a:endParaRPr lang="zh-CN" altLang="en-US" sz="18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  <a:cs typeface="+mn-cs"/>
                <a:sym typeface="+mn-ea"/>
              </a:endParaRPr>
            </a:p>
          </p:txBody>
        </p:sp>
        <p:cxnSp>
          <p:nvCxnSpPr>
            <p:cNvPr id="16" name="直接箭头连接符 15"/>
            <p:cNvCxnSpPr>
              <a:stCxn id="17" idx="3"/>
              <a:endCxn id="15" idx="1"/>
            </p:cNvCxnSpPr>
            <p:nvPr/>
          </p:nvCxnSpPr>
          <p:spPr bwMode="auto">
            <a:xfrm flipV="1">
              <a:off x="7837" y="2840"/>
              <a:ext cx="3013" cy="4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712595" y="3568700"/>
            <a:ext cx="4803140" cy="133096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p>
            <a:endParaRPr lang="zh-CN" altLang="en-US" sz="1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589461" y="5406390"/>
            <a:ext cx="4218287" cy="429260"/>
            <a:chOff x="8629" y="2382"/>
            <a:chExt cx="8883" cy="676"/>
          </a:xfrm>
        </p:grpSpPr>
        <p:sp>
          <p:nvSpPr>
            <p:cNvPr id="19" name="AutoShape 18"/>
            <p:cNvSpPr>
              <a:spLocks noChangeArrowheads="1"/>
            </p:cNvSpPr>
            <p:nvPr/>
          </p:nvSpPr>
          <p:spPr bwMode="gray">
            <a:xfrm>
              <a:off x="12927" y="2407"/>
              <a:ext cx="4585" cy="651"/>
            </a:xfrm>
            <a:prstGeom prst="wedgeRoundRectCallout">
              <a:avLst>
                <a:gd name="adj1" fmla="val -28922"/>
                <a:gd name="adj2" fmla="val 45544"/>
                <a:gd name="adj3" fmla="val 16667"/>
              </a:avLst>
            </a:prstGeom>
            <a:solidFill>
              <a:srgbClr val="1E838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anchor="b">
              <a:spAutoFit/>
            </a:bodyPr>
            <a:p>
              <a:pPr marL="285750" lvl="0" indent="-285750" algn="l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sz="1800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  <a:cs typeface="+mn-cs"/>
                  <a:sym typeface="+mn-ea"/>
                </a:rPr>
                <a:t>取得一个连接对象</a:t>
              </a:r>
              <a:endParaRPr lang="zh-CN" altLang="en-US" sz="18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  <a:cs typeface="+mn-cs"/>
                <a:sym typeface="+mn-ea"/>
              </a:endParaRPr>
            </a:p>
          </p:txBody>
        </p:sp>
        <p:cxnSp>
          <p:nvCxnSpPr>
            <p:cNvPr id="20" name="直接箭头连接符 19"/>
            <p:cNvCxnSpPr>
              <a:stCxn id="21" idx="3"/>
              <a:endCxn id="19" idx="1"/>
            </p:cNvCxnSpPr>
            <p:nvPr/>
          </p:nvCxnSpPr>
          <p:spPr bwMode="auto">
            <a:xfrm>
              <a:off x="8629" y="2382"/>
              <a:ext cx="4298" cy="351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1722755" y="5227320"/>
            <a:ext cx="4866640" cy="35750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p>
            <a:endParaRPr lang="zh-CN" altLang="en-US" sz="1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7" name="AutoShape 20"/>
          <p:cNvSpPr>
            <a:spLocks noChangeArrowheads="1"/>
          </p:cNvSpPr>
          <p:nvPr/>
        </p:nvSpPr>
        <p:spPr bwMode="auto">
          <a:xfrm>
            <a:off x="7736205" y="3392805"/>
            <a:ext cx="3450590" cy="4495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>
              <a:defRPr/>
            </a:pPr>
            <a:r>
              <a:rPr lang="zh-CN" altLang="en-US" sz="18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也可以放在</a:t>
            </a:r>
            <a:r>
              <a:rPr lang="en-US" altLang="zh-CN" sz="18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properties</a:t>
            </a:r>
            <a:r>
              <a:rPr lang="zh-CN" altLang="en-US" sz="18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文件中</a:t>
            </a:r>
            <a:endParaRPr lang="zh-CN" altLang="en-US" sz="1800" dirty="0" smtClean="0">
              <a:solidFill>
                <a:srgbClr val="C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cxnSp>
        <p:nvCxnSpPr>
          <p:cNvPr id="41" name="直接箭头连接符 40"/>
          <p:cNvCxnSpPr>
            <a:endCxn id="37" idx="1"/>
          </p:cNvCxnSpPr>
          <p:nvPr/>
        </p:nvCxnSpPr>
        <p:spPr bwMode="auto">
          <a:xfrm>
            <a:off x="7385685" y="3216275"/>
            <a:ext cx="350520" cy="40132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13" grpId="0" bldLvl="0" animBg="1"/>
      <p:bldP spid="17" grpId="0" bldLvl="0" animBg="1"/>
      <p:bldP spid="21" grpId="0" bldLvl="0" animBg="1"/>
      <p:bldP spid="3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3200">
                <a:sym typeface="+mn-ea"/>
              </a:rPr>
              <a:t>C3P0</a:t>
            </a:r>
            <a:endParaRPr lang="en-US" altLang="zh-CN" sz="3200"/>
          </a:p>
          <a:p>
            <a:pPr lvl="1"/>
            <a:r>
              <a:rPr lang="en-US" altLang="zh-CN" sz="2800">
                <a:sym typeface="+mn-ea"/>
              </a:rPr>
              <a:t>C3P0是一个开源的JDBC连接池，它实现了数据源和JNDI绑定，支持JDBC3规范和JDBC2的标准扩展。目前使用它的开源项目有Hibernate，Spring等。</a:t>
            </a:r>
            <a:endParaRPr lang="en-US" altLang="zh-CN" sz="2800"/>
          </a:p>
          <a:p>
            <a:pPr lvl="1"/>
            <a:r>
              <a:rPr lang="en-US" altLang="zh-CN" sz="2800">
                <a:solidFill>
                  <a:srgbClr val="C00000"/>
                </a:solidFill>
                <a:sym typeface="+mn-ea"/>
              </a:rPr>
              <a:t>有自动回收空闲连接功能</a:t>
            </a:r>
            <a:endParaRPr lang="zh-CN" altLang="en-US" sz="3200"/>
          </a:p>
          <a:p>
            <a:r>
              <a:rPr lang="zh-CN" altLang="en-US" sz="3200">
                <a:sym typeface="+mn-ea"/>
              </a:rPr>
              <a:t>使用需要</a:t>
            </a:r>
            <a:r>
              <a:rPr lang="en-US" altLang="zh-CN" sz="3200">
                <a:sym typeface="+mn-ea"/>
              </a:rPr>
              <a:t>1</a:t>
            </a:r>
            <a:r>
              <a:rPr lang="zh-CN" altLang="en-US" sz="3200">
                <a:sym typeface="+mn-ea"/>
              </a:rPr>
              <a:t>个</a:t>
            </a:r>
            <a:r>
              <a:rPr lang="en-US" altLang="zh-CN" sz="3200">
                <a:sym typeface="+mn-ea"/>
              </a:rPr>
              <a:t>jar</a:t>
            </a:r>
            <a:r>
              <a:rPr lang="zh-CN" altLang="en-US" sz="3200">
                <a:sym typeface="+mn-ea"/>
              </a:rPr>
              <a:t>包：</a:t>
            </a:r>
            <a:endParaRPr lang="zh-CN" altLang="en-US" sz="3200"/>
          </a:p>
          <a:p>
            <a:pPr lvl="1"/>
            <a:r>
              <a:rPr lang="zh-CN" altLang="en-US" sz="2800">
                <a:sym typeface="+mn-ea"/>
              </a:rPr>
              <a:t>c3p0-0.9.1.2.jar</a:t>
            </a:r>
            <a:endParaRPr lang="zh-CN" altLang="en-US" sz="280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流行的连接池技术</a:t>
            </a:r>
            <a:r>
              <a:rPr lang="en-US" altLang="zh-CN" sz="5630">
                <a:sym typeface="+mn-ea"/>
              </a:rPr>
              <a:t>-C3P0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sz="5630">
                <a:sym typeface="+mn-ea"/>
              </a:rPr>
              <a:t>使用</a:t>
            </a:r>
            <a:r>
              <a:rPr lang="en-US" altLang="zh-CN" sz="5630">
                <a:sym typeface="+mn-ea"/>
              </a:rPr>
              <a:t>C3P0</a:t>
            </a:r>
            <a:endParaRPr lang="zh-CN" altLang="en-US"/>
          </a:p>
        </p:txBody>
      </p:sp>
      <p:sp>
        <p:nvSpPr>
          <p:cNvPr id="305155" name="AutoShape 3"/>
          <p:cNvSpPr>
            <a:spLocks noChangeArrowheads="1"/>
          </p:cNvSpPr>
          <p:nvPr/>
        </p:nvSpPr>
        <p:spPr bwMode="auto">
          <a:xfrm>
            <a:off x="1126173" y="1111949"/>
            <a:ext cx="8320116" cy="479996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lvl="0" algn="l" defTabSz="457200">
              <a:lnSpc>
                <a:spcPct val="110000"/>
              </a:lnSpc>
            </a:pP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ComboPooledDataSource  </a:t>
            </a:r>
            <a:r>
              <a:rPr lang="en-US" sz="2000">
                <a:solidFill>
                  <a:srgbClr val="6A3E3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cpds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 = </a:t>
            </a:r>
            <a:r>
              <a:rPr lang="en-US" sz="2000">
                <a:solidFill>
                  <a:srgbClr val="7F005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new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 ComboPooledDataSource();</a:t>
            </a:r>
            <a:endParaRPr lang="en-US" sz="200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+mn-ea"/>
            </a:endParaRPr>
          </a:p>
          <a:p>
            <a:pPr lvl="0" algn="l" defTabSz="457200">
              <a:lnSpc>
                <a:spcPct val="110000"/>
              </a:lnSpc>
            </a:pPr>
            <a:endParaRPr lang="en-US" sz="200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0" algn="l" defTabSz="457200">
              <a:lnSpc>
                <a:spcPct val="110000"/>
              </a:lnSpc>
            </a:pPr>
            <a:r>
              <a:rPr lang="en-US" sz="2000">
                <a:solidFill>
                  <a:srgbClr val="6A3E3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cpds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.setDriverClass(</a:t>
            </a:r>
            <a:r>
              <a:rPr lang="en-US" sz="2000">
                <a:solidFill>
                  <a:srgbClr val="2A00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"oracle.jdbc.OracleDriver"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);</a:t>
            </a:r>
            <a:endParaRPr lang="en-US" sz="200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0" algn="l" defTabSz="457200">
              <a:lnSpc>
                <a:spcPct val="110000"/>
              </a:lnSpc>
            </a:pPr>
            <a:r>
              <a:rPr lang="en-US" sz="2000">
                <a:solidFill>
                  <a:srgbClr val="6A3E3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cpds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.setJdbcUrl(</a:t>
            </a:r>
            <a:r>
              <a:rPr lang="en-US" sz="2000">
                <a:solidFill>
                  <a:srgbClr val="2A00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"jdbc:oracle:thin:@localhost:1521:orcl2"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);</a:t>
            </a:r>
            <a:endParaRPr lang="en-US" sz="200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0" algn="l" defTabSz="457200">
              <a:lnSpc>
                <a:spcPct val="110000"/>
              </a:lnSpc>
            </a:pPr>
            <a:r>
              <a:rPr lang="en-US" sz="2000">
                <a:solidFill>
                  <a:srgbClr val="6A3E3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cpds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.setUser(</a:t>
            </a:r>
            <a:r>
              <a:rPr lang="en-US" sz="2000">
                <a:solidFill>
                  <a:srgbClr val="2A00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"sunguoan"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);   </a:t>
            </a:r>
            <a:r>
              <a:rPr lang="en-US" sz="2000">
                <a:solidFill>
                  <a:srgbClr val="6A3E3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cpds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.setPassword(</a:t>
            </a:r>
            <a:r>
              <a:rPr lang="en-US" sz="2000">
                <a:solidFill>
                  <a:srgbClr val="2A00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"123"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);</a:t>
            </a:r>
            <a:endParaRPr lang="en-US" sz="200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+mn-ea"/>
            </a:endParaRPr>
          </a:p>
          <a:p>
            <a:pPr lvl="0" algn="l" defTabSz="457200">
              <a:lnSpc>
                <a:spcPct val="110000"/>
              </a:lnSpc>
            </a:pPr>
            <a:endParaRPr lang="en-US" sz="200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algn="l"/>
            <a:r>
              <a:rPr lang="en-US" sz="2000">
                <a:solidFill>
                  <a:srgbClr val="6A3E3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cpds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.setMaxPoolSize(100);</a:t>
            </a:r>
            <a:r>
              <a:rPr lang="zh-CN" sz="2000">
                <a:solidFill>
                  <a:srgbClr val="3F7F5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//连接池中保留的最大连接数</a:t>
            </a:r>
            <a:endParaRPr lang="zh-CN" sz="2000">
              <a:solidFill>
                <a:srgbClr val="3F7F5F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0" algn="l" defTabSz="457200">
              <a:lnSpc>
                <a:spcPct val="110000"/>
              </a:lnSpc>
            </a:pPr>
            <a:r>
              <a:rPr lang="en-US" sz="2000">
                <a:solidFill>
                  <a:srgbClr val="6A3E3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cpds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.setMaxIdleTime(60); </a:t>
            </a:r>
            <a:r>
              <a:rPr lang="zh-CN" sz="2000">
                <a:solidFill>
                  <a:srgbClr val="3F7F5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//最大空闲时间,60秒内未使用则丢弃连接，若为0则永不丢弃</a:t>
            </a:r>
            <a:endParaRPr lang="en-US" sz="200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0" algn="l" defTabSz="457200">
              <a:lnSpc>
                <a:spcPct val="110000"/>
              </a:lnSpc>
            </a:pPr>
            <a:r>
              <a:rPr lang="en-US" sz="2000">
                <a:solidFill>
                  <a:srgbClr val="6A3E3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cpds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.setInitialPoolSize(10);</a:t>
            </a:r>
            <a:r>
              <a:rPr lang="zh-CN" sz="2000">
                <a:solidFill>
                  <a:srgbClr val="3F7F5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//初始化时获取三个连接</a:t>
            </a:r>
            <a:endParaRPr lang="en-US" sz="200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0" algn="l" defTabSz="457200">
              <a:lnSpc>
                <a:spcPct val="110000"/>
              </a:lnSpc>
            </a:pPr>
            <a:endParaRPr lang="en-US" sz="200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0" algn="l" defTabSz="457200">
              <a:lnSpc>
                <a:spcPct val="110000"/>
              </a:lnSpc>
            </a:pPr>
            <a:r>
              <a:rPr lang="zh-CN" sz="2000">
                <a:solidFill>
                  <a:srgbClr val="3F7F5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// 得到一个Connection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Connection </a:t>
            </a:r>
            <a:r>
              <a:rPr lang="en-US" sz="2000">
                <a:solidFill>
                  <a:srgbClr val="6A3E3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con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 = </a:t>
            </a:r>
            <a:r>
              <a:rPr lang="en-US" sz="2000">
                <a:solidFill>
                  <a:srgbClr val="6A3E3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cpds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.getConnection();</a:t>
            </a:r>
            <a:endParaRPr lang="en-US" altLang="zh-CN" sz="2000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345567" y="1354455"/>
            <a:ext cx="2002344" cy="586740"/>
            <a:chOff x="12484" y="1848"/>
            <a:chExt cx="3460" cy="924"/>
          </a:xfrm>
        </p:grpSpPr>
        <p:sp>
          <p:nvSpPr>
            <p:cNvPr id="24" name="AutoShape 18"/>
            <p:cNvSpPr>
              <a:spLocks noChangeArrowheads="1"/>
            </p:cNvSpPr>
            <p:nvPr/>
          </p:nvSpPr>
          <p:spPr bwMode="gray">
            <a:xfrm>
              <a:off x="13167" y="2129"/>
              <a:ext cx="2777" cy="643"/>
            </a:xfrm>
            <a:prstGeom prst="wedgeRoundRectCallout">
              <a:avLst>
                <a:gd name="adj1" fmla="val -28922"/>
                <a:gd name="adj2" fmla="val 45544"/>
                <a:gd name="adj3" fmla="val 16667"/>
              </a:avLst>
            </a:prstGeom>
            <a:solidFill>
              <a:srgbClr val="1E838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anchor="b">
              <a:spAutoFit/>
            </a:bodyPr>
            <a:p>
              <a:pPr marL="285750" lvl="0" indent="-285750" algn="l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sz="1800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  <a:cs typeface="+mn-cs"/>
                  <a:sym typeface="+mn-ea"/>
                </a:rPr>
                <a:t>获得数据源</a:t>
              </a:r>
              <a:endParaRPr lang="zh-CN" altLang="en-US" sz="18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  <a:cs typeface="+mn-cs"/>
                <a:sym typeface="+mn-ea"/>
              </a:endParaRPr>
            </a:p>
          </p:txBody>
        </p:sp>
        <p:cxnSp>
          <p:nvCxnSpPr>
            <p:cNvPr id="26" name="直接箭头连接符 25"/>
            <p:cNvCxnSpPr>
              <a:stCxn id="30" idx="3"/>
              <a:endCxn id="24" idx="1"/>
            </p:cNvCxnSpPr>
            <p:nvPr/>
          </p:nvCxnSpPr>
          <p:spPr bwMode="auto">
            <a:xfrm>
              <a:off x="12484" y="1848"/>
              <a:ext cx="684" cy="603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1189355" y="1175385"/>
            <a:ext cx="8155940" cy="35750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p>
            <a:endParaRPr lang="zh-CN" altLang="en-US" sz="1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479674" y="2505075"/>
            <a:ext cx="2127346" cy="535940"/>
            <a:chOff x="11814" y="2536"/>
            <a:chExt cx="3676" cy="844"/>
          </a:xfrm>
        </p:grpSpPr>
        <p:sp>
          <p:nvSpPr>
            <p:cNvPr id="11" name="AutoShape 18"/>
            <p:cNvSpPr>
              <a:spLocks noChangeArrowheads="1"/>
            </p:cNvSpPr>
            <p:nvPr/>
          </p:nvSpPr>
          <p:spPr bwMode="gray">
            <a:xfrm>
              <a:off x="12713" y="2737"/>
              <a:ext cx="2777" cy="643"/>
            </a:xfrm>
            <a:prstGeom prst="wedgeRoundRectCallout">
              <a:avLst>
                <a:gd name="adj1" fmla="val -28922"/>
                <a:gd name="adj2" fmla="val 45544"/>
                <a:gd name="adj3" fmla="val 16667"/>
              </a:avLst>
            </a:prstGeom>
            <a:solidFill>
              <a:srgbClr val="1E838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anchor="b">
              <a:spAutoFit/>
            </a:bodyPr>
            <a:p>
              <a:pPr marL="285750" lvl="0" indent="-285750" algn="l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sz="1800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  <a:cs typeface="+mn-cs"/>
                  <a:sym typeface="+mn-ea"/>
                </a:rPr>
                <a:t>连接参数</a:t>
              </a:r>
              <a:endParaRPr lang="zh-CN" altLang="en-US" sz="18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  <a:cs typeface="+mn-cs"/>
                <a:sym typeface="+mn-ea"/>
              </a:endParaRPr>
            </a:p>
          </p:txBody>
        </p:sp>
        <p:cxnSp>
          <p:nvCxnSpPr>
            <p:cNvPr id="12" name="直接箭头连接符 11"/>
            <p:cNvCxnSpPr>
              <a:stCxn id="13" idx="3"/>
              <a:endCxn id="11" idx="1"/>
            </p:cNvCxnSpPr>
            <p:nvPr/>
          </p:nvCxnSpPr>
          <p:spPr bwMode="auto">
            <a:xfrm>
              <a:off x="11814" y="2536"/>
              <a:ext cx="899" cy="523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189355" y="1838960"/>
            <a:ext cx="7290435" cy="133159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p>
            <a:endParaRPr lang="zh-CN" altLang="en-US" sz="1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215710" y="4126799"/>
            <a:ext cx="2521964" cy="411567"/>
            <a:chOff x="10195" y="2753"/>
            <a:chExt cx="5381" cy="174"/>
          </a:xfrm>
        </p:grpSpPr>
        <p:sp>
          <p:nvSpPr>
            <p:cNvPr id="15" name="AutoShape 18"/>
            <p:cNvSpPr>
              <a:spLocks noChangeArrowheads="1"/>
            </p:cNvSpPr>
            <p:nvPr/>
          </p:nvSpPr>
          <p:spPr bwMode="gray">
            <a:xfrm>
              <a:off x="11213" y="2753"/>
              <a:ext cx="4363" cy="174"/>
            </a:xfrm>
            <a:prstGeom prst="wedgeRoundRectCallout">
              <a:avLst>
                <a:gd name="adj1" fmla="val -28922"/>
                <a:gd name="adj2" fmla="val 45544"/>
                <a:gd name="adj3" fmla="val 16667"/>
              </a:avLst>
            </a:prstGeom>
            <a:solidFill>
              <a:srgbClr val="1E838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anchor="b">
              <a:spAutoFit/>
            </a:bodyPr>
            <a:p>
              <a:pPr marL="285750" lvl="0" indent="-285750" algn="l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sz="1800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  <a:cs typeface="+mn-cs"/>
                  <a:sym typeface="+mn-ea"/>
                </a:rPr>
                <a:t>连接池特定参数</a:t>
              </a:r>
              <a:endParaRPr lang="zh-CN" altLang="en-US" sz="18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  <a:cs typeface="+mn-cs"/>
                <a:sym typeface="+mn-ea"/>
              </a:endParaRPr>
            </a:p>
          </p:txBody>
        </p:sp>
        <p:cxnSp>
          <p:nvCxnSpPr>
            <p:cNvPr id="16" name="直接箭头连接符 15"/>
            <p:cNvCxnSpPr>
              <a:stCxn id="17" idx="3"/>
              <a:endCxn id="15" idx="1"/>
            </p:cNvCxnSpPr>
            <p:nvPr/>
          </p:nvCxnSpPr>
          <p:spPr bwMode="auto">
            <a:xfrm>
              <a:off x="10195" y="2756"/>
              <a:ext cx="1018" cy="84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204595" y="3469005"/>
            <a:ext cx="8011160" cy="133096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p>
            <a:endParaRPr lang="zh-CN" altLang="en-US" sz="1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209598" y="5437505"/>
            <a:ext cx="4227310" cy="413385"/>
            <a:chOff x="8610" y="2407"/>
            <a:chExt cx="8902" cy="651"/>
          </a:xfrm>
        </p:grpSpPr>
        <p:sp>
          <p:nvSpPr>
            <p:cNvPr id="19" name="AutoShape 18"/>
            <p:cNvSpPr>
              <a:spLocks noChangeArrowheads="1"/>
            </p:cNvSpPr>
            <p:nvPr/>
          </p:nvSpPr>
          <p:spPr bwMode="gray">
            <a:xfrm>
              <a:off x="12927" y="2407"/>
              <a:ext cx="4585" cy="651"/>
            </a:xfrm>
            <a:prstGeom prst="wedgeRoundRectCallout">
              <a:avLst>
                <a:gd name="adj1" fmla="val -28922"/>
                <a:gd name="adj2" fmla="val 45544"/>
                <a:gd name="adj3" fmla="val 16667"/>
              </a:avLst>
            </a:prstGeom>
            <a:solidFill>
              <a:srgbClr val="1E838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anchor="b">
              <a:spAutoFit/>
            </a:bodyPr>
            <a:p>
              <a:pPr marL="285750" lvl="0" indent="-285750" algn="l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sz="1800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  <a:cs typeface="+mn-cs"/>
                  <a:sym typeface="+mn-ea"/>
                </a:rPr>
                <a:t>取得一个连接对象</a:t>
              </a:r>
              <a:endParaRPr lang="zh-CN" altLang="en-US" sz="18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  <a:cs typeface="+mn-cs"/>
                <a:sym typeface="+mn-ea"/>
              </a:endParaRPr>
            </a:p>
          </p:txBody>
        </p:sp>
        <p:cxnSp>
          <p:nvCxnSpPr>
            <p:cNvPr id="20" name="直接箭头连接符 19"/>
            <p:cNvCxnSpPr>
              <a:stCxn id="21" idx="3"/>
              <a:endCxn id="19" idx="1"/>
            </p:cNvCxnSpPr>
            <p:nvPr/>
          </p:nvCxnSpPr>
          <p:spPr bwMode="auto">
            <a:xfrm flipV="1">
              <a:off x="8610" y="2733"/>
              <a:ext cx="4316" cy="41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1204595" y="5491480"/>
            <a:ext cx="5005070" cy="35750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p>
            <a:endParaRPr lang="zh-CN" altLang="en-US" sz="1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7" name="AutoShape 20"/>
          <p:cNvSpPr>
            <a:spLocks noChangeArrowheads="1"/>
          </p:cNvSpPr>
          <p:nvPr/>
        </p:nvSpPr>
        <p:spPr bwMode="auto">
          <a:xfrm>
            <a:off x="7897495" y="3207385"/>
            <a:ext cx="3450590" cy="4495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>
              <a:defRPr/>
            </a:pPr>
            <a:r>
              <a:rPr lang="zh-CN" altLang="en-US" sz="18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也可以放在</a:t>
            </a:r>
            <a:r>
              <a:rPr lang="en-US" altLang="zh-CN" sz="18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xml</a:t>
            </a:r>
            <a:r>
              <a:rPr lang="zh-CN" altLang="en-US" sz="18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文件中</a:t>
            </a:r>
            <a:endParaRPr lang="zh-CN" altLang="en-US" sz="1800" dirty="0" smtClean="0">
              <a:solidFill>
                <a:srgbClr val="C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cxnSp>
        <p:nvCxnSpPr>
          <p:cNvPr id="41" name="直接箭头连接符 40"/>
          <p:cNvCxnSpPr>
            <a:endCxn id="37" idx="1"/>
          </p:cNvCxnSpPr>
          <p:nvPr/>
        </p:nvCxnSpPr>
        <p:spPr bwMode="auto">
          <a:xfrm>
            <a:off x="7546975" y="3185795"/>
            <a:ext cx="350520" cy="26162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13" grpId="0" bldLvl="0" animBg="1"/>
      <p:bldP spid="17" grpId="0" bldLvl="0" animBg="1"/>
      <p:bldP spid="21" grpId="0" bldLvl="0" animBg="1"/>
      <p:bldP spid="3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b="1" dirty="0">
                <a:sym typeface="+mn-ea"/>
              </a:rPr>
              <a:t>c3p0-config.xml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58240" y="575310"/>
            <a:ext cx="11595735" cy="54762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&lt;?</a:t>
            </a:r>
            <a:r>
              <a:rPr lang="en-US" sz="1400" b="1">
                <a:solidFill>
                  <a:srgbClr val="3F7F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xml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1400" b="1">
                <a:solidFill>
                  <a:srgbClr val="7F00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version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=</a:t>
            </a:r>
            <a:r>
              <a:rPr lang="en-US" sz="1400" b="1" i="1">
                <a:solidFill>
                  <a:srgbClr val="2A00F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"1.0"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1400" b="1">
                <a:solidFill>
                  <a:srgbClr val="7F00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encoding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=</a:t>
            </a:r>
            <a:r>
              <a:rPr lang="en-US" sz="1400" b="1" i="1">
                <a:solidFill>
                  <a:srgbClr val="2A00F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"UTF-8"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?&gt;&lt;</a:t>
            </a:r>
            <a:r>
              <a:rPr lang="en-US" sz="1400" b="1">
                <a:solidFill>
                  <a:srgbClr val="3F7F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c3p0-config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&gt;	&lt;</a:t>
            </a:r>
            <a:r>
              <a:rPr lang="en-US" sz="1400" b="1">
                <a:solidFill>
                  <a:srgbClr val="3F7F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default-config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&gt;</a:t>
            </a:r>
            <a:r>
              <a:rPr lang="en-US" sz="1400" b="1">
                <a:solidFill>
                  <a:srgbClr val="3F5FB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		&lt;!--</a:t>
            </a:r>
            <a:r>
              <a:rPr lang="zh-CN" sz="1400" b="1">
                <a:solidFill>
                  <a:srgbClr val="3F5FBF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基本</a:t>
            </a:r>
            <a:r>
              <a:rPr lang="zh-CN" sz="1400" b="1">
                <a:solidFill>
                  <a:srgbClr val="3F5FBF"/>
                </a:solidFill>
                <a:ea typeface="宋体" panose="02010600030101010101" pitchFamily="2" charset="-122"/>
                <a:sym typeface="+mn-ea"/>
              </a:rPr>
              <a:t>配置</a:t>
            </a:r>
            <a:r>
              <a:rPr lang="en-US" sz="1400" b="1">
                <a:solidFill>
                  <a:srgbClr val="3F5FB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--&gt;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		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&lt;</a:t>
            </a:r>
            <a:r>
              <a:rPr lang="en-US" sz="1400" b="1">
                <a:solidFill>
                  <a:srgbClr val="3F7F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property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1400" b="1">
                <a:solidFill>
                  <a:srgbClr val="7F00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name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=</a:t>
            </a:r>
            <a:r>
              <a:rPr lang="en-US" sz="1400" b="1" i="1">
                <a:solidFill>
                  <a:srgbClr val="2A00F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"driverClass"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&gt;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oracle.jdbc.OracleDriver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&lt;/</a:t>
            </a:r>
            <a:r>
              <a:rPr lang="en-US" sz="1400" b="1">
                <a:solidFill>
                  <a:srgbClr val="3F7F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property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&gt;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		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&lt;</a:t>
            </a:r>
            <a:r>
              <a:rPr lang="en-US" sz="1400" b="1">
                <a:solidFill>
                  <a:srgbClr val="3F7F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property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1400" b="1">
                <a:solidFill>
                  <a:srgbClr val="7F00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name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=</a:t>
            </a:r>
            <a:r>
              <a:rPr lang="en-US" sz="1400" b="1" i="1">
                <a:solidFill>
                  <a:srgbClr val="2A00F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"jdbcUrl"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&gt;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jdbc:oracle:thin:@localhost:1521:orcl2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&lt;/</a:t>
            </a:r>
            <a:r>
              <a:rPr lang="en-US" sz="1400" b="1">
                <a:solidFill>
                  <a:srgbClr val="3F7F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property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&gt;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		&lt;</a:t>
            </a:r>
            <a:r>
              <a:rPr lang="en-US" sz="1400" b="1">
                <a:solidFill>
                  <a:srgbClr val="3F7F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property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1400" b="1">
                <a:solidFill>
                  <a:srgbClr val="7F00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name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=</a:t>
            </a:r>
            <a:r>
              <a:rPr lang="en-US" sz="1400" b="1" i="1">
                <a:solidFill>
                  <a:srgbClr val="2A00F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"user"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&gt;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sunguoan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&lt;/</a:t>
            </a:r>
            <a:r>
              <a:rPr lang="en-US" sz="1400" b="1">
                <a:solidFill>
                  <a:srgbClr val="3F7F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property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&gt;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        	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&lt;</a:t>
            </a:r>
            <a:r>
              <a:rPr lang="en-US" sz="1400" b="1">
                <a:solidFill>
                  <a:srgbClr val="3F7F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property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1400" b="1">
                <a:solidFill>
                  <a:srgbClr val="7F00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name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=</a:t>
            </a:r>
            <a:r>
              <a:rPr lang="en-US" sz="1400" b="1" i="1">
                <a:solidFill>
                  <a:srgbClr val="2A00F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"password"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&gt;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123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&lt;/</a:t>
            </a:r>
            <a:r>
              <a:rPr lang="en-US" sz="1400" b="1">
                <a:solidFill>
                  <a:srgbClr val="3F7F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property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&gt;</a:t>
            </a:r>
            <a:endParaRPr lang="zh-CN" sz="1400" b="1">
              <a:solidFill>
                <a:srgbClr val="3F5FBF"/>
              </a:solidFill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>
                <a:solidFill>
                  <a:srgbClr val="3F5FBF"/>
                </a:solidFill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lang="zh-CN" sz="1400" b="1">
                <a:solidFill>
                  <a:srgbClr val="3F5FBF"/>
                </a:solidFill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&lt;!--扩展配置 --&gt;</a:t>
            </a:r>
            <a:endParaRPr lang="zh-CN" sz="1400" b="1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lang="zh-CN" sz="14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&lt;!--所有连接用完时应用程序getConnection的等待时间</a:t>
            </a:r>
            <a:r>
              <a:rPr lang="en-US" sz="1400" b="1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--&gt;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		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&lt;</a:t>
            </a:r>
            <a:r>
              <a:rPr lang="en-US" sz="1400" b="1">
                <a:solidFill>
                  <a:srgbClr val="3F7F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property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1400" b="1">
                <a:solidFill>
                  <a:srgbClr val="7F00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name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=</a:t>
            </a:r>
            <a:r>
              <a:rPr lang="en-US" sz="1400" b="1" i="1">
                <a:solidFill>
                  <a:srgbClr val="2A00F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"checkoutTimeout"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&gt;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30000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&lt;/</a:t>
            </a:r>
            <a:r>
              <a:rPr lang="en-US" sz="1400" b="1">
                <a:solidFill>
                  <a:srgbClr val="3F7F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property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&gt;   </a:t>
            </a:r>
            <a:endParaRPr lang="zh-CN" sz="1400" b="1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lang="zh-CN" sz="14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&lt;!--测试空闲连接的间隔时间 --&gt;</a:t>
            </a:r>
            <a:r>
              <a:rPr lang="en-US" sz="1400" b="1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		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&lt;</a:t>
            </a:r>
            <a:r>
              <a:rPr lang="en-US" sz="1400" b="1">
                <a:solidFill>
                  <a:srgbClr val="3F7F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property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1400" b="1">
                <a:solidFill>
                  <a:srgbClr val="7F00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name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=</a:t>
            </a:r>
            <a:r>
              <a:rPr lang="en-US" sz="1400" b="1" i="1">
                <a:solidFill>
                  <a:srgbClr val="2A00F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"idleConnectionTestPeriod"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&gt;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30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&lt;/</a:t>
            </a:r>
            <a:r>
              <a:rPr lang="en-US" sz="1400" b="1">
                <a:solidFill>
                  <a:srgbClr val="3F7F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property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&gt; </a:t>
            </a:r>
            <a:endParaRPr lang="zh-CN" sz="1400" b="1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lang="zh-CN" sz="14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&lt;!--初始化时创建的连接数 --&gt;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		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&lt;</a:t>
            </a:r>
            <a:r>
              <a:rPr lang="en-US" sz="1400" b="1">
                <a:solidFill>
                  <a:srgbClr val="3F7F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property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1400" b="1">
                <a:solidFill>
                  <a:srgbClr val="7F00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name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=</a:t>
            </a:r>
            <a:r>
              <a:rPr lang="en-US" sz="1400" b="1" i="1">
                <a:solidFill>
                  <a:srgbClr val="2A00F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"initialPoolSize"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&gt;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10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&lt;/</a:t>
            </a:r>
            <a:r>
              <a:rPr lang="en-US" sz="1400" b="1">
                <a:solidFill>
                  <a:srgbClr val="3F7F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property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&gt; </a:t>
            </a:r>
            <a:endParaRPr lang="zh-CN" sz="1400" b="1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lang="zh-CN" sz="14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&lt;!--连接的最大空闲时间</a:t>
            </a:r>
            <a:r>
              <a:rPr lang="en-US" sz="1400" b="1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zh-CN" sz="14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秒</a:t>
            </a:r>
            <a:r>
              <a:rPr lang="en-US" sz="1400" b="1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--&gt;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		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&lt;</a:t>
            </a:r>
            <a:r>
              <a:rPr lang="en-US" sz="1400" b="1">
                <a:solidFill>
                  <a:srgbClr val="3F7F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property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1400" b="1">
                <a:solidFill>
                  <a:srgbClr val="7F00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name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=</a:t>
            </a:r>
            <a:r>
              <a:rPr lang="en-US" sz="1400" b="1" i="1">
                <a:solidFill>
                  <a:srgbClr val="2A00F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"maxIdleTime"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&gt;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30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&lt;/</a:t>
            </a:r>
            <a:r>
              <a:rPr lang="en-US" sz="1400" b="1">
                <a:solidFill>
                  <a:srgbClr val="3F7F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property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&gt; </a:t>
            </a:r>
            <a:endParaRPr lang="zh-CN" sz="1400" b="1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lang="zh-CN" sz="14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&lt;!--拥有的最大连接数 --&gt;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		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&lt;</a:t>
            </a:r>
            <a:r>
              <a:rPr lang="en-US" sz="1400" b="1">
                <a:solidFill>
                  <a:srgbClr val="3F7F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property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1400" b="1">
                <a:solidFill>
                  <a:srgbClr val="7F00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name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=</a:t>
            </a:r>
            <a:r>
              <a:rPr lang="en-US" sz="1400" b="1" i="1">
                <a:solidFill>
                  <a:srgbClr val="2A00F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"maxPoolSize"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&gt;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100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&lt;/</a:t>
            </a:r>
            <a:r>
              <a:rPr lang="en-US" sz="1400" b="1">
                <a:solidFill>
                  <a:srgbClr val="3F7F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property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&gt; </a:t>
            </a:r>
            <a:endParaRPr lang="zh-CN" sz="1400" b="1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lang="zh-CN" sz="14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&lt;!--保持的最小连接数 --&gt;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		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&lt;</a:t>
            </a:r>
            <a:r>
              <a:rPr lang="en-US" sz="1400" b="1">
                <a:solidFill>
                  <a:srgbClr val="3F7F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property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1400" b="1">
                <a:solidFill>
                  <a:srgbClr val="7F00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name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=</a:t>
            </a:r>
            <a:r>
              <a:rPr lang="en-US" sz="1400" b="1" i="1">
                <a:solidFill>
                  <a:srgbClr val="2A00F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"minPoolSize"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&gt;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10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&lt;/</a:t>
            </a:r>
            <a:r>
              <a:rPr lang="en-US" sz="1400" b="1">
                <a:solidFill>
                  <a:srgbClr val="3F7F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property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&gt; </a:t>
            </a:r>
            <a:r>
              <a:rPr lang="en-US" sz="1400" b="1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		&lt;!-- </a:t>
            </a:r>
            <a:r>
              <a:rPr lang="zh-CN" sz="14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缓存</a:t>
            </a:r>
            <a:r>
              <a:rPr lang="zh-CN" sz="14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PreparedStatement的总数 --&gt;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		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&lt;</a:t>
            </a:r>
            <a:r>
              <a:rPr lang="en-US" sz="1400" b="1">
                <a:solidFill>
                  <a:srgbClr val="3F7F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property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1400" b="1">
                <a:solidFill>
                  <a:srgbClr val="7F00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name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=</a:t>
            </a:r>
            <a:r>
              <a:rPr lang="en-US" sz="1400" b="1" i="1">
                <a:solidFill>
                  <a:srgbClr val="2A00F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"maxStatements"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&gt;</a:t>
            </a: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200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&lt;/</a:t>
            </a:r>
            <a:r>
              <a:rPr lang="en-US" sz="1400" b="1">
                <a:solidFill>
                  <a:srgbClr val="3F7F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property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&gt;</a:t>
            </a:r>
            <a:endParaRPr lang="en-US" sz="1400" b="1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&lt;/</a:t>
            </a:r>
            <a:r>
              <a:rPr lang="en-US" sz="1400" b="1">
                <a:solidFill>
                  <a:srgbClr val="3F7F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default-config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&gt;&lt;/</a:t>
            </a:r>
            <a:r>
              <a:rPr lang="en-US" sz="1400" b="1">
                <a:solidFill>
                  <a:srgbClr val="3F7F7F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c3p0-config</a:t>
            </a:r>
            <a:r>
              <a:rPr lang="en-US" sz="1400" b="1">
                <a:solidFill>
                  <a:srgbClr val="008080"/>
                </a:solidFill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&gt;</a:t>
            </a:r>
            <a:endParaRPr kumimoji="0" lang="en-US" altLang="en-US" sz="1400" b="1" i="0" u="none" strike="noStrike" cap="none" spc="0" normalizeH="0" baseline="0">
              <a:ln>
                <a:noFill/>
              </a:ln>
              <a:solidFill>
                <a:srgbClr val="008080"/>
              </a:solidFill>
              <a:effectLst/>
              <a:uFillTx/>
              <a:latin typeface="Consolas" panose="020B06090202040302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zh-CN" sz="3200">
                <a:sym typeface="+mn-ea"/>
              </a:rPr>
              <a:t>德鲁伊，</a:t>
            </a:r>
            <a:r>
              <a:rPr lang="zh-CN" altLang="en-US" sz="3200">
                <a:sym typeface="+mn-ea"/>
              </a:rPr>
              <a:t>阿里出品，淘宝和支付宝专用数据库连接池</a:t>
            </a:r>
            <a:endParaRPr lang="zh-CN" altLang="en-US" sz="3200"/>
          </a:p>
          <a:p>
            <a:r>
              <a:rPr lang="zh-CN" altLang="en-US" sz="3200">
                <a:sym typeface="+mn-ea"/>
              </a:rPr>
              <a:t>Druid是目前最好的数据库连接池</a:t>
            </a:r>
            <a:endParaRPr lang="zh-CN" altLang="en-US" sz="3200"/>
          </a:p>
          <a:p>
            <a:r>
              <a:rPr lang="zh-CN" altLang="en-US" sz="3200">
                <a:sym typeface="+mn-ea"/>
              </a:rPr>
              <a:t>在功能、性能、扩展性方面，都超过其他数据库连接池，包括DBCP、C3P0、BoneCP、Proxool、JBoss DataSource</a:t>
            </a:r>
            <a:endParaRPr lang="zh-CN" altLang="en-US" sz="3200"/>
          </a:p>
          <a:p>
            <a:r>
              <a:rPr lang="zh-CN" altLang="en-US" sz="3200">
                <a:sym typeface="+mn-ea"/>
              </a:rPr>
              <a:t>Druid已经在阿里巴巴部署了超过600个应用，经过了严苛的考验</a:t>
            </a:r>
            <a:endParaRPr lang="zh-CN" altLang="en-US" sz="3200"/>
          </a:p>
          <a:p>
            <a:r>
              <a:rPr lang="zh-CN" altLang="en-US" sz="3200">
                <a:sym typeface="+mn-ea"/>
              </a:rPr>
              <a:t>使用需要</a:t>
            </a:r>
            <a:r>
              <a:rPr lang="en-US" altLang="zh-CN" sz="3200">
                <a:sym typeface="+mn-ea"/>
              </a:rPr>
              <a:t>1</a:t>
            </a:r>
            <a:r>
              <a:rPr lang="zh-CN" altLang="en-US" sz="3200">
                <a:sym typeface="+mn-ea"/>
              </a:rPr>
              <a:t>个包：druid-1.1.</a:t>
            </a:r>
            <a:r>
              <a:rPr lang="en-US" altLang="zh-CN" sz="3200">
                <a:sym typeface="+mn-ea"/>
              </a:rPr>
              <a:t>x</a:t>
            </a:r>
            <a:r>
              <a:rPr lang="zh-CN" altLang="en-US" sz="3200">
                <a:sym typeface="+mn-ea"/>
              </a:rPr>
              <a:t>.jar</a:t>
            </a:r>
            <a:endParaRPr lang="zh-CN" altLang="en-US" sz="320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流行的连接池技术</a:t>
            </a:r>
            <a:r>
              <a:rPr lang="en-US" altLang="zh-CN" sz="5630">
                <a:sym typeface="+mn-ea"/>
              </a:rPr>
              <a:t>-Druid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06780" y="1381125"/>
            <a:ext cx="8771890" cy="3227070"/>
          </a:xfrm>
        </p:spPr>
        <p:txBody>
          <a:bodyPr/>
          <a:p>
            <a:r>
              <a:rPr lang="zh-CN" altLang="en-US">
                <a:sym typeface="+mn-ea"/>
              </a:rPr>
              <a:t>什么是</a:t>
            </a:r>
            <a:r>
              <a:rPr lang="en-US" altLang="zh-CN">
                <a:sym typeface="+mn-ea"/>
              </a:rPr>
              <a:t>JDBC</a:t>
            </a:r>
            <a:r>
              <a:rPr lang="zh-CN" altLang="en-US">
                <a:sym typeface="+mn-ea"/>
              </a:rPr>
              <a:t>？</a:t>
            </a:r>
            <a:endParaRPr lang="zh-CN" altLang="en-US"/>
          </a:p>
          <a:p>
            <a:r>
              <a:rPr lang="zh-CN" altLang="en-US">
                <a:sym typeface="+mn-ea"/>
              </a:rPr>
              <a:t>简述</a:t>
            </a:r>
            <a:r>
              <a:rPr lang="en-US" altLang="zh-CN">
                <a:sym typeface="+mn-ea"/>
              </a:rPr>
              <a:t>JDBC</a:t>
            </a:r>
            <a:r>
              <a:rPr lang="zh-CN" altLang="en-US">
                <a:sym typeface="+mn-ea"/>
              </a:rPr>
              <a:t>查询数据的步骤？</a:t>
            </a:r>
            <a:endParaRPr lang="zh-CN" altLang="en-US"/>
          </a:p>
          <a:p>
            <a:r>
              <a:rPr lang="zh-CN" altLang="en-US">
                <a:sym typeface="+mn-ea"/>
              </a:rPr>
              <a:t>如何防止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注入</a:t>
            </a:r>
            <a:r>
              <a:rPr lang="en-US" altLang="zh-CN">
                <a:sym typeface="+mn-ea"/>
              </a:rPr>
              <a:t>?</a:t>
            </a:r>
            <a:endParaRPr lang="en-US" altLang="zh-CN"/>
          </a:p>
          <a:p>
            <a:r>
              <a:rPr lang="zh-CN" altLang="en-US">
                <a:sym typeface="+mn-ea"/>
              </a:rPr>
              <a:t>为什么要使用配置文件？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 sz="5630" dirty="0">
                <a:effectLst/>
                <a:sym typeface="+mn-ea"/>
              </a:rPr>
              <a:t>回顾</a:t>
            </a:r>
            <a:endParaRPr lang="zh-CN" altLang="en-US">
              <a:effectLst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26066" y="950577"/>
            <a:ext cx="1081307" cy="430730"/>
            <a:chOff x="3643306" y="2500357"/>
            <a:chExt cx="1081307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4023779" y="2500554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使用</a:t>
            </a:r>
            <a:r>
              <a:rPr lang="en-US" altLang="zh-CN" sz="5630">
                <a:sym typeface="+mn-ea"/>
              </a:rPr>
              <a:t>Druid</a:t>
            </a:r>
            <a:endParaRPr lang="zh-CN" altLang="en-US"/>
          </a:p>
        </p:txBody>
      </p:sp>
      <p:sp>
        <p:nvSpPr>
          <p:cNvPr id="305155" name="AutoShape 3"/>
          <p:cNvSpPr>
            <a:spLocks noChangeArrowheads="1"/>
          </p:cNvSpPr>
          <p:nvPr/>
        </p:nvSpPr>
        <p:spPr bwMode="auto">
          <a:xfrm>
            <a:off x="1126173" y="1111949"/>
            <a:ext cx="8320116" cy="44926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lvl="0" algn="l" defTabSz="457200">
              <a:lnSpc>
                <a:spcPct val="110000"/>
              </a:lnSpc>
            </a:pP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DruidDataSource </a:t>
            </a:r>
            <a:r>
              <a:rPr lang="en-US" sz="2000">
                <a:solidFill>
                  <a:srgbClr val="6A3E3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dds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 = </a:t>
            </a:r>
            <a:r>
              <a:rPr lang="en-US" sz="2000">
                <a:solidFill>
                  <a:srgbClr val="7F005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new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 DruidDataSource();</a:t>
            </a:r>
            <a:endParaRPr lang="en-US" sz="200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+mn-ea"/>
            </a:endParaRPr>
          </a:p>
          <a:p>
            <a:pPr lvl="0" algn="l" defTabSz="457200">
              <a:lnSpc>
                <a:spcPct val="110000"/>
              </a:lnSpc>
            </a:pPr>
            <a:endParaRPr lang="en-US" sz="200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0" algn="l" defTabSz="457200">
              <a:lnSpc>
                <a:spcPct val="110000"/>
              </a:lnSpc>
            </a:pPr>
            <a:r>
              <a:rPr lang="en-US" sz="2000">
                <a:solidFill>
                  <a:srgbClr val="6A3E3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dds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.setDriverClassName(</a:t>
            </a:r>
            <a:r>
              <a:rPr lang="en-US" sz="2000">
                <a:solidFill>
                  <a:srgbClr val="2A00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"oracle.jdbc.driver.OracleDriver"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);</a:t>
            </a:r>
            <a:endParaRPr lang="en-US" sz="200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0" algn="l" defTabSz="457200">
              <a:lnSpc>
                <a:spcPct val="110000"/>
              </a:lnSpc>
            </a:pPr>
            <a:r>
              <a:rPr lang="en-US" sz="2000">
                <a:solidFill>
                  <a:srgbClr val="6A3E3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dds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.setUrl(</a:t>
            </a:r>
            <a:r>
              <a:rPr lang="en-US" sz="2000">
                <a:solidFill>
                  <a:srgbClr val="2A00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"jdbc:oracle:thin:@localhost:1521:orcl2"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);</a:t>
            </a:r>
            <a:endParaRPr lang="en-US" sz="200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0" algn="l" defTabSz="457200">
              <a:lnSpc>
                <a:spcPct val="110000"/>
              </a:lnSpc>
            </a:pPr>
            <a:r>
              <a:rPr lang="en-US" sz="2000">
                <a:solidFill>
                  <a:srgbClr val="6A3E3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dds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.setUsername(</a:t>
            </a:r>
            <a:r>
              <a:rPr lang="en-US" sz="2000">
                <a:solidFill>
                  <a:srgbClr val="2A00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"sunguoan"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);</a:t>
            </a:r>
            <a:endParaRPr lang="en-US" sz="200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0" algn="l" defTabSz="457200">
              <a:lnSpc>
                <a:spcPct val="110000"/>
              </a:lnSpc>
            </a:pPr>
            <a:r>
              <a:rPr lang="en-US" sz="2000">
                <a:solidFill>
                  <a:srgbClr val="6A3E3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dds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.setPassword(</a:t>
            </a:r>
            <a:r>
              <a:rPr lang="en-US" sz="2000">
                <a:solidFill>
                  <a:srgbClr val="2A00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"123"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);</a:t>
            </a:r>
            <a:endParaRPr lang="en-US" sz="200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+mn-ea"/>
            </a:endParaRPr>
          </a:p>
          <a:p>
            <a:pPr lvl="0" algn="l" defTabSz="457200">
              <a:lnSpc>
                <a:spcPct val="110000"/>
              </a:lnSpc>
            </a:pPr>
            <a:endParaRPr lang="en-US" sz="200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0" algn="l" defTabSz="457200">
              <a:lnSpc>
                <a:spcPct val="110000"/>
              </a:lnSpc>
            </a:pPr>
            <a:r>
              <a:rPr lang="en-US" sz="2000">
                <a:solidFill>
                  <a:srgbClr val="6A3E3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dds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.setMaxActive(100);</a:t>
            </a:r>
            <a:r>
              <a:rPr lang="zh-CN" sz="2000">
                <a:solidFill>
                  <a:srgbClr val="3F7F5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//最大连接数量</a:t>
            </a:r>
            <a:endParaRPr lang="en-US" sz="200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+mn-ea"/>
            </a:endParaRPr>
          </a:p>
          <a:p>
            <a:pPr lvl="0" algn="l" defTabSz="457200">
              <a:lnSpc>
                <a:spcPct val="110000"/>
              </a:lnSpc>
            </a:pPr>
            <a:r>
              <a:rPr lang="en-US" sz="2000">
                <a:solidFill>
                  <a:srgbClr val="6A3E3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bds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.setMinIdle(5);</a:t>
            </a:r>
            <a:r>
              <a:rPr lang="zh-CN" sz="2000">
                <a:solidFill>
                  <a:srgbClr val="3F7F5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//最小空闲连接</a:t>
            </a:r>
            <a:endParaRPr lang="en-US" sz="200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+mn-ea"/>
            </a:endParaRPr>
          </a:p>
          <a:p>
            <a:pPr lvl="0" algn="l" defTabSz="457200">
              <a:lnSpc>
                <a:spcPct val="110000"/>
              </a:lnSpc>
            </a:pPr>
            <a:r>
              <a:rPr lang="en-US" sz="2000">
                <a:solidFill>
                  <a:srgbClr val="6A3E3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bds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.setInitialSize(3);</a:t>
            </a:r>
            <a:r>
              <a:rPr lang="zh-CN" sz="2000">
                <a:solidFill>
                  <a:srgbClr val="3F7F5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//初始化连接</a:t>
            </a:r>
            <a:endParaRPr lang="zh-CN" sz="2000">
              <a:solidFill>
                <a:srgbClr val="3F7F5F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+mn-ea"/>
            </a:endParaRPr>
          </a:p>
          <a:p>
            <a:pPr lvl="0" algn="l" defTabSz="457200">
              <a:lnSpc>
                <a:spcPct val="110000"/>
              </a:lnSpc>
            </a:pPr>
            <a:endParaRPr lang="en-US" sz="200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0" algn="l" defTabSz="457200">
              <a:lnSpc>
                <a:spcPct val="110000"/>
              </a:lnSpc>
            </a:pPr>
            <a:r>
              <a:rPr lang="zh-CN" sz="2000">
                <a:solidFill>
                  <a:srgbClr val="3F7F5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// 得到一个Connection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		</a:t>
            </a:r>
            <a:endParaRPr lang="en-US" sz="200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0" algn="l" defTabSz="457200">
              <a:lnSpc>
                <a:spcPct val="110000"/>
              </a:lnSpc>
            </a:pPr>
            <a:r>
              <a:rPr lang="en-US" sz="200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conn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 = </a:t>
            </a:r>
            <a:r>
              <a:rPr lang="en-US" sz="2000">
                <a:solidFill>
                  <a:srgbClr val="6A3E3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dds</a:t>
            </a:r>
            <a:r>
              <a:rPr 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.getConnection();</a:t>
            </a:r>
            <a:endParaRPr lang="en-US" altLang="zh-CN" sz="2000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182341" y="1299845"/>
            <a:ext cx="3640678" cy="408305"/>
            <a:chOff x="8746" y="1762"/>
            <a:chExt cx="6291" cy="643"/>
          </a:xfrm>
        </p:grpSpPr>
        <p:sp>
          <p:nvSpPr>
            <p:cNvPr id="24" name="AutoShape 18"/>
            <p:cNvSpPr>
              <a:spLocks noChangeArrowheads="1"/>
            </p:cNvSpPr>
            <p:nvPr/>
          </p:nvSpPr>
          <p:spPr bwMode="gray">
            <a:xfrm>
              <a:off x="12260" y="1762"/>
              <a:ext cx="2777" cy="643"/>
            </a:xfrm>
            <a:prstGeom prst="wedgeRoundRectCallout">
              <a:avLst>
                <a:gd name="adj1" fmla="val -28922"/>
                <a:gd name="adj2" fmla="val 45544"/>
                <a:gd name="adj3" fmla="val 16667"/>
              </a:avLst>
            </a:prstGeom>
            <a:solidFill>
              <a:srgbClr val="1E838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anchor="b">
              <a:spAutoFit/>
            </a:bodyPr>
            <a:p>
              <a:pPr marL="285750" lvl="0" indent="-285750" algn="l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sz="1800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  <a:cs typeface="+mn-cs"/>
                  <a:sym typeface="+mn-ea"/>
                </a:rPr>
                <a:t>获得数据源</a:t>
              </a:r>
              <a:endParaRPr lang="zh-CN" altLang="en-US" sz="18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  <a:cs typeface="+mn-cs"/>
                <a:sym typeface="+mn-ea"/>
              </a:endParaRPr>
            </a:p>
          </p:txBody>
        </p:sp>
        <p:cxnSp>
          <p:nvCxnSpPr>
            <p:cNvPr id="26" name="直接箭头连接符 25"/>
            <p:cNvCxnSpPr>
              <a:stCxn id="30" idx="3"/>
              <a:endCxn id="24" idx="1"/>
            </p:cNvCxnSpPr>
            <p:nvPr/>
          </p:nvCxnSpPr>
          <p:spPr bwMode="auto">
            <a:xfrm>
              <a:off x="8746" y="1848"/>
              <a:ext cx="3513" cy="236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1189355" y="1175385"/>
            <a:ext cx="5993130" cy="35750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p>
            <a:endParaRPr lang="zh-CN" altLang="en-US" sz="1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479674" y="2300605"/>
            <a:ext cx="2343206" cy="408305"/>
            <a:chOff x="11814" y="2214"/>
            <a:chExt cx="4049" cy="643"/>
          </a:xfrm>
        </p:grpSpPr>
        <p:sp>
          <p:nvSpPr>
            <p:cNvPr id="11" name="AutoShape 18"/>
            <p:cNvSpPr>
              <a:spLocks noChangeArrowheads="1"/>
            </p:cNvSpPr>
            <p:nvPr/>
          </p:nvSpPr>
          <p:spPr bwMode="gray">
            <a:xfrm>
              <a:off x="13086" y="2214"/>
              <a:ext cx="2777" cy="643"/>
            </a:xfrm>
            <a:prstGeom prst="wedgeRoundRectCallout">
              <a:avLst>
                <a:gd name="adj1" fmla="val -28922"/>
                <a:gd name="adj2" fmla="val 45544"/>
                <a:gd name="adj3" fmla="val 16667"/>
              </a:avLst>
            </a:prstGeom>
            <a:solidFill>
              <a:srgbClr val="1E838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anchor="b">
              <a:spAutoFit/>
            </a:bodyPr>
            <a:p>
              <a:pPr marL="285750" lvl="0" indent="-285750" algn="l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sz="1800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  <a:cs typeface="+mn-cs"/>
                  <a:sym typeface="+mn-ea"/>
                </a:rPr>
                <a:t>连接参数</a:t>
              </a:r>
              <a:endParaRPr lang="zh-CN" altLang="en-US" sz="18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  <a:cs typeface="+mn-cs"/>
                <a:sym typeface="+mn-ea"/>
              </a:endParaRPr>
            </a:p>
          </p:txBody>
        </p:sp>
        <p:cxnSp>
          <p:nvCxnSpPr>
            <p:cNvPr id="12" name="直接箭头连接符 11"/>
            <p:cNvCxnSpPr>
              <a:stCxn id="13" idx="3"/>
              <a:endCxn id="11" idx="1"/>
            </p:cNvCxnSpPr>
            <p:nvPr/>
          </p:nvCxnSpPr>
          <p:spPr bwMode="auto">
            <a:xfrm>
              <a:off x="11814" y="2536"/>
              <a:ext cx="1272" cy="0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189355" y="1838960"/>
            <a:ext cx="7290435" cy="133159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p>
            <a:endParaRPr lang="zh-CN" altLang="en-US" sz="1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893710" y="4003802"/>
            <a:ext cx="3553527" cy="740348"/>
            <a:chOff x="3107" y="2701"/>
            <a:chExt cx="7582" cy="313"/>
          </a:xfrm>
        </p:grpSpPr>
        <p:sp>
          <p:nvSpPr>
            <p:cNvPr id="15" name="AutoShape 18"/>
            <p:cNvSpPr>
              <a:spLocks noChangeArrowheads="1"/>
            </p:cNvSpPr>
            <p:nvPr/>
          </p:nvSpPr>
          <p:spPr bwMode="gray">
            <a:xfrm>
              <a:off x="6326" y="2840"/>
              <a:ext cx="4363" cy="174"/>
            </a:xfrm>
            <a:prstGeom prst="wedgeRoundRectCallout">
              <a:avLst>
                <a:gd name="adj1" fmla="val -28922"/>
                <a:gd name="adj2" fmla="val 45544"/>
                <a:gd name="adj3" fmla="val 16667"/>
              </a:avLst>
            </a:prstGeom>
            <a:solidFill>
              <a:srgbClr val="1E838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anchor="b">
              <a:spAutoFit/>
            </a:bodyPr>
            <a:p>
              <a:pPr marL="285750" lvl="0" indent="-285750" algn="l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sz="1800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  <a:cs typeface="+mn-cs"/>
                  <a:sym typeface="+mn-ea"/>
                </a:rPr>
                <a:t>连接池特定参数</a:t>
              </a:r>
              <a:endParaRPr lang="zh-CN" altLang="en-US" sz="18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  <a:cs typeface="+mn-cs"/>
                <a:sym typeface="+mn-ea"/>
              </a:endParaRPr>
            </a:p>
          </p:txBody>
        </p:sp>
        <p:cxnSp>
          <p:nvCxnSpPr>
            <p:cNvPr id="16" name="直接箭头连接符 15"/>
            <p:cNvCxnSpPr>
              <a:stCxn id="17" idx="3"/>
              <a:endCxn id="15" idx="1"/>
            </p:cNvCxnSpPr>
            <p:nvPr/>
          </p:nvCxnSpPr>
          <p:spPr bwMode="auto">
            <a:xfrm>
              <a:off x="3107" y="2701"/>
              <a:ext cx="3219" cy="226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174115" y="3469005"/>
            <a:ext cx="4719320" cy="106997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p>
            <a:endParaRPr lang="zh-CN" altLang="en-US" sz="1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847665" y="5114925"/>
            <a:ext cx="3223431" cy="413385"/>
            <a:chOff x="5742" y="1899"/>
            <a:chExt cx="6788" cy="651"/>
          </a:xfrm>
        </p:grpSpPr>
        <p:sp>
          <p:nvSpPr>
            <p:cNvPr id="19" name="AutoShape 18"/>
            <p:cNvSpPr>
              <a:spLocks noChangeArrowheads="1"/>
            </p:cNvSpPr>
            <p:nvPr/>
          </p:nvSpPr>
          <p:spPr bwMode="gray">
            <a:xfrm>
              <a:off x="7945" y="1899"/>
              <a:ext cx="4585" cy="651"/>
            </a:xfrm>
            <a:prstGeom prst="wedgeRoundRectCallout">
              <a:avLst>
                <a:gd name="adj1" fmla="val -28922"/>
                <a:gd name="adj2" fmla="val 45544"/>
                <a:gd name="adj3" fmla="val 16667"/>
              </a:avLst>
            </a:prstGeom>
            <a:solidFill>
              <a:srgbClr val="1E838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anchor="b">
              <a:spAutoFit/>
            </a:bodyPr>
            <a:p>
              <a:pPr marL="285750" lvl="0" indent="-285750" algn="l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sz="1800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  <a:cs typeface="+mn-cs"/>
                  <a:sym typeface="+mn-ea"/>
                </a:rPr>
                <a:t>取得一个连接对象</a:t>
              </a:r>
              <a:endParaRPr lang="zh-CN" altLang="en-US" sz="18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  <a:cs typeface="+mn-cs"/>
                <a:sym typeface="+mn-ea"/>
              </a:endParaRPr>
            </a:p>
          </p:txBody>
        </p:sp>
        <p:cxnSp>
          <p:nvCxnSpPr>
            <p:cNvPr id="20" name="直接箭头连接符 19"/>
            <p:cNvCxnSpPr>
              <a:stCxn id="21" idx="3"/>
              <a:endCxn id="19" idx="1"/>
            </p:cNvCxnSpPr>
            <p:nvPr/>
          </p:nvCxnSpPr>
          <p:spPr bwMode="auto">
            <a:xfrm flipV="1">
              <a:off x="5742" y="2225"/>
              <a:ext cx="2204" cy="44"/>
            </a:xfrm>
            <a:prstGeom prst="straightConnector1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1202690" y="5170805"/>
            <a:ext cx="3644900" cy="35750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p>
            <a:endParaRPr lang="zh-CN" altLang="en-US" sz="1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7" name="AutoShape 20"/>
          <p:cNvSpPr>
            <a:spLocks noChangeArrowheads="1"/>
          </p:cNvSpPr>
          <p:nvPr/>
        </p:nvSpPr>
        <p:spPr bwMode="auto">
          <a:xfrm>
            <a:off x="7897495" y="3469005"/>
            <a:ext cx="3450590" cy="4495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>
              <a:defRPr/>
            </a:pPr>
            <a:r>
              <a:rPr lang="zh-CN" altLang="en-US" sz="18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也可以放在</a:t>
            </a:r>
            <a:r>
              <a:rPr lang="en-US" altLang="zh-CN" sz="18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properties</a:t>
            </a:r>
            <a:r>
              <a:rPr lang="zh-CN" altLang="en-US" sz="18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文件中</a:t>
            </a:r>
            <a:endParaRPr lang="zh-CN" altLang="en-US" sz="1800" dirty="0" smtClean="0">
              <a:solidFill>
                <a:srgbClr val="C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cxnSp>
        <p:nvCxnSpPr>
          <p:cNvPr id="41" name="直接箭头连接符 40"/>
          <p:cNvCxnSpPr>
            <a:endCxn id="37" idx="1"/>
          </p:cNvCxnSpPr>
          <p:nvPr/>
        </p:nvCxnSpPr>
        <p:spPr bwMode="auto">
          <a:xfrm>
            <a:off x="7546975" y="3192145"/>
            <a:ext cx="350520" cy="50165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13" grpId="0" bldLvl="0" animBg="1"/>
      <p:bldP spid="17" grpId="0" bldLvl="0" animBg="1"/>
      <p:bldP spid="21" grpId="0" bldLvl="0" animBg="1"/>
      <p:bldP spid="3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src/db.properties</a:t>
            </a:r>
            <a:endParaRPr lang="zh-CN" altLang="en-US" sz="563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25220" y="1049020"/>
            <a:ext cx="8608060" cy="4831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200" b="0">
                <a:solidFill>
                  <a:srgbClr val="00008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driverClassName</a:t>
            </a:r>
            <a:r>
              <a:rPr lang="en-US" sz="2200" b="0">
                <a:solidFill>
                  <a:srgbClr val="008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=</a:t>
            </a:r>
            <a:r>
              <a:rPr lang="en-US" sz="2200" b="0">
                <a:solidFill>
                  <a:srgbClr val="8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oracle.jdbc.driver.OracleDriver</a:t>
            </a:r>
            <a:r>
              <a:rPr lang="en-US" sz="2200" b="0">
                <a:solidFill>
                  <a:srgbClr val="00008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url</a:t>
            </a:r>
            <a:r>
              <a:rPr lang="en-US" sz="2200" b="0">
                <a:solidFill>
                  <a:srgbClr val="008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=</a:t>
            </a:r>
            <a:r>
              <a:rPr lang="en-US" sz="2200" b="0">
                <a:solidFill>
                  <a:srgbClr val="8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jdbc:oracle:thin:@localhost:1521:orcl</a:t>
            </a:r>
            <a:r>
              <a:rPr lang="en-US" sz="2200" b="0">
                <a:solidFill>
                  <a:srgbClr val="00008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username</a:t>
            </a:r>
            <a:r>
              <a:rPr lang="en-US" sz="2200" b="0">
                <a:solidFill>
                  <a:srgbClr val="008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=</a:t>
            </a:r>
            <a:r>
              <a:rPr lang="en-US" sz="2200" b="0">
                <a:solidFill>
                  <a:srgbClr val="8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sunguoan</a:t>
            </a:r>
            <a:r>
              <a:rPr lang="en-US" sz="2200" b="0">
                <a:solidFill>
                  <a:srgbClr val="00008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password</a:t>
            </a:r>
            <a:r>
              <a:rPr lang="en-US" sz="2200" b="0">
                <a:solidFill>
                  <a:srgbClr val="008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=</a:t>
            </a:r>
            <a:r>
              <a:rPr lang="en-US" sz="2200" b="0">
                <a:solidFill>
                  <a:srgbClr val="8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123123</a:t>
            </a:r>
            <a:r>
              <a:rPr lang="en-US" sz="2200" b="0">
                <a:solidFill>
                  <a:srgbClr val="00B4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#</a:t>
            </a:r>
            <a:r>
              <a:rPr lang="zh-CN" sz="2200" b="0">
                <a:solidFill>
                  <a:srgbClr val="00B4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初始化连接数量</a:t>
            </a:r>
            <a:r>
              <a:rPr lang="en-US" sz="2200" b="0">
                <a:solidFill>
                  <a:srgbClr val="00008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initialSize</a:t>
            </a:r>
            <a:r>
              <a:rPr lang="en-US" sz="2200" b="0">
                <a:solidFill>
                  <a:srgbClr val="008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=</a:t>
            </a:r>
            <a:r>
              <a:rPr lang="en-US" sz="2200" b="0">
                <a:solidFill>
                  <a:srgbClr val="8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10</a:t>
            </a:r>
            <a:r>
              <a:rPr lang="en-US" sz="2200" b="0">
                <a:solidFill>
                  <a:srgbClr val="00B4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#</a:t>
            </a:r>
            <a:r>
              <a:rPr lang="zh-CN" sz="2200" b="0">
                <a:solidFill>
                  <a:srgbClr val="00B4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最大连接数量</a:t>
            </a:r>
            <a:r>
              <a:rPr lang="en-US" sz="2200" b="0">
                <a:solidFill>
                  <a:srgbClr val="00008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maxActive</a:t>
            </a:r>
            <a:r>
              <a:rPr lang="en-US" sz="2200" b="0">
                <a:solidFill>
                  <a:srgbClr val="008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=</a:t>
            </a:r>
            <a:r>
              <a:rPr lang="en-US" sz="2200" b="0">
                <a:solidFill>
                  <a:srgbClr val="8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50</a:t>
            </a:r>
            <a:r>
              <a:rPr lang="en-US" sz="2200" b="0">
                <a:solidFill>
                  <a:srgbClr val="00B4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#</a:t>
            </a:r>
            <a:r>
              <a:rPr lang="zh-CN" sz="2200" b="0">
                <a:solidFill>
                  <a:srgbClr val="00B4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最大空闲连接</a:t>
            </a:r>
            <a:r>
              <a:rPr lang="en-US" sz="2200" b="0">
                <a:solidFill>
                  <a:srgbClr val="00008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maxIdle</a:t>
            </a:r>
            <a:r>
              <a:rPr lang="en-US" sz="2200" b="0">
                <a:solidFill>
                  <a:srgbClr val="008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=</a:t>
            </a:r>
            <a:r>
              <a:rPr lang="en-US" sz="2200" b="0">
                <a:solidFill>
                  <a:srgbClr val="8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20</a:t>
            </a:r>
            <a:r>
              <a:rPr lang="en-US" sz="2200" b="0">
                <a:solidFill>
                  <a:srgbClr val="00B4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#</a:t>
            </a:r>
            <a:r>
              <a:rPr lang="zh-CN" sz="2200" b="0">
                <a:solidFill>
                  <a:srgbClr val="00B4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最小空闲连接</a:t>
            </a:r>
            <a:r>
              <a:rPr lang="en-US" sz="2200" b="0">
                <a:solidFill>
                  <a:srgbClr val="00008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minIdle</a:t>
            </a:r>
            <a:r>
              <a:rPr lang="en-US" sz="2200" b="0">
                <a:solidFill>
                  <a:srgbClr val="008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=</a:t>
            </a:r>
            <a:r>
              <a:rPr lang="en-US" sz="2200" b="0">
                <a:solidFill>
                  <a:srgbClr val="8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5</a:t>
            </a:r>
            <a:r>
              <a:rPr lang="en-US" sz="2200" b="0">
                <a:solidFill>
                  <a:srgbClr val="00B4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#</a:t>
            </a:r>
            <a:r>
              <a:rPr lang="zh-CN" sz="2200" b="0">
                <a:solidFill>
                  <a:srgbClr val="00B4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超时等待时间以毫秒为单位 </a:t>
            </a:r>
            <a:r>
              <a:rPr lang="en-US" sz="2200" b="0">
                <a:solidFill>
                  <a:srgbClr val="00B4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6000</a:t>
            </a:r>
            <a:r>
              <a:rPr lang="zh-CN" sz="2200" b="0">
                <a:solidFill>
                  <a:srgbClr val="00B4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毫秒</a:t>
            </a:r>
            <a:r>
              <a:rPr lang="en-US" sz="2200" b="0">
                <a:solidFill>
                  <a:srgbClr val="00B4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/1000</a:t>
            </a:r>
            <a:r>
              <a:rPr lang="zh-CN" sz="2200" b="0">
                <a:solidFill>
                  <a:srgbClr val="00B4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等于</a:t>
            </a:r>
            <a:r>
              <a:rPr lang="en-US" sz="2200" b="0">
                <a:solidFill>
                  <a:srgbClr val="00B4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60</a:t>
            </a:r>
            <a:r>
              <a:rPr lang="zh-CN" sz="2200" b="0">
                <a:solidFill>
                  <a:srgbClr val="00B4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秒</a:t>
            </a:r>
            <a:r>
              <a:rPr lang="en-US" sz="2200" b="0">
                <a:solidFill>
                  <a:srgbClr val="00008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maxWait</a:t>
            </a:r>
            <a:r>
              <a:rPr lang="en-US" sz="2200" b="0">
                <a:solidFill>
                  <a:srgbClr val="008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=</a:t>
            </a:r>
            <a:r>
              <a:rPr lang="en-US" sz="2200" b="0">
                <a:solidFill>
                  <a:srgbClr val="8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60000</a:t>
            </a:r>
            <a:endParaRPr lang="en-US" altLang="en-US" sz="2200" b="0">
              <a:solidFill>
                <a:srgbClr val="8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auto">
          <a:xfrm>
            <a:off x="5552440" y="2266950"/>
            <a:ext cx="5319395" cy="171704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FF000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>
              <a:defRPr/>
            </a:pPr>
            <a:r>
              <a:rPr sz="2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在Druid连接池的配置中，driverClassName可配可不配，如果不配置会根据url自动识别dbType(数据库类型)，然后选择相应的driverClassName</a:t>
            </a:r>
            <a:endParaRPr sz="2000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 sz="3200">
                <a:sym typeface="+mn-ea"/>
              </a:rPr>
              <a:t>DBCP是一个依赖Jakarta commons-pool对象池机制的数据库连接池.DBCP可以直接的在应用程序中使用，Tomcat的数据源使用的就是DBCP。</a:t>
            </a:r>
            <a:endParaRPr lang="zh-CN" altLang="en-US" sz="3200"/>
          </a:p>
          <a:p>
            <a:r>
              <a:rPr lang="zh-CN" altLang="en-US" sz="3200">
                <a:sym typeface="+mn-ea"/>
              </a:rPr>
              <a:t>c3p0是一个开放源代码的JDBC连接池，它包括了实现jdbc3和jdbc2扩展规范说明的Connection 和Statement 池的DataSources 对象。</a:t>
            </a:r>
            <a:endParaRPr lang="zh-CN" altLang="en-US" sz="3200"/>
          </a:p>
          <a:p>
            <a:r>
              <a:rPr lang="zh-CN" altLang="en-US" sz="3200">
                <a:sym typeface="+mn-ea"/>
              </a:rPr>
              <a:t>Druid世界上最好用的连接池技术。</a:t>
            </a:r>
            <a:endParaRPr lang="zh-CN" altLang="en-US" sz="3200">
              <a:sym typeface="+mn-ea"/>
            </a:endParaRPr>
          </a:p>
          <a:p>
            <a:r>
              <a:rPr lang="zh-CN" altLang="en-US" sz="3200">
                <a:solidFill>
                  <a:srgbClr val="C00000"/>
                </a:solidFill>
                <a:sym typeface="+mn-ea"/>
              </a:rPr>
              <a:t>连接池也需要</a:t>
            </a:r>
            <a:r>
              <a:rPr lang="en-US" altLang="zh-CN" sz="3200">
                <a:solidFill>
                  <a:srgbClr val="C00000"/>
                </a:solidFill>
                <a:sym typeface="+mn-ea"/>
              </a:rPr>
              <a:t>conn.close(),</a:t>
            </a:r>
            <a:r>
              <a:rPr lang="zh-CN" altLang="zh-CN" sz="3200">
                <a:solidFill>
                  <a:srgbClr val="C00000"/>
                </a:solidFill>
                <a:sym typeface="+mn-ea"/>
              </a:rPr>
              <a:t>但并不是释放，而是放回池中</a:t>
            </a:r>
            <a:endParaRPr lang="zh-CN" altLang="zh-CN" sz="3200"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连接池小结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60421" name="TextBox 4"/>
          <p:cNvSpPr txBox="1">
            <a:spLocks noChangeArrowheads="1"/>
          </p:cNvSpPr>
          <p:nvPr/>
        </p:nvSpPr>
        <p:spPr bwMode="auto">
          <a:xfrm>
            <a:off x="2385695" y="1484630"/>
            <a:ext cx="2016760" cy="427672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1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DAO</a:t>
            </a:r>
            <a:endParaRPr lang="en-US" altLang="zh-CN" sz="16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en-US" altLang="zh-CN" sz="1600" dirty="0" smtClean="0"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en-US" altLang="zh-CN" sz="1600" dirty="0">
                <a:ea typeface="微软雅黑" panose="020B0503020204020204" charset="-122"/>
                <a:cs typeface="Arial" panose="020B0604020202020204" pitchFamily="34" charset="0"/>
              </a:rPr>
              <a:t>DBUtil</a:t>
            </a:r>
            <a:r>
              <a:rPr lang="zh-CN" altLang="en-US" sz="1600" dirty="0">
                <a:ea typeface="微软雅黑" panose="020B0503020204020204" charset="-122"/>
                <a:cs typeface="Arial" panose="020B0604020202020204" pitchFamily="34" charset="0"/>
              </a:rPr>
              <a:t>工具</a:t>
            </a:r>
            <a:endParaRPr lang="zh-CN" altLang="en-US" sz="1600" dirty="0"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zh-CN" altLang="en-US" sz="1600" dirty="0"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zh-CN" altLang="en-US" sz="1600" dirty="0"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zh-CN" altLang="en-US" sz="1600" dirty="0"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zh-CN" altLang="en-US" sz="1600" dirty="0"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zh-CN" altLang="en-US" sz="1600" dirty="0"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zh-CN" altLang="en-US" sz="1600" dirty="0"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ea typeface="微软雅黑" panose="020B0503020204020204" charset="-122"/>
                <a:cs typeface="Arial" panose="020B0604020202020204" pitchFamily="34" charset="0"/>
              </a:rPr>
              <a:t>连接池</a:t>
            </a:r>
            <a:endParaRPr lang="en-US" altLang="zh-CN" sz="1600" dirty="0"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en-US" altLang="zh-CN" sz="1600" dirty="0" smtClean="0"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en-US" altLang="zh-CN" sz="1600" dirty="0" smtClean="0"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en-US" altLang="zh-CN" sz="1600" dirty="0" smtClean="0"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0426" name="TextBox 15"/>
          <p:cNvSpPr txBox="1">
            <a:spLocks noChangeArrowheads="1"/>
          </p:cNvSpPr>
          <p:nvPr/>
        </p:nvSpPr>
        <p:spPr bwMode="auto">
          <a:xfrm>
            <a:off x="729932" y="3103686"/>
            <a:ext cx="1440161" cy="33718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p>
            <a:pPr algn="ctr"/>
            <a:r>
              <a:rPr lang="en-US" altLang="zh-CN" sz="1600" dirty="0" smtClean="0">
                <a:ea typeface="微软雅黑" panose="020B0503020204020204" charset="-122"/>
                <a:cs typeface="Arial" panose="020B0604020202020204" pitchFamily="34" charset="0"/>
              </a:rPr>
              <a:t>JDBC</a:t>
            </a:r>
            <a:r>
              <a:rPr lang="zh-CN" altLang="en-US" sz="1600" dirty="0" smtClean="0">
                <a:ea typeface="微软雅黑" panose="020B0503020204020204" charset="-122"/>
                <a:cs typeface="Arial" panose="020B0604020202020204" pitchFamily="34" charset="0"/>
              </a:rPr>
              <a:t>高级</a:t>
            </a:r>
            <a:endParaRPr lang="zh-CN" altLang="en-US" sz="1600" dirty="0" smtClean="0"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0427" name="AutoShape 3"/>
          <p:cNvSpPr/>
          <p:nvPr/>
        </p:nvSpPr>
        <p:spPr bwMode="auto">
          <a:xfrm>
            <a:off x="2169795" y="1591945"/>
            <a:ext cx="215900" cy="3422650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p>
            <a:pPr algn="ctr"/>
            <a:endParaRPr lang="zh-CN" altLang="en-US" sz="1800">
              <a:ea typeface="黑体" panose="02010609060101010101" charset="-122"/>
            </a:endParaRPr>
          </a:p>
        </p:txBody>
      </p:sp>
      <p:sp>
        <p:nvSpPr>
          <p:cNvPr id="15" name="AutoShape 3"/>
          <p:cNvSpPr/>
          <p:nvPr/>
        </p:nvSpPr>
        <p:spPr bwMode="auto">
          <a:xfrm>
            <a:off x="3513455" y="1099820"/>
            <a:ext cx="288290" cy="109156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p>
            <a:pPr algn="ctr"/>
            <a:endParaRPr lang="zh-CN" altLang="en-US" sz="1800">
              <a:ea typeface="黑体" panose="02010609060101010101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3613785" y="907415"/>
            <a:ext cx="6657975" cy="147637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p>
            <a:pPr lvl="1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数据存取对象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1"/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1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对象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-&gt;DAO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转换器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-&gt;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表中记录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1"/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1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DAO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接口，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DAO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实现类，实体类，数据库工具类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" name="AutoShape 3"/>
          <p:cNvSpPr/>
          <p:nvPr/>
        </p:nvSpPr>
        <p:spPr bwMode="auto">
          <a:xfrm>
            <a:off x="3989705" y="2872740"/>
            <a:ext cx="196215" cy="62992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p>
            <a:pPr algn="ctr"/>
            <a:endParaRPr lang="zh-CN" altLang="en-US" sz="1800">
              <a:ea typeface="黑体" panose="02010609060101010101" charset="-122"/>
            </a:endParaRPr>
          </a:p>
        </p:txBody>
      </p:sp>
      <p:sp>
        <p:nvSpPr>
          <p:cNvPr id="6" name="AutoShape 3"/>
          <p:cNvSpPr/>
          <p:nvPr/>
        </p:nvSpPr>
        <p:spPr bwMode="auto">
          <a:xfrm>
            <a:off x="3513455" y="4201795"/>
            <a:ext cx="288290" cy="109156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p>
            <a:pPr algn="ctr"/>
            <a:endParaRPr lang="zh-CN" altLang="en-US" sz="1800">
              <a:ea typeface="黑体" panose="02010609060101010101" charset="-122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3613785" y="4009390"/>
            <a:ext cx="6657975" cy="147637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p>
            <a:pPr lvl="1"/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DBCP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：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apache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生产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1"/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1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C3P0 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：开源</a:t>
            </a:r>
            <a:endParaRPr lang="zh-CN" altLang="en-US" sz="1800" dirty="0" smtClean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1"/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endParaRPr lang="zh-CN" altLang="en-US" sz="1800" dirty="0" smtClean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1"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Druid 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：国人的骄傲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4081145" y="2726690"/>
            <a:ext cx="6566535" cy="92202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p>
            <a:pPr lvl="1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Apache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推广的简化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JDBC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操作的组件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1"/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1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尤其是对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dao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查询的简化是美丽的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35025" y="1341120"/>
            <a:ext cx="9065260" cy="3475990"/>
          </a:xfrm>
        </p:spPr>
        <p:txBody>
          <a:bodyPr/>
          <a:p>
            <a:r>
              <a:rPr lang="zh-CN" altLang="en-US" dirty="0">
                <a:sym typeface="+mn-ea"/>
              </a:rPr>
              <a:t>掌握</a:t>
            </a:r>
            <a:r>
              <a:rPr lang="en-US" altLang="zh-CN" dirty="0">
                <a:sym typeface="+mn-ea"/>
              </a:rPr>
              <a:t>DAO</a:t>
            </a:r>
            <a:r>
              <a:rPr lang="zh-CN" altLang="en-US" dirty="0">
                <a:sym typeface="+mn-ea"/>
              </a:rPr>
              <a:t>模式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掌握</a:t>
            </a:r>
            <a:r>
              <a:rPr lang="en-US" altLang="zh-CN" dirty="0">
                <a:sym typeface="+mn-ea"/>
              </a:rPr>
              <a:t>DBUtil</a:t>
            </a:r>
            <a:r>
              <a:rPr lang="zh-CN" altLang="en-US" dirty="0">
                <a:sym typeface="+mn-ea"/>
              </a:rPr>
              <a:t>工具类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掌握连接池技术</a:t>
            </a:r>
            <a:endParaRPr lang="en-US" altLang="zh-CN"/>
          </a:p>
          <a:p>
            <a:pPr marL="585470" lvl="1" indent="0"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 sz="5630" dirty="0">
                <a:solidFill>
                  <a:srgbClr val="5E616D"/>
                </a:solidFill>
                <a:effectLst/>
                <a:sym typeface="+mn-ea"/>
              </a:rPr>
              <a:t>本章目标</a:t>
            </a:r>
            <a:endParaRPr lang="zh-CN" altLang="en-US" sz="5630" dirty="0">
              <a:solidFill>
                <a:srgbClr val="5E616D"/>
              </a:solidFill>
              <a:effectLst/>
              <a:sym typeface="+mn-ea"/>
            </a:endParaRPr>
          </a:p>
        </p:txBody>
      </p:sp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23020" y="1259838"/>
            <a:ext cx="714380" cy="719772"/>
          </a:xfrm>
          <a:prstGeom prst="rect">
            <a:avLst/>
          </a:prstGeom>
          <a:noFill/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4360" y="1340807"/>
            <a:ext cx="643477" cy="648334"/>
          </a:xfrm>
          <a:prstGeom prst="rect">
            <a:avLst/>
          </a:prstGeom>
          <a:noFill/>
        </p:spPr>
      </p:pic>
      <p:pic>
        <p:nvPicPr>
          <p:cNvPr id="1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48420" y="2680968"/>
            <a:ext cx="714380" cy="719772"/>
          </a:xfrm>
          <a:prstGeom prst="rect">
            <a:avLst/>
          </a:prstGeom>
          <a:noFill/>
        </p:spPr>
      </p:pic>
      <p:pic>
        <p:nvPicPr>
          <p:cNvPr id="1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8640" y="2751777"/>
            <a:ext cx="643477" cy="648334"/>
          </a:xfrm>
          <a:prstGeom prst="rect">
            <a:avLst/>
          </a:prstGeom>
          <a:noFill/>
        </p:spPr>
      </p:pic>
      <p:pic>
        <p:nvPicPr>
          <p:cNvPr id="1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48420" y="1994533"/>
            <a:ext cx="714380" cy="719772"/>
          </a:xfrm>
          <a:prstGeom prst="rect">
            <a:avLst/>
          </a:prstGeom>
          <a:noFill/>
        </p:spPr>
      </p:pic>
      <p:pic>
        <p:nvPicPr>
          <p:cNvPr id="2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6420" y="2045022"/>
            <a:ext cx="643477" cy="648334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29225" y="930539"/>
            <a:ext cx="10965638" cy="4788226"/>
          </a:xfrm>
        </p:spPr>
        <p:txBody>
          <a:bodyPr/>
          <a:p>
            <a:r>
              <a:rPr lang="zh-CN" altLang="en-US" sz="3200" dirty="0">
                <a:latin typeface="+mn-lt"/>
                <a:sym typeface="+mn-ea"/>
              </a:rPr>
              <a:t>非常流行的数据访问模式</a:t>
            </a:r>
            <a:r>
              <a:rPr lang="en-US" altLang="zh-CN" sz="3200" dirty="0">
                <a:latin typeface="+mn-lt"/>
                <a:sym typeface="+mn-ea"/>
              </a:rPr>
              <a:t>——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sym typeface="+mn-ea"/>
              </a:rPr>
              <a:t>DAO</a:t>
            </a:r>
            <a:r>
              <a:rPr lang="zh-CN" altLang="en-US" sz="3200" dirty="0">
                <a:solidFill>
                  <a:srgbClr val="FF0000"/>
                </a:solidFill>
                <a:latin typeface="+mn-lt"/>
                <a:sym typeface="+mn-ea"/>
              </a:rPr>
              <a:t>模式 </a:t>
            </a:r>
            <a:endParaRPr lang="en-US" altLang="zh-CN" sz="3200" dirty="0" smtClean="0">
              <a:solidFill>
                <a:srgbClr val="FF0000"/>
              </a:solidFill>
              <a:latin typeface="+mn-lt"/>
            </a:endParaRPr>
          </a:p>
          <a:p>
            <a:pPr lvl="1"/>
            <a:r>
              <a:rPr lang="en-US" altLang="en-US" sz="2800" dirty="0" smtClean="0">
                <a:sym typeface="+mn-ea"/>
              </a:rPr>
              <a:t>Data </a:t>
            </a:r>
            <a:r>
              <a:rPr lang="en-US" altLang="en-US" sz="2800" dirty="0">
                <a:sym typeface="+mn-ea"/>
              </a:rPr>
              <a:t>Access Object(</a:t>
            </a:r>
            <a:r>
              <a:rPr lang="en-US" altLang="en-US" sz="2800" dirty="0" err="1">
                <a:sym typeface="+mn-ea"/>
              </a:rPr>
              <a:t>数据存取对象</a:t>
            </a:r>
            <a:r>
              <a:rPr lang="en-US" altLang="en-US" sz="2800" dirty="0">
                <a:sym typeface="+mn-ea"/>
              </a:rPr>
              <a:t>) </a:t>
            </a:r>
            <a:endParaRPr lang="en-US" altLang="zh-CN" sz="2800" dirty="0"/>
          </a:p>
          <a:p>
            <a:pPr lvl="1"/>
            <a:r>
              <a:rPr lang="en-US" altLang="en-US" sz="2800" dirty="0" err="1">
                <a:sym typeface="+mn-ea"/>
              </a:rPr>
              <a:t>位于业务逻辑和持久化数据之间</a:t>
            </a:r>
            <a:endParaRPr lang="en-US" altLang="zh-CN" sz="2800" dirty="0"/>
          </a:p>
          <a:p>
            <a:pPr lvl="1"/>
            <a:r>
              <a:rPr lang="en-US" altLang="en-US" sz="2800" dirty="0" err="1">
                <a:sym typeface="+mn-ea"/>
              </a:rPr>
              <a:t>实现对持久化数据的访</a:t>
            </a:r>
            <a:r>
              <a:rPr lang="en-US" altLang="zh-CN" sz="2800" dirty="0" err="1">
                <a:sym typeface="+mn-ea"/>
              </a:rPr>
              <a:t>问</a:t>
            </a:r>
            <a:endParaRPr lang="en-US" altLang="zh-CN" sz="2800" dirty="0" err="1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 smtClean="0">
                <a:sym typeface="+mn-ea"/>
              </a:rPr>
              <a:t>什么</a:t>
            </a:r>
            <a:r>
              <a:rPr lang="zh-CN" altLang="en-US" sz="5630" dirty="0">
                <a:sym typeface="+mn-ea"/>
              </a:rPr>
              <a:t>是</a:t>
            </a:r>
            <a:r>
              <a:rPr lang="en-US" altLang="zh-CN" sz="5630" dirty="0">
                <a:sym typeface="+mn-ea"/>
              </a:rPr>
              <a:t>DAO</a:t>
            </a:r>
            <a:endParaRPr lang="zh-CN" altLang="en-US"/>
          </a:p>
        </p:txBody>
      </p:sp>
      <p:graphicFrame>
        <p:nvGraphicFramePr>
          <p:cNvPr id="491529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5163813" y="3636013"/>
          <a:ext cx="1310635" cy="18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" name="Visio" r:id="rId1" imgW="948055" imgH="1343660" progId="Visio.Drawing.11">
                  <p:embed/>
                </p:oleObj>
              </mc:Choice>
              <mc:Fallback>
                <p:oleObj name="Visio" r:id="rId1" imgW="948055" imgH="1343660" progId="Visio.Drawing.11">
                  <p:embed/>
                  <p:pic>
                    <p:nvPicPr>
                      <p:cNvPr id="0" name="图片 2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3813" y="3636013"/>
                        <a:ext cx="1310635" cy="185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45791" dir="8778596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2"/>
          <p:cNvGrpSpPr/>
          <p:nvPr/>
        </p:nvGrpSpPr>
        <p:grpSpPr bwMode="auto">
          <a:xfrm>
            <a:off x="7530783" y="3979545"/>
            <a:ext cx="2952750" cy="762000"/>
            <a:chOff x="3742" y="2114"/>
            <a:chExt cx="1860" cy="480"/>
          </a:xfrm>
        </p:grpSpPr>
        <p:graphicFrame>
          <p:nvGraphicFramePr>
            <p:cNvPr id="491527" name="Object 7"/>
            <p:cNvGraphicFramePr>
              <a:graphicFrameLocks noChangeAspect="1"/>
            </p:cNvGraphicFramePr>
            <p:nvPr/>
          </p:nvGraphicFramePr>
          <p:xfrm>
            <a:off x="3742" y="2114"/>
            <a:ext cx="186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5" name="Visio" r:id="rId3" imgW="1670685" imgH="316230" progId="Visio.Drawing.11">
                    <p:embed/>
                  </p:oleObj>
                </mc:Choice>
                <mc:Fallback>
                  <p:oleObj name="Visio" r:id="rId3" imgW="1670685" imgH="316230" progId="Visio.Drawing.11">
                    <p:embed/>
                    <p:pic>
                      <p:nvPicPr>
                        <p:cNvPr id="0" name="图片 23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2114"/>
                          <a:ext cx="186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45791" dir="8778596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32" name="Rectangle 12"/>
            <p:cNvSpPr>
              <a:spLocks noChangeArrowheads="1"/>
            </p:cNvSpPr>
            <p:nvPr/>
          </p:nvSpPr>
          <p:spPr bwMode="auto">
            <a:xfrm>
              <a:off x="3902" y="2260"/>
              <a:ext cx="362" cy="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p>
              <a:pPr marL="342900" indent="-342900" algn="ctr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</a:rPr>
                <a:t>列</a:t>
              </a:r>
              <a:r>
                <a:rPr lang="en-US" altLang="zh-CN" sz="180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</a:rPr>
                <a:t>1</a:t>
              </a:r>
              <a:endParaRPr lang="en-US" altLang="zh-CN" sz="18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endParaRPr>
            </a:p>
          </p:txBody>
        </p:sp>
        <p:sp>
          <p:nvSpPr>
            <p:cNvPr id="491533" name="Rectangle 13"/>
            <p:cNvSpPr>
              <a:spLocks noChangeArrowheads="1"/>
            </p:cNvSpPr>
            <p:nvPr/>
          </p:nvSpPr>
          <p:spPr bwMode="auto">
            <a:xfrm>
              <a:off x="4470" y="2260"/>
              <a:ext cx="362" cy="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p>
              <a:pPr marL="342900" indent="-342900" algn="ctr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</a:rPr>
                <a:t>列</a:t>
              </a:r>
              <a:r>
                <a:rPr lang="en-US" altLang="zh-CN" sz="180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</a:rPr>
                <a:t>2</a:t>
              </a:r>
              <a:endParaRPr lang="en-US" altLang="zh-CN" sz="18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endParaRPr>
            </a:p>
          </p:txBody>
        </p:sp>
        <p:sp>
          <p:nvSpPr>
            <p:cNvPr id="491534" name="Rectangle 14"/>
            <p:cNvSpPr>
              <a:spLocks noChangeArrowheads="1"/>
            </p:cNvSpPr>
            <p:nvPr/>
          </p:nvSpPr>
          <p:spPr bwMode="auto">
            <a:xfrm>
              <a:off x="5064" y="2250"/>
              <a:ext cx="362" cy="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p>
              <a:pPr marL="342900" indent="-342900" algn="ctr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</a:rPr>
                <a:t>列</a:t>
              </a:r>
              <a:r>
                <a:rPr lang="en-US" altLang="zh-CN" sz="180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</a:rPr>
                <a:t>3</a:t>
              </a:r>
              <a:endParaRPr lang="en-US" altLang="zh-CN" sz="18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endParaRPr>
            </a:p>
          </p:txBody>
        </p:sp>
      </p:grpSp>
      <p:sp>
        <p:nvSpPr>
          <p:cNvPr id="491535" name="AutoShape 15"/>
          <p:cNvSpPr>
            <a:spLocks noChangeArrowheads="1"/>
          </p:cNvSpPr>
          <p:nvPr/>
        </p:nvSpPr>
        <p:spPr bwMode="auto">
          <a:xfrm>
            <a:off x="4211955" y="4211320"/>
            <a:ext cx="944245" cy="421005"/>
          </a:xfrm>
          <a:prstGeom prst="rightArrow">
            <a:avLst>
              <a:gd name="adj1" fmla="val 49861"/>
              <a:gd name="adj2" fmla="val 53168"/>
            </a:avLst>
          </a:prstGeom>
          <a:solidFill>
            <a:srgbClr val="1E8380"/>
          </a:solidFill>
          <a:ln w="9525" algn="ctr">
            <a:solidFill>
              <a:schemeClr val="bg1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p>
            <a:pPr>
              <a:spcBef>
                <a:spcPct val="50000"/>
              </a:spcBef>
              <a:defRPr/>
            </a:pPr>
            <a:endParaRPr lang="zh-CN" altLang="en-US" sz="18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91536" name="AutoShape 16"/>
          <p:cNvSpPr>
            <a:spLocks noChangeArrowheads="1"/>
          </p:cNvSpPr>
          <p:nvPr/>
        </p:nvSpPr>
        <p:spPr bwMode="auto">
          <a:xfrm>
            <a:off x="6575425" y="4195445"/>
            <a:ext cx="692150" cy="421005"/>
          </a:xfrm>
          <a:prstGeom prst="rightArrow">
            <a:avLst>
              <a:gd name="adj1" fmla="val 49861"/>
              <a:gd name="adj2" fmla="val 49996"/>
            </a:avLst>
          </a:prstGeom>
          <a:solidFill>
            <a:srgbClr val="1E8380"/>
          </a:solidFill>
          <a:ln w="9525" algn="ctr">
            <a:solidFill>
              <a:schemeClr val="bg1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p>
            <a:pPr>
              <a:spcBef>
                <a:spcPct val="50000"/>
              </a:spcBef>
              <a:defRPr/>
            </a:pPr>
            <a:endParaRPr lang="zh-CN" altLang="en-US" sz="18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91537" name="AutoShape 17"/>
          <p:cNvSpPr>
            <a:spLocks noChangeArrowheads="1"/>
          </p:cNvSpPr>
          <p:nvPr/>
        </p:nvSpPr>
        <p:spPr bwMode="gray">
          <a:xfrm>
            <a:off x="933646" y="3827145"/>
            <a:ext cx="1225550" cy="50482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1E838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 eaLnBrk="0" hangingPunct="0">
              <a:defRPr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类</a:t>
            </a:r>
            <a:endParaRPr lang="zh-CN" altLang="en-US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91538" name="AutoShape 18"/>
          <p:cNvSpPr>
            <a:spLocks noChangeArrowheads="1"/>
          </p:cNvSpPr>
          <p:nvPr/>
        </p:nvSpPr>
        <p:spPr bwMode="gray">
          <a:xfrm>
            <a:off x="5206048" y="3072130"/>
            <a:ext cx="1225550" cy="50482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1E838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 eaLnBrk="0" hangingPunct="0">
              <a:defRPr/>
            </a:pPr>
            <a:r>
              <a:rPr lang="en-US" altLang="zh-CN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DAO</a:t>
            </a:r>
            <a:endParaRPr lang="en-US" altLang="zh-CN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91539" name="AutoShape 19"/>
          <p:cNvSpPr>
            <a:spLocks noChangeArrowheads="1"/>
          </p:cNvSpPr>
          <p:nvPr/>
        </p:nvSpPr>
        <p:spPr bwMode="gray">
          <a:xfrm>
            <a:off x="8394383" y="3404870"/>
            <a:ext cx="1225550" cy="50482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1E838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 eaLnBrk="0" hangingPunct="0">
              <a:defRPr/>
            </a:pPr>
            <a:r>
              <a:rPr lang="zh-CN" altLang="en-US" sz="18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数据表</a:t>
            </a:r>
            <a:endParaRPr lang="zh-CN" altLang="en-US" sz="1800" dirty="0" smtClean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91540" name="AutoShape 20"/>
          <p:cNvSpPr>
            <a:spLocks noChangeArrowheads="1"/>
          </p:cNvSpPr>
          <p:nvPr/>
        </p:nvSpPr>
        <p:spPr bwMode="auto">
          <a:xfrm>
            <a:off x="2783840" y="5550354"/>
            <a:ext cx="6258560" cy="408486"/>
          </a:xfrm>
          <a:prstGeom prst="wedgeRoundRectCallout">
            <a:avLst>
              <a:gd name="adj1" fmla="val -29694"/>
              <a:gd name="adj2" fmla="val -49216"/>
              <a:gd name="adj3" fmla="val 16667"/>
            </a:avLst>
          </a:prstGeom>
          <a:solidFill>
            <a:srgbClr val="1E838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8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DAO</a:t>
            </a:r>
            <a:r>
              <a:rPr lang="zh-CN" altLang="en-US" sz="18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起着转换器的作用</a:t>
            </a:r>
            <a:r>
              <a:rPr lang="zh-CN" altLang="en-US" sz="1800" kern="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，把实体类</a:t>
            </a:r>
            <a:r>
              <a:rPr lang="zh-CN" altLang="en-US" sz="18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转换为数据库中的记录</a:t>
            </a:r>
            <a:endParaRPr lang="zh-CN" altLang="en-US" sz="1800" kern="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56323" y="3473135"/>
            <a:ext cx="1693044" cy="17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35" grpId="0" bldLvl="0" animBg="1"/>
      <p:bldP spid="491536" grpId="0" bldLvl="0" animBg="1"/>
      <p:bldP spid="491537" grpId="0" bldLvl="0" animBg="1"/>
      <p:bldP spid="491538" grpId="0" bldLvl="0" animBg="1"/>
      <p:bldP spid="491539" grpId="0" bldLvl="0" animBg="1"/>
      <p:bldP spid="49154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4000" dirty="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DAO</a:t>
            </a:r>
            <a:r>
              <a:rPr lang="zh-CN" altLang="en-US" sz="4000" dirty="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模式的组成部分</a:t>
            </a:r>
            <a:endParaRPr lang="zh-CN" altLang="en-US" sz="4000" b="1" dirty="0">
              <a:solidFill>
                <a:srgbClr val="5E616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+mn-ea"/>
            </a:endParaRPr>
          </a:p>
          <a:p>
            <a:pPr lvl="1"/>
            <a:r>
              <a:rPr lang="en-US" altLang="zh-CN" sz="320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DAO</a:t>
            </a:r>
            <a:r>
              <a:rPr lang="zh-CN" altLang="en-US" sz="320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接口</a:t>
            </a:r>
            <a:endParaRPr lang="zh-CN" altLang="en-US" sz="3200">
              <a:solidFill>
                <a:srgbClr val="5E616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1"/>
            <a:r>
              <a:rPr lang="en-US" altLang="zh-CN" sz="320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DAO</a:t>
            </a:r>
            <a:r>
              <a:rPr lang="zh-CN" altLang="en-US" sz="320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实现类</a:t>
            </a:r>
            <a:endParaRPr lang="zh-CN" altLang="en-US" sz="3200">
              <a:solidFill>
                <a:srgbClr val="5E616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1"/>
            <a:r>
              <a:rPr lang="zh-CN" altLang="en-US" sz="320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实体类的包名：</a:t>
            </a:r>
            <a:r>
              <a:rPr lang="en-US" altLang="zh-CN" sz="320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entity</a:t>
            </a:r>
            <a:r>
              <a:rPr lang="zh-CN" altLang="en-US" sz="320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、</a:t>
            </a:r>
            <a:r>
              <a:rPr lang="en-US" altLang="zh-CN" sz="320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models</a:t>
            </a:r>
            <a:r>
              <a:rPr lang="zh-CN" altLang="en-US" sz="320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、</a:t>
            </a:r>
            <a:r>
              <a:rPr lang="en-US" altLang="zh-CN" sz="320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pojo</a:t>
            </a:r>
            <a:r>
              <a:rPr lang="zh-CN" altLang="en-US" sz="320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、</a:t>
            </a:r>
            <a:r>
              <a:rPr lang="en-US" altLang="zh-CN" sz="320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vo</a:t>
            </a:r>
            <a:endParaRPr lang="zh-CN" altLang="en-US" sz="3200">
              <a:solidFill>
                <a:srgbClr val="5E616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lvl="1"/>
            <a:r>
              <a:rPr lang="zh-CN" altLang="en-US" sz="320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数据库封装工具类</a:t>
            </a:r>
            <a:endParaRPr lang="zh-CN" altLang="en-US" sz="3200">
              <a:solidFill>
                <a:srgbClr val="5E616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5630" dirty="0" smtClean="0">
                <a:sym typeface="+mn-ea"/>
              </a:rPr>
              <a:t>DAO</a:t>
            </a:r>
            <a:r>
              <a:rPr lang="zh-CN" altLang="en-US" sz="5630" dirty="0">
                <a:sym typeface="+mn-ea"/>
              </a:rPr>
              <a:t>模式的组成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 sz="4000">
                <a:sym typeface="+mn-ea"/>
              </a:rPr>
              <a:t>需求说明</a:t>
            </a:r>
            <a:endParaRPr lang="zh-CN" altLang="en-US" sz="4000"/>
          </a:p>
          <a:p>
            <a:pPr lvl="1">
              <a:buFont typeface="+mj-lt"/>
              <a:buAutoNum type="arabicPeriod"/>
            </a:pPr>
            <a:r>
              <a:rPr lang="zh-CN" altLang="en-US" sz="3200" dirty="0" smtClean="0">
                <a:sym typeface="+mn-ea"/>
              </a:rPr>
              <a:t>创建数据库工具类</a:t>
            </a:r>
            <a:r>
              <a:rPr lang="en-US" altLang="zh-CN" sz="3200" dirty="0" smtClean="0">
                <a:sym typeface="+mn-ea"/>
              </a:rPr>
              <a:t>DB</a:t>
            </a:r>
            <a:r>
              <a:rPr lang="zh-CN" altLang="en-US" sz="3200" dirty="0" smtClean="0">
                <a:sym typeface="+mn-ea"/>
              </a:rPr>
              <a:t>，配置文件</a:t>
            </a:r>
            <a:endParaRPr lang="en-US" altLang="zh-CN" sz="3200" dirty="0" smtClean="0"/>
          </a:p>
          <a:p>
            <a:pPr lvl="1">
              <a:buFont typeface="+mj-lt"/>
              <a:buAutoNum type="arabicPeriod"/>
            </a:pPr>
            <a:r>
              <a:rPr lang="zh-CN" altLang="en-US" sz="3200" dirty="0" smtClean="0">
                <a:sym typeface="+mn-ea"/>
              </a:rPr>
              <a:t>定义</a:t>
            </a:r>
            <a:r>
              <a:rPr lang="zh-CN" altLang="en-US" sz="3200" dirty="0">
                <a:sym typeface="+mn-ea"/>
              </a:rPr>
              <a:t>实体类</a:t>
            </a:r>
            <a:r>
              <a:rPr lang="en-US" altLang="zh-CN" sz="3200" dirty="0">
                <a:sym typeface="+mn-ea"/>
              </a:rPr>
              <a:t>Subject</a:t>
            </a:r>
            <a:r>
              <a:rPr lang="zh-CN" altLang="en-US" sz="3200" dirty="0">
                <a:sym typeface="+mn-ea"/>
              </a:rPr>
              <a:t>，与表</a:t>
            </a:r>
            <a:r>
              <a:rPr lang="en-US" altLang="zh-CN" sz="3200" dirty="0">
                <a:sym typeface="+mn-ea"/>
              </a:rPr>
              <a:t>Subject</a:t>
            </a:r>
            <a:r>
              <a:rPr lang="zh-CN" altLang="en-US" sz="3200" dirty="0" smtClean="0">
                <a:sym typeface="+mn-ea"/>
              </a:rPr>
              <a:t>对应</a:t>
            </a:r>
            <a:endParaRPr lang="en-US" altLang="zh-CN" sz="3200" dirty="0" smtClean="0"/>
          </a:p>
          <a:p>
            <a:pPr lvl="1">
              <a:buFont typeface="+mj-lt"/>
              <a:buAutoNum type="arabicPeriod"/>
            </a:pPr>
            <a:r>
              <a:rPr lang="zh-CN" altLang="en-US" sz="3200" dirty="0" smtClean="0">
                <a:sym typeface="+mn-ea"/>
              </a:rPr>
              <a:t>定义</a:t>
            </a:r>
            <a:r>
              <a:rPr lang="en-US" altLang="zh-CN" sz="3200" dirty="0">
                <a:sym typeface="+mn-ea"/>
              </a:rPr>
              <a:t>Subject</a:t>
            </a:r>
            <a:r>
              <a:rPr lang="zh-CN" altLang="zh-CN" sz="3200" dirty="0" smtClean="0">
                <a:sym typeface="+mn-ea"/>
              </a:rPr>
              <a:t>Dao接口</a:t>
            </a:r>
            <a:endParaRPr lang="zh-CN" altLang="zh-CN" sz="3200" dirty="0" smtClean="0">
              <a:sym typeface="+mn-ea"/>
            </a:endParaRPr>
          </a:p>
          <a:p>
            <a:pPr lvl="1">
              <a:buFont typeface="+mj-lt"/>
              <a:buAutoNum type="arabicPeriod"/>
            </a:pPr>
            <a:r>
              <a:rPr lang="zh-CN" altLang="zh-CN" sz="3200" dirty="0" smtClean="0">
                <a:sym typeface="+mn-ea"/>
              </a:rPr>
              <a:t>在接口中定义添加方法，传递实体对象为参数</a:t>
            </a:r>
            <a:endParaRPr lang="en-US" altLang="zh-CN" sz="3200" dirty="0" smtClean="0"/>
          </a:p>
          <a:p>
            <a:pPr lvl="1">
              <a:buFont typeface="+mj-lt"/>
              <a:buAutoNum type="arabicPeriod"/>
            </a:pPr>
            <a:r>
              <a:rPr lang="zh-CN" altLang="en-US" sz="3200" dirty="0" smtClean="0">
                <a:sym typeface="+mn-ea"/>
              </a:rPr>
              <a:t>创建</a:t>
            </a:r>
            <a:r>
              <a:rPr lang="en-US" altLang="zh-CN" sz="3200" dirty="0">
                <a:sym typeface="+mn-ea"/>
              </a:rPr>
              <a:t>Subject</a:t>
            </a:r>
            <a:r>
              <a:rPr lang="en-US" altLang="zh-CN" sz="3200" dirty="0" err="1" smtClean="0">
                <a:sym typeface="+mn-ea"/>
              </a:rPr>
              <a:t>Dao</a:t>
            </a:r>
            <a:r>
              <a:rPr lang="zh-CN" altLang="en-US" sz="3200" dirty="0" smtClean="0">
                <a:sym typeface="+mn-ea"/>
              </a:rPr>
              <a:t>的实现类，实现添加方法</a:t>
            </a:r>
            <a:endParaRPr lang="zh-CN" altLang="en-US" sz="3200" dirty="0" smtClean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 smtClean="0">
                <a:sym typeface="+mn-ea"/>
              </a:rPr>
              <a:t>学员操作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 sz="3600" kern="1600">
                <a:solidFill>
                  <a:srgbClr val="5E616D"/>
                </a:solidFill>
                <a:sym typeface="+mn-ea"/>
              </a:rPr>
              <a:t>DbUtils是Apache组织提供的一个对JDBC进行简单封装的开源工具类库，使用它能够简化JDBC应用程序的开发，同时也不会影响程序的性能</a:t>
            </a:r>
            <a:endParaRPr lang="zh-CN" altLang="en-US" sz="3600" kern="1600">
              <a:solidFill>
                <a:srgbClr val="5E616D"/>
              </a:solidFill>
              <a:uFillTx/>
            </a:endParaRPr>
          </a:p>
          <a:p>
            <a:endParaRPr lang="zh-CN" altLang="en-US" sz="3600" kern="1600">
              <a:solidFill>
                <a:srgbClr val="5E616D"/>
              </a:solidFill>
              <a:uFillTx/>
            </a:endParaRPr>
          </a:p>
          <a:p>
            <a:r>
              <a:rPr lang="zh-CN" altLang="en-US" sz="3600" kern="1600">
                <a:solidFill>
                  <a:srgbClr val="5E616D"/>
                </a:solidFill>
                <a:sym typeface="+mn-ea"/>
              </a:rPr>
              <a:t>使用时需要导入commons-dbutils-</a:t>
            </a:r>
            <a:r>
              <a:rPr lang="en-US" altLang="zh-CN" sz="3600" kern="1600">
                <a:solidFill>
                  <a:srgbClr val="5E616D"/>
                </a:solidFill>
                <a:sym typeface="+mn-ea"/>
              </a:rPr>
              <a:t>x</a:t>
            </a:r>
            <a:r>
              <a:rPr lang="zh-CN" altLang="en-US" sz="3600" kern="1600">
                <a:solidFill>
                  <a:srgbClr val="5E616D"/>
                </a:solidFill>
                <a:sym typeface="+mn-ea"/>
              </a:rPr>
              <a:t>.</a:t>
            </a:r>
            <a:r>
              <a:rPr lang="en-US" altLang="zh-CN" sz="3600" kern="1600">
                <a:solidFill>
                  <a:srgbClr val="5E616D"/>
                </a:solidFill>
                <a:sym typeface="+mn-ea"/>
              </a:rPr>
              <a:t>x</a:t>
            </a:r>
            <a:r>
              <a:rPr lang="zh-CN" altLang="en-US" sz="3600" kern="1600">
                <a:solidFill>
                  <a:srgbClr val="5E616D"/>
                </a:solidFill>
                <a:sym typeface="+mn-ea"/>
              </a:rPr>
              <a:t>.jar包</a:t>
            </a:r>
            <a:endParaRPr lang="zh-CN" altLang="en-US" sz="3600" kern="1600">
              <a:solidFill>
                <a:srgbClr val="5E616D"/>
              </a:solidFill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5630">
                <a:sym typeface="+mn-ea"/>
              </a:rPr>
              <a:t>DBUtil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 sz="3200" b="1">
                <a:solidFill>
                  <a:srgbClr val="C00000"/>
                </a:solidFill>
                <a:sym typeface="+mn-ea"/>
              </a:rPr>
              <a:t>QueryRunner</a:t>
            </a:r>
            <a:r>
              <a:rPr lang="zh-CN" altLang="en-US" sz="3200">
                <a:sym typeface="+mn-ea"/>
              </a:rPr>
              <a:t>类中提供对sql语句操作的API.(增,删,改,查)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 b="1">
                <a:solidFill>
                  <a:srgbClr val="C00000"/>
                </a:solidFill>
                <a:sym typeface="+mn-ea"/>
              </a:rPr>
              <a:t>ResultSetHandler</a:t>
            </a:r>
            <a:r>
              <a:rPr lang="zh-CN" altLang="en-US" sz="3200">
                <a:sym typeface="+mn-ea"/>
              </a:rPr>
              <a:t>接口，用于定义select操作后，怎样封装结果集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 b="1">
                <a:solidFill>
                  <a:srgbClr val="C00000"/>
                </a:solidFill>
                <a:sym typeface="+mn-ea"/>
              </a:rPr>
              <a:t>DbUtils</a:t>
            </a:r>
            <a:r>
              <a:rPr lang="zh-CN" altLang="en-US" sz="3200">
                <a:sym typeface="+mn-ea"/>
              </a:rPr>
              <a:t>类，它就是一个工具类,定义了关闭资源与事务处理的方法,有一个close方法,可以释放资源</a:t>
            </a:r>
            <a:endParaRPr lang="zh-CN" altLang="en-US" sz="320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三个核心功能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7660" y="1299845"/>
            <a:ext cx="11598910" cy="4788535"/>
          </a:xfrm>
        </p:spPr>
        <p:txBody>
          <a:bodyPr/>
          <a:p>
            <a:r>
              <a:rPr lang="zh-CN" altLang="en-US" sz="3200">
                <a:sym typeface="+mn-ea"/>
              </a:rPr>
              <a:t>增，删，改 </a:t>
            </a:r>
            <a:endParaRPr lang="zh-CN" altLang="en-US" sz="3200"/>
          </a:p>
          <a:p>
            <a:pPr lvl="1"/>
            <a:r>
              <a:rPr lang="en-US" altLang="zh-CN" sz="3200">
                <a:sym typeface="+mn-ea"/>
              </a:rPr>
              <a:t>qr.</a:t>
            </a:r>
            <a:r>
              <a:rPr lang="zh-CN" altLang="en-US" sz="3200">
                <a:sym typeface="+mn-ea"/>
              </a:rPr>
              <a:t>update</a:t>
            </a:r>
            <a:r>
              <a:rPr lang="en-US" altLang="zh-CN" sz="3200">
                <a:sym typeface="+mn-ea"/>
              </a:rPr>
              <a:t>(Connection conn</a:t>
            </a:r>
            <a:r>
              <a:rPr lang="zh-CN" altLang="zh-CN" sz="3200">
                <a:sym typeface="+mn-ea"/>
              </a:rPr>
              <a:t>，</a:t>
            </a:r>
            <a:r>
              <a:rPr lang="en-US" altLang="zh-CN" sz="3200">
                <a:sym typeface="+mn-ea"/>
              </a:rPr>
              <a:t>String sql)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查询</a:t>
            </a:r>
            <a:endParaRPr lang="zh-CN" altLang="en-US" sz="3200"/>
          </a:p>
          <a:p>
            <a:pPr lvl="1"/>
            <a:r>
              <a:rPr lang="en-US" altLang="zh-CN" sz="2800">
                <a:sym typeface="+mn-ea"/>
              </a:rPr>
              <a:t>qr</a:t>
            </a:r>
            <a:r>
              <a:rPr lang="zh-CN" altLang="en-US" sz="2800">
                <a:sym typeface="+mn-ea"/>
              </a:rPr>
              <a:t>.</a:t>
            </a:r>
            <a:r>
              <a:rPr lang="en-US" altLang="zh-CN" sz="2800">
                <a:sym typeface="+mn-ea"/>
              </a:rPr>
              <a:t>query(Connection conn</a:t>
            </a:r>
            <a:r>
              <a:rPr lang="zh-CN" altLang="en-US" sz="2800">
                <a:sym typeface="+mn-ea"/>
              </a:rPr>
              <a:t>，</a:t>
            </a:r>
            <a:r>
              <a:rPr lang="en-US" altLang="zh-CN" sz="2800">
                <a:sym typeface="+mn-ea"/>
              </a:rPr>
              <a:t>String sql</a:t>
            </a:r>
            <a:r>
              <a:rPr lang="zh-CN" altLang="en-US" sz="2800">
                <a:sym typeface="+mn-ea"/>
              </a:rPr>
              <a:t>，ResultSetHandler rs</a:t>
            </a:r>
            <a:r>
              <a:rPr lang="en-US" altLang="zh-CN" sz="2800">
                <a:sym typeface="+mn-ea"/>
              </a:rPr>
              <a:t>h)</a:t>
            </a:r>
            <a:endParaRPr lang="en-US" altLang="zh-CN" sz="2800"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rsh 是结果集的处理方式,传递ResultSetHandler接口实现类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zh-CN" sz="2800">
                <a:sym typeface="+mn-ea"/>
              </a:rPr>
              <a:t>编写实现类</a:t>
            </a:r>
            <a:endParaRPr lang="zh-CN" altLang="zh-CN" sz="280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QueryRunner类的操作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DOC_GUID" val="{c7b0612f-e913-4adf-9f91-a56129d41447}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思源">
      <a:majorFont>
        <a:latin typeface="Helvetica"/>
        <a:ea typeface="思源黑体 CN Medium"/>
        <a:cs typeface="Helvetica"/>
      </a:majorFont>
      <a:minorFont>
        <a:latin typeface="Calibri"/>
        <a:ea typeface="思源黑体 CN Light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23000" dir="5400000" rotWithShape="0">
            <a:srgbClr val="000000">
              <a:alpha val="33999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23000" dir="5400000" rotWithShape="0">
            <a:srgbClr val="000000">
              <a:alpha val="33999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4387</Words>
  <Application>WPS 演示</Application>
  <PresentationFormat>全屏显示(16:9)</PresentationFormat>
  <Paragraphs>328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思源黑体 CN Bold</vt:lpstr>
      <vt:lpstr>Arial</vt:lpstr>
      <vt:lpstr>思源黑体 CN Normal</vt:lpstr>
      <vt:lpstr>Source Han Sans CN Bold Bold</vt:lpstr>
      <vt:lpstr>思源黑体 CN Medium</vt:lpstr>
      <vt:lpstr>SourceHanSerifSC-Heavy</vt:lpstr>
      <vt:lpstr>黑体</vt:lpstr>
      <vt:lpstr>微软雅黑</vt:lpstr>
      <vt:lpstr>Arial Unicode MS</vt:lpstr>
      <vt:lpstr>Wingdings</vt:lpstr>
      <vt:lpstr>Consolas</vt:lpstr>
      <vt:lpstr>Times New Roman</vt:lpstr>
      <vt:lpstr>思源黑体 CN Light</vt:lpstr>
      <vt:lpstr>Segoe Print</vt:lpstr>
      <vt:lpstr>Office 主题</vt:lpstr>
      <vt:lpstr>Visio.Drawing.11</vt:lpstr>
      <vt:lpstr>Visio.Drawing.11</vt:lpstr>
      <vt:lpstr>第八章 JDBC高级应用</vt:lpstr>
      <vt:lpstr>回顾</vt:lpstr>
      <vt:lpstr>本章目标</vt:lpstr>
      <vt:lpstr>什么是DAO</vt:lpstr>
      <vt:lpstr>DAO模式的组成</vt:lpstr>
      <vt:lpstr>学员操作</vt:lpstr>
      <vt:lpstr>DBUtil</vt:lpstr>
      <vt:lpstr>三个核心功能</vt:lpstr>
      <vt:lpstr>QueryRunner类的操作</vt:lpstr>
      <vt:lpstr>学员操作</vt:lpstr>
      <vt:lpstr>什么是连接池</vt:lpstr>
      <vt:lpstr>生活中的连接池</vt:lpstr>
      <vt:lpstr>连接池技术原理</vt:lpstr>
      <vt:lpstr>流行的连接池技术-DBCP</vt:lpstr>
      <vt:lpstr>使用DBCP</vt:lpstr>
      <vt:lpstr>流行的连接池技术-C3P0</vt:lpstr>
      <vt:lpstr>使用C3P0</vt:lpstr>
      <vt:lpstr>c3p0-config.xml</vt:lpstr>
      <vt:lpstr>流行的连接池技术-Druid</vt:lpstr>
      <vt:lpstr>使用Druid</vt:lpstr>
      <vt:lpstr>src/db.properties</vt:lpstr>
      <vt:lpstr>连接池小结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安志刚</dc:creator>
  <cp:lastModifiedBy>孙国安</cp:lastModifiedBy>
  <cp:revision>129</cp:revision>
  <dcterms:created xsi:type="dcterms:W3CDTF">2018-11-30T02:56:00Z</dcterms:created>
  <dcterms:modified xsi:type="dcterms:W3CDTF">2019-04-04T01:11:45Z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