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9" r:id="rId4"/>
    <p:sldId id="279" r:id="rId5"/>
    <p:sldId id="268" r:id="rId6"/>
    <p:sldId id="270" r:id="rId7"/>
    <p:sldId id="278" r:id="rId8"/>
    <p:sldId id="258" r:id="rId9"/>
    <p:sldId id="261" r:id="rId10"/>
    <p:sldId id="263" r:id="rId11"/>
    <p:sldId id="269" r:id="rId12"/>
    <p:sldId id="262" r:id="rId13"/>
    <p:sldId id="264" r:id="rId14"/>
    <p:sldId id="265" r:id="rId15"/>
    <p:sldId id="276" r:id="rId16"/>
    <p:sldId id="277" r:id="rId17"/>
    <p:sldId id="266" r:id="rId18"/>
    <p:sldId id="267" r:id="rId19"/>
    <p:sldId id="271" r:id="rId20"/>
    <p:sldId id="272" r:id="rId21"/>
    <p:sldId id="273" r:id="rId22"/>
    <p:sldId id="274" r:id="rId23"/>
    <p:sldId id="275" r:id="rId24"/>
    <p:sldId id="280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56079-6BD3-44A0-B953-3A56D238946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184DD-6D98-40FC-B522-1A69DE9B6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5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64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5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1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61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7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4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4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4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38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14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76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45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7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32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8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5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0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6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7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9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9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184DD-6D98-40FC-B522-1A69DE9B6A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0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2B0D7-124D-4D20-898C-2E1E116E8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EE71A-1384-4DCC-BBE6-492CE5759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E313F-2E22-4142-BFD9-F29B41C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3799D-2820-4F55-ACF8-41C8B00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4DE7-A61E-41BF-9B55-EC48A335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6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057A8-C797-4730-B49A-A36B8899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FC5B11-584F-4AAC-A99A-DAD41D65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58671-7464-4ED2-8E8D-2EE49410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14389-9F6A-4854-83E3-220B34E0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D2AA2-A926-43E2-A9AC-FD6987AD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8BA0CA-F1EE-41B5-8442-A449E6353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AA13F-E64A-4AE2-B7A0-FF38CD82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E9A99-E853-4671-AEDE-4AEF803D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09E5C-A2AF-42AE-8537-180A0E0C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FA693-7B0E-49AC-BBFB-8D32558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4D47E-67B3-4EB4-9796-CB5F9292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84A1D-424B-4F6F-9BDA-EE4C251B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C35CA-42DE-4975-83E9-7A3A2F35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5BCC4-E6DC-4C5F-A8BF-07A52EA1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659CB-E3BC-489A-99A6-2322BC39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1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0EFF0-AABB-4E98-9E26-39C1F5CF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327CA-75FC-4321-8AC5-F4572D18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DD1BD-2AD6-4327-9ECE-E1172E94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C69A7-1963-44ED-AC57-115E829F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CCE83-864F-4F81-ADE8-7BEEE5DA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D8B36-6925-4748-847F-D4C50DF1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C91D8-C7EC-4EFE-952E-352B979D0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2D8E4-4C0C-4688-9FD5-A2B0BE3E7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1D565-8FA0-4FAE-86EA-FC8673C1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2A4FB-E6AE-47E2-A91B-51041BDF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D5F78-BE77-4455-B2E0-981B99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4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C5186-6969-4854-B42E-973C0270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119C1-4246-49FE-AD81-0B7025FA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0B3F2-EE7B-418C-9A79-5DAEC87E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B00708-C870-4D06-A9EC-EBA6192E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8BE733-413A-4DF8-8820-C42AF7A8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7BA627-9B97-4F1A-A3B6-9583D671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D878B-3613-4FBF-9B98-EA74D5A7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DDD076-B724-4B21-B9AD-60130B9E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5472E-43E9-436E-BD30-F7F18B71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79AD4-060D-484E-8AD3-D2BCC33F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F5167-FB9D-4009-91ED-8811FE81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0442B7-9629-4927-990D-0C1A980C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3F50D-071C-4D0B-B78C-FC876CA3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D8EFB-C2E5-48A6-BF37-4DEFAF39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A820E-7CD1-411F-896B-BE425620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3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E11FD-B4FC-4271-BC15-CCD941D9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24F43-9720-4080-90DC-448D1F68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3B344-3215-4D36-87D0-ED69380E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E133C-8ADB-4667-B296-6AF9C113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9BA0A-C4A6-432E-B6FA-78560A7B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37B2C-C48A-4C2F-8767-43CE879A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5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47838-3924-412C-9B81-08144084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972B0-85E1-4FA7-8BBC-172C6BBEC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F79F7-43B7-466F-8A8A-785D6201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31DFA-A6DF-4E30-BE39-801E5A2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52FD7-30B4-4252-9FA9-F353B2BB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E43A-34A1-4006-830B-1E680A7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18579-2419-403B-8B29-FA296018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8A672-DFA0-4069-A46B-6CDC539F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8B667-BECF-467E-835C-4BCE5292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44BA-054B-4D11-8351-29EAE8892AA7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61450-4189-43B1-9100-3AAD858B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9F473-C8BE-429E-8E24-515DA0588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BE9C-AAC9-49B8-BCE9-F814E055E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cschool.cn/regexp/p5cx1pqd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unoob.com/php/php-pcr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.com.cn/js/js_regexp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unoob.com/mysql/mysql-regexp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nblogs.com/ggjucheng/p/3423731.html" TargetMode="External"/><Relationship Id="rId4" Type="http://schemas.openxmlformats.org/officeDocument/2006/relationships/hyperlink" Target="https://www.runoob.com/mysql/mysql-regexp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cschool.cn/regexp/jhbv1pr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cschool.cn/regexp/m2ez1pq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F88CCC-3E60-4B32-BCF2-4619D179EB33}"/>
              </a:ext>
            </a:extLst>
          </p:cNvPr>
          <p:cNvSpPr txBox="1"/>
          <p:nvPr/>
        </p:nvSpPr>
        <p:spPr>
          <a:xfrm>
            <a:off x="4162330" y="2909798"/>
            <a:ext cx="386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每日分享</a:t>
            </a:r>
          </a:p>
        </p:txBody>
      </p:sp>
    </p:spTree>
    <p:extLst>
      <p:ext uri="{BB962C8B-B14F-4D97-AF65-F5344CB8AC3E}">
        <p14:creationId xmlns:p14="http://schemas.microsoft.com/office/powerpoint/2010/main" val="186395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A19C16-41C4-4AF3-9502-0C6E27E722E7}"/>
              </a:ext>
            </a:extLst>
          </p:cNvPr>
          <p:cNvSpPr txBox="1"/>
          <p:nvPr/>
        </p:nvSpPr>
        <p:spPr>
          <a:xfrm>
            <a:off x="4364855" y="2848243"/>
            <a:ext cx="314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solidFill>
                  <a:srgbClr val="FF0000"/>
                </a:solidFill>
              </a:rPr>
              <a:t>匹配规则</a:t>
            </a:r>
            <a:r>
              <a:rPr lang="en-US" altLang="zh-CN" sz="2000" dirty="0">
                <a:ln w="0"/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ln w="0"/>
                <a:solidFill>
                  <a:srgbClr val="FF0000"/>
                </a:solidFill>
              </a:rPr>
              <a:t>正则表达式</a:t>
            </a:r>
            <a:r>
              <a:rPr lang="en-US" altLang="zh-CN" sz="2000" dirty="0">
                <a:ln w="0"/>
                <a:solidFill>
                  <a:srgbClr val="FF0000"/>
                </a:solidFill>
              </a:rPr>
              <a:t>)</a:t>
            </a:r>
            <a:endParaRPr lang="zh-CN" altLang="en-US" sz="2000" dirty="0">
              <a:ln w="0"/>
              <a:solidFill>
                <a:srgbClr val="FF0000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B1D926B-D05F-4A0F-91D2-920B54242E6D}"/>
              </a:ext>
            </a:extLst>
          </p:cNvPr>
          <p:cNvSpPr/>
          <p:nvPr/>
        </p:nvSpPr>
        <p:spPr>
          <a:xfrm>
            <a:off x="4364855" y="3334406"/>
            <a:ext cx="2787588" cy="347478"/>
          </a:xfrm>
          <a:prstGeom prst="rightArrow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DAB54-28FF-42A6-9F81-884C4013A139}"/>
              </a:ext>
            </a:extLst>
          </p:cNvPr>
          <p:cNvSpPr/>
          <p:nvPr/>
        </p:nvSpPr>
        <p:spPr>
          <a:xfrm>
            <a:off x="1273945" y="2562065"/>
            <a:ext cx="2894122" cy="15358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BF85A5-AD32-4B8B-96C0-6CB8712A4F69}"/>
              </a:ext>
            </a:extLst>
          </p:cNvPr>
          <p:cNvSpPr txBox="1"/>
          <p:nvPr/>
        </p:nvSpPr>
        <p:spPr>
          <a:xfrm>
            <a:off x="830063" y="753031"/>
            <a:ext cx="353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正则的工作流程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4867CE-9EDA-4E24-B6CE-0BECF0967729}"/>
              </a:ext>
            </a:extLst>
          </p:cNvPr>
          <p:cNvSpPr/>
          <p:nvPr/>
        </p:nvSpPr>
        <p:spPr>
          <a:xfrm>
            <a:off x="7435049" y="2613645"/>
            <a:ext cx="3701988" cy="15358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913053-8B08-42D1-B26E-75494AC097FF}"/>
              </a:ext>
            </a:extLst>
          </p:cNvPr>
          <p:cNvSpPr txBox="1"/>
          <p:nvPr/>
        </p:nvSpPr>
        <p:spPr>
          <a:xfrm>
            <a:off x="1402673" y="2966066"/>
            <a:ext cx="263666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tx1"/>
                </a:solidFill>
              </a:rPr>
              <a:t>待匹配内容</a:t>
            </a:r>
            <a:endParaRPr lang="en-US" altLang="zh-CN" sz="2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ln w="0"/>
                <a:solidFill>
                  <a:schemeClr val="tx1"/>
                </a:solidFill>
              </a:rPr>
              <a:t>字符串类型数据</a:t>
            </a:r>
            <a:r>
              <a:rPr lang="en-US" altLang="zh-CN" sz="2400" dirty="0">
                <a:ln w="0"/>
                <a:solidFill>
                  <a:schemeClr val="tx1"/>
                </a:solidFill>
              </a:rPr>
              <a:t>)</a:t>
            </a:r>
            <a:endParaRPr lang="zh-CN" altLang="en-US" sz="24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F3053B-A429-4998-9D0D-BCA086BE6E7F}"/>
              </a:ext>
            </a:extLst>
          </p:cNvPr>
          <p:cNvSpPr txBox="1"/>
          <p:nvPr/>
        </p:nvSpPr>
        <p:spPr>
          <a:xfrm>
            <a:off x="7593367" y="3048298"/>
            <a:ext cx="339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n w="0"/>
              </a:rPr>
              <a:t>匹配之后的结果</a:t>
            </a:r>
            <a:endParaRPr lang="en-US" altLang="zh-CN" sz="2400" dirty="0">
              <a:ln w="0"/>
            </a:endParaRPr>
          </a:p>
          <a:p>
            <a:pPr algn="ctr"/>
            <a:r>
              <a:rPr lang="en-US" altLang="zh-CN" sz="2400" dirty="0">
                <a:ln w="0"/>
              </a:rPr>
              <a:t>(</a:t>
            </a:r>
            <a:r>
              <a:rPr lang="zh-CN" altLang="en-US" sz="2400" dirty="0">
                <a:ln w="0"/>
              </a:rPr>
              <a:t>字符串或容器类型数据</a:t>
            </a:r>
            <a:r>
              <a:rPr lang="en-US" altLang="zh-CN" sz="2400" dirty="0">
                <a:ln w="0"/>
              </a:rPr>
              <a:t>)</a:t>
            </a:r>
            <a:endParaRPr lang="zh-CN" altLang="en-US" sz="2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84967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913053-8B08-42D1-B26E-75494AC097FF}"/>
              </a:ext>
            </a:extLst>
          </p:cNvPr>
          <p:cNvSpPr txBox="1"/>
          <p:nvPr/>
        </p:nvSpPr>
        <p:spPr>
          <a:xfrm>
            <a:off x="1402673" y="2966066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BF85A5-AD32-4B8B-96C0-6CB8712A4F69}"/>
              </a:ext>
            </a:extLst>
          </p:cNvPr>
          <p:cNvSpPr txBox="1"/>
          <p:nvPr/>
        </p:nvSpPr>
        <p:spPr>
          <a:xfrm>
            <a:off x="830063" y="753031"/>
            <a:ext cx="353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各个语言中的正则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C848B4-A820-446E-AFDD-64554486FF14}"/>
              </a:ext>
            </a:extLst>
          </p:cNvPr>
          <p:cNvSpPr txBox="1"/>
          <p:nvPr/>
        </p:nvSpPr>
        <p:spPr>
          <a:xfrm>
            <a:off x="1402673" y="2149703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C737-006F-4813-A238-0F2B487F8312}"/>
              </a:ext>
            </a:extLst>
          </p:cNvPr>
          <p:cNvSpPr txBox="1"/>
          <p:nvPr/>
        </p:nvSpPr>
        <p:spPr>
          <a:xfrm>
            <a:off x="1402672" y="3716908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24C869-2F82-4B58-A376-733D36782AC7}"/>
              </a:ext>
            </a:extLst>
          </p:cNvPr>
          <p:cNvSpPr txBox="1"/>
          <p:nvPr/>
        </p:nvSpPr>
        <p:spPr>
          <a:xfrm>
            <a:off x="538579" y="4458962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423E8F-69B4-4CD7-BA7B-96980F2CF0C3}"/>
              </a:ext>
            </a:extLst>
          </p:cNvPr>
          <p:cNvSpPr txBox="1"/>
          <p:nvPr/>
        </p:nvSpPr>
        <p:spPr>
          <a:xfrm>
            <a:off x="1402672" y="5310976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A580B2-C607-4610-A7AF-6FE2C6A23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95560"/>
              </p:ext>
            </p:extLst>
          </p:nvPr>
        </p:nvGraphicFramePr>
        <p:xfrm>
          <a:off x="2808796" y="1935295"/>
          <a:ext cx="6255305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27">
                  <a:extLst>
                    <a:ext uri="{9D8B030D-6E8A-4147-A177-3AD203B41FA5}">
                      <a16:colId xmlns:a16="http://schemas.microsoft.com/office/drawing/2014/main" val="3268375385"/>
                    </a:ext>
                  </a:extLst>
                </a:gridCol>
                <a:gridCol w="4580878">
                  <a:extLst>
                    <a:ext uri="{9D8B030D-6E8A-4147-A177-3AD203B41FA5}">
                      <a16:colId xmlns:a16="http://schemas.microsoft.com/office/drawing/2014/main" val="2744998709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语言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实现方式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1373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Python </a:t>
                      </a:r>
                      <a:endParaRPr lang="zh-CN" altLang="en-US" sz="18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  专用的正则</a:t>
                      </a:r>
                      <a:r>
                        <a:rPr lang="en-US" altLang="zh-CN" dirty="0"/>
                        <a:t>re</a:t>
                      </a:r>
                      <a:r>
                        <a:rPr lang="zh-CN" altLang="en-US" dirty="0"/>
                        <a:t>模块方法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88296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PHP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使用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PCRE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扩展函数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9750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Java</a:t>
                      </a:r>
                      <a:endParaRPr lang="zh-CN" altLang="en-US" sz="18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java.util.regex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包中的类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12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JavaScript</a:t>
                      </a:r>
                      <a:endParaRPr lang="zh-CN" altLang="en-US" sz="18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Js</a:t>
                      </a:r>
                      <a:r>
                        <a:rPr lang="zh-CN" altLang="en-US" dirty="0"/>
                        <a:t>自带的函数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方法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实现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64024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MySQL</a:t>
                      </a:r>
                      <a:endParaRPr lang="zh-CN" altLang="en-US" sz="18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语句中直接就可以使用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2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7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049E5F-9D78-45EF-8BB7-AE334F54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34369"/>
              </p:ext>
            </p:extLst>
          </p:nvPr>
        </p:nvGraphicFramePr>
        <p:xfrm>
          <a:off x="796706" y="480392"/>
          <a:ext cx="10755515" cy="6003220"/>
        </p:xfrm>
        <a:graphic>
          <a:graphicData uri="http://schemas.openxmlformats.org/drawingml/2006/table">
            <a:tbl>
              <a:tblPr/>
              <a:tblGrid>
                <a:gridCol w="3585172">
                  <a:extLst>
                    <a:ext uri="{9D8B030D-6E8A-4147-A177-3AD203B41FA5}">
                      <a16:colId xmlns:a16="http://schemas.microsoft.com/office/drawing/2014/main" val="3498012425"/>
                    </a:ext>
                  </a:extLst>
                </a:gridCol>
                <a:gridCol w="2613875">
                  <a:extLst>
                    <a:ext uri="{9D8B030D-6E8A-4147-A177-3AD203B41FA5}">
                      <a16:colId xmlns:a16="http://schemas.microsoft.com/office/drawing/2014/main" val="47277814"/>
                    </a:ext>
                  </a:extLst>
                </a:gridCol>
                <a:gridCol w="4556468">
                  <a:extLst>
                    <a:ext uri="{9D8B030D-6E8A-4147-A177-3AD203B41FA5}">
                      <a16:colId xmlns:a16="http://schemas.microsoft.com/office/drawing/2014/main" val="2594629314"/>
                    </a:ext>
                  </a:extLst>
                </a:gridCol>
              </a:tblGrid>
              <a:tr h="1582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>
                          <a:effectLst/>
                        </a:rPr>
                        <a:t>基本符号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>
                          <a:effectLst/>
                        </a:rPr>
                        <a:t>含义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>
                          <a:effectLst/>
                        </a:rPr>
                        <a:t>解释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010204"/>
                  </a:ext>
                </a:extLst>
              </a:tr>
              <a:tr h="15823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dirty="0">
                          <a:effectLst/>
                        </a:rPr>
                        <a:t>\</a:t>
                      </a:r>
                      <a:r>
                        <a:rPr lang="en-US" sz="1800" dirty="0">
                          <a:effectLst/>
                        </a:rPr>
                        <a:t>d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数字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zh-CN" altLang="en-US" sz="1800">
                          <a:effectLst/>
                        </a:rPr>
                        <a:t>为非数字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83458"/>
                  </a:ext>
                </a:extLst>
              </a:tr>
              <a:tr h="25995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dirty="0">
                          <a:effectLst/>
                        </a:rPr>
                        <a:t>\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单词字符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大小写字母和数字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effectLst/>
                        </a:rPr>
                        <a:t>W</a:t>
                      </a:r>
                      <a:r>
                        <a:rPr lang="zh-CN" altLang="en-US" sz="1800">
                          <a:effectLst/>
                        </a:rPr>
                        <a:t>为非单词字符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272768"/>
                  </a:ext>
                </a:extLst>
              </a:tr>
              <a:tr h="565109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dirty="0">
                          <a:effectLst/>
                        </a:rPr>
                        <a:t>.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单个字符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代表除换行以外的任意单个字符。例如：</a:t>
                      </a:r>
                      <a:r>
                        <a:rPr lang="en-US" altLang="zh-CN" sz="1800">
                          <a:effectLst/>
                        </a:rPr>
                        <a:t>'a.c'</a:t>
                      </a:r>
                      <a:r>
                        <a:rPr lang="zh-CN" altLang="en-US" sz="1800">
                          <a:effectLst/>
                        </a:rPr>
                        <a:t>可代表</a:t>
                      </a:r>
                      <a:r>
                        <a:rPr lang="en-US" altLang="zh-CN" sz="1800">
                          <a:effectLst/>
                        </a:rPr>
                        <a:t>'abc'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'acc'</a:t>
                      </a:r>
                      <a:r>
                        <a:rPr lang="zh-CN" altLang="en-US" sz="1800">
                          <a:effectLst/>
                        </a:rPr>
                        <a:t>等等，三位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956120"/>
                  </a:ext>
                </a:extLst>
              </a:tr>
              <a:tr h="25995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？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多个字符，非贪婪模式符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匹配一个字符</a:t>
                      </a:r>
                      <a:r>
                        <a:rPr lang="en-US" altLang="zh-CN" sz="1800">
                          <a:effectLst/>
                        </a:rPr>
                        <a:t>0</a:t>
                      </a:r>
                      <a:r>
                        <a:rPr lang="zh-CN" altLang="en-US" sz="1800">
                          <a:effectLst/>
                        </a:rPr>
                        <a:t>次或</a:t>
                      </a:r>
                      <a:r>
                        <a:rPr lang="en-US" altLang="zh-CN" sz="1800">
                          <a:effectLst/>
                        </a:rPr>
                        <a:t>1</a:t>
                      </a:r>
                      <a:r>
                        <a:rPr lang="zh-CN" altLang="en-US" sz="1800">
                          <a:effectLst/>
                        </a:rPr>
                        <a:t>次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141393"/>
                  </a:ext>
                </a:extLst>
              </a:tr>
              <a:tr h="25995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*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多个字符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匹配一个字符</a:t>
                      </a:r>
                      <a:r>
                        <a:rPr lang="en-US" altLang="zh-CN" sz="1800">
                          <a:effectLst/>
                        </a:rPr>
                        <a:t>0</a:t>
                      </a:r>
                      <a:r>
                        <a:rPr lang="zh-CN" altLang="en-US" sz="1800">
                          <a:effectLst/>
                        </a:rPr>
                        <a:t>次或无数次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979453"/>
                  </a:ext>
                </a:extLst>
              </a:tr>
              <a:tr h="25995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dirty="0">
                          <a:effectLst/>
                        </a:rPr>
                        <a:t>+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多个字符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匹配一个字符</a:t>
                      </a:r>
                      <a:r>
                        <a:rPr lang="en-US" altLang="zh-CN" sz="1800">
                          <a:effectLst/>
                        </a:rPr>
                        <a:t>1</a:t>
                      </a:r>
                      <a:r>
                        <a:rPr lang="zh-CN" altLang="en-US" sz="1800">
                          <a:effectLst/>
                        </a:rPr>
                        <a:t>次或无数次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239941"/>
                  </a:ext>
                </a:extLst>
              </a:tr>
              <a:tr h="565109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或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分隔符之间 “或”的逻辑关系，例如：</a:t>
                      </a:r>
                      <a:r>
                        <a:rPr lang="en-US" altLang="zh-CN" sz="1800">
                          <a:effectLst/>
                        </a:rPr>
                        <a:t>'[</a:t>
                      </a:r>
                      <a:r>
                        <a:rPr lang="en-US" sz="1800">
                          <a:effectLst/>
                        </a:rPr>
                        <a:t>P|p]ython'</a:t>
                      </a:r>
                      <a:r>
                        <a:rPr lang="zh-CN" altLang="en-US" sz="1800">
                          <a:effectLst/>
                        </a:rPr>
                        <a:t>能匹配出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Python'</a:t>
                      </a:r>
                      <a:r>
                        <a:rPr lang="zh-CN" altLang="en-US" sz="1800">
                          <a:effectLst/>
                        </a:rPr>
                        <a:t>或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python'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956796"/>
                  </a:ext>
                </a:extLst>
              </a:tr>
              <a:tr h="25995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dirty="0">
                          <a:effectLst/>
                        </a:rPr>
                        <a:t>^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开始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引导字符串开始的特征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825828"/>
                  </a:ext>
                </a:extLst>
              </a:tr>
              <a:tr h="25995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effectLst/>
                        </a:rPr>
                        <a:t>$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结尾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引导字符串结尾的特征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3757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effectLst/>
                        </a:rPr>
                        <a:t>\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转义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effectLst/>
                        </a:rPr>
                        <a:t>为其后面的符号转义，但为避免与</a:t>
                      </a:r>
                      <a:r>
                        <a:rPr lang="en-US" altLang="zh-CN" sz="1800">
                          <a:effectLst/>
                        </a:rPr>
                        <a:t>Python</a:t>
                      </a:r>
                      <a:r>
                        <a:rPr lang="zh-CN" altLang="en-US" sz="1800">
                          <a:effectLst/>
                        </a:rPr>
                        <a:t>字符串本身的转义相混淆，建议正则表达式以 </a:t>
                      </a:r>
                      <a:r>
                        <a:rPr lang="en-US" altLang="zh-CN" sz="1800">
                          <a:effectLst/>
                        </a:rPr>
                        <a:t>r </a:t>
                      </a:r>
                      <a:r>
                        <a:rPr lang="zh-CN" altLang="en-US" sz="1800">
                          <a:effectLst/>
                        </a:rPr>
                        <a:t>前缀 统一转义，例如：</a:t>
                      </a:r>
                      <a:r>
                        <a:rPr lang="en-US" altLang="zh-CN" sz="1800">
                          <a:effectLst/>
                        </a:rPr>
                        <a:t>'\d'</a:t>
                      </a:r>
                      <a:r>
                        <a:rPr lang="zh-CN" altLang="en-US" sz="1800">
                          <a:effectLst/>
                        </a:rPr>
                        <a:t>可表示为 </a:t>
                      </a:r>
                      <a:r>
                        <a:rPr lang="en-US" altLang="zh-CN" sz="1800">
                          <a:effectLst/>
                        </a:rPr>
                        <a:t>r'd'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077257"/>
                  </a:ext>
                </a:extLst>
              </a:tr>
              <a:tr h="15823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effectLst/>
                        </a:rPr>
                        <a:t>[ ]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界定单个字符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匹配字符集中的一个字符   </a:t>
                      </a:r>
                      <a:r>
                        <a:rPr lang="en-US" altLang="zh-CN" sz="1800" dirty="0">
                          <a:effectLst/>
                        </a:rPr>
                        <a:t>[^ ]   [0-9a-zA-Z]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104546"/>
                  </a:ext>
                </a:extLst>
              </a:tr>
              <a:tr h="228695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effectLst/>
                        </a:rPr>
                        <a:t>()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界定一个整体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对正则表达式分组并记住匹配的文本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619451"/>
                  </a:ext>
                </a:extLst>
              </a:tr>
              <a:tr h="15823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effectLst/>
                        </a:rPr>
                        <a:t>{}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重复次数</a:t>
                      </a: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altLang="zh-CN" sz="1800" dirty="0">
                          <a:effectLst/>
                        </a:rPr>
                        <a:t> {n,m} : </a:t>
                      </a:r>
                      <a:r>
                        <a:rPr lang="zh-CN" altLang="pt-BR" sz="1800" dirty="0">
                          <a:effectLst/>
                        </a:rPr>
                        <a:t>重复 </a:t>
                      </a:r>
                      <a:r>
                        <a:rPr lang="pt-BR" altLang="zh-CN" sz="1800" dirty="0">
                          <a:effectLst/>
                        </a:rPr>
                        <a:t>n </a:t>
                      </a:r>
                      <a:r>
                        <a:rPr lang="zh-CN" altLang="pt-BR" sz="1800" dirty="0">
                          <a:effectLst/>
                        </a:rPr>
                        <a:t>到 </a:t>
                      </a:r>
                      <a:r>
                        <a:rPr lang="pt-BR" altLang="zh-CN" sz="1800" dirty="0">
                          <a:effectLst/>
                        </a:rPr>
                        <a:t>m</a:t>
                      </a:r>
                      <a:r>
                        <a:rPr lang="zh-CN" altLang="en-US" sz="1800" dirty="0">
                          <a:effectLst/>
                        </a:rPr>
                        <a:t>次</a:t>
                      </a:r>
                      <a:r>
                        <a:rPr lang="en-US" altLang="zh-CN" sz="1800" dirty="0">
                          <a:effectLst/>
                        </a:rPr>
                        <a:t>,</a:t>
                      </a:r>
                      <a:r>
                        <a:rPr lang="zh-CN" altLang="en-US" sz="1800" dirty="0">
                          <a:effectLst/>
                        </a:rPr>
                        <a:t>由前面规则决定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28255" marR="28255" marT="28255" marB="2825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8868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62F4D9C-4041-4B6D-886F-DB8F3F26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07" y="111189"/>
            <a:ext cx="1075551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正则表达式的常见基本符号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：如下</a:t>
            </a:r>
            <a:r>
              <a:rPr lang="en-US" altLang="zh-CN" dirty="0">
                <a:hlinkClick r:id="rId4"/>
              </a:rPr>
              <a:t>https://www.w3cschool.cn/regexp/p5cx1pqd.html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7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BF85A5-AD32-4B8B-96C0-6CB8712A4F69}"/>
              </a:ext>
            </a:extLst>
          </p:cNvPr>
          <p:cNvSpPr txBox="1"/>
          <p:nvPr/>
        </p:nvSpPr>
        <p:spPr>
          <a:xfrm>
            <a:off x="696898" y="470091"/>
            <a:ext cx="353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正则练习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A4C21C-F1C2-41F6-8FA7-F319248D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8009"/>
              </p:ext>
            </p:extLst>
          </p:nvPr>
        </p:nvGraphicFramePr>
        <p:xfrm>
          <a:off x="2128835" y="1096078"/>
          <a:ext cx="7934325" cy="800100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3795217778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35615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0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python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匹配 </a:t>
                      </a:r>
                      <a:r>
                        <a:rPr lang="en-US" altLang="zh-CN" sz="2000" dirty="0">
                          <a:effectLst/>
                        </a:rPr>
                        <a:t>"</a:t>
                      </a:r>
                      <a:r>
                        <a:rPr lang="en-US" sz="2000" dirty="0">
                          <a:effectLst/>
                        </a:rPr>
                        <a:t>python".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07956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8F17C9-30C9-4742-9EFD-DD95B802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91071"/>
              </p:ext>
            </p:extLst>
          </p:nvPr>
        </p:nvGraphicFramePr>
        <p:xfrm>
          <a:off x="2128834" y="2082609"/>
          <a:ext cx="7934325" cy="4305300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931004638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786358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6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[Pp]ython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 </a:t>
                      </a:r>
                      <a:r>
                        <a:rPr lang="en-US" altLang="zh-CN" sz="2000">
                          <a:effectLst/>
                        </a:rPr>
                        <a:t>"</a:t>
                      </a:r>
                      <a:r>
                        <a:rPr lang="en-US" sz="2000">
                          <a:effectLst/>
                        </a:rPr>
                        <a:t>Python" </a:t>
                      </a:r>
                      <a:r>
                        <a:rPr lang="zh-CN" altLang="en-US" sz="2000">
                          <a:effectLst/>
                        </a:rPr>
                        <a:t>或 </a:t>
                      </a:r>
                      <a:r>
                        <a:rPr lang="en-US" altLang="zh-CN" sz="2000">
                          <a:effectLst/>
                        </a:rPr>
                        <a:t>"</a:t>
                      </a:r>
                      <a:r>
                        <a:rPr lang="en-US" sz="2000">
                          <a:effectLst/>
                        </a:rPr>
                        <a:t>python"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12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rub[ye]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 </a:t>
                      </a:r>
                      <a:r>
                        <a:rPr lang="en-US" altLang="zh-CN" sz="2000">
                          <a:effectLst/>
                        </a:rPr>
                        <a:t>"</a:t>
                      </a:r>
                      <a:r>
                        <a:rPr lang="en-US" sz="2000">
                          <a:effectLst/>
                        </a:rPr>
                        <a:t>ruby" </a:t>
                      </a:r>
                      <a:r>
                        <a:rPr lang="zh-CN" altLang="en-US" sz="2000">
                          <a:effectLst/>
                        </a:rPr>
                        <a:t>或 </a:t>
                      </a:r>
                      <a:r>
                        <a:rPr lang="en-US" altLang="zh-CN" sz="2000">
                          <a:effectLst/>
                        </a:rPr>
                        <a:t>"</a:t>
                      </a:r>
                      <a:r>
                        <a:rPr lang="en-US" sz="2000">
                          <a:effectLst/>
                        </a:rPr>
                        <a:t>rube"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81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[aeiou]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匹配中括号内的任意一个字母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45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</a:rPr>
                        <a:t>[0-9]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匹配任何数字。类似于 </a:t>
                      </a:r>
                      <a:r>
                        <a:rPr lang="en-US" altLang="zh-CN" sz="2000">
                          <a:effectLst/>
                        </a:rPr>
                        <a:t>[0123456789]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7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[a-z]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匹配任何小写字母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5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[A-Z]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匹配任何大写字母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2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[a-zA-Z0-9]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匹配任何字母及数字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645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[^aeiou]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除了</a:t>
                      </a:r>
                      <a:r>
                        <a:rPr lang="en-US" sz="2000" dirty="0" err="1">
                          <a:effectLst/>
                        </a:rPr>
                        <a:t>aeiou</a:t>
                      </a:r>
                      <a:r>
                        <a:rPr lang="zh-CN" altLang="en-US" sz="2000" dirty="0">
                          <a:effectLst/>
                        </a:rPr>
                        <a:t>字母以外的所有字符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81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</a:rPr>
                        <a:t>[^0-9]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匹配除了数字外的字符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30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1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CCBC92-8F91-4B36-92A9-50A9FE865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45041"/>
              </p:ext>
            </p:extLst>
          </p:nvPr>
        </p:nvGraphicFramePr>
        <p:xfrm>
          <a:off x="2128837" y="1338263"/>
          <a:ext cx="7934325" cy="4343400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97048603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361687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34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</a:rPr>
                        <a:t>.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匹配除 </a:t>
                      </a:r>
                      <a:r>
                        <a:rPr lang="en-US" altLang="zh-CN" sz="2000" dirty="0">
                          <a:effectLst/>
                        </a:rPr>
                        <a:t>"\</a:t>
                      </a:r>
                      <a:r>
                        <a:rPr lang="en-US" sz="2000" dirty="0">
                          <a:effectLst/>
                        </a:rPr>
                        <a:t>n" </a:t>
                      </a:r>
                      <a:r>
                        <a:rPr lang="zh-CN" altLang="en-US" sz="2000" dirty="0">
                          <a:effectLst/>
                        </a:rPr>
                        <a:t>之外的任何单个字符。要匹配包括 </a:t>
                      </a:r>
                      <a:r>
                        <a:rPr lang="en-US" altLang="zh-CN" sz="2000" dirty="0">
                          <a:effectLst/>
                        </a:rPr>
                        <a:t>'\</a:t>
                      </a:r>
                      <a:r>
                        <a:rPr lang="en-US" sz="2000" dirty="0">
                          <a:effectLst/>
                        </a:rPr>
                        <a:t>n' </a:t>
                      </a:r>
                      <a:r>
                        <a:rPr lang="zh-CN" altLang="en-US" sz="2000" dirty="0">
                          <a:effectLst/>
                        </a:rPr>
                        <a:t>在内的任何字符，请使用象 </a:t>
                      </a:r>
                      <a:r>
                        <a:rPr lang="en-US" altLang="zh-CN" sz="2000" dirty="0">
                          <a:effectLst/>
                        </a:rPr>
                        <a:t>'[.\</a:t>
                      </a:r>
                      <a:r>
                        <a:rPr lang="en-US" sz="2000" dirty="0">
                          <a:effectLst/>
                        </a:rPr>
                        <a:t>n]' </a:t>
                      </a:r>
                      <a:r>
                        <a:rPr lang="zh-CN" altLang="en-US" sz="2000" dirty="0">
                          <a:effectLst/>
                        </a:rPr>
                        <a:t>的模式。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28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\d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匹配一个数字字符。等价于 </a:t>
                      </a:r>
                      <a:r>
                        <a:rPr lang="en-US" altLang="zh-CN" sz="2000">
                          <a:effectLst/>
                        </a:rPr>
                        <a:t>[0-9]</a:t>
                      </a:r>
                      <a:r>
                        <a:rPr lang="zh-CN" altLang="en-US" sz="2000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77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\D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匹配一个非数字字符。等价于 </a:t>
                      </a:r>
                      <a:r>
                        <a:rPr lang="en-US" altLang="zh-CN" sz="2000">
                          <a:effectLst/>
                        </a:rPr>
                        <a:t>[^0-9]</a:t>
                      </a:r>
                      <a:r>
                        <a:rPr lang="zh-CN" altLang="en-US" sz="2000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78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\s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匹配任何空白字符，包括空格、制表符、换页符等等。等价于 </a:t>
                      </a:r>
                      <a:r>
                        <a:rPr lang="en-US" altLang="zh-CN" sz="2000" dirty="0">
                          <a:effectLst/>
                        </a:rPr>
                        <a:t>[ \</a:t>
                      </a:r>
                      <a:r>
                        <a:rPr lang="en-US" sz="2000" dirty="0">
                          <a:effectLst/>
                        </a:rPr>
                        <a:t>f\n\r\t\v]。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53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\S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>
                          <a:effectLst/>
                        </a:rPr>
                        <a:t>匹配任何非空白字符。等价于 [^ \f\n\r\t\v]。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57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\w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匹配包括下划线的任何单词字符。等价于</a:t>
                      </a:r>
                      <a:r>
                        <a:rPr lang="en-US" altLang="zh-CN" sz="2000">
                          <a:effectLst/>
                        </a:rPr>
                        <a:t>'[</a:t>
                      </a:r>
                      <a:r>
                        <a:rPr lang="en-US" sz="2000">
                          <a:effectLst/>
                        </a:rPr>
                        <a:t>A-Za-z0-9_]'。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09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\W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匹配任何非单词字符。等价于 </a:t>
                      </a:r>
                      <a:r>
                        <a:rPr lang="en-US" altLang="zh-CN" sz="2000" dirty="0">
                          <a:effectLst/>
                        </a:rPr>
                        <a:t>'[^</a:t>
                      </a:r>
                      <a:r>
                        <a:rPr lang="en-US" sz="2000" dirty="0">
                          <a:effectLst/>
                        </a:rPr>
                        <a:t>A-Za-z0-9_]'。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26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403663-EB30-406E-A290-6D56DCC14EAD}"/>
              </a:ext>
            </a:extLst>
          </p:cNvPr>
          <p:cNvSpPr txBox="1"/>
          <p:nvPr/>
        </p:nvSpPr>
        <p:spPr>
          <a:xfrm>
            <a:off x="4884198" y="3186539"/>
            <a:ext cx="242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  <a:endParaRPr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0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2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BF85A5-AD32-4B8B-96C0-6CB8712A4F69}"/>
              </a:ext>
            </a:extLst>
          </p:cNvPr>
          <p:cNvSpPr txBox="1"/>
          <p:nvPr/>
        </p:nvSpPr>
        <p:spPr>
          <a:xfrm>
            <a:off x="696898" y="470091"/>
            <a:ext cx="353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正则小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demo1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3551068" y="3094464"/>
            <a:ext cx="508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正则匹配手机号码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AC164-C5FA-4A2B-897E-23D098A79F40}"/>
              </a:ext>
            </a:extLst>
          </p:cNvPr>
          <p:cNvSpPr txBox="1"/>
          <p:nvPr/>
        </p:nvSpPr>
        <p:spPr>
          <a:xfrm>
            <a:off x="8950169" y="5827067"/>
            <a:ext cx="294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Sublime,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生写</a:t>
            </a:r>
          </a:p>
        </p:txBody>
      </p:sp>
    </p:spTree>
    <p:extLst>
      <p:ext uri="{BB962C8B-B14F-4D97-AF65-F5344CB8AC3E}">
        <p14:creationId xmlns:p14="http://schemas.microsoft.com/office/powerpoint/2010/main" val="222436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BF85A5-AD32-4B8B-96C0-6CB8712A4F69}"/>
              </a:ext>
            </a:extLst>
          </p:cNvPr>
          <p:cNvSpPr txBox="1"/>
          <p:nvPr/>
        </p:nvSpPr>
        <p:spPr>
          <a:xfrm>
            <a:off x="696898" y="470091"/>
            <a:ext cx="353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正则小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demo2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3506679" y="3063567"/>
            <a:ext cx="507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正则匹配邮箱账号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A28736-4502-4AD6-8F3F-0AF87548359F}"/>
              </a:ext>
            </a:extLst>
          </p:cNvPr>
          <p:cNvSpPr txBox="1"/>
          <p:nvPr/>
        </p:nvSpPr>
        <p:spPr>
          <a:xfrm>
            <a:off x="8950169" y="5827067"/>
            <a:ext cx="294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Sublime,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生写</a:t>
            </a:r>
          </a:p>
        </p:txBody>
      </p:sp>
    </p:spTree>
    <p:extLst>
      <p:ext uri="{BB962C8B-B14F-4D97-AF65-F5344CB8AC3E}">
        <p14:creationId xmlns:p14="http://schemas.microsoft.com/office/powerpoint/2010/main" val="201672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1399712" y="3013501"/>
            <a:ext cx="939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中的正则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138484-2701-4F01-8510-6B522CA29A82}"/>
              </a:ext>
            </a:extLst>
          </p:cNvPr>
          <p:cNvSpPr txBox="1"/>
          <p:nvPr/>
        </p:nvSpPr>
        <p:spPr>
          <a:xfrm>
            <a:off x="7793113" y="5867936"/>
            <a:ext cx="374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https://www.runoob.com/php/php-pcre.html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3690A-D304-4D40-870D-3599C017E3C5}"/>
              </a:ext>
            </a:extLst>
          </p:cNvPr>
          <p:cNvSpPr txBox="1"/>
          <p:nvPr/>
        </p:nvSpPr>
        <p:spPr>
          <a:xfrm>
            <a:off x="7793113" y="5560159"/>
            <a:ext cx="374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Sublime,xampp,chrome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27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BDD919B-CAB3-4ECB-9115-3E791DBB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6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查看源图像">
            <a:extLst>
              <a:ext uri="{FF2B5EF4-FFF2-40B4-BE49-F238E27FC236}">
                <a16:creationId xmlns:a16="http://schemas.microsoft.com/office/drawing/2014/main" id="{BFFF023A-5EC0-43A2-A8C1-8CE65483A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26"/>
          <a:stretch/>
        </p:blipFill>
        <p:spPr bwMode="auto">
          <a:xfrm>
            <a:off x="8953876" y="0"/>
            <a:ext cx="32381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3168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74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4505417" y="3094464"/>
            <a:ext cx="318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中的正则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7342A3-2D5B-493D-8738-697315C6CA14}"/>
              </a:ext>
            </a:extLst>
          </p:cNvPr>
          <p:cNvSpPr/>
          <p:nvPr/>
        </p:nvSpPr>
        <p:spPr>
          <a:xfrm>
            <a:off x="7421266" y="5897562"/>
            <a:ext cx="4256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4"/>
              </a:rPr>
              <a:t>https://www.w3school.com.cn/js/js_regexp.asp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D31DD8-7A2B-412B-8175-100B761C9C30}"/>
              </a:ext>
            </a:extLst>
          </p:cNvPr>
          <p:cNvSpPr txBox="1"/>
          <p:nvPr/>
        </p:nvSpPr>
        <p:spPr>
          <a:xfrm>
            <a:off x="7421266" y="5589785"/>
            <a:ext cx="374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Sublime,chrome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57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3812960" y="3013501"/>
            <a:ext cx="507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中的正则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AE16CE-8E94-4830-999F-7C23D79FE936}"/>
              </a:ext>
            </a:extLst>
          </p:cNvPr>
          <p:cNvSpPr/>
          <p:nvPr/>
        </p:nvSpPr>
        <p:spPr>
          <a:xfrm>
            <a:off x="7126239" y="6014167"/>
            <a:ext cx="4719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4"/>
              </a:rPr>
              <a:t>https://www.runoob.com/mysql/mysql-regexp.html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426DC1-1859-405B-B5AF-572D78620B72}"/>
              </a:ext>
            </a:extLst>
          </p:cNvPr>
          <p:cNvSpPr/>
          <p:nvPr/>
        </p:nvSpPr>
        <p:spPr>
          <a:xfrm>
            <a:off x="7126239" y="5675613"/>
            <a:ext cx="1592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Datagrip,xampp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B81F37-DF0C-4E61-83F9-51EB12800415}"/>
              </a:ext>
            </a:extLst>
          </p:cNvPr>
          <p:cNvSpPr/>
          <p:nvPr/>
        </p:nvSpPr>
        <p:spPr>
          <a:xfrm>
            <a:off x="7126239" y="5297429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REGEXP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845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4474346" y="3063567"/>
            <a:ext cx="297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649C25-1216-460C-A39B-C57DA90C92E9}"/>
              </a:ext>
            </a:extLst>
          </p:cNvPr>
          <p:cNvSpPr/>
          <p:nvPr/>
        </p:nvSpPr>
        <p:spPr>
          <a:xfrm>
            <a:off x="7126239" y="6014167"/>
            <a:ext cx="4719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4"/>
              </a:rPr>
              <a:t>https://www.runoob.com/mysql/mysql-regexp.html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46160-F174-472D-96BA-B651B090AAFB}"/>
              </a:ext>
            </a:extLst>
          </p:cNvPr>
          <p:cNvSpPr/>
          <p:nvPr/>
        </p:nvSpPr>
        <p:spPr>
          <a:xfrm>
            <a:off x="7126239" y="5644835"/>
            <a:ext cx="4902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5"/>
              </a:rPr>
              <a:t>https://www.cnblogs.com/ggjucheng/p/3423731.html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8FBABF-6BE9-4047-B121-DA020ECA858D}"/>
              </a:ext>
            </a:extLst>
          </p:cNvPr>
          <p:cNvSpPr txBox="1"/>
          <p:nvPr/>
        </p:nvSpPr>
        <p:spPr>
          <a:xfrm>
            <a:off x="12493019" y="4334470"/>
            <a:ext cx="1613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劝退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75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3812960" y="3063567"/>
            <a:ext cx="507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中的正则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39838D-EC04-4A06-ABD4-1AA73D2D0CFF}"/>
              </a:ext>
            </a:extLst>
          </p:cNvPr>
          <p:cNvSpPr txBox="1"/>
          <p:nvPr/>
        </p:nvSpPr>
        <p:spPr>
          <a:xfrm>
            <a:off x="5343618" y="3094464"/>
            <a:ext cx="150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496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1075D8-F223-4CDD-8CE8-AC9DC23F3C84}"/>
              </a:ext>
            </a:extLst>
          </p:cNvPr>
          <p:cNvSpPr txBox="1"/>
          <p:nvPr/>
        </p:nvSpPr>
        <p:spPr>
          <a:xfrm>
            <a:off x="1849923" y="1493748"/>
            <a:ext cx="225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又懒</a:t>
            </a:r>
            <a:endParaRPr lang="en-US" altLang="zh-CN" sz="7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01963E-CD4A-4A9E-9687-3612161417BF}"/>
              </a:ext>
            </a:extLst>
          </p:cNvPr>
          <p:cNvSpPr txBox="1"/>
          <p:nvPr/>
        </p:nvSpPr>
        <p:spPr>
          <a:xfrm>
            <a:off x="7342361" y="2909798"/>
            <a:ext cx="3123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大胖子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D31748-53A5-4B16-8113-2A5BA2BBB0EF}"/>
              </a:ext>
            </a:extLst>
          </p:cNvPr>
          <p:cNvSpPr txBox="1"/>
          <p:nvPr/>
        </p:nvSpPr>
        <p:spPr>
          <a:xfrm>
            <a:off x="1849922" y="2911783"/>
            <a:ext cx="225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又贪</a:t>
            </a:r>
            <a:endParaRPr lang="en-US" altLang="zh-CN" sz="7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9775C5-724A-442E-ACE2-52FF92C9B891}"/>
              </a:ext>
            </a:extLst>
          </p:cNvPr>
          <p:cNvSpPr txBox="1"/>
          <p:nvPr/>
        </p:nvSpPr>
        <p:spPr>
          <a:xfrm>
            <a:off x="1849922" y="4429919"/>
            <a:ext cx="225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又笨</a:t>
            </a: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E6716005-09E5-4BED-939B-8CCBE846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6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8519D2-0E6A-4C09-9D90-A7255B073223}"/>
              </a:ext>
            </a:extLst>
          </p:cNvPr>
          <p:cNvSpPr txBox="1"/>
          <p:nvPr/>
        </p:nvSpPr>
        <p:spPr>
          <a:xfrm>
            <a:off x="4098956" y="2967335"/>
            <a:ext cx="399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46067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8519D2-0E6A-4C09-9D90-A7255B073223}"/>
              </a:ext>
            </a:extLst>
          </p:cNvPr>
          <p:cNvSpPr txBox="1"/>
          <p:nvPr/>
        </p:nvSpPr>
        <p:spPr>
          <a:xfrm>
            <a:off x="5873260" y="2047003"/>
            <a:ext cx="7378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Git add .</a:t>
            </a:r>
          </a:p>
          <a:p>
            <a:r>
              <a:rPr lang="en-US" altLang="zh-CN" sz="5400" dirty="0"/>
              <a:t>Select </a:t>
            </a:r>
            <a:r>
              <a:rPr lang="zh-CN" altLang="en-US" sz="5400" dirty="0"/>
              <a:t>* </a:t>
            </a:r>
            <a:r>
              <a:rPr lang="en-US" altLang="zh-CN" sz="5400" dirty="0"/>
              <a:t>from table;</a:t>
            </a:r>
          </a:p>
          <a:p>
            <a:r>
              <a:rPr lang="en-US" altLang="zh-CN" sz="5400" dirty="0"/>
              <a:t>Print(“\n”)</a:t>
            </a:r>
            <a:endParaRPr lang="zh-CN" altLang="en-US" sz="5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2D219-1C90-43D5-839A-2366B0533B85}"/>
              </a:ext>
            </a:extLst>
          </p:cNvPr>
          <p:cNvSpPr txBox="1"/>
          <p:nvPr/>
        </p:nvSpPr>
        <p:spPr>
          <a:xfrm>
            <a:off x="1524000" y="2794297"/>
            <a:ext cx="397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其实你用过</a:t>
            </a:r>
          </a:p>
        </p:txBody>
      </p:sp>
    </p:spTree>
    <p:extLst>
      <p:ext uri="{BB962C8B-B14F-4D97-AF65-F5344CB8AC3E}">
        <p14:creationId xmlns:p14="http://schemas.microsoft.com/office/powerpoint/2010/main" val="33398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913053-8B08-42D1-B26E-75494AC097FF}"/>
              </a:ext>
            </a:extLst>
          </p:cNvPr>
          <p:cNvSpPr txBox="1"/>
          <p:nvPr/>
        </p:nvSpPr>
        <p:spPr>
          <a:xfrm>
            <a:off x="1402673" y="2966066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BF85A5-AD32-4B8B-96C0-6CB8712A4F69}"/>
              </a:ext>
            </a:extLst>
          </p:cNvPr>
          <p:cNvSpPr txBox="1"/>
          <p:nvPr/>
        </p:nvSpPr>
        <p:spPr>
          <a:xfrm>
            <a:off x="804539" y="615580"/>
            <a:ext cx="353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学前预热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C848B4-A820-446E-AFDD-64554486FF14}"/>
              </a:ext>
            </a:extLst>
          </p:cNvPr>
          <p:cNvSpPr txBox="1"/>
          <p:nvPr/>
        </p:nvSpPr>
        <p:spPr>
          <a:xfrm>
            <a:off x="1402673" y="2149703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C737-006F-4813-A238-0F2B487F8312}"/>
              </a:ext>
            </a:extLst>
          </p:cNvPr>
          <p:cNvSpPr txBox="1"/>
          <p:nvPr/>
        </p:nvSpPr>
        <p:spPr>
          <a:xfrm>
            <a:off x="1402672" y="3716908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24C869-2F82-4B58-A376-733D36782AC7}"/>
              </a:ext>
            </a:extLst>
          </p:cNvPr>
          <p:cNvSpPr txBox="1"/>
          <p:nvPr/>
        </p:nvSpPr>
        <p:spPr>
          <a:xfrm>
            <a:off x="538579" y="4458962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423E8F-69B4-4CD7-BA7B-96980F2CF0C3}"/>
              </a:ext>
            </a:extLst>
          </p:cNvPr>
          <p:cNvSpPr txBox="1"/>
          <p:nvPr/>
        </p:nvSpPr>
        <p:spPr>
          <a:xfrm>
            <a:off x="1402672" y="5310976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751F41-184C-4C0B-8518-28DFCFD6CFBD}"/>
              </a:ext>
            </a:extLst>
          </p:cNvPr>
          <p:cNvSpPr txBox="1"/>
          <p:nvPr/>
        </p:nvSpPr>
        <p:spPr>
          <a:xfrm>
            <a:off x="1074199" y="1385853"/>
            <a:ext cx="5028460" cy="558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</a:rPr>
              <a:t>我们常说这么一句话：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</a:rPr>
              <a:t>世界上最难懂的是道士的鬼符和医生的处方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</a:rPr>
              <a:t>其实我们还要加上一句：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</a:rPr>
              <a:t>世界上最难懂的是道士的鬼符、医生的处方和</a:t>
            </a:r>
            <a:r>
              <a:rPr lang="zh-CN" altLang="en-US" sz="2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程序员的正则表达式</a:t>
            </a:r>
            <a:r>
              <a:rPr lang="zh-CN" altLang="en-US" sz="2000" dirty="0">
                <a:ln w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</a:rPr>
              <a:t>我们先看一个</a:t>
            </a:r>
            <a:r>
              <a:rPr lang="zh-CN" altLang="en-US" sz="2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正则表达式</a:t>
            </a:r>
            <a:r>
              <a:rPr lang="zh-CN" altLang="en-US" sz="2000" dirty="0">
                <a:ln w="0"/>
              </a:rPr>
              <a:t>的样子：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/^a-z@([a-z0-9][-_]?[a-z0-9]+)+[.][a-z]{2,3}([.][a-z]{2})?$/</a:t>
            </a:r>
            <a:r>
              <a:rPr lang="en-US" altLang="zh-CN" sz="20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20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</a:rPr>
              <a:t>呵呵，看着就觉得揪心。提前声明，别被吓着，学习一下后你会发现没那么困难。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n w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n w="0"/>
            </a:endParaRPr>
          </a:p>
        </p:txBody>
      </p:sp>
      <p:pic>
        <p:nvPicPr>
          <p:cNvPr id="2051" name="Picture 3" descr="查看源图像">
            <a:extLst>
              <a:ext uri="{FF2B5EF4-FFF2-40B4-BE49-F238E27FC236}">
                <a16:creationId xmlns:a16="http://schemas.microsoft.com/office/drawing/2014/main" id="{C166E5EF-7F8C-4237-9E54-7BE2264D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80" y="553675"/>
            <a:ext cx="4565341" cy="2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查看源图像">
            <a:extLst>
              <a:ext uri="{FF2B5EF4-FFF2-40B4-BE49-F238E27FC236}">
                <a16:creationId xmlns:a16="http://schemas.microsoft.com/office/drawing/2014/main" id="{B876E2B2-A912-444E-BDE8-94BD0C6A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80" y="3519544"/>
            <a:ext cx="4565341" cy="2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913053-8B08-42D1-B26E-75494AC097FF}"/>
              </a:ext>
            </a:extLst>
          </p:cNvPr>
          <p:cNvSpPr txBox="1"/>
          <p:nvPr/>
        </p:nvSpPr>
        <p:spPr>
          <a:xfrm>
            <a:off x="1402673" y="2966066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C848B4-A820-446E-AFDD-64554486FF14}"/>
              </a:ext>
            </a:extLst>
          </p:cNvPr>
          <p:cNvSpPr txBox="1"/>
          <p:nvPr/>
        </p:nvSpPr>
        <p:spPr>
          <a:xfrm>
            <a:off x="1402673" y="2149703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C737-006F-4813-A238-0F2B487F8312}"/>
              </a:ext>
            </a:extLst>
          </p:cNvPr>
          <p:cNvSpPr txBox="1"/>
          <p:nvPr/>
        </p:nvSpPr>
        <p:spPr>
          <a:xfrm>
            <a:off x="1402672" y="3716908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24C869-2F82-4B58-A376-733D36782AC7}"/>
              </a:ext>
            </a:extLst>
          </p:cNvPr>
          <p:cNvSpPr txBox="1"/>
          <p:nvPr/>
        </p:nvSpPr>
        <p:spPr>
          <a:xfrm>
            <a:off x="538579" y="4458962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423E8F-69B4-4CD7-BA7B-96980F2CF0C3}"/>
              </a:ext>
            </a:extLst>
          </p:cNvPr>
          <p:cNvSpPr txBox="1"/>
          <p:nvPr/>
        </p:nvSpPr>
        <p:spPr>
          <a:xfrm>
            <a:off x="1402672" y="5310976"/>
            <a:ext cx="26366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751F41-184C-4C0B-8518-28DFCFD6CFBD}"/>
              </a:ext>
            </a:extLst>
          </p:cNvPr>
          <p:cNvSpPr txBox="1"/>
          <p:nvPr/>
        </p:nvSpPr>
        <p:spPr>
          <a:xfrm>
            <a:off x="1238436" y="1368029"/>
            <a:ext cx="9715128" cy="5104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"^[\w-]+(\.[\w-]+)*@[\w-]+(\.[\w-]+)+$". "^[a-</a:t>
            </a:r>
            <a:r>
              <a:rPr lang="en-US" altLang="zh-CN" sz="2400" dirty="0" err="1"/>
              <a:t>zA</a:t>
            </a:r>
            <a:r>
              <a:rPr lang="en-US" altLang="zh-CN" sz="2400" dirty="0"/>
              <a:t>-z]+://(\w+(-\w+)*)(\.(\w+(-\w+)*))*(\?\S*)?$". /^(d{2}|d{4})-((0([1-9]{1}))|(1[1|2]))-(([0-2]([1-9]{1}))|(3[0|1]))$/. /^((0([1-9]{1}))|(1[1|2]))/(([0-2]([1-9]{1}))|(3[0|1]))/(d{2}|d{4})$/  "^([w-.]+)@(([[0-9]{1,3}.[0-9]{1,3}.[0-9]{1,3}.)|(([w-]+.)+))([a-</a:t>
            </a:r>
            <a:r>
              <a:rPr lang="en-US" altLang="zh-CN" sz="2400" dirty="0" err="1"/>
              <a:t>zA</a:t>
            </a:r>
            <a:r>
              <a:rPr lang="en-US" altLang="zh-CN" sz="2400" dirty="0"/>
              <a:t>-Z]{2,4}|[0-9]{1,3})(]?)$" /^((\+?[0-9]{2,4}\-[0-9]{3,4}\-)|([0-9]{3,4}\-))?([0-9]{7,8})(\-[0-9]+)?$</a:t>
            </a:r>
            <a:r>
              <a:rPr lang="zh-CN" altLang="en-US" sz="2400" dirty="0"/>
              <a:t> </a:t>
            </a:r>
            <a:r>
              <a:rPr lang="en-US" altLang="zh-CN" sz="2400" dirty="0"/>
              <a:t>23. "^(d{1,2}|1dd|2[0-4]d|25[0-5]).(d{1,2}|1dd|2[0-4]d|25[0-5]).(d{1,2}|1dd|2[0-4]d|25[0-5]).(d{1,2}|1dd|2[0-4]d|25[0-5])$" </a:t>
            </a:r>
            <a:r>
              <a:rPr lang="en-US" altLang="zh-CN" sz="2800" dirty="0">
                <a:hlinkClick r:id="rId4"/>
              </a:rPr>
              <a:t>https://www.w3cschool.cn/regexp/jhbv1pr1.html</a:t>
            </a:r>
            <a:endParaRPr lang="en-US" altLang="zh-CN" sz="2800" dirty="0">
              <a:ln w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258B5D-CDCF-4652-8E8B-C490A177DFC2}"/>
              </a:ext>
            </a:extLst>
          </p:cNvPr>
          <p:cNvSpPr txBox="1"/>
          <p:nvPr/>
        </p:nvSpPr>
        <p:spPr>
          <a:xfrm>
            <a:off x="804539" y="615580"/>
            <a:ext cx="353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劝退环节</a:t>
            </a:r>
          </a:p>
        </p:txBody>
      </p:sp>
    </p:spTree>
    <p:extLst>
      <p:ext uri="{BB962C8B-B14F-4D97-AF65-F5344CB8AC3E}">
        <p14:creationId xmlns:p14="http://schemas.microsoft.com/office/powerpoint/2010/main" val="207207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8519D2-0E6A-4C09-9D90-A7255B073223}"/>
              </a:ext>
            </a:extLst>
          </p:cNvPr>
          <p:cNvSpPr txBox="1"/>
          <p:nvPr/>
        </p:nvSpPr>
        <p:spPr>
          <a:xfrm>
            <a:off x="3594226" y="703668"/>
            <a:ext cx="737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正则表达式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518D49-1B1C-4AE3-A4EF-68C39E812484}"/>
              </a:ext>
            </a:extLst>
          </p:cNvPr>
          <p:cNvSpPr txBox="1"/>
          <p:nvPr/>
        </p:nvSpPr>
        <p:spPr>
          <a:xfrm>
            <a:off x="1222219" y="2403763"/>
            <a:ext cx="9922597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        正则表达式是对字符串操作的一种逻辑公式，就是用事先定义好的一些特定字符、及这些特定字符的组合，组成一个“规则字符串”，这个“规则字符串”用来表达对字符串的一种过滤逻辑。</a:t>
            </a:r>
          </a:p>
        </p:txBody>
      </p:sp>
    </p:spTree>
    <p:extLst>
      <p:ext uri="{BB962C8B-B14F-4D97-AF65-F5344CB8AC3E}">
        <p14:creationId xmlns:p14="http://schemas.microsoft.com/office/powerpoint/2010/main" val="395766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1DFC330-0F45-432E-8FA3-C2EF630876F9}"/>
              </a:ext>
            </a:extLst>
          </p:cNvPr>
          <p:cNvSpPr/>
          <p:nvPr/>
        </p:nvSpPr>
        <p:spPr>
          <a:xfrm>
            <a:off x="1367161" y="1763223"/>
            <a:ext cx="9880261" cy="3331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目前，大部分操作系统（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Linux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UNIX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Windows 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等）和程序设计语言（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Visual Basic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C#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Python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Java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C++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Objective-C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Swift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PHP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JavaScript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sz="3600" b="0" i="0" dirty="0">
                <a:solidFill>
                  <a:srgbClr val="404040"/>
                </a:solidFill>
                <a:effectLst/>
                <a:latin typeface="-apple-system"/>
              </a:rPr>
              <a:t>Ruby</a:t>
            </a:r>
            <a:r>
              <a:rPr lang="zh-CN" altLang="en-US" sz="3600" b="0" i="0" dirty="0">
                <a:solidFill>
                  <a:srgbClr val="404040"/>
                </a:solidFill>
                <a:effectLst/>
                <a:latin typeface="-apple-system"/>
              </a:rPr>
              <a:t>等）均支持正则表达式的应用。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3DEBAC-4778-4BDF-ACE7-52A79696E7C2}"/>
              </a:ext>
            </a:extLst>
          </p:cNvPr>
          <p:cNvSpPr/>
          <p:nvPr/>
        </p:nvSpPr>
        <p:spPr>
          <a:xfrm>
            <a:off x="717948" y="569360"/>
            <a:ext cx="9723422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0" i="0" dirty="0">
                <a:solidFill>
                  <a:srgbClr val="404040"/>
                </a:solidFill>
                <a:effectLst/>
                <a:latin typeface="-apple-system"/>
              </a:rPr>
              <a:t>正则的使用范围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2686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D5B4-68F6-4ACB-8479-E8CFD927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75571-7263-44FB-974A-78683C9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 descr="查看源图像">
            <a:extLst>
              <a:ext uri="{FF2B5EF4-FFF2-40B4-BE49-F238E27FC236}">
                <a16:creationId xmlns:a16="http://schemas.microsoft.com/office/drawing/2014/main" id="{DADFCE95-2D15-4A89-BEAB-9E45E7FB6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1DFC330-0F45-432E-8FA3-C2EF630876F9}"/>
              </a:ext>
            </a:extLst>
          </p:cNvPr>
          <p:cNvSpPr/>
          <p:nvPr/>
        </p:nvSpPr>
        <p:spPr>
          <a:xfrm>
            <a:off x="868868" y="615398"/>
            <a:ext cx="9723422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0" i="0" dirty="0">
                <a:solidFill>
                  <a:srgbClr val="404040"/>
                </a:solidFill>
                <a:effectLst/>
                <a:latin typeface="-apple-system"/>
              </a:rPr>
              <a:t>正则的主要功能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532556-4D62-448E-B99A-AA61B4BAEE7E}"/>
              </a:ext>
            </a:extLst>
          </p:cNvPr>
          <p:cNvSpPr/>
          <p:nvPr/>
        </p:nvSpPr>
        <p:spPr>
          <a:xfrm>
            <a:off x="1454795" y="2659616"/>
            <a:ext cx="10592204" cy="335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n w="0"/>
              </a:rPr>
              <a:t>1. </a:t>
            </a:r>
            <a:r>
              <a:rPr lang="zh-CN" altLang="en-US" sz="2400" dirty="0">
                <a:ln w="0"/>
              </a:rPr>
              <a:t>规则校验，匹配邮箱、手机号码、验证码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 w="0"/>
              </a:rPr>
              <a:t>2. </a:t>
            </a:r>
            <a:r>
              <a:rPr lang="zh-CN" altLang="en-US" sz="2400" dirty="0">
                <a:ln w="0"/>
              </a:rPr>
              <a:t>替换敏感的关键词。例如：涉及政治和骂人的话以及文章的采集。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 w="0"/>
              </a:rPr>
              <a:t>3. </a:t>
            </a:r>
            <a:r>
              <a:rPr lang="zh-CN" altLang="en-US" sz="2400" dirty="0">
                <a:ln w="0"/>
              </a:rPr>
              <a:t>早期的表情替换技术</a:t>
            </a:r>
            <a:r>
              <a:rPr lang="en-US" altLang="zh-CN" sz="2400" dirty="0">
                <a:ln w="0"/>
              </a:rPr>
              <a:t>,</a:t>
            </a:r>
            <a:r>
              <a:rPr lang="en-US" altLang="zh-CN" sz="2400" dirty="0" err="1">
                <a:ln w="0"/>
              </a:rPr>
              <a:t>ubb</a:t>
            </a:r>
            <a:r>
              <a:rPr lang="zh-CN" altLang="en-US" sz="2400" dirty="0">
                <a:ln w="0"/>
              </a:rPr>
              <a:t>文件编码、</a:t>
            </a:r>
            <a:r>
              <a:rPr lang="en-US" altLang="zh-CN" sz="2400" dirty="0">
                <a:ln w="0"/>
              </a:rPr>
              <a:t>markdown</a:t>
            </a:r>
            <a:r>
              <a:rPr lang="zh-CN" altLang="en-US" sz="2400" dirty="0">
                <a:ln w="0"/>
              </a:rPr>
              <a:t>编辑器替换和模板引擎等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4"/>
              </a:rPr>
              <a:t>https://www.w3cschool.cn/regexp/m2ez1pqk.html</a:t>
            </a:r>
            <a:endParaRPr lang="en-US" altLang="zh-CN" sz="2400" dirty="0">
              <a:ln w="0"/>
            </a:endParaRPr>
          </a:p>
          <a:p>
            <a:pPr>
              <a:lnSpc>
                <a:spcPct val="150000"/>
              </a:lnSpc>
            </a:pPr>
            <a:endParaRPr lang="zh-CN" altLang="en-US" sz="2400" i="0" dirty="0">
              <a:solidFill>
                <a:srgbClr val="40404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404040"/>
                </a:solidFill>
                <a:latin typeface="-apple-system"/>
              </a:rPr>
              <a:t>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8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1197</Words>
  <Application>Microsoft Office PowerPoint</Application>
  <PresentationFormat>宽屏</PresentationFormat>
  <Paragraphs>182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yangxin</dc:creator>
  <cp:lastModifiedBy>yangxin</cp:lastModifiedBy>
  <cp:revision>28</cp:revision>
  <dcterms:created xsi:type="dcterms:W3CDTF">2019-10-06T05:06:22Z</dcterms:created>
  <dcterms:modified xsi:type="dcterms:W3CDTF">2019-10-10T15:01:47Z</dcterms:modified>
</cp:coreProperties>
</file>